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81" r:id="rId17"/>
    <p:sldId id="284" r:id="rId18"/>
    <p:sldId id="287" r:id="rId19"/>
    <p:sldId id="282" r:id="rId20"/>
    <p:sldId id="285" r:id="rId21"/>
    <p:sldId id="288" r:id="rId22"/>
    <p:sldId id="276" r:id="rId23"/>
    <p:sldId id="28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6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3600" dirty="0" smtClean="0"/>
              <a:t>Anksiozni poremećaji kod djece-</a:t>
            </a:r>
            <a:br>
              <a:rPr lang="hr-HR" sz="3600" dirty="0" smtClean="0"/>
            </a:br>
            <a:r>
              <a:rPr lang="hr-HR" sz="3600" dirty="0" smtClean="0"/>
              <a:t>-kognitivno bihevioralni pristup</a:t>
            </a:r>
            <a:endParaRPr lang="hr-H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Ana Puljak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8923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Samoprocjena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 smtClean="0"/>
              <a:t>Skale </a:t>
            </a:r>
            <a:r>
              <a:rPr lang="hr-HR" dirty="0" err="1" smtClean="0"/>
              <a:t>samoprocjene</a:t>
            </a:r>
            <a:r>
              <a:rPr lang="hr-HR" dirty="0" smtClean="0"/>
              <a:t> mjere</a:t>
            </a:r>
            <a:r>
              <a:rPr lang="hr-HR" dirty="0"/>
              <a:t>..</a:t>
            </a:r>
          </a:p>
          <a:p>
            <a:r>
              <a:rPr lang="hr-HR" dirty="0"/>
              <a:t>fiziološku manifestaciju;</a:t>
            </a:r>
          </a:p>
          <a:p>
            <a:r>
              <a:rPr lang="hr-HR" dirty="0" smtClean="0"/>
              <a:t>zabrinutost</a:t>
            </a:r>
            <a:r>
              <a:rPr lang="hr-HR" dirty="0"/>
              <a:t>;</a:t>
            </a:r>
          </a:p>
          <a:p>
            <a:r>
              <a:rPr lang="hr-HR" dirty="0"/>
              <a:t>osjetljivost;</a:t>
            </a:r>
          </a:p>
          <a:p>
            <a:r>
              <a:rPr lang="hr-HR" dirty="0"/>
              <a:t>strah/koncentraciju.</a:t>
            </a:r>
          </a:p>
          <a:p>
            <a:pPr marL="0" indent="0">
              <a:buNone/>
            </a:pPr>
            <a:r>
              <a:rPr lang="hr-HR" dirty="0"/>
              <a:t>Tri najčešće korištena instrumenta  </a:t>
            </a:r>
            <a:r>
              <a:rPr lang="hr-HR" dirty="0" smtClean="0"/>
              <a:t>su:</a:t>
            </a:r>
          </a:p>
          <a:p>
            <a:r>
              <a:rPr lang="hr-HR" dirty="0" err="1" smtClean="0"/>
              <a:t>Coping</a:t>
            </a:r>
            <a:r>
              <a:rPr lang="hr-HR" dirty="0" smtClean="0"/>
              <a:t> </a:t>
            </a:r>
            <a:r>
              <a:rPr lang="hr-HR" dirty="0" err="1" smtClean="0"/>
              <a:t>Questionare</a:t>
            </a:r>
            <a:r>
              <a:rPr lang="hr-HR" dirty="0" smtClean="0"/>
              <a:t> </a:t>
            </a:r>
            <a:r>
              <a:rPr lang="hr-HR" dirty="0"/>
              <a:t>for </a:t>
            </a:r>
            <a:r>
              <a:rPr lang="hr-HR" dirty="0" err="1" smtClean="0"/>
              <a:t>Children</a:t>
            </a:r>
            <a:r>
              <a:rPr lang="hr-HR" dirty="0" smtClean="0"/>
              <a:t>;</a:t>
            </a:r>
            <a:endParaRPr lang="hr-HR" dirty="0"/>
          </a:p>
          <a:p>
            <a:r>
              <a:rPr lang="hr-HR" dirty="0" err="1"/>
              <a:t>Revised</a:t>
            </a:r>
            <a:r>
              <a:rPr lang="hr-HR" dirty="0"/>
              <a:t> </a:t>
            </a:r>
            <a:r>
              <a:rPr lang="hr-HR" dirty="0" err="1" smtClean="0"/>
              <a:t>Children</a:t>
            </a:r>
            <a:r>
              <a:rPr lang="hr-HR" dirty="0" smtClean="0"/>
              <a:t> &amp;  </a:t>
            </a:r>
            <a:r>
              <a:rPr lang="hr-HR" dirty="0"/>
              <a:t>M</a:t>
            </a:r>
            <a:r>
              <a:rPr lang="hr-HR" dirty="0" smtClean="0"/>
              <a:t>anifest </a:t>
            </a:r>
            <a:r>
              <a:rPr lang="hr-HR" dirty="0" err="1"/>
              <a:t>A</a:t>
            </a:r>
            <a:r>
              <a:rPr lang="hr-HR" dirty="0" err="1" smtClean="0"/>
              <a:t>nxiety</a:t>
            </a:r>
            <a:r>
              <a:rPr lang="hr-HR" dirty="0" smtClean="0"/>
              <a:t> </a:t>
            </a:r>
            <a:r>
              <a:rPr lang="hr-HR" dirty="0" err="1" smtClean="0"/>
              <a:t>Scale</a:t>
            </a:r>
            <a:r>
              <a:rPr lang="hr-HR" dirty="0" smtClean="0"/>
              <a:t>;</a:t>
            </a:r>
            <a:endParaRPr lang="hr-HR" dirty="0"/>
          </a:p>
          <a:p>
            <a:r>
              <a:rPr lang="hr-HR" dirty="0" err="1"/>
              <a:t>Fear</a:t>
            </a:r>
            <a:r>
              <a:rPr lang="hr-HR" dirty="0"/>
              <a:t> </a:t>
            </a:r>
            <a:r>
              <a:rPr lang="hr-HR" dirty="0" err="1"/>
              <a:t>Survey</a:t>
            </a:r>
            <a:r>
              <a:rPr lang="hr-HR" dirty="0"/>
              <a:t> Schedule for </a:t>
            </a:r>
            <a:r>
              <a:rPr lang="hr-HR" dirty="0" err="1" smtClean="0"/>
              <a:t>Children</a:t>
            </a:r>
            <a:r>
              <a:rPr lang="hr-HR" dirty="0" smtClean="0"/>
              <a:t>.</a:t>
            </a:r>
            <a:endParaRPr lang="hr-HR" dirty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 smtClean="0"/>
              <a:t>Poteškoće.:…</a:t>
            </a:r>
          </a:p>
          <a:p>
            <a:r>
              <a:rPr lang="hr-HR" dirty="0" smtClean="0"/>
              <a:t> na rezultate utječe trenutno stanje djeteta;</a:t>
            </a:r>
          </a:p>
          <a:p>
            <a:r>
              <a:rPr lang="hr-HR" dirty="0" smtClean="0"/>
              <a:t>teško razlučiti  što je  npr. „nikad zabrinut”, rijetko zabrinut” ili „često zabrinut” (to je ovisno o dobi djeteta, kognitivnoj sposobnosti djeteta, individualnoj procjeni značenja);</a:t>
            </a:r>
          </a:p>
          <a:p>
            <a:r>
              <a:rPr lang="hr-HR" dirty="0" smtClean="0"/>
              <a:t>anksiozna djeca imaju veliki strah od evaluacije drugih i prezentacije pred drugima (potreba za što „boljom” evaluacijom) što može utjecati na objektivne rezultate;</a:t>
            </a:r>
          </a:p>
          <a:p>
            <a:r>
              <a:rPr lang="hr-HR" dirty="0"/>
              <a:t>n</a:t>
            </a:r>
            <a:r>
              <a:rPr lang="hr-HR" dirty="0" smtClean="0"/>
              <a:t>isu dovoljno individualizirani.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45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Promatranje i evaluacija ponašanja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324774" cy="33101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 smtClean="0"/>
              <a:t>Strukturirane i </a:t>
            </a:r>
            <a:r>
              <a:rPr lang="hr-HR" dirty="0" err="1" smtClean="0"/>
              <a:t>nestrukturine</a:t>
            </a:r>
            <a:r>
              <a:rPr lang="hr-HR" dirty="0" smtClean="0"/>
              <a:t> tehnike:</a:t>
            </a:r>
          </a:p>
          <a:p>
            <a:r>
              <a:rPr lang="hr-HR" dirty="0"/>
              <a:t>o</a:t>
            </a:r>
            <a:r>
              <a:rPr lang="hr-HR" dirty="0" smtClean="0"/>
              <a:t>buhvaćaju promatranje djeteta tijekom kliničkog intervjua i </a:t>
            </a:r>
            <a:r>
              <a:rPr lang="pl-PL" dirty="0"/>
              <a:t>i promatranje u prirodnom </a:t>
            </a:r>
            <a:r>
              <a:rPr lang="pl-PL" dirty="0" smtClean="0"/>
              <a:t>okruženju;</a:t>
            </a:r>
          </a:p>
          <a:p>
            <a:r>
              <a:rPr lang="pl-PL" dirty="0"/>
              <a:t>k</a:t>
            </a:r>
            <a:r>
              <a:rPr lang="pl-PL" dirty="0" smtClean="0"/>
              <a:t>linički intervju: </a:t>
            </a:r>
            <a:r>
              <a:rPr lang="hr-HR" dirty="0" smtClean="0"/>
              <a:t>bilježenje svih oblika ponašanja koji mogu ukazati na anksioznost (tihi govor, grickanje noktiju, izbjegavanje očnog kontakta..) i promatranje u prirodnom okruženju;</a:t>
            </a:r>
          </a:p>
          <a:p>
            <a:r>
              <a:rPr lang="hr-HR" dirty="0"/>
              <a:t>p</a:t>
            </a:r>
            <a:r>
              <a:rPr lang="hr-HR" dirty="0" smtClean="0"/>
              <a:t>rirodno okruženje: škola, aktivnosti;</a:t>
            </a:r>
          </a:p>
          <a:p>
            <a:r>
              <a:rPr lang="hr-HR" dirty="0"/>
              <a:t>p</a:t>
            </a:r>
            <a:r>
              <a:rPr lang="hr-HR" dirty="0" smtClean="0"/>
              <a:t>romatranje u „namještenim” (režiranim) situacijama.</a:t>
            </a:r>
          </a:p>
          <a:p>
            <a:pPr marL="0" indent="0">
              <a:buNone/>
            </a:pPr>
            <a:r>
              <a:rPr lang="hr-HR" dirty="0" smtClean="0"/>
              <a:t>Moguće poteškoće: nedovoljna strukturirano, utjecaj brojnih drugih čimbenika na ponašanje djeteta.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9185" y="2650925"/>
            <a:ext cx="3957413" cy="29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Procjena roditelja i učitelja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Rating </a:t>
            </a:r>
            <a:r>
              <a:rPr lang="hr-HR" dirty="0" err="1" smtClean="0"/>
              <a:t>scales</a:t>
            </a:r>
            <a:endParaRPr lang="hr-HR" dirty="0" smtClean="0"/>
          </a:p>
          <a:p>
            <a:r>
              <a:rPr lang="hr-HR" dirty="0" err="1" smtClean="0"/>
              <a:t>Child</a:t>
            </a:r>
            <a:r>
              <a:rPr lang="hr-HR" dirty="0" smtClean="0"/>
              <a:t> </a:t>
            </a:r>
            <a:r>
              <a:rPr lang="hr-HR" dirty="0" err="1" smtClean="0"/>
              <a:t>Behaviour</a:t>
            </a:r>
            <a:r>
              <a:rPr lang="hr-HR" dirty="0" smtClean="0"/>
              <a:t> </a:t>
            </a:r>
            <a:r>
              <a:rPr lang="hr-HR" dirty="0" err="1" smtClean="0"/>
              <a:t>Checklist</a:t>
            </a:r>
            <a:r>
              <a:rPr lang="hr-HR" dirty="0" smtClean="0"/>
              <a:t>( obuhvaća probleme u ponašanju i socijalne vještine), sudjelovanje u socijalnim aktivnostima i odnosima s vršnjacima.</a:t>
            </a:r>
          </a:p>
          <a:p>
            <a:r>
              <a:rPr lang="hr-HR" dirty="0" smtClean="0"/>
              <a:t>Postoji i verzija CBCL za učitelje (</a:t>
            </a:r>
            <a:r>
              <a:rPr lang="hr-HR" dirty="0" err="1"/>
              <a:t>T</a:t>
            </a:r>
            <a:r>
              <a:rPr lang="hr-HR" dirty="0" err="1" smtClean="0"/>
              <a:t>eacher</a:t>
            </a:r>
            <a:r>
              <a:rPr lang="hr-HR" dirty="0" smtClean="0"/>
              <a:t> </a:t>
            </a:r>
            <a:r>
              <a:rPr lang="hr-HR" dirty="0" err="1" smtClean="0"/>
              <a:t>Report</a:t>
            </a:r>
            <a:r>
              <a:rPr lang="hr-HR" dirty="0" smtClean="0"/>
              <a:t> </a:t>
            </a:r>
            <a:r>
              <a:rPr lang="hr-HR" dirty="0" err="1" smtClean="0"/>
              <a:t>Form</a:t>
            </a:r>
            <a:r>
              <a:rPr lang="hr-HR" dirty="0" smtClean="0"/>
              <a:t>)- usmjeren na razliku anksioznog ponašanja djeteta u školi i kod kuće.</a:t>
            </a:r>
          </a:p>
          <a:p>
            <a:pPr marL="0" indent="0">
              <a:buNone/>
            </a:pPr>
            <a:r>
              <a:rPr lang="hr-HR" dirty="0" smtClean="0"/>
              <a:t>Poteškoće: roditelji ( majke ) često imaju </a:t>
            </a:r>
            <a:r>
              <a:rPr lang="hr-HR" dirty="0" err="1" smtClean="0"/>
              <a:t>tendeciju</a:t>
            </a:r>
            <a:r>
              <a:rPr lang="hr-HR" dirty="0" smtClean="0"/>
              <a:t>  </a:t>
            </a:r>
            <a:r>
              <a:rPr lang="hr-HR" dirty="0" err="1" smtClean="0"/>
              <a:t>preuveličavnja</a:t>
            </a:r>
            <a:r>
              <a:rPr lang="hr-HR" dirty="0" smtClean="0"/>
              <a:t> anksioznih simptoma kod djece (povezano s majčinim porastom anksioznosti), učitelji ponekad anksiozno ponašanje ne percipiraju kao „problem” pa se pridaje manja važnost.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54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Fiziologija i obiteljske varijable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5059621" cy="331012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Mogu se mjeriti fiziološke </a:t>
            </a:r>
            <a:r>
              <a:rPr lang="hr-HR" dirty="0" smtClean="0"/>
              <a:t>vrijednosti (npr. EKG</a:t>
            </a:r>
            <a:r>
              <a:rPr lang="hr-HR" dirty="0" smtClean="0"/>
              <a:t>), iako pojedinačni rezultati imaju vrlo diferentne uzroke pa ne kazuju puno.</a:t>
            </a:r>
          </a:p>
          <a:p>
            <a:r>
              <a:rPr lang="hr-HR" dirty="0" smtClean="0"/>
              <a:t>Mogu se isključiti somatski uzroci pojedinih smetnji.</a:t>
            </a:r>
            <a:endParaRPr lang="hr-HR" dirty="0"/>
          </a:p>
          <a:p>
            <a:r>
              <a:rPr lang="hr-HR" dirty="0" smtClean="0"/>
              <a:t>Potrebno je ispitati i obiteljsku povijest (anksioznost roditelja), interakcije </a:t>
            </a:r>
            <a:r>
              <a:rPr lang="hr-HR" dirty="0" smtClean="0"/>
              <a:t>između djeteta i </a:t>
            </a:r>
            <a:r>
              <a:rPr lang="hr-HR" dirty="0" smtClean="0"/>
              <a:t>roditelja i druge važne socijalne interakcije i mogući </a:t>
            </a:r>
            <a:r>
              <a:rPr lang="hr-HR" dirty="0" err="1" smtClean="0"/>
              <a:t>komorbiditet</a:t>
            </a:r>
            <a:r>
              <a:rPr lang="hr-HR" dirty="0" smtClean="0"/>
              <a:t>.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70" y="2691384"/>
            <a:ext cx="4650100" cy="304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99902" y="2560320"/>
            <a:ext cx="4308267" cy="2948299"/>
          </a:xfrm>
        </p:spPr>
        <p:txBody>
          <a:bodyPr>
            <a:normAutofit fontScale="92500" lnSpcReduction="10000"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3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Tretman-integrativni pristup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Bihevioralni pristup: </a:t>
            </a:r>
          </a:p>
          <a:p>
            <a:r>
              <a:rPr lang="hr-HR" dirty="0"/>
              <a:t>r</a:t>
            </a:r>
            <a:r>
              <a:rPr lang="hr-HR" dirty="0" smtClean="0"/>
              <a:t>elaksacija;</a:t>
            </a:r>
          </a:p>
          <a:p>
            <a:r>
              <a:rPr lang="hr-HR" dirty="0" smtClean="0"/>
              <a:t> izlaganje;</a:t>
            </a:r>
          </a:p>
          <a:p>
            <a:r>
              <a:rPr lang="hr-HR" dirty="0" smtClean="0"/>
              <a:t> igranje uloga;</a:t>
            </a:r>
          </a:p>
          <a:p>
            <a:r>
              <a:rPr lang="hr-HR" dirty="0" smtClean="0"/>
              <a:t> modeliranje;</a:t>
            </a:r>
          </a:p>
          <a:p>
            <a:r>
              <a:rPr lang="hr-HR" dirty="0"/>
              <a:t>p</a:t>
            </a:r>
            <a:r>
              <a:rPr lang="hr-HR" dirty="0" smtClean="0"/>
              <a:t>roblem </a:t>
            </a:r>
            <a:r>
              <a:rPr lang="hr-HR" dirty="0" err="1" smtClean="0"/>
              <a:t>solving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Kognitivni pristup: </a:t>
            </a:r>
          </a:p>
          <a:p>
            <a:r>
              <a:rPr lang="hr-HR" dirty="0"/>
              <a:t>prepoznavanje preplavljujuće </a:t>
            </a:r>
            <a:r>
              <a:rPr lang="hr-HR" dirty="0" err="1"/>
              <a:t>anskioznosti</a:t>
            </a:r>
            <a:r>
              <a:rPr lang="hr-HR" dirty="0"/>
              <a:t>; </a:t>
            </a:r>
          </a:p>
          <a:p>
            <a:r>
              <a:rPr lang="hr-HR" dirty="0"/>
              <a:t>identifikacija i restrukturiranje negativnog unutarnjeg </a:t>
            </a:r>
            <a:r>
              <a:rPr lang="hr-HR" dirty="0" smtClean="0"/>
              <a:t>govora;</a:t>
            </a:r>
          </a:p>
          <a:p>
            <a:r>
              <a:rPr lang="hr-HR" dirty="0"/>
              <a:t>r</a:t>
            </a:r>
            <a:r>
              <a:rPr lang="hr-HR" dirty="0" smtClean="0"/>
              <a:t>estrukturiranje negativnih misli vezanih za percepciju „zastrašujuće” okoline.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39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Tretman-integrativni pristup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Strukturirani plan terapije dijeli se u dva </a:t>
            </a:r>
            <a:r>
              <a:rPr lang="hr-HR" dirty="0" smtClean="0"/>
              <a:t>dijela:</a:t>
            </a:r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rvih </a:t>
            </a:r>
            <a:r>
              <a:rPr lang="hr-HR" dirty="0" smtClean="0"/>
              <a:t>osam seansi – treniranje </a:t>
            </a:r>
            <a:r>
              <a:rPr lang="hr-HR" dirty="0" smtClean="0"/>
              <a:t>vještina;</a:t>
            </a:r>
            <a:endParaRPr lang="hr-HR" dirty="0" smtClean="0"/>
          </a:p>
          <a:p>
            <a:r>
              <a:rPr lang="hr-HR" dirty="0"/>
              <a:t>d</a:t>
            </a:r>
            <a:r>
              <a:rPr lang="hr-HR" dirty="0" smtClean="0"/>
              <a:t>rugih </a:t>
            </a:r>
            <a:r>
              <a:rPr lang="hr-HR" dirty="0" smtClean="0"/>
              <a:t>osam-prakticiranje </a:t>
            </a:r>
            <a:r>
              <a:rPr lang="hr-HR" dirty="0" smtClean="0"/>
              <a:t>vještina.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T</a:t>
            </a:r>
            <a:r>
              <a:rPr lang="hr-HR" dirty="0" smtClean="0"/>
              <a:t>erapeut vodi klijenta (dijete) kroz progresivno građenje vještina koje dijete poslije koristi u postupnom </a:t>
            </a:r>
            <a:r>
              <a:rPr lang="hr-HR" dirty="0" smtClean="0"/>
              <a:t>izlaganju i učvršćivanju uz kognitivnu </a:t>
            </a:r>
            <a:r>
              <a:rPr lang="hr-HR" dirty="0" err="1" smtClean="0"/>
              <a:t>restrukturaciju</a:t>
            </a:r>
            <a:r>
              <a:rPr lang="hr-HR" dirty="0" smtClean="0"/>
              <a:t>.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N</a:t>
            </a:r>
            <a:r>
              <a:rPr lang="hr-HR" dirty="0" smtClean="0"/>
              <a:t>a taj način razvija se </a:t>
            </a:r>
            <a:r>
              <a:rPr lang="hr-HR" dirty="0" err="1" smtClean="0"/>
              <a:t>samoefikasnost</a:t>
            </a:r>
            <a:r>
              <a:rPr lang="hr-HR" dirty="0" smtClean="0"/>
              <a:t> djeteta!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58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Relaksacija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5734742" cy="3310128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Dijete uči kako </a:t>
            </a:r>
            <a:r>
              <a:rPr lang="hr-HR" dirty="0" smtClean="0"/>
              <a:t>razviti prepoznavanje </a:t>
            </a:r>
            <a:r>
              <a:rPr lang="hr-HR" dirty="0" smtClean="0"/>
              <a:t>i kontrolu svojih fizioloških reakcija, odnosno napetosti mišića koje se javljaju kod anksioznosti.</a:t>
            </a:r>
          </a:p>
          <a:p>
            <a:r>
              <a:rPr lang="hr-HR" dirty="0"/>
              <a:t>U</a:t>
            </a:r>
            <a:r>
              <a:rPr lang="hr-HR" dirty="0" smtClean="0"/>
              <a:t>či </a:t>
            </a:r>
            <a:r>
              <a:rPr lang="hr-HR" dirty="0" smtClean="0"/>
              <a:t>kako prepoznati svoju individualnu reakciju (u kojoj grupi mišića osjeća napetost) što mu pomaže da rano prepozna anksioznost (rani upozoravajući signali</a:t>
            </a:r>
            <a:r>
              <a:rPr lang="hr-HR" dirty="0" smtClean="0"/>
              <a:t>) i primjeni naučene vještine suočavanja.</a:t>
            </a:r>
            <a:endParaRPr lang="hr-HR" dirty="0" smtClean="0"/>
          </a:p>
          <a:p>
            <a:r>
              <a:rPr lang="hr-HR" dirty="0" smtClean="0"/>
              <a:t>Važno je učenje </a:t>
            </a:r>
            <a:r>
              <a:rPr lang="hr-HR" dirty="0"/>
              <a:t>progresivne mišićne </a:t>
            </a:r>
            <a:r>
              <a:rPr lang="hr-HR" dirty="0" smtClean="0"/>
              <a:t>relaksacije</a:t>
            </a:r>
            <a:r>
              <a:rPr lang="hr-HR" dirty="0"/>
              <a:t> </a:t>
            </a:r>
            <a:r>
              <a:rPr lang="hr-HR" dirty="0" smtClean="0"/>
              <a:t>i razvijanje svijesti o napetosti i mogućnosti opuštanja mišića (na taj način i opće napetosti).</a:t>
            </a:r>
            <a:endParaRPr lang="hr-HR" dirty="0" smtClean="0"/>
          </a:p>
          <a:p>
            <a:r>
              <a:rPr lang="hr-HR" dirty="0"/>
              <a:t>T</a:t>
            </a:r>
            <a:r>
              <a:rPr lang="hr-HR" dirty="0" smtClean="0"/>
              <a:t>erapeut uči dijete da poveže relaksaciju s </a:t>
            </a:r>
            <a:r>
              <a:rPr lang="hr-HR" dirty="0" smtClean="0"/>
              <a:t>odgovarajućom riječi</a:t>
            </a:r>
            <a:r>
              <a:rPr lang="hr-HR" dirty="0" smtClean="0"/>
              <a:t>, na primjer </a:t>
            </a:r>
            <a:r>
              <a:rPr lang="hr-HR" dirty="0" smtClean="0"/>
              <a:t>„mir</a:t>
            </a:r>
            <a:r>
              <a:rPr lang="hr-HR" dirty="0" smtClean="0"/>
              <a:t>”  koja se </a:t>
            </a:r>
            <a:r>
              <a:rPr lang="hr-HR" dirty="0" smtClean="0"/>
              <a:t>( u sebi) izgovara </a:t>
            </a:r>
            <a:r>
              <a:rPr lang="hr-HR" dirty="0" smtClean="0"/>
              <a:t>uz izdah (pogodno za brzi učinak, </a:t>
            </a:r>
            <a:r>
              <a:rPr lang="hr-HR" dirty="0" smtClean="0"/>
              <a:t>kada treba postići relaksaciju u </a:t>
            </a:r>
            <a:r>
              <a:rPr lang="hr-HR" dirty="0" smtClean="0"/>
              <a:t>javnosti</a:t>
            </a:r>
            <a:r>
              <a:rPr lang="hr-HR" dirty="0" smtClean="0"/>
              <a:t>).</a:t>
            </a:r>
            <a:endParaRPr lang="hr-HR" dirty="0" smtClean="0"/>
          </a:p>
          <a:p>
            <a:r>
              <a:rPr lang="hr-HR" dirty="0" smtClean="0"/>
              <a:t>Relaksacija je učinkovitija </a:t>
            </a:r>
            <a:r>
              <a:rPr lang="hr-HR" dirty="0" smtClean="0"/>
              <a:t>kada se koristi u kombinaciji s postupnim </a:t>
            </a:r>
            <a:r>
              <a:rPr lang="hr-HR" dirty="0" smtClean="0"/>
              <a:t>izlaganjem, nego kao pojedinačna metoda.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042" y="2560320"/>
            <a:ext cx="2862841" cy="313972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33189" y="2486826"/>
            <a:ext cx="3768694" cy="3383622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22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Izlaganje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5803107" cy="3310128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Izlaganje treba biti postupno</a:t>
            </a:r>
            <a:r>
              <a:rPr lang="hr-HR" dirty="0" smtClean="0"/>
              <a:t>.</a:t>
            </a:r>
          </a:p>
          <a:p>
            <a:r>
              <a:rPr lang="hr-HR" dirty="0" smtClean="0"/>
              <a:t>U suradnji s djetetom izrađuje se  hijerarhijska lista </a:t>
            </a:r>
            <a:r>
              <a:rPr lang="hr-HR" dirty="0" smtClean="0"/>
              <a:t>zastrašujućih situacija (od najblažih prema težim).</a:t>
            </a:r>
          </a:p>
          <a:p>
            <a:r>
              <a:rPr lang="hr-HR" dirty="0" smtClean="0"/>
              <a:t>Treba paziti </a:t>
            </a:r>
            <a:r>
              <a:rPr lang="hr-HR" dirty="0" smtClean="0"/>
              <a:t>da izlaganje ne bude takvo da pojača strah. </a:t>
            </a:r>
          </a:p>
          <a:p>
            <a:r>
              <a:rPr lang="hr-HR" dirty="0" smtClean="0"/>
              <a:t>Izlaganje u pojedinoj situaciji mora </a:t>
            </a:r>
            <a:r>
              <a:rPr lang="hr-HR" dirty="0" smtClean="0"/>
              <a:t>trajati dok razina anksioznosti ne </a:t>
            </a:r>
            <a:r>
              <a:rPr lang="hr-HR" dirty="0" smtClean="0"/>
              <a:t>padne </a:t>
            </a:r>
            <a:r>
              <a:rPr lang="hr-HR" dirty="0" smtClean="0"/>
              <a:t>(</a:t>
            </a:r>
            <a:r>
              <a:rPr lang="hr-HR" dirty="0" err="1" smtClean="0"/>
              <a:t>samo</a:t>
            </a:r>
            <a:r>
              <a:rPr lang="hr-HR" dirty="0" err="1" smtClean="0"/>
              <a:t>procjena</a:t>
            </a:r>
            <a:r>
              <a:rPr lang="hr-HR" dirty="0" smtClean="0"/>
              <a:t> djeteta).</a:t>
            </a:r>
            <a:endParaRPr lang="hr-HR" dirty="0" smtClean="0"/>
          </a:p>
          <a:p>
            <a:r>
              <a:rPr lang="hr-HR" dirty="0" smtClean="0"/>
              <a:t>Može se provoditi u </a:t>
            </a:r>
            <a:r>
              <a:rPr lang="hr-HR" dirty="0" smtClean="0"/>
              <a:t>imaginaciji ili </a:t>
            </a:r>
            <a:r>
              <a:rPr lang="hr-HR" dirty="0" smtClean="0"/>
              <a:t>uživo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2640650"/>
            <a:ext cx="3520867" cy="2999574"/>
          </a:xfrm>
        </p:spPr>
      </p:pic>
    </p:spTree>
    <p:extLst>
      <p:ext uri="{BB962C8B-B14F-4D97-AF65-F5344CB8AC3E}">
        <p14:creationId xmlns:p14="http://schemas.microsoft.com/office/powerpoint/2010/main" val="38131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Modeliranje i </a:t>
            </a:r>
            <a:r>
              <a:rPr lang="hr-HR" dirty="0" smtClean="0"/>
              <a:t>osnaživanje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093806" cy="331012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Modeliranje se može provoditi na više načina:</a:t>
            </a:r>
            <a:endParaRPr lang="hr-HR" dirty="0"/>
          </a:p>
          <a:p>
            <a:r>
              <a:rPr lang="hr-HR" dirty="0"/>
              <a:t>s</a:t>
            </a:r>
            <a:r>
              <a:rPr lang="hr-HR" dirty="0" smtClean="0"/>
              <a:t>nimljeni materijal; </a:t>
            </a:r>
            <a:endParaRPr lang="hr-HR" dirty="0" smtClean="0"/>
          </a:p>
          <a:p>
            <a:r>
              <a:rPr lang="hr-HR" dirty="0"/>
              <a:t>m</a:t>
            </a:r>
            <a:r>
              <a:rPr lang="hr-HR" dirty="0" smtClean="0"/>
              <a:t>odeliranje uživo;</a:t>
            </a:r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articipirajuće </a:t>
            </a:r>
            <a:r>
              <a:rPr lang="hr-HR" dirty="0" smtClean="0"/>
              <a:t>modeliranje (uz sudjelovanje </a:t>
            </a:r>
            <a:r>
              <a:rPr lang="hr-HR" dirty="0" smtClean="0"/>
              <a:t>djeteta) kojim se postiže najbolji učinak.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534" y="2679573"/>
            <a:ext cx="4309261" cy="3071747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631535" y="2560320"/>
            <a:ext cx="4265064" cy="3310128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79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Kognitivna strategija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309386" cy="33101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 smtClean="0"/>
              <a:t>U kognitivnoj strategiji važno:</a:t>
            </a:r>
          </a:p>
          <a:p>
            <a:r>
              <a:rPr lang="hr-HR" dirty="0"/>
              <a:t>p</a:t>
            </a:r>
            <a:r>
              <a:rPr lang="hr-HR" dirty="0" smtClean="0"/>
              <a:t>repoznavanje </a:t>
            </a:r>
            <a:r>
              <a:rPr lang="hr-HR" dirty="0" smtClean="0"/>
              <a:t>unutarnjeg negativnog </a:t>
            </a:r>
            <a:r>
              <a:rPr lang="hr-HR" dirty="0" smtClean="0"/>
              <a:t>„</a:t>
            </a:r>
            <a:r>
              <a:rPr lang="hr-HR" dirty="0" err="1" smtClean="0"/>
              <a:t>self</a:t>
            </a:r>
            <a:r>
              <a:rPr lang="hr-HR" dirty="0" smtClean="0"/>
              <a:t>” govora;</a:t>
            </a:r>
            <a:endParaRPr lang="hr-HR" dirty="0" smtClean="0"/>
          </a:p>
          <a:p>
            <a:r>
              <a:rPr lang="hr-HR" dirty="0"/>
              <a:t>r</a:t>
            </a:r>
            <a:r>
              <a:rPr lang="hr-HR" dirty="0" smtClean="0"/>
              <a:t>azlikovanje </a:t>
            </a:r>
            <a:r>
              <a:rPr lang="hr-HR" dirty="0" smtClean="0"/>
              <a:t>kognitivnog „deficita” i </a:t>
            </a:r>
            <a:r>
              <a:rPr lang="hr-HR" dirty="0" smtClean="0"/>
              <a:t>distorzije;</a:t>
            </a:r>
            <a:endParaRPr lang="hr-HR" dirty="0" smtClean="0"/>
          </a:p>
          <a:p>
            <a:r>
              <a:rPr lang="hr-HR" dirty="0"/>
              <a:t>k</a:t>
            </a:r>
            <a:r>
              <a:rPr lang="hr-HR" dirty="0" smtClean="0"/>
              <a:t>ognitivno </a:t>
            </a:r>
            <a:r>
              <a:rPr lang="hr-HR" dirty="0" smtClean="0"/>
              <a:t>restrukturiranje i reduciranje negativnih misli i unutarnjeg </a:t>
            </a:r>
            <a:r>
              <a:rPr lang="hr-HR" dirty="0" smtClean="0"/>
              <a:t>govora;</a:t>
            </a:r>
            <a:endParaRPr lang="hr-HR" dirty="0" smtClean="0"/>
          </a:p>
          <a:p>
            <a:r>
              <a:rPr lang="hr-HR" dirty="0"/>
              <a:t>r</a:t>
            </a:r>
            <a:r>
              <a:rPr lang="hr-HR" dirty="0" smtClean="0"/>
              <a:t>estrukturiranje interpretiranja </a:t>
            </a:r>
            <a:r>
              <a:rPr lang="hr-HR" dirty="0" smtClean="0"/>
              <a:t>vanjskih </a:t>
            </a:r>
            <a:r>
              <a:rPr lang="hr-HR" dirty="0" smtClean="0"/>
              <a:t>događaja;</a:t>
            </a:r>
            <a:endParaRPr lang="hr-HR" dirty="0" smtClean="0"/>
          </a:p>
          <a:p>
            <a:r>
              <a:rPr lang="hr-HR" dirty="0"/>
              <a:t>i</a:t>
            </a:r>
            <a:r>
              <a:rPr lang="hr-HR" dirty="0" smtClean="0"/>
              <a:t>zgradnja </a:t>
            </a:r>
            <a:r>
              <a:rPr lang="hr-HR" dirty="0" smtClean="0"/>
              <a:t>plana suočavanja sa zastrašujućim situacijama.</a:t>
            </a:r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69" y="2666289"/>
            <a:ext cx="3891596" cy="2999574"/>
          </a:xfrm>
        </p:spPr>
      </p:pic>
    </p:spTree>
    <p:extLst>
      <p:ext uri="{BB962C8B-B14F-4D97-AF65-F5344CB8AC3E}">
        <p14:creationId xmlns:p14="http://schemas.microsoft.com/office/powerpoint/2010/main" val="26286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„normalno”, a što „anksiozno”?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486912" cy="331012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Određena razina anksioznosti kod djece normalna je i očekivana pojava.</a:t>
            </a:r>
          </a:p>
          <a:p>
            <a:r>
              <a:rPr lang="hr-HR" dirty="0"/>
              <a:t>K</a:t>
            </a:r>
            <a:r>
              <a:rPr lang="hr-HR" dirty="0" smtClean="0"/>
              <a:t>ada je pojava anksioznosti i straha neproporcionalna s razinom „prijetnje” i kad ometa svakodnevno funkcioniranje- anksioznost postaje poremećaj.</a:t>
            </a:r>
            <a:endParaRPr lang="hr-HR" dirty="0"/>
          </a:p>
          <a:p>
            <a:r>
              <a:rPr lang="hr-HR" dirty="0" smtClean="0"/>
              <a:t>Anksioznost negativno utječe na sposobnost uživanja i razvijanja socijalnih vještina i utječe na funkcioniranje u odrasloj dobi.</a:t>
            </a:r>
          </a:p>
          <a:p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26" y="2860876"/>
            <a:ext cx="3409772" cy="2709015"/>
          </a:xfrm>
        </p:spPr>
      </p:pic>
    </p:spTree>
    <p:extLst>
      <p:ext uri="{BB962C8B-B14F-4D97-AF65-F5344CB8AC3E}">
        <p14:creationId xmlns:p14="http://schemas.microsoft.com/office/powerpoint/2010/main" val="11251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Nagrađivanje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Anksiozna djeca mogu imati manjak samopouzdanja i/ili vrlo visoke kriterije kada procjenjuju sebe i svoj učinak.</a:t>
            </a:r>
          </a:p>
          <a:p>
            <a:r>
              <a:rPr lang="hr-HR" dirty="0" smtClean="0"/>
              <a:t>Učenje pozitivne </a:t>
            </a:r>
            <a:r>
              <a:rPr lang="hr-HR" dirty="0" err="1" smtClean="0"/>
              <a:t>samoevaluacije</a:t>
            </a:r>
            <a:r>
              <a:rPr lang="hr-HR" dirty="0" smtClean="0"/>
              <a:t> i nagrađivanje </a:t>
            </a:r>
            <a:r>
              <a:rPr lang="hr-HR" dirty="0" smtClean="0"/>
              <a:t>jako su </a:t>
            </a:r>
            <a:r>
              <a:rPr lang="hr-HR" dirty="0" smtClean="0"/>
              <a:t>važni.</a:t>
            </a:r>
          </a:p>
          <a:p>
            <a:r>
              <a:rPr lang="hr-HR" dirty="0" smtClean="0"/>
              <a:t>Može se izraditi lista </a:t>
            </a:r>
            <a:r>
              <a:rPr lang="hr-HR" dirty="0" err="1" smtClean="0"/>
              <a:t>samonagrađivanja</a:t>
            </a:r>
            <a:r>
              <a:rPr lang="hr-HR" dirty="0"/>
              <a:t> </a:t>
            </a:r>
            <a:r>
              <a:rPr lang="hr-HR" dirty="0" smtClean="0"/>
              <a:t>u suradnji s djetetom.</a:t>
            </a:r>
            <a:r>
              <a:rPr lang="hr-HR" dirty="0" smtClean="0"/>
              <a:t> </a:t>
            </a:r>
            <a:endParaRPr lang="hr-HR" dirty="0" smtClean="0"/>
          </a:p>
          <a:p>
            <a:r>
              <a:rPr lang="hr-HR" dirty="0" smtClean="0"/>
              <a:t>Anksiozna djeca </a:t>
            </a:r>
            <a:r>
              <a:rPr lang="hr-HR" dirty="0" smtClean="0"/>
              <a:t>često su </a:t>
            </a:r>
            <a:r>
              <a:rPr lang="hr-HR" dirty="0" err="1" smtClean="0"/>
              <a:t>prekritična</a:t>
            </a:r>
            <a:r>
              <a:rPr lang="hr-HR" dirty="0" smtClean="0"/>
              <a:t> prema napretku ili svom radu-terapeut može </a:t>
            </a:r>
            <a:r>
              <a:rPr lang="hr-HR" dirty="0" smtClean="0"/>
              <a:t>restrukturirati takve misli.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7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Još..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613098" cy="33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U radu s djecom mogu se koristiti:</a:t>
            </a:r>
          </a:p>
          <a:p>
            <a:r>
              <a:rPr lang="hr-HR" dirty="0" smtClean="0"/>
              <a:t>film;</a:t>
            </a:r>
          </a:p>
          <a:p>
            <a:r>
              <a:rPr lang="hr-HR" dirty="0"/>
              <a:t>s</a:t>
            </a:r>
            <a:r>
              <a:rPr lang="hr-HR" dirty="0" smtClean="0"/>
              <a:t>nimljeni materijali;</a:t>
            </a:r>
          </a:p>
          <a:p>
            <a:r>
              <a:rPr lang="hr-HR" dirty="0"/>
              <a:t>c</a:t>
            </a:r>
            <a:r>
              <a:rPr lang="hr-HR" dirty="0" smtClean="0"/>
              <a:t>rteži s „oblačićima” (prepoznavanje misli);</a:t>
            </a:r>
          </a:p>
          <a:p>
            <a:r>
              <a:rPr lang="hr-HR" dirty="0"/>
              <a:t>z</a:t>
            </a:r>
            <a:r>
              <a:rPr lang="hr-HR" dirty="0" smtClean="0"/>
              <a:t>amišljanje omiljenih junaka u ulogama;</a:t>
            </a:r>
          </a:p>
          <a:p>
            <a:r>
              <a:rPr lang="hr-HR" dirty="0"/>
              <a:t>i</a:t>
            </a:r>
            <a:r>
              <a:rPr lang="hr-HR" dirty="0" smtClean="0"/>
              <a:t>gra..</a:t>
            </a:r>
            <a:endParaRPr lang="hr-H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95402" y="2560320"/>
            <a:ext cx="5613098" cy="3310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hr-HR" dirty="0" smtClean="0"/>
              <a:t>U radu s djecom mogu se koristiti:</a:t>
            </a:r>
          </a:p>
          <a:p>
            <a:r>
              <a:rPr lang="hr-HR" dirty="0" smtClean="0"/>
              <a:t>film;</a:t>
            </a:r>
          </a:p>
          <a:p>
            <a:r>
              <a:rPr lang="hr-HR" dirty="0" smtClean="0"/>
              <a:t>snimljeni materijali;</a:t>
            </a:r>
          </a:p>
          <a:p>
            <a:r>
              <a:rPr lang="hr-HR" dirty="0" smtClean="0"/>
              <a:t>crteži </a:t>
            </a:r>
            <a:r>
              <a:rPr lang="hr-HR" dirty="0" smtClean="0"/>
              <a:t>s „oblačićima” (prepoznavanje misli);</a:t>
            </a:r>
          </a:p>
          <a:p>
            <a:r>
              <a:rPr lang="hr-HR" dirty="0" smtClean="0"/>
              <a:t>zamišljanje omiljenih junaka u ulogama;</a:t>
            </a:r>
          </a:p>
          <a:p>
            <a:r>
              <a:rPr lang="hr-HR" dirty="0" smtClean="0"/>
              <a:t>igra..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48" y="2633796"/>
            <a:ext cx="3333750" cy="323665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87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roditelja ( obitelji 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Roditelje se ohrabruje u </a:t>
            </a:r>
            <a:r>
              <a:rPr lang="hr-HR" dirty="0" err="1" smtClean="0"/>
              <a:t>suportivnoj</a:t>
            </a:r>
            <a:r>
              <a:rPr lang="hr-HR" dirty="0" smtClean="0"/>
              <a:t> ulozi.</a:t>
            </a:r>
          </a:p>
          <a:p>
            <a:r>
              <a:rPr lang="hr-HR" dirty="0" smtClean="0"/>
              <a:t>Iako se ne provodi obiteljska </a:t>
            </a:r>
            <a:r>
              <a:rPr lang="hr-HR" dirty="0" smtClean="0"/>
              <a:t>terapija roditelji su aktivno </a:t>
            </a:r>
            <a:r>
              <a:rPr lang="hr-HR" dirty="0" smtClean="0"/>
              <a:t>su uključeni.</a:t>
            </a:r>
          </a:p>
          <a:p>
            <a:r>
              <a:rPr lang="hr-HR" dirty="0" smtClean="0"/>
              <a:t>Obično ih se poziva na treću seansu.</a:t>
            </a:r>
          </a:p>
          <a:p>
            <a:r>
              <a:rPr lang="hr-HR" dirty="0" smtClean="0"/>
              <a:t>Mogu izraziti i raspraviti svoju zabrinutost s terapeutom kao i svoja zapažanja vezana za anksioznost djeteta.</a:t>
            </a:r>
          </a:p>
          <a:p>
            <a:r>
              <a:rPr lang="hr-HR" dirty="0" smtClean="0"/>
              <a:t>Mogu biti prisutni na dijelu jedne seanse i sudjelovati u vježbanju vještina ili drugim specifičnim zadacima u dogovoru s terapeutom.</a:t>
            </a:r>
          </a:p>
        </p:txBody>
      </p:sp>
    </p:spTree>
    <p:extLst>
      <p:ext uri="{BB962C8B-B14F-4D97-AF65-F5344CB8AC3E}">
        <p14:creationId xmlns:p14="http://schemas.microsoft.com/office/powerpoint/2010/main" val="9640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„</a:t>
            </a:r>
            <a:r>
              <a:rPr lang="hr-HR" dirty="0" err="1" smtClean="0"/>
              <a:t>Fear</a:t>
            </a:r>
            <a:r>
              <a:rPr lang="hr-HR" dirty="0" smtClean="0"/>
              <a:t> plan” </a:t>
            </a:r>
            <a:r>
              <a:rPr lang="hr-HR" dirty="0" smtClean="0"/>
              <a:t>-sažeti postupak za dijete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4905799" cy="3310128"/>
          </a:xfrm>
        </p:spPr>
        <p:txBody>
          <a:bodyPr>
            <a:normAutofit fontScale="62500" lnSpcReduction="20000"/>
          </a:bodyPr>
          <a:lstStyle/>
          <a:p>
            <a:endParaRPr lang="hr-HR" dirty="0" smtClean="0"/>
          </a:p>
          <a:p>
            <a:r>
              <a:rPr lang="hr-HR" dirty="0" smtClean="0"/>
              <a:t>F </a:t>
            </a:r>
            <a:r>
              <a:rPr lang="hr-HR" dirty="0" smtClean="0"/>
              <a:t>- </a:t>
            </a:r>
            <a:r>
              <a:rPr lang="hr-HR" dirty="0" err="1"/>
              <a:t>F</a:t>
            </a:r>
            <a:r>
              <a:rPr lang="hr-HR" dirty="0" err="1" smtClean="0"/>
              <a:t>eeling</a:t>
            </a:r>
            <a:r>
              <a:rPr lang="hr-HR" dirty="0" smtClean="0"/>
              <a:t> </a:t>
            </a:r>
            <a:r>
              <a:rPr lang="hr-HR" dirty="0" err="1" smtClean="0"/>
              <a:t>frightened</a:t>
            </a:r>
            <a:r>
              <a:rPr lang="hr-HR" dirty="0" smtClean="0"/>
              <a:t>? (prepoznavanje fizioloških simptoma)</a:t>
            </a:r>
          </a:p>
          <a:p>
            <a:r>
              <a:rPr lang="hr-HR" dirty="0" smtClean="0"/>
              <a:t>E - </a:t>
            </a:r>
            <a:r>
              <a:rPr lang="hr-HR" dirty="0" err="1"/>
              <a:t>E</a:t>
            </a:r>
            <a:r>
              <a:rPr lang="hr-HR" dirty="0" err="1" smtClean="0"/>
              <a:t>xpecting</a:t>
            </a:r>
            <a:r>
              <a:rPr lang="hr-HR" dirty="0" smtClean="0"/>
              <a:t> </a:t>
            </a:r>
            <a:r>
              <a:rPr lang="hr-HR" dirty="0" err="1" smtClean="0"/>
              <a:t>bad</a:t>
            </a:r>
            <a:r>
              <a:rPr lang="hr-HR" dirty="0" smtClean="0"/>
              <a:t> </a:t>
            </a:r>
            <a:r>
              <a:rPr lang="hr-HR" dirty="0" err="1" smtClean="0"/>
              <a:t>things</a:t>
            </a:r>
            <a:r>
              <a:rPr lang="hr-HR" dirty="0" smtClean="0"/>
              <a:t> to </a:t>
            </a:r>
            <a:r>
              <a:rPr lang="hr-HR" dirty="0" err="1" smtClean="0"/>
              <a:t>happen</a:t>
            </a:r>
            <a:r>
              <a:rPr lang="hr-HR" dirty="0" smtClean="0"/>
              <a:t> ? </a:t>
            </a:r>
            <a:r>
              <a:rPr lang="hr-HR" dirty="0"/>
              <a:t>(</a:t>
            </a:r>
            <a:r>
              <a:rPr lang="hr-HR" dirty="0" smtClean="0"/>
              <a:t>prepoznavanje negativnog unutarnjeg govora)</a:t>
            </a:r>
          </a:p>
          <a:p>
            <a:r>
              <a:rPr lang="hr-HR" dirty="0" smtClean="0"/>
              <a:t>A - </a:t>
            </a:r>
            <a:r>
              <a:rPr lang="hr-HR" dirty="0" err="1" smtClean="0"/>
              <a:t>Action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attitudes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will</a:t>
            </a:r>
            <a:r>
              <a:rPr lang="hr-HR" dirty="0" smtClean="0"/>
              <a:t> </a:t>
            </a:r>
            <a:r>
              <a:rPr lang="hr-HR" dirty="0" err="1" smtClean="0"/>
              <a:t>help</a:t>
            </a:r>
            <a:r>
              <a:rPr lang="hr-HR" dirty="0" smtClean="0"/>
              <a:t> (suočavanje, upotreba naučenih vještina, problem </a:t>
            </a:r>
            <a:r>
              <a:rPr lang="hr-HR" dirty="0" err="1" smtClean="0"/>
              <a:t>solving</a:t>
            </a:r>
            <a:r>
              <a:rPr lang="hr-HR" dirty="0" smtClean="0"/>
              <a:t>)</a:t>
            </a:r>
          </a:p>
          <a:p>
            <a:r>
              <a:rPr lang="hr-HR" dirty="0" smtClean="0"/>
              <a:t>R - </a:t>
            </a:r>
            <a:r>
              <a:rPr lang="hr-HR" dirty="0" err="1" smtClean="0"/>
              <a:t>Results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rewards</a:t>
            </a:r>
            <a:r>
              <a:rPr lang="hr-HR" dirty="0" smtClean="0"/>
              <a:t> (</a:t>
            </a:r>
            <a:r>
              <a:rPr lang="hr-HR" dirty="0" err="1" smtClean="0"/>
              <a:t>evalucija</a:t>
            </a:r>
            <a:r>
              <a:rPr lang="hr-HR" dirty="0" smtClean="0"/>
              <a:t> i </a:t>
            </a:r>
            <a:r>
              <a:rPr lang="hr-HR" dirty="0" err="1" smtClean="0"/>
              <a:t>samonagrađivanje</a:t>
            </a:r>
            <a:r>
              <a:rPr lang="hr-HR" dirty="0" smtClean="0"/>
              <a:t>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hr-HR" dirty="0" smtClean="0"/>
              <a:t> Osmisliti </a:t>
            </a:r>
            <a:r>
              <a:rPr lang="hr-HR" dirty="0" smtClean="0"/>
              <a:t>hrvatsku </a:t>
            </a:r>
            <a:r>
              <a:rPr lang="hr-HR" dirty="0" smtClean="0"/>
              <a:t>inačicu</a:t>
            </a:r>
          </a:p>
          <a:p>
            <a:pPr marL="0" indent="0" algn="ctr">
              <a:buNone/>
            </a:pPr>
            <a:r>
              <a:rPr lang="hr-HR" dirty="0" smtClean="0"/>
              <a:t> (ne radi „</a:t>
            </a:r>
            <a:r>
              <a:rPr lang="hr-HR" dirty="0" err="1" smtClean="0"/>
              <a:t>jezikoisključivosti</a:t>
            </a:r>
            <a:r>
              <a:rPr lang="hr-HR" dirty="0" smtClean="0"/>
              <a:t>” nego radi potreba djece) </a:t>
            </a:r>
            <a:r>
              <a:rPr lang="hr-HR" dirty="0" smtClean="0"/>
              <a:t>!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5539" y="2775061"/>
            <a:ext cx="4171059" cy="28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Osnovne odrednice</a:t>
            </a:r>
            <a:endParaRPr lang="hr-HR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Podaci </a:t>
            </a:r>
            <a:r>
              <a:rPr lang="hr-HR" dirty="0"/>
              <a:t>kazuju da su anksiozni poremećaji najčešći psihički (psihološki) poremećaji kod djece i </a:t>
            </a:r>
            <a:r>
              <a:rPr lang="hr-HR" dirty="0" smtClean="0"/>
              <a:t>mladih.</a:t>
            </a:r>
            <a:endParaRPr lang="hr-HR" dirty="0"/>
          </a:p>
          <a:p>
            <a:r>
              <a:rPr lang="hr-HR" dirty="0" smtClean="0"/>
              <a:t>Ukoliko </a:t>
            </a:r>
            <a:r>
              <a:rPr lang="hr-HR" dirty="0"/>
              <a:t>se ne liječi uzrokuje poremećaje i u odrasloj </a:t>
            </a:r>
            <a:r>
              <a:rPr lang="hr-HR" dirty="0" smtClean="0"/>
              <a:t>dobi.</a:t>
            </a:r>
          </a:p>
          <a:p>
            <a:r>
              <a:rPr lang="hr-HR" dirty="0"/>
              <a:t>O</a:t>
            </a:r>
            <a:r>
              <a:rPr lang="hr-HR" dirty="0" smtClean="0"/>
              <a:t>čituje se kroz </a:t>
            </a:r>
            <a:r>
              <a:rPr lang="hr-HR" dirty="0" err="1"/>
              <a:t>kognicije</a:t>
            </a:r>
            <a:r>
              <a:rPr lang="hr-HR" dirty="0"/>
              <a:t>, ponašanje i somatske </a:t>
            </a:r>
            <a:r>
              <a:rPr lang="hr-HR" dirty="0" smtClean="0"/>
              <a:t>simptome.</a:t>
            </a:r>
            <a:endParaRPr lang="hr-HR" dirty="0"/>
          </a:p>
          <a:p>
            <a:r>
              <a:rPr lang="hr-HR" dirty="0" smtClean="0"/>
              <a:t>Često </a:t>
            </a:r>
            <a:r>
              <a:rPr lang="hr-HR" dirty="0"/>
              <a:t>je povezana s izbjegavajućim ponašanjima što uzrokuje niz daljnjih promjena u ponašanju i </a:t>
            </a:r>
            <a:r>
              <a:rPr lang="hr-HR" dirty="0" err="1" smtClean="0"/>
              <a:t>kogniciji</a:t>
            </a:r>
            <a:r>
              <a:rPr lang="hr-HR" dirty="0" smtClean="0"/>
              <a:t>.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/>
              <a:t>Tri osnovna poremećaja prema DSM-IV:</a:t>
            </a:r>
          </a:p>
          <a:p>
            <a:r>
              <a:rPr lang="hr-HR" dirty="0"/>
              <a:t>generalizirani anksiozni poremećaj (GAD</a:t>
            </a:r>
            <a:r>
              <a:rPr lang="hr-HR" dirty="0" smtClean="0"/>
              <a:t>);</a:t>
            </a:r>
            <a:endParaRPr lang="hr-HR" dirty="0"/>
          </a:p>
          <a:p>
            <a:r>
              <a:rPr lang="hr-HR" dirty="0"/>
              <a:t>socijalna fobija (SP</a:t>
            </a:r>
            <a:r>
              <a:rPr lang="hr-HR" dirty="0" smtClean="0"/>
              <a:t>);</a:t>
            </a:r>
            <a:endParaRPr lang="hr-HR" dirty="0"/>
          </a:p>
          <a:p>
            <a:r>
              <a:rPr lang="hr-HR" dirty="0"/>
              <a:t>separacijski anksiozni poremećaj (SAD</a:t>
            </a:r>
            <a:r>
              <a:rPr lang="hr-HR" dirty="0" smtClean="0"/>
              <a:t>).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72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Komponente anksioznosti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019974" cy="33101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1800" dirty="0" smtClean="0"/>
              <a:t>Ponašanje:</a:t>
            </a:r>
          </a:p>
          <a:p>
            <a:r>
              <a:rPr lang="hr-HR" sz="1800" dirty="0"/>
              <a:t>p</a:t>
            </a:r>
            <a:r>
              <a:rPr lang="hr-HR" sz="1800" dirty="0" smtClean="0"/>
              <a:t>oteškoće u ostvarivanju prijateljstava, izbjegavanje škole, izbjegavanje aktivnosti koje podrazumijevaju odvajanje od roditelja, preosjetljivost na kritiku i evaluaciju vršnjaka, izbjegavanje izvanškolskih </a:t>
            </a:r>
            <a:r>
              <a:rPr lang="hr-HR" sz="1800" dirty="0" smtClean="0"/>
              <a:t>aktivnosti, izbjegavajuća ponašanja.</a:t>
            </a:r>
            <a:endParaRPr lang="hr-HR" sz="1800" dirty="0" smtClean="0"/>
          </a:p>
          <a:p>
            <a:pPr marL="0" indent="0">
              <a:buNone/>
            </a:pPr>
            <a:r>
              <a:rPr lang="hr-HR" sz="1800" dirty="0" err="1" smtClean="0"/>
              <a:t>Kognicija</a:t>
            </a:r>
            <a:r>
              <a:rPr lang="hr-HR" sz="1800" dirty="0" smtClean="0"/>
              <a:t>:</a:t>
            </a:r>
          </a:p>
          <a:p>
            <a:r>
              <a:rPr lang="hr-HR" sz="1800" dirty="0"/>
              <a:t>r</a:t>
            </a:r>
            <a:r>
              <a:rPr lang="hr-HR" sz="1800" dirty="0" smtClean="0"/>
              <a:t>uminacije, vrlo izražena i česta zabrinutost, strah od sramoćenja i negativne evaluacije vršnjaka, negativne misli o </a:t>
            </a:r>
            <a:r>
              <a:rPr lang="hr-HR" sz="1800" dirty="0" smtClean="0"/>
              <a:t>sebi, percepcija „prijetnje” od vanjskog svijeta.</a:t>
            </a:r>
            <a:endParaRPr lang="hr-HR" sz="1800" dirty="0" smtClean="0"/>
          </a:p>
          <a:p>
            <a:pPr marL="0" indent="0">
              <a:buNone/>
            </a:pPr>
            <a:r>
              <a:rPr lang="hr-HR" sz="1800" dirty="0" smtClean="0"/>
              <a:t>Tjelesni simptomi:</a:t>
            </a:r>
          </a:p>
          <a:p>
            <a:r>
              <a:rPr lang="hr-HR" sz="1800" dirty="0"/>
              <a:t>d</a:t>
            </a:r>
            <a:r>
              <a:rPr lang="hr-HR" sz="1800" dirty="0" smtClean="0"/>
              <a:t>rhtanje, nespecificirani bolovi u stomaku, rigidno držanje, drhtavi glas, grickanje noktiju, </a:t>
            </a:r>
            <a:r>
              <a:rPr lang="hr-HR" sz="1800" dirty="0" smtClean="0"/>
              <a:t>crvenjenje, „lupanje” srca.</a:t>
            </a:r>
            <a:endParaRPr lang="hr-HR" sz="1800" dirty="0" smtClean="0"/>
          </a:p>
          <a:p>
            <a:endParaRPr lang="hr-H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36" y="2560638"/>
            <a:ext cx="4265062" cy="3309937"/>
          </a:xfrm>
        </p:spPr>
      </p:pic>
    </p:spTree>
    <p:extLst>
      <p:ext uri="{BB962C8B-B14F-4D97-AF65-F5344CB8AC3E}">
        <p14:creationId xmlns:p14="http://schemas.microsoft.com/office/powerpoint/2010/main" val="11050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Istraživanja govore..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604860" cy="3310128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Anksioznost češća  ako su roditelji anksiozni.</a:t>
            </a:r>
          </a:p>
          <a:p>
            <a:r>
              <a:rPr lang="hr-HR" dirty="0" smtClean="0"/>
              <a:t>Anksiozni roditelji češće imaju anksioznu djecu ( učenje ponašanja i prijenos bazičnih uvjerenja).</a:t>
            </a:r>
          </a:p>
          <a:p>
            <a:r>
              <a:rPr lang="hr-HR" dirty="0" smtClean="0"/>
              <a:t>Istraživanja među pripadnicima različitih etničkih skupina </a:t>
            </a:r>
            <a:r>
              <a:rPr lang="hr-HR" dirty="0" smtClean="0"/>
              <a:t>pokazuju </a:t>
            </a:r>
            <a:r>
              <a:rPr lang="hr-HR" dirty="0" smtClean="0"/>
              <a:t>da postoji puno više sličnosti nego razlika (strahovi </a:t>
            </a:r>
            <a:r>
              <a:rPr lang="hr-HR" dirty="0" smtClean="0"/>
              <a:t>različitih etničkih skupina vrlo </a:t>
            </a:r>
            <a:r>
              <a:rPr lang="hr-HR" dirty="0" smtClean="0"/>
              <a:t>slični).</a:t>
            </a:r>
          </a:p>
          <a:p>
            <a:r>
              <a:rPr lang="hr-HR" dirty="0" smtClean="0"/>
              <a:t>Anksioznost često ide u </a:t>
            </a:r>
            <a:r>
              <a:rPr lang="hr-HR" dirty="0" err="1" smtClean="0"/>
              <a:t>komorbiditetu</a:t>
            </a:r>
            <a:r>
              <a:rPr lang="hr-HR" dirty="0" smtClean="0"/>
              <a:t> s depresijom, poremećajem pažnje, hiperaktivnošću i drugim anksioznim poremećajima.</a:t>
            </a:r>
          </a:p>
          <a:p>
            <a:r>
              <a:rPr lang="hr-HR" dirty="0" smtClean="0"/>
              <a:t>Djevojčice osjećaju (izražavaju) više strahova</a:t>
            </a:r>
            <a:r>
              <a:rPr lang="hr-HR" dirty="0" smtClean="0"/>
              <a:t>, međutim smatra se da je </a:t>
            </a:r>
            <a:r>
              <a:rPr lang="hr-HR" dirty="0" smtClean="0"/>
              <a:t>učestalost između 9-13 godine jednaka kod dječaka i djevojčica.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05" y="2711354"/>
            <a:ext cx="3649593" cy="3159094"/>
          </a:xfrm>
        </p:spPr>
      </p:pic>
    </p:spTree>
    <p:extLst>
      <p:ext uri="{BB962C8B-B14F-4D97-AF65-F5344CB8AC3E}">
        <p14:creationId xmlns:p14="http://schemas.microsoft.com/office/powerpoint/2010/main" val="4929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Okruženje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300760" cy="3310128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Djeca oponašaju strahove roditelja.</a:t>
            </a:r>
          </a:p>
          <a:p>
            <a:r>
              <a:rPr lang="hr-HR" dirty="0" smtClean="0"/>
              <a:t>Djeca često imaju deficit </a:t>
            </a:r>
            <a:r>
              <a:rPr lang="hr-HR" dirty="0" smtClean="0"/>
              <a:t>u učenju </a:t>
            </a:r>
            <a:r>
              <a:rPr lang="hr-HR" dirty="0" smtClean="0"/>
              <a:t>suočavanja sa </a:t>
            </a:r>
            <a:r>
              <a:rPr lang="hr-HR" dirty="0" smtClean="0"/>
              <a:t>životnim </a:t>
            </a:r>
            <a:r>
              <a:rPr lang="hr-HR" dirty="0" smtClean="0"/>
              <a:t>situacijama </a:t>
            </a:r>
            <a:r>
              <a:rPr lang="hr-HR" dirty="0" smtClean="0"/>
              <a:t>i evaluaciji od drugih.</a:t>
            </a:r>
          </a:p>
          <a:p>
            <a:r>
              <a:rPr lang="hr-HR" dirty="0" smtClean="0"/>
              <a:t>Roditelji često  </a:t>
            </a:r>
            <a:r>
              <a:rPr lang="hr-HR" dirty="0" err="1" smtClean="0"/>
              <a:t>prezaštićujući</a:t>
            </a:r>
            <a:r>
              <a:rPr lang="hr-HR" dirty="0" smtClean="0"/>
              <a:t>, ne potiču samostalnost djeteta, premalo nagrađuju samostalnost,  „nedemokratični”, odlučuju umjesto djece.</a:t>
            </a:r>
          </a:p>
          <a:p>
            <a:r>
              <a:rPr lang="hr-HR" dirty="0" smtClean="0"/>
              <a:t>Kod izrazito anksiozne </a:t>
            </a:r>
            <a:r>
              <a:rPr lang="hr-HR" dirty="0" smtClean="0"/>
              <a:t>djece roditelji (majke) </a:t>
            </a:r>
            <a:r>
              <a:rPr lang="hr-HR" dirty="0" smtClean="0"/>
              <a:t>često „rješavaju” probleme svoje </a:t>
            </a:r>
            <a:r>
              <a:rPr lang="hr-HR" dirty="0" smtClean="0"/>
              <a:t>djece i </a:t>
            </a:r>
            <a:r>
              <a:rPr lang="hr-HR" dirty="0" smtClean="0"/>
              <a:t>šalju poruku o nesposobnosti i nekompetentnosti djeteta.</a:t>
            </a:r>
          </a:p>
          <a:p>
            <a:r>
              <a:rPr lang="hr-HR" dirty="0" smtClean="0"/>
              <a:t>Okruženje (roditelji) prenose </a:t>
            </a:r>
            <a:r>
              <a:rPr lang="hr-HR" dirty="0" smtClean="0"/>
              <a:t>poruku stalnog straha i prijetnje kao i potrebe izbjegavanja mogućih prijetnji.</a:t>
            </a:r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75" y="2560320"/>
            <a:ext cx="3883323" cy="3063785"/>
          </a:xfrm>
        </p:spPr>
      </p:pic>
    </p:spTree>
    <p:extLst>
      <p:ext uri="{BB962C8B-B14F-4D97-AF65-F5344CB8AC3E}">
        <p14:creationId xmlns:p14="http://schemas.microsoft.com/office/powerpoint/2010/main" val="7984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Razvoj anksioznosti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Strahovi </a:t>
            </a:r>
            <a:r>
              <a:rPr lang="hr-HR" dirty="0" smtClean="0"/>
              <a:t>se s odrastanjem mijenjaju. </a:t>
            </a:r>
          </a:p>
          <a:p>
            <a:r>
              <a:rPr lang="hr-HR" dirty="0" smtClean="0"/>
              <a:t>U ranijoj dobi češći nerealistični strahovi ( „vuk pod krevetom”) s odrastanjem se mijenjaju u „realistične” strahove odnosno strahove vezane za </a:t>
            </a:r>
            <a:r>
              <a:rPr lang="hr-HR" dirty="0"/>
              <a:t>realne </a:t>
            </a:r>
            <a:r>
              <a:rPr lang="hr-HR" dirty="0" smtClean="0"/>
              <a:t>situacije: strahovi vezani za prihvaćanje od vršnjaka, socijalno izlaganje, odvajanje od roditelja, strah od ozljede, strah od nepoznatog..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13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Kako dijagnosticirati?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5273269" cy="33101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/>
              <a:t>Osnovni instrumenti:</a:t>
            </a:r>
          </a:p>
          <a:p>
            <a:r>
              <a:rPr lang="hr-HR" dirty="0" smtClean="0"/>
              <a:t>klinički intervju;</a:t>
            </a:r>
            <a:endParaRPr lang="hr-HR" dirty="0"/>
          </a:p>
          <a:p>
            <a:r>
              <a:rPr lang="hr-HR" dirty="0"/>
              <a:t>samoopažanje djeteta (</a:t>
            </a:r>
            <a:r>
              <a:rPr lang="hr-HR" dirty="0" err="1"/>
              <a:t>child</a:t>
            </a:r>
            <a:r>
              <a:rPr lang="hr-HR" dirty="0"/>
              <a:t> </a:t>
            </a:r>
            <a:r>
              <a:rPr lang="hr-HR" dirty="0" err="1"/>
              <a:t>self</a:t>
            </a:r>
            <a:r>
              <a:rPr lang="hr-HR" dirty="0"/>
              <a:t> </a:t>
            </a:r>
            <a:r>
              <a:rPr lang="hr-HR" dirty="0" err="1"/>
              <a:t>report</a:t>
            </a:r>
            <a:r>
              <a:rPr lang="hr-HR" dirty="0" smtClean="0"/>
              <a:t>);</a:t>
            </a:r>
            <a:endParaRPr lang="hr-HR" dirty="0"/>
          </a:p>
          <a:p>
            <a:r>
              <a:rPr lang="hr-HR" dirty="0"/>
              <a:t>promatranje i evaluacija </a:t>
            </a:r>
            <a:r>
              <a:rPr lang="hr-HR" dirty="0" smtClean="0"/>
              <a:t>ponašanja;</a:t>
            </a:r>
            <a:endParaRPr lang="hr-HR" dirty="0"/>
          </a:p>
          <a:p>
            <a:r>
              <a:rPr lang="hr-HR" dirty="0"/>
              <a:t>procjena roditelja i </a:t>
            </a:r>
            <a:r>
              <a:rPr lang="hr-HR" dirty="0" smtClean="0"/>
              <a:t>učitelja;</a:t>
            </a:r>
            <a:endParaRPr lang="hr-HR" dirty="0"/>
          </a:p>
          <a:p>
            <a:r>
              <a:rPr lang="hr-HR" dirty="0"/>
              <a:t>procjena obitelji (okruženja</a:t>
            </a:r>
            <a:r>
              <a:rPr lang="hr-HR" dirty="0" smtClean="0"/>
              <a:t>).</a:t>
            </a:r>
            <a:endParaRPr lang="hr-HR" dirty="0"/>
          </a:p>
          <a:p>
            <a:pPr marL="0" indent="0" algn="just">
              <a:buNone/>
            </a:pPr>
            <a:r>
              <a:rPr lang="hr-HR" dirty="0" smtClean="0"/>
              <a:t>Uvijek je potrebno </a:t>
            </a:r>
            <a:r>
              <a:rPr lang="hr-HR" dirty="0"/>
              <a:t>uzeti u obzir dob djeteta i kognitivni </a:t>
            </a:r>
            <a:r>
              <a:rPr lang="hr-HR" dirty="0" smtClean="0"/>
              <a:t>razvoj</a:t>
            </a:r>
            <a:r>
              <a:rPr lang="hr-HR" dirty="0"/>
              <a:t> </a:t>
            </a:r>
            <a:r>
              <a:rPr lang="hr-HR" dirty="0" smtClean="0"/>
              <a:t>i</a:t>
            </a:r>
            <a:r>
              <a:rPr lang="hr-HR" dirty="0" smtClean="0"/>
              <a:t> </a:t>
            </a:r>
            <a:r>
              <a:rPr lang="hr-HR" dirty="0"/>
              <a:t>obuhvatiti ponašanje, </a:t>
            </a:r>
            <a:r>
              <a:rPr lang="hr-HR" dirty="0" err="1" smtClean="0"/>
              <a:t>kogniciju</a:t>
            </a:r>
            <a:r>
              <a:rPr lang="hr-HR" dirty="0"/>
              <a:t> </a:t>
            </a:r>
            <a:r>
              <a:rPr lang="hr-HR" dirty="0" smtClean="0"/>
              <a:t>i</a:t>
            </a:r>
            <a:r>
              <a:rPr lang="hr-HR" dirty="0" smtClean="0"/>
              <a:t> </a:t>
            </a:r>
            <a:r>
              <a:rPr lang="hr-HR" dirty="0"/>
              <a:t>somatske simptome.</a:t>
            </a: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48" y="2640650"/>
            <a:ext cx="3837061" cy="29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Klinički intervju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5273269" cy="3310128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Može biti strukturirani, </a:t>
            </a:r>
            <a:r>
              <a:rPr lang="hr-HR" dirty="0" err="1" smtClean="0"/>
              <a:t>polustrukturirani</a:t>
            </a:r>
            <a:r>
              <a:rPr lang="hr-HR" dirty="0" smtClean="0"/>
              <a:t> i nestrukturirani;</a:t>
            </a:r>
          </a:p>
          <a:p>
            <a:r>
              <a:rPr lang="hr-HR" dirty="0" smtClean="0"/>
              <a:t>Obuhvaća djecu </a:t>
            </a:r>
            <a:r>
              <a:rPr lang="hr-HR" dirty="0"/>
              <a:t>i </a:t>
            </a:r>
            <a:r>
              <a:rPr lang="hr-HR" dirty="0" smtClean="0"/>
              <a:t>roditelje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r>
              <a:rPr lang="hr-HR" dirty="0" smtClean="0"/>
              <a:t>Primjeri:</a:t>
            </a:r>
            <a:endParaRPr lang="hr-HR" dirty="0"/>
          </a:p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Anxiety</a:t>
            </a:r>
            <a:r>
              <a:rPr lang="hr-HR" dirty="0"/>
              <a:t> </a:t>
            </a:r>
            <a:r>
              <a:rPr lang="hr-HR" dirty="0" err="1"/>
              <a:t>Disorder</a:t>
            </a:r>
            <a:r>
              <a:rPr lang="hr-HR" dirty="0"/>
              <a:t> interview Schedule for </a:t>
            </a:r>
            <a:r>
              <a:rPr lang="hr-HR" dirty="0" err="1"/>
              <a:t>Children</a:t>
            </a:r>
            <a:r>
              <a:rPr lang="hr-HR" dirty="0"/>
              <a:t> (</a:t>
            </a:r>
            <a:r>
              <a:rPr lang="hr-HR" dirty="0" err="1"/>
              <a:t>polustrukturirani</a:t>
            </a:r>
            <a:r>
              <a:rPr lang="hr-HR" dirty="0" smtClean="0"/>
              <a:t>);</a:t>
            </a:r>
            <a:endParaRPr lang="hr-HR" dirty="0"/>
          </a:p>
          <a:p>
            <a:r>
              <a:rPr lang="hr-HR" dirty="0"/>
              <a:t>Schedule for </a:t>
            </a:r>
            <a:r>
              <a:rPr lang="hr-HR" dirty="0" err="1"/>
              <a:t>Affective</a:t>
            </a:r>
            <a:r>
              <a:rPr lang="hr-HR" dirty="0"/>
              <a:t> </a:t>
            </a:r>
            <a:r>
              <a:rPr lang="hr-HR" dirty="0" err="1"/>
              <a:t>Disorders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Schizophrenia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School</a:t>
            </a:r>
            <a:r>
              <a:rPr lang="hr-HR" dirty="0"/>
              <a:t> Age </a:t>
            </a:r>
            <a:r>
              <a:rPr lang="hr-HR" dirty="0" err="1"/>
              <a:t>Children</a:t>
            </a:r>
            <a:r>
              <a:rPr lang="hr-HR" dirty="0"/>
              <a:t> (</a:t>
            </a:r>
            <a:r>
              <a:rPr lang="hr-HR" dirty="0" err="1"/>
              <a:t>polustrukturirani</a:t>
            </a:r>
            <a:r>
              <a:rPr lang="hr-HR" dirty="0" smtClean="0"/>
              <a:t>);</a:t>
            </a:r>
            <a:endParaRPr lang="hr-HR" dirty="0"/>
          </a:p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Diagnostic</a:t>
            </a:r>
            <a:r>
              <a:rPr lang="hr-HR" dirty="0"/>
              <a:t> Interview for </a:t>
            </a:r>
            <a:r>
              <a:rPr lang="hr-HR" dirty="0" err="1"/>
              <a:t>Children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Adolescent ( visoko strukturirani</a:t>
            </a:r>
            <a:r>
              <a:rPr lang="hr-HR" dirty="0" smtClean="0"/>
              <a:t>).</a:t>
            </a:r>
            <a:endParaRPr lang="hr-HR" dirty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1536" y="2560320"/>
            <a:ext cx="4188111" cy="3310128"/>
          </a:xfrm>
        </p:spPr>
        <p:txBody>
          <a:bodyPr>
            <a:normAutofit fontScale="70000" lnSpcReduction="20000"/>
          </a:bodyPr>
          <a:lstStyle/>
          <a:p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241" y="2675672"/>
            <a:ext cx="3938357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1024</TotalTime>
  <Words>1527</Words>
  <Application>Microsoft Office PowerPoint</Application>
  <PresentationFormat>Widescreen</PresentationFormat>
  <Paragraphs>159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Garamond</vt:lpstr>
      <vt:lpstr>Wingdings</vt:lpstr>
      <vt:lpstr>Organic</vt:lpstr>
      <vt:lpstr>Anksiozni poremećaji kod djece- -kognitivno bihevioralni pristup</vt:lpstr>
      <vt:lpstr>Što je „normalno”, a što „anksiozno”?</vt:lpstr>
      <vt:lpstr>Osnovne odrednice</vt:lpstr>
      <vt:lpstr>Komponente anksioznosti</vt:lpstr>
      <vt:lpstr>Istraživanja govore..</vt:lpstr>
      <vt:lpstr>Okruženje</vt:lpstr>
      <vt:lpstr>Razvoj anksioznosti</vt:lpstr>
      <vt:lpstr>Kako dijagnosticirati?</vt:lpstr>
      <vt:lpstr>Klinički intervju</vt:lpstr>
      <vt:lpstr>Samoprocjena</vt:lpstr>
      <vt:lpstr>Promatranje i evaluacija ponašanja</vt:lpstr>
      <vt:lpstr>Procjena roditelja i učitelja</vt:lpstr>
      <vt:lpstr>Fiziologija i obiteljske varijable</vt:lpstr>
      <vt:lpstr>Tretman-integrativni pristup</vt:lpstr>
      <vt:lpstr>Tretman-integrativni pristup</vt:lpstr>
      <vt:lpstr>Relaksacija</vt:lpstr>
      <vt:lpstr>Izlaganje</vt:lpstr>
      <vt:lpstr>Modeliranje i osnaživanje</vt:lpstr>
      <vt:lpstr>Kognitivna strategija</vt:lpstr>
      <vt:lpstr>Nagrađivanje</vt:lpstr>
      <vt:lpstr>Još..</vt:lpstr>
      <vt:lpstr>Uloga roditelja ( obitelji )</vt:lpstr>
      <vt:lpstr>„Fear plan” -sažeti postupak za dijete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Anksiozni poremećaji kod djece- -kognitivno bihevioralni pristup</dc:title>
  <dc:creator>Ana Puljak</dc:creator>
  <cp:lastModifiedBy>Ana Puljak</cp:lastModifiedBy>
  <cp:revision>112</cp:revision>
  <dcterms:created xsi:type="dcterms:W3CDTF">2015-03-23T09:24:58Z</dcterms:created>
  <dcterms:modified xsi:type="dcterms:W3CDTF">2015-03-31T09:26:10Z</dcterms:modified>
</cp:coreProperties>
</file>