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304" r:id="rId6"/>
    <p:sldId id="305" r:id="rId7"/>
    <p:sldId id="306" r:id="rId8"/>
    <p:sldId id="263" r:id="rId9"/>
    <p:sldId id="317" r:id="rId10"/>
    <p:sldId id="307" r:id="rId11"/>
    <p:sldId id="308" r:id="rId12"/>
    <p:sldId id="309" r:id="rId13"/>
    <p:sldId id="310" r:id="rId14"/>
    <p:sldId id="287" r:id="rId15"/>
    <p:sldId id="273" r:id="rId16"/>
    <p:sldId id="260" r:id="rId17"/>
    <p:sldId id="318" r:id="rId18"/>
    <p:sldId id="291" r:id="rId19"/>
    <p:sldId id="265" r:id="rId20"/>
    <p:sldId id="267" r:id="rId21"/>
    <p:sldId id="293" r:id="rId22"/>
    <p:sldId id="268" r:id="rId23"/>
    <p:sldId id="269" r:id="rId24"/>
    <p:sldId id="311" r:id="rId25"/>
    <p:sldId id="312" r:id="rId26"/>
    <p:sldId id="313" r:id="rId27"/>
    <p:sldId id="314" r:id="rId28"/>
    <p:sldId id="315" r:id="rId29"/>
    <p:sldId id="271" r:id="rId30"/>
    <p:sldId id="272" r:id="rId31"/>
    <p:sldId id="295" r:id="rId32"/>
    <p:sldId id="262" r:id="rId33"/>
    <p:sldId id="288" r:id="rId34"/>
    <p:sldId id="289" r:id="rId35"/>
    <p:sldId id="294" r:id="rId36"/>
    <p:sldId id="296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18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2800" b="0" dirty="0" smtClean="0"/>
            <a:t>OKIDAČ</a:t>
          </a:r>
        </a:p>
        <a:p>
          <a:r>
            <a:rPr lang="hr-HR" sz="1600" dirty="0" smtClean="0"/>
            <a:t>ono što izaziva emociju ljutnje</a:t>
          </a:r>
          <a:endParaRPr lang="hr-HR" sz="1600" b="0" dirty="0" smtClean="0"/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 custT="1"/>
      <dgm:spPr/>
      <dgm:t>
        <a:bodyPr/>
        <a:lstStyle/>
        <a:p>
          <a:r>
            <a:rPr lang="hr-HR" sz="2800" dirty="0" smtClean="0"/>
            <a:t>LJUTNJA</a:t>
          </a:r>
        </a:p>
        <a:p>
          <a:r>
            <a:rPr lang="hr-HR" sz="1600" dirty="0" smtClean="0"/>
            <a:t>koja može postepeno rasti intenzitetom, poput vode koju dolijevamo u kablicu</a:t>
          </a:r>
          <a:endParaRPr lang="hr-HR" sz="1600" dirty="0"/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1EA6AEC4-8515-45C1-B23B-70316BF19FC1}" type="pres">
      <dgm:prSet presAssocID="{B13C1BC3-B2F5-46B7-9862-E11B44AE24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ED04A7-98BF-464C-91D9-3C1525D57BC0}" type="pres">
      <dgm:prSet presAssocID="{87E7A9B3-EEC1-4DAC-9713-87D43BC485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82B9AC-CF7A-4700-A4D6-A09A04227F59}" type="pres">
      <dgm:prSet presAssocID="{8A8EE2E2-7CC9-4D23-8543-65F7746AF1CF}" presName="sibTrans" presStyleLbl="sibTrans1D1" presStyleIdx="0" presStyleCnt="1"/>
      <dgm:spPr/>
      <dgm:t>
        <a:bodyPr/>
        <a:lstStyle/>
        <a:p>
          <a:endParaRPr lang="hr-HR"/>
        </a:p>
      </dgm:t>
    </dgm:pt>
    <dgm:pt modelId="{068E2C43-36DF-4711-B37E-834962E8D379}" type="pres">
      <dgm:prSet presAssocID="{8A8EE2E2-7CC9-4D23-8543-65F7746AF1CF}" presName="connectorText" presStyleLbl="sibTrans1D1" presStyleIdx="0" presStyleCnt="1"/>
      <dgm:spPr/>
      <dgm:t>
        <a:bodyPr/>
        <a:lstStyle/>
        <a:p>
          <a:endParaRPr lang="hr-HR"/>
        </a:p>
      </dgm:t>
    </dgm:pt>
    <dgm:pt modelId="{5D4E64A6-634E-409E-B656-1009353B1FA5}" type="pres">
      <dgm:prSet presAssocID="{F4493121-8B88-471D-8A7B-6740B75FCAE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EDF8FA8-8925-44AA-937C-B21B6BD41BD9}" type="presOf" srcId="{8A8EE2E2-7CC9-4D23-8543-65F7746AF1CF}" destId="{068E2C43-36DF-4711-B37E-834962E8D379}" srcOrd="1" destOrd="0" presId="urn:microsoft.com/office/officeart/2005/8/layout/bProcess3"/>
    <dgm:cxn modelId="{628AD9D0-058F-4C08-8125-6D7FE842E9E3}" srcId="{B13C1BC3-B2F5-46B7-9862-E11B44AE2428}" destId="{F4493121-8B88-471D-8A7B-6740B75FCAE9}" srcOrd="1" destOrd="0" parTransId="{11B1209B-679C-43FB-9708-94D5D92EFBDD}" sibTransId="{096154C2-143B-49EA-B94A-5F043071947B}"/>
    <dgm:cxn modelId="{9651DD96-727F-4BF4-97C7-8C7CA85566E0}" type="presOf" srcId="{8A8EE2E2-7CC9-4D23-8543-65F7746AF1CF}" destId="{9F82B9AC-CF7A-4700-A4D6-A09A04227F59}" srcOrd="0" destOrd="0" presId="urn:microsoft.com/office/officeart/2005/8/layout/bProcess3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42BEA055-2A11-4AFA-8FA4-9A4819610A53}" type="presOf" srcId="{B13C1BC3-B2F5-46B7-9862-E11B44AE2428}" destId="{1EA6AEC4-8515-45C1-B23B-70316BF19FC1}" srcOrd="0" destOrd="0" presId="urn:microsoft.com/office/officeart/2005/8/layout/bProcess3"/>
    <dgm:cxn modelId="{B85C306E-B35E-4C6A-8561-578F4EDFC870}" type="presOf" srcId="{87E7A9B3-EEC1-4DAC-9713-87D43BC48526}" destId="{6FED04A7-98BF-464C-91D9-3C1525D57BC0}" srcOrd="0" destOrd="0" presId="urn:microsoft.com/office/officeart/2005/8/layout/bProcess3"/>
    <dgm:cxn modelId="{E058BC39-647B-45B3-ACF0-6714ACA56E18}" type="presOf" srcId="{F4493121-8B88-471D-8A7B-6740B75FCAE9}" destId="{5D4E64A6-634E-409E-B656-1009353B1FA5}" srcOrd="0" destOrd="0" presId="urn:microsoft.com/office/officeart/2005/8/layout/bProcess3"/>
    <dgm:cxn modelId="{099E904F-E09F-4C62-93CB-34FB21C5C80E}" type="presParOf" srcId="{1EA6AEC4-8515-45C1-B23B-70316BF19FC1}" destId="{6FED04A7-98BF-464C-91D9-3C1525D57BC0}" srcOrd="0" destOrd="0" presId="urn:microsoft.com/office/officeart/2005/8/layout/bProcess3"/>
    <dgm:cxn modelId="{6DA929CD-DF7D-4E37-B3E0-AD70CA768143}" type="presParOf" srcId="{1EA6AEC4-8515-45C1-B23B-70316BF19FC1}" destId="{9F82B9AC-CF7A-4700-A4D6-A09A04227F59}" srcOrd="1" destOrd="0" presId="urn:microsoft.com/office/officeart/2005/8/layout/bProcess3"/>
    <dgm:cxn modelId="{94430466-36ED-497D-9A47-0B1DDA2FF472}" type="presParOf" srcId="{9F82B9AC-CF7A-4700-A4D6-A09A04227F59}" destId="{068E2C43-36DF-4711-B37E-834962E8D379}" srcOrd="0" destOrd="0" presId="urn:microsoft.com/office/officeart/2005/8/layout/bProcess3"/>
    <dgm:cxn modelId="{7E94BEA3-2B30-4849-AB7C-61E6564896DF}" type="presParOf" srcId="{1EA6AEC4-8515-45C1-B23B-70316BF19FC1}" destId="{5D4E64A6-634E-409E-B656-1009353B1FA5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/>
      <dgm:spPr/>
      <dgm:t>
        <a:bodyPr/>
        <a:lstStyle/>
        <a:p>
          <a:r>
            <a:rPr lang="hr-HR" dirty="0" smtClean="0"/>
            <a:t>OKIDAČ</a:t>
          </a:r>
        </a:p>
        <a:p>
          <a:r>
            <a:rPr lang="hr-HR" dirty="0" smtClean="0"/>
            <a:t>Čekanje na pregled s malim djetetom u bolnici </a:t>
          </a:r>
          <a:endParaRPr lang="hr-HR" dirty="0"/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460FA9EB-B878-43C1-B900-9C7460229AA6}">
      <dgm:prSet phldrT="[Text]"/>
      <dgm:spPr>
        <a:solidFill>
          <a:srgbClr val="FFC000"/>
        </a:solidFill>
      </dgm:spPr>
      <dgm:t>
        <a:bodyPr/>
        <a:lstStyle/>
        <a:p>
          <a:r>
            <a:rPr lang="hr-HR" dirty="0" smtClean="0"/>
            <a:t>PROCJENA</a:t>
          </a:r>
        </a:p>
        <a:p>
          <a:r>
            <a:rPr lang="hr-HR" dirty="0" smtClean="0"/>
            <a:t>„Bolničko osoblje uopće ne mari za pacijente. Ljudi bi trebali biti obzirniji.”</a:t>
          </a:r>
          <a:endParaRPr lang="hr-HR" dirty="0"/>
        </a:p>
      </dgm:t>
    </dgm:pt>
    <dgm:pt modelId="{E100058B-4725-4865-88BC-F7C44BADCDB7}" type="parTrans" cxnId="{1415C2FB-00AE-4938-8260-14A6AE22AFB2}">
      <dgm:prSet/>
      <dgm:spPr/>
      <dgm:t>
        <a:bodyPr/>
        <a:lstStyle/>
        <a:p>
          <a:endParaRPr lang="hr-HR"/>
        </a:p>
      </dgm:t>
    </dgm:pt>
    <dgm:pt modelId="{E92FFBFF-59E1-40D3-A34B-0AF1D3E8A770}" type="sibTrans" cxnId="{1415C2FB-00AE-4938-8260-14A6AE22AFB2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/>
      <dgm:spPr/>
      <dgm:t>
        <a:bodyPr/>
        <a:lstStyle/>
        <a:p>
          <a:r>
            <a:rPr lang="hr-HR" dirty="0" smtClean="0"/>
            <a:t>LJUTNJA</a:t>
          </a:r>
          <a:endParaRPr lang="hr-HR" dirty="0"/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1EA6AEC4-8515-45C1-B23B-70316BF19FC1}" type="pres">
      <dgm:prSet presAssocID="{B13C1BC3-B2F5-46B7-9862-E11B44AE24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ED04A7-98BF-464C-91D9-3C1525D57BC0}" type="pres">
      <dgm:prSet presAssocID="{87E7A9B3-EEC1-4DAC-9713-87D43BC48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82B9AC-CF7A-4700-A4D6-A09A04227F59}" type="pres">
      <dgm:prSet presAssocID="{8A8EE2E2-7CC9-4D23-8543-65F7746AF1CF}" presName="sibTrans" presStyleLbl="sibTrans1D1" presStyleIdx="0" presStyleCnt="2"/>
      <dgm:spPr/>
      <dgm:t>
        <a:bodyPr/>
        <a:lstStyle/>
        <a:p>
          <a:endParaRPr lang="hr-HR"/>
        </a:p>
      </dgm:t>
    </dgm:pt>
    <dgm:pt modelId="{068E2C43-36DF-4711-B37E-834962E8D379}" type="pres">
      <dgm:prSet presAssocID="{8A8EE2E2-7CC9-4D23-8543-65F7746AF1CF}" presName="connectorText" presStyleLbl="sibTrans1D1" presStyleIdx="0" presStyleCnt="2"/>
      <dgm:spPr/>
      <dgm:t>
        <a:bodyPr/>
        <a:lstStyle/>
        <a:p>
          <a:endParaRPr lang="hr-HR"/>
        </a:p>
      </dgm:t>
    </dgm:pt>
    <dgm:pt modelId="{1A6952AB-277C-4A95-8588-632E9F16DBB1}" type="pres">
      <dgm:prSet presAssocID="{460FA9EB-B878-43C1-B900-9C7460229A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0DAB6-701D-420F-99CD-D82FFAA6FB63}" type="pres">
      <dgm:prSet presAssocID="{E92FFBFF-59E1-40D3-A34B-0AF1D3E8A770}" presName="sibTrans" presStyleLbl="sibTrans1D1" presStyleIdx="1" presStyleCnt="2"/>
      <dgm:spPr/>
      <dgm:t>
        <a:bodyPr/>
        <a:lstStyle/>
        <a:p>
          <a:endParaRPr lang="hr-HR"/>
        </a:p>
      </dgm:t>
    </dgm:pt>
    <dgm:pt modelId="{2A9B0D04-0A37-4351-B1C1-963242F6D9A4}" type="pres">
      <dgm:prSet presAssocID="{E92FFBFF-59E1-40D3-A34B-0AF1D3E8A770}" presName="connectorText" presStyleLbl="sibTrans1D1" presStyleIdx="1" presStyleCnt="2"/>
      <dgm:spPr/>
      <dgm:t>
        <a:bodyPr/>
        <a:lstStyle/>
        <a:p>
          <a:endParaRPr lang="hr-HR"/>
        </a:p>
      </dgm:t>
    </dgm:pt>
    <dgm:pt modelId="{5D4E64A6-634E-409E-B656-1009353B1FA5}" type="pres">
      <dgm:prSet presAssocID="{F4493121-8B88-471D-8A7B-6740B75FCA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15C2FB-00AE-4938-8260-14A6AE22AFB2}" srcId="{B13C1BC3-B2F5-46B7-9862-E11B44AE2428}" destId="{460FA9EB-B878-43C1-B900-9C7460229AA6}" srcOrd="1" destOrd="0" parTransId="{E100058B-4725-4865-88BC-F7C44BADCDB7}" sibTransId="{E92FFBFF-59E1-40D3-A34B-0AF1D3E8A770}"/>
    <dgm:cxn modelId="{5446ABB9-7AAF-416C-873A-939245246CBE}" type="presOf" srcId="{E92FFBFF-59E1-40D3-A34B-0AF1D3E8A770}" destId="{0FA0DAB6-701D-420F-99CD-D82FFAA6FB63}" srcOrd="0" destOrd="0" presId="urn:microsoft.com/office/officeart/2005/8/layout/bProcess3"/>
    <dgm:cxn modelId="{73638086-B3EF-4139-8727-755593616E92}" type="presOf" srcId="{87E7A9B3-EEC1-4DAC-9713-87D43BC48526}" destId="{6FED04A7-98BF-464C-91D9-3C1525D57BC0}" srcOrd="0" destOrd="0" presId="urn:microsoft.com/office/officeart/2005/8/layout/bProcess3"/>
    <dgm:cxn modelId="{628AD9D0-058F-4C08-8125-6D7FE842E9E3}" srcId="{B13C1BC3-B2F5-46B7-9862-E11B44AE2428}" destId="{F4493121-8B88-471D-8A7B-6740B75FCAE9}" srcOrd="2" destOrd="0" parTransId="{11B1209B-679C-43FB-9708-94D5D92EFBDD}" sibTransId="{096154C2-143B-49EA-B94A-5F043071947B}"/>
    <dgm:cxn modelId="{3AD3B15B-173C-41DD-96CE-2D270ACF1978}" type="presOf" srcId="{B13C1BC3-B2F5-46B7-9862-E11B44AE2428}" destId="{1EA6AEC4-8515-45C1-B23B-70316BF19FC1}" srcOrd="0" destOrd="0" presId="urn:microsoft.com/office/officeart/2005/8/layout/bProcess3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B338EE57-0015-47DE-B15E-F7B45FF98A81}" type="presOf" srcId="{460FA9EB-B878-43C1-B900-9C7460229AA6}" destId="{1A6952AB-277C-4A95-8588-632E9F16DBB1}" srcOrd="0" destOrd="0" presId="urn:microsoft.com/office/officeart/2005/8/layout/bProcess3"/>
    <dgm:cxn modelId="{247C94C0-155C-40F3-9DBC-C6686317A06D}" type="presOf" srcId="{E92FFBFF-59E1-40D3-A34B-0AF1D3E8A770}" destId="{2A9B0D04-0A37-4351-B1C1-963242F6D9A4}" srcOrd="1" destOrd="0" presId="urn:microsoft.com/office/officeart/2005/8/layout/bProcess3"/>
    <dgm:cxn modelId="{A0BEFB92-989E-48E1-9A0F-E6DD5D5C6710}" type="presOf" srcId="{8A8EE2E2-7CC9-4D23-8543-65F7746AF1CF}" destId="{9F82B9AC-CF7A-4700-A4D6-A09A04227F59}" srcOrd="0" destOrd="0" presId="urn:microsoft.com/office/officeart/2005/8/layout/bProcess3"/>
    <dgm:cxn modelId="{54753CF5-74CA-45A1-8F0A-91601FE08D57}" type="presOf" srcId="{8A8EE2E2-7CC9-4D23-8543-65F7746AF1CF}" destId="{068E2C43-36DF-4711-B37E-834962E8D379}" srcOrd="1" destOrd="0" presId="urn:microsoft.com/office/officeart/2005/8/layout/bProcess3"/>
    <dgm:cxn modelId="{89F3E905-C87A-415E-9821-E65F02AD71E5}" type="presOf" srcId="{F4493121-8B88-471D-8A7B-6740B75FCAE9}" destId="{5D4E64A6-634E-409E-B656-1009353B1FA5}" srcOrd="0" destOrd="0" presId="urn:microsoft.com/office/officeart/2005/8/layout/bProcess3"/>
    <dgm:cxn modelId="{0EC16860-0C37-4A4F-AB97-88E6C00A2669}" type="presParOf" srcId="{1EA6AEC4-8515-45C1-B23B-70316BF19FC1}" destId="{6FED04A7-98BF-464C-91D9-3C1525D57BC0}" srcOrd="0" destOrd="0" presId="urn:microsoft.com/office/officeart/2005/8/layout/bProcess3"/>
    <dgm:cxn modelId="{204B2ADC-5BD5-4628-A4B9-13F72A91C2FA}" type="presParOf" srcId="{1EA6AEC4-8515-45C1-B23B-70316BF19FC1}" destId="{9F82B9AC-CF7A-4700-A4D6-A09A04227F59}" srcOrd="1" destOrd="0" presId="urn:microsoft.com/office/officeart/2005/8/layout/bProcess3"/>
    <dgm:cxn modelId="{3F2A880F-3C5C-4E3D-ADDC-E2A38D3E0E30}" type="presParOf" srcId="{9F82B9AC-CF7A-4700-A4D6-A09A04227F59}" destId="{068E2C43-36DF-4711-B37E-834962E8D379}" srcOrd="0" destOrd="0" presId="urn:microsoft.com/office/officeart/2005/8/layout/bProcess3"/>
    <dgm:cxn modelId="{74058F18-72E3-4DB3-81C4-6823E2DF9C5E}" type="presParOf" srcId="{1EA6AEC4-8515-45C1-B23B-70316BF19FC1}" destId="{1A6952AB-277C-4A95-8588-632E9F16DBB1}" srcOrd="2" destOrd="0" presId="urn:microsoft.com/office/officeart/2005/8/layout/bProcess3"/>
    <dgm:cxn modelId="{A88BA082-AF1A-490A-A9DC-CAAEA01285B3}" type="presParOf" srcId="{1EA6AEC4-8515-45C1-B23B-70316BF19FC1}" destId="{0FA0DAB6-701D-420F-99CD-D82FFAA6FB63}" srcOrd="3" destOrd="0" presId="urn:microsoft.com/office/officeart/2005/8/layout/bProcess3"/>
    <dgm:cxn modelId="{DC4921B0-08AC-43F8-934F-3CEF179E49F3}" type="presParOf" srcId="{0FA0DAB6-701D-420F-99CD-D82FFAA6FB63}" destId="{2A9B0D04-0A37-4351-B1C1-963242F6D9A4}" srcOrd="0" destOrd="0" presId="urn:microsoft.com/office/officeart/2005/8/layout/bProcess3"/>
    <dgm:cxn modelId="{E452D3F4-55D2-43A5-8222-FF8E72752750}" type="presParOf" srcId="{1EA6AEC4-8515-45C1-B23B-70316BF19FC1}" destId="{5D4E64A6-634E-409E-B656-1009353B1FA5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/>
      <dgm:spPr/>
      <dgm:t>
        <a:bodyPr/>
        <a:lstStyle/>
        <a:p>
          <a:r>
            <a:rPr lang="hr-HR" dirty="0" smtClean="0"/>
            <a:t>OKIDAČ</a:t>
          </a:r>
          <a:endParaRPr lang="hr-HR" dirty="0"/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460FA9EB-B878-43C1-B900-9C7460229AA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 smtClean="0"/>
            <a:t>PROCJENA</a:t>
          </a:r>
          <a:endParaRPr lang="hr-HR" dirty="0"/>
        </a:p>
      </dgm:t>
    </dgm:pt>
    <dgm:pt modelId="{E100058B-4725-4865-88BC-F7C44BADCDB7}" type="parTrans" cxnId="{1415C2FB-00AE-4938-8260-14A6AE22AFB2}">
      <dgm:prSet/>
      <dgm:spPr/>
      <dgm:t>
        <a:bodyPr/>
        <a:lstStyle/>
        <a:p>
          <a:endParaRPr lang="hr-HR"/>
        </a:p>
      </dgm:t>
    </dgm:pt>
    <dgm:pt modelId="{E92FFBFF-59E1-40D3-A34B-0AF1D3E8A770}" type="sibTrans" cxnId="{1415C2FB-00AE-4938-8260-14A6AE22AFB2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/>
      <dgm:spPr/>
      <dgm:t>
        <a:bodyPr/>
        <a:lstStyle/>
        <a:p>
          <a:r>
            <a:rPr lang="hr-HR" dirty="0" smtClean="0"/>
            <a:t>LJUTNJA</a:t>
          </a:r>
          <a:endParaRPr lang="hr-HR" dirty="0"/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C7727AA0-6B24-4317-A981-D494EF729552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1900" dirty="0" smtClean="0"/>
            <a:t>INHIBICIJE  </a:t>
          </a:r>
        </a:p>
        <a:p>
          <a:r>
            <a:rPr lang="hr-HR" sz="1900" dirty="0" smtClean="0"/>
            <a:t>koje nas sprječavaju da stalno ventiliramo našu ljutnju</a:t>
          </a:r>
          <a:endParaRPr lang="hr-HR" sz="1400" dirty="0"/>
        </a:p>
      </dgm:t>
    </dgm:pt>
    <dgm:pt modelId="{E352987E-3BAC-400F-8EA3-07805E56B33E}" type="parTrans" cxnId="{9888742D-3A81-4B80-9060-E25984AEF2F4}">
      <dgm:prSet/>
      <dgm:spPr/>
      <dgm:t>
        <a:bodyPr/>
        <a:lstStyle/>
        <a:p>
          <a:endParaRPr lang="hr-HR"/>
        </a:p>
      </dgm:t>
    </dgm:pt>
    <dgm:pt modelId="{B11E2F5B-934F-484F-B9AA-8A1907115406}" type="sibTrans" cxnId="{9888742D-3A81-4B80-9060-E25984AEF2F4}">
      <dgm:prSet/>
      <dgm:spPr/>
      <dgm:t>
        <a:bodyPr/>
        <a:lstStyle/>
        <a:p>
          <a:endParaRPr lang="hr-HR"/>
        </a:p>
      </dgm:t>
    </dgm:pt>
    <dgm:pt modelId="{ACCA463D-5CD5-402A-A770-198E022AD62F}">
      <dgm:prSet phldrT="[Text]" custT="1"/>
      <dgm:spPr/>
      <dgm:t>
        <a:bodyPr/>
        <a:lstStyle/>
        <a:p>
          <a:r>
            <a:rPr lang="hr-HR" sz="1600" dirty="0" smtClean="0"/>
            <a:t>ODGOVOR </a:t>
          </a:r>
        </a:p>
        <a:p>
          <a:r>
            <a:rPr lang="hr-HR" sz="1600" dirty="0" smtClean="0"/>
            <a:t>koji može biti u rasponu od nikakve reakcije, kada u potpunosti kontroliramo ljutnju, do katastrofalne reakcije gdje nemamo nikakvu kontrolu nad ljutnjom</a:t>
          </a:r>
          <a:endParaRPr lang="hr-HR" sz="1600" dirty="0"/>
        </a:p>
      </dgm:t>
    </dgm:pt>
    <dgm:pt modelId="{B6EF3F7C-F578-4569-891F-813AA1866F92}" type="parTrans" cxnId="{A0CE9A49-E0CE-4BC5-BB7A-327C5CFFA804}">
      <dgm:prSet/>
      <dgm:spPr/>
      <dgm:t>
        <a:bodyPr/>
        <a:lstStyle/>
        <a:p>
          <a:endParaRPr lang="hr-HR"/>
        </a:p>
      </dgm:t>
    </dgm:pt>
    <dgm:pt modelId="{DDCEFE9D-59F7-4BF9-8763-C5CE7CAAA3A6}" type="sibTrans" cxnId="{A0CE9A49-E0CE-4BC5-BB7A-327C5CFFA804}">
      <dgm:prSet/>
      <dgm:spPr/>
      <dgm:t>
        <a:bodyPr/>
        <a:lstStyle/>
        <a:p>
          <a:endParaRPr lang="hr-HR"/>
        </a:p>
      </dgm:t>
    </dgm:pt>
    <dgm:pt modelId="{1EA6AEC4-8515-45C1-B23B-70316BF19FC1}" type="pres">
      <dgm:prSet presAssocID="{B13C1BC3-B2F5-46B7-9862-E11B44AE24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ED04A7-98BF-464C-91D9-3C1525D57BC0}" type="pres">
      <dgm:prSet presAssocID="{87E7A9B3-EEC1-4DAC-9713-87D43BC485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82B9AC-CF7A-4700-A4D6-A09A04227F59}" type="pres">
      <dgm:prSet presAssocID="{8A8EE2E2-7CC9-4D23-8543-65F7746AF1CF}" presName="sibTrans" presStyleLbl="sibTrans1D1" presStyleIdx="0" presStyleCnt="4"/>
      <dgm:spPr/>
      <dgm:t>
        <a:bodyPr/>
        <a:lstStyle/>
        <a:p>
          <a:endParaRPr lang="hr-HR"/>
        </a:p>
      </dgm:t>
    </dgm:pt>
    <dgm:pt modelId="{068E2C43-36DF-4711-B37E-834962E8D379}" type="pres">
      <dgm:prSet presAssocID="{8A8EE2E2-7CC9-4D23-8543-65F7746AF1CF}" presName="connectorText" presStyleLbl="sibTrans1D1" presStyleIdx="0" presStyleCnt="4"/>
      <dgm:spPr/>
      <dgm:t>
        <a:bodyPr/>
        <a:lstStyle/>
        <a:p>
          <a:endParaRPr lang="hr-HR"/>
        </a:p>
      </dgm:t>
    </dgm:pt>
    <dgm:pt modelId="{1A6952AB-277C-4A95-8588-632E9F16DBB1}" type="pres">
      <dgm:prSet presAssocID="{460FA9EB-B878-43C1-B900-9C7460229A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0DAB6-701D-420F-99CD-D82FFAA6FB63}" type="pres">
      <dgm:prSet presAssocID="{E92FFBFF-59E1-40D3-A34B-0AF1D3E8A770}" presName="sibTrans" presStyleLbl="sibTrans1D1" presStyleIdx="1" presStyleCnt="4"/>
      <dgm:spPr/>
      <dgm:t>
        <a:bodyPr/>
        <a:lstStyle/>
        <a:p>
          <a:endParaRPr lang="hr-HR"/>
        </a:p>
      </dgm:t>
    </dgm:pt>
    <dgm:pt modelId="{2A9B0D04-0A37-4351-B1C1-963242F6D9A4}" type="pres">
      <dgm:prSet presAssocID="{E92FFBFF-59E1-40D3-A34B-0AF1D3E8A770}" presName="connectorText" presStyleLbl="sibTrans1D1" presStyleIdx="1" presStyleCnt="4"/>
      <dgm:spPr/>
      <dgm:t>
        <a:bodyPr/>
        <a:lstStyle/>
        <a:p>
          <a:endParaRPr lang="hr-HR"/>
        </a:p>
      </dgm:t>
    </dgm:pt>
    <dgm:pt modelId="{5D4E64A6-634E-409E-B656-1009353B1FA5}" type="pres">
      <dgm:prSet presAssocID="{F4493121-8B88-471D-8A7B-6740B75FCA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9C8270-21C4-4C8E-B974-A02650D91A76}" type="pres">
      <dgm:prSet presAssocID="{096154C2-143B-49EA-B94A-5F043071947B}" presName="sibTrans" presStyleLbl="sibTrans1D1" presStyleIdx="2" presStyleCnt="4"/>
      <dgm:spPr/>
      <dgm:t>
        <a:bodyPr/>
        <a:lstStyle/>
        <a:p>
          <a:endParaRPr lang="hr-HR"/>
        </a:p>
      </dgm:t>
    </dgm:pt>
    <dgm:pt modelId="{EBB0491E-6FB8-4265-B17A-874F60B0E359}" type="pres">
      <dgm:prSet presAssocID="{096154C2-143B-49EA-B94A-5F043071947B}" presName="connectorText" presStyleLbl="sibTrans1D1" presStyleIdx="2" presStyleCnt="4"/>
      <dgm:spPr/>
      <dgm:t>
        <a:bodyPr/>
        <a:lstStyle/>
        <a:p>
          <a:endParaRPr lang="hr-HR"/>
        </a:p>
      </dgm:t>
    </dgm:pt>
    <dgm:pt modelId="{A2ECB103-1773-4708-B39F-A0D38C4D00E7}" type="pres">
      <dgm:prSet presAssocID="{C7727AA0-6B24-4317-A981-D494EF7295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98491A-27DE-4346-A606-F792487264F1}" type="pres">
      <dgm:prSet presAssocID="{B11E2F5B-934F-484F-B9AA-8A1907115406}" presName="sibTrans" presStyleLbl="sibTrans1D1" presStyleIdx="3" presStyleCnt="4"/>
      <dgm:spPr/>
      <dgm:t>
        <a:bodyPr/>
        <a:lstStyle/>
        <a:p>
          <a:endParaRPr lang="hr-HR"/>
        </a:p>
      </dgm:t>
    </dgm:pt>
    <dgm:pt modelId="{C6B47D9A-86AF-4B86-BFE7-43B507F3C29B}" type="pres">
      <dgm:prSet presAssocID="{B11E2F5B-934F-484F-B9AA-8A1907115406}" presName="connectorText" presStyleLbl="sibTrans1D1" presStyleIdx="3" presStyleCnt="4"/>
      <dgm:spPr/>
      <dgm:t>
        <a:bodyPr/>
        <a:lstStyle/>
        <a:p>
          <a:endParaRPr lang="hr-HR"/>
        </a:p>
      </dgm:t>
    </dgm:pt>
    <dgm:pt modelId="{4A51DA7D-264A-4FCE-AE6C-DF9C06681EBA}" type="pres">
      <dgm:prSet presAssocID="{ACCA463D-5CD5-402A-A770-198E022AD62F}" presName="node" presStyleLbl="node1" presStyleIdx="4" presStyleCnt="5" custScaleX="142705" custScaleY="142848" custLinFactNeighborX="-1546" custLinFactNeighborY="31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88742D-3A81-4B80-9060-E25984AEF2F4}" srcId="{B13C1BC3-B2F5-46B7-9862-E11B44AE2428}" destId="{C7727AA0-6B24-4317-A981-D494EF729552}" srcOrd="3" destOrd="0" parTransId="{E352987E-3BAC-400F-8EA3-07805E56B33E}" sibTransId="{B11E2F5B-934F-484F-B9AA-8A1907115406}"/>
    <dgm:cxn modelId="{1415C2FB-00AE-4938-8260-14A6AE22AFB2}" srcId="{B13C1BC3-B2F5-46B7-9862-E11B44AE2428}" destId="{460FA9EB-B878-43C1-B900-9C7460229AA6}" srcOrd="1" destOrd="0" parTransId="{E100058B-4725-4865-88BC-F7C44BADCDB7}" sibTransId="{E92FFBFF-59E1-40D3-A34B-0AF1D3E8A770}"/>
    <dgm:cxn modelId="{54DD5E1A-3B40-409F-BF14-47DEC743E015}" type="presOf" srcId="{E92FFBFF-59E1-40D3-A34B-0AF1D3E8A770}" destId="{0FA0DAB6-701D-420F-99CD-D82FFAA6FB63}" srcOrd="0" destOrd="0" presId="urn:microsoft.com/office/officeart/2005/8/layout/bProcess3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F9806CC8-DE78-4E3D-A81E-F58452043077}" type="presOf" srcId="{8A8EE2E2-7CC9-4D23-8543-65F7746AF1CF}" destId="{9F82B9AC-CF7A-4700-A4D6-A09A04227F59}" srcOrd="0" destOrd="0" presId="urn:microsoft.com/office/officeart/2005/8/layout/bProcess3"/>
    <dgm:cxn modelId="{034879CB-E5B7-4287-8061-7E11EE7236C4}" type="presOf" srcId="{096154C2-143B-49EA-B94A-5F043071947B}" destId="{EBB0491E-6FB8-4265-B17A-874F60B0E359}" srcOrd="1" destOrd="0" presId="urn:microsoft.com/office/officeart/2005/8/layout/bProcess3"/>
    <dgm:cxn modelId="{F226F026-E7A3-49C8-8B81-B9512193A833}" type="presOf" srcId="{F4493121-8B88-471D-8A7B-6740B75FCAE9}" destId="{5D4E64A6-634E-409E-B656-1009353B1FA5}" srcOrd="0" destOrd="0" presId="urn:microsoft.com/office/officeart/2005/8/layout/bProcess3"/>
    <dgm:cxn modelId="{628AD9D0-058F-4C08-8125-6D7FE842E9E3}" srcId="{B13C1BC3-B2F5-46B7-9862-E11B44AE2428}" destId="{F4493121-8B88-471D-8A7B-6740B75FCAE9}" srcOrd="2" destOrd="0" parTransId="{11B1209B-679C-43FB-9708-94D5D92EFBDD}" sibTransId="{096154C2-143B-49EA-B94A-5F043071947B}"/>
    <dgm:cxn modelId="{D934D82A-4939-4B3A-A6DB-479EDE6FBE09}" type="presOf" srcId="{ACCA463D-5CD5-402A-A770-198E022AD62F}" destId="{4A51DA7D-264A-4FCE-AE6C-DF9C06681EBA}" srcOrd="0" destOrd="0" presId="urn:microsoft.com/office/officeart/2005/8/layout/bProcess3"/>
    <dgm:cxn modelId="{4351A14F-111B-460D-A09A-4FA20E5FAACC}" type="presOf" srcId="{B11E2F5B-934F-484F-B9AA-8A1907115406}" destId="{C6B47D9A-86AF-4B86-BFE7-43B507F3C29B}" srcOrd="1" destOrd="0" presId="urn:microsoft.com/office/officeart/2005/8/layout/bProcess3"/>
    <dgm:cxn modelId="{56F32B23-6D98-4942-9E50-4AE4BF3E6434}" type="presOf" srcId="{B11E2F5B-934F-484F-B9AA-8A1907115406}" destId="{0298491A-27DE-4346-A606-F792487264F1}" srcOrd="0" destOrd="0" presId="urn:microsoft.com/office/officeart/2005/8/layout/bProcess3"/>
    <dgm:cxn modelId="{7A34125E-6665-482F-9D15-7A6416BE2F52}" type="presOf" srcId="{E92FFBFF-59E1-40D3-A34B-0AF1D3E8A770}" destId="{2A9B0D04-0A37-4351-B1C1-963242F6D9A4}" srcOrd="1" destOrd="0" presId="urn:microsoft.com/office/officeart/2005/8/layout/bProcess3"/>
    <dgm:cxn modelId="{02D3741C-0486-4FC2-9DF9-11F24386BEEF}" type="presOf" srcId="{87E7A9B3-EEC1-4DAC-9713-87D43BC48526}" destId="{6FED04A7-98BF-464C-91D9-3C1525D57BC0}" srcOrd="0" destOrd="0" presId="urn:microsoft.com/office/officeart/2005/8/layout/bProcess3"/>
    <dgm:cxn modelId="{436A5EF2-B6CF-4418-A22E-F5EADC7EBB3C}" type="presOf" srcId="{B13C1BC3-B2F5-46B7-9862-E11B44AE2428}" destId="{1EA6AEC4-8515-45C1-B23B-70316BF19FC1}" srcOrd="0" destOrd="0" presId="urn:microsoft.com/office/officeart/2005/8/layout/bProcess3"/>
    <dgm:cxn modelId="{4AB4B259-68DC-4B53-AA52-7BB3FEDAF976}" type="presOf" srcId="{460FA9EB-B878-43C1-B900-9C7460229AA6}" destId="{1A6952AB-277C-4A95-8588-632E9F16DBB1}" srcOrd="0" destOrd="0" presId="urn:microsoft.com/office/officeart/2005/8/layout/bProcess3"/>
    <dgm:cxn modelId="{015420CA-A4B3-44C3-B375-E6A4D429CC03}" type="presOf" srcId="{096154C2-143B-49EA-B94A-5F043071947B}" destId="{389C8270-21C4-4C8E-B974-A02650D91A76}" srcOrd="0" destOrd="0" presId="urn:microsoft.com/office/officeart/2005/8/layout/bProcess3"/>
    <dgm:cxn modelId="{7D1A6490-CD83-4585-AA87-AB6A013C6895}" type="presOf" srcId="{C7727AA0-6B24-4317-A981-D494EF729552}" destId="{A2ECB103-1773-4708-B39F-A0D38C4D00E7}" srcOrd="0" destOrd="0" presId="urn:microsoft.com/office/officeart/2005/8/layout/bProcess3"/>
    <dgm:cxn modelId="{9094B5B9-2979-44CD-830C-76C73E86B7B2}" type="presOf" srcId="{8A8EE2E2-7CC9-4D23-8543-65F7746AF1CF}" destId="{068E2C43-36DF-4711-B37E-834962E8D379}" srcOrd="1" destOrd="0" presId="urn:microsoft.com/office/officeart/2005/8/layout/bProcess3"/>
    <dgm:cxn modelId="{A0CE9A49-E0CE-4BC5-BB7A-327C5CFFA804}" srcId="{B13C1BC3-B2F5-46B7-9862-E11B44AE2428}" destId="{ACCA463D-5CD5-402A-A770-198E022AD62F}" srcOrd="4" destOrd="0" parTransId="{B6EF3F7C-F578-4569-891F-813AA1866F92}" sibTransId="{DDCEFE9D-59F7-4BF9-8763-C5CE7CAAA3A6}"/>
    <dgm:cxn modelId="{24BD47CB-2D4A-4DAB-B1B0-9BDB852A3B53}" type="presParOf" srcId="{1EA6AEC4-8515-45C1-B23B-70316BF19FC1}" destId="{6FED04A7-98BF-464C-91D9-3C1525D57BC0}" srcOrd="0" destOrd="0" presId="urn:microsoft.com/office/officeart/2005/8/layout/bProcess3"/>
    <dgm:cxn modelId="{B1254B14-D947-4A59-845C-08005FD497D9}" type="presParOf" srcId="{1EA6AEC4-8515-45C1-B23B-70316BF19FC1}" destId="{9F82B9AC-CF7A-4700-A4D6-A09A04227F59}" srcOrd="1" destOrd="0" presId="urn:microsoft.com/office/officeart/2005/8/layout/bProcess3"/>
    <dgm:cxn modelId="{1E405FB9-8BC2-406E-B0AC-A8681FAE22DE}" type="presParOf" srcId="{9F82B9AC-CF7A-4700-A4D6-A09A04227F59}" destId="{068E2C43-36DF-4711-B37E-834962E8D379}" srcOrd="0" destOrd="0" presId="urn:microsoft.com/office/officeart/2005/8/layout/bProcess3"/>
    <dgm:cxn modelId="{580F97F4-E65E-41AE-81B5-000F480DD1DD}" type="presParOf" srcId="{1EA6AEC4-8515-45C1-B23B-70316BF19FC1}" destId="{1A6952AB-277C-4A95-8588-632E9F16DBB1}" srcOrd="2" destOrd="0" presId="urn:microsoft.com/office/officeart/2005/8/layout/bProcess3"/>
    <dgm:cxn modelId="{D2CC12B4-80F1-4976-AD1A-72258E28D244}" type="presParOf" srcId="{1EA6AEC4-8515-45C1-B23B-70316BF19FC1}" destId="{0FA0DAB6-701D-420F-99CD-D82FFAA6FB63}" srcOrd="3" destOrd="0" presId="urn:microsoft.com/office/officeart/2005/8/layout/bProcess3"/>
    <dgm:cxn modelId="{E9050C2E-CDC6-4780-8EB5-7BEF8D9962CA}" type="presParOf" srcId="{0FA0DAB6-701D-420F-99CD-D82FFAA6FB63}" destId="{2A9B0D04-0A37-4351-B1C1-963242F6D9A4}" srcOrd="0" destOrd="0" presId="urn:microsoft.com/office/officeart/2005/8/layout/bProcess3"/>
    <dgm:cxn modelId="{0AE25630-6F7C-466A-A60F-A18F33411CA6}" type="presParOf" srcId="{1EA6AEC4-8515-45C1-B23B-70316BF19FC1}" destId="{5D4E64A6-634E-409E-B656-1009353B1FA5}" srcOrd="4" destOrd="0" presId="urn:microsoft.com/office/officeart/2005/8/layout/bProcess3"/>
    <dgm:cxn modelId="{3349C6C4-90FC-4144-A684-551B03FE03E0}" type="presParOf" srcId="{1EA6AEC4-8515-45C1-B23B-70316BF19FC1}" destId="{389C8270-21C4-4C8E-B974-A02650D91A76}" srcOrd="5" destOrd="0" presId="urn:microsoft.com/office/officeart/2005/8/layout/bProcess3"/>
    <dgm:cxn modelId="{9EC8029F-F6F0-47E5-BF60-AC8295814D54}" type="presParOf" srcId="{389C8270-21C4-4C8E-B974-A02650D91A76}" destId="{EBB0491E-6FB8-4265-B17A-874F60B0E359}" srcOrd="0" destOrd="0" presId="urn:microsoft.com/office/officeart/2005/8/layout/bProcess3"/>
    <dgm:cxn modelId="{4EA1127A-EF11-4B54-8897-75267D25E355}" type="presParOf" srcId="{1EA6AEC4-8515-45C1-B23B-70316BF19FC1}" destId="{A2ECB103-1773-4708-B39F-A0D38C4D00E7}" srcOrd="6" destOrd="0" presId="urn:microsoft.com/office/officeart/2005/8/layout/bProcess3"/>
    <dgm:cxn modelId="{7B76A327-D063-4741-91DF-98D08FA5402C}" type="presParOf" srcId="{1EA6AEC4-8515-45C1-B23B-70316BF19FC1}" destId="{0298491A-27DE-4346-A606-F792487264F1}" srcOrd="7" destOrd="0" presId="urn:microsoft.com/office/officeart/2005/8/layout/bProcess3"/>
    <dgm:cxn modelId="{92DBDB27-4B45-4192-8E08-E85B86ED90D7}" type="presParOf" srcId="{0298491A-27DE-4346-A606-F792487264F1}" destId="{C6B47D9A-86AF-4B86-BFE7-43B507F3C29B}" srcOrd="0" destOrd="0" presId="urn:microsoft.com/office/officeart/2005/8/layout/bProcess3"/>
    <dgm:cxn modelId="{354EAFDE-6555-4197-879A-A08D1E5B4C29}" type="presParOf" srcId="{1EA6AEC4-8515-45C1-B23B-70316BF19FC1}" destId="{4A51DA7D-264A-4FCE-AE6C-DF9C06681EB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/>
      <dgm:spPr/>
      <dgm:t>
        <a:bodyPr/>
        <a:lstStyle/>
        <a:p>
          <a:r>
            <a:rPr lang="hr-HR" dirty="0" smtClean="0"/>
            <a:t>OKIDAČ</a:t>
          </a:r>
        </a:p>
        <a:p>
          <a:r>
            <a:rPr lang="hr-HR" dirty="0" smtClean="0"/>
            <a:t>Čekanje na pregled s malim djetetom u bolnici </a:t>
          </a:r>
          <a:endParaRPr lang="hr-HR" dirty="0"/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460FA9EB-B878-43C1-B900-9C7460229AA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 smtClean="0"/>
            <a:t>PROCJENA</a:t>
          </a:r>
        </a:p>
        <a:p>
          <a:r>
            <a:rPr lang="hr-HR" dirty="0" smtClean="0"/>
            <a:t>„Bolničko osoblje uopće ne mari za pacijente. Ljudi bi trebali biti obzirniji.”</a:t>
          </a:r>
          <a:endParaRPr lang="hr-HR" dirty="0"/>
        </a:p>
      </dgm:t>
    </dgm:pt>
    <dgm:pt modelId="{E100058B-4725-4865-88BC-F7C44BADCDB7}" type="parTrans" cxnId="{1415C2FB-00AE-4938-8260-14A6AE22AFB2}">
      <dgm:prSet/>
      <dgm:spPr/>
      <dgm:t>
        <a:bodyPr/>
        <a:lstStyle/>
        <a:p>
          <a:endParaRPr lang="hr-HR"/>
        </a:p>
      </dgm:t>
    </dgm:pt>
    <dgm:pt modelId="{E92FFBFF-59E1-40D3-A34B-0AF1D3E8A770}" type="sibTrans" cxnId="{1415C2FB-00AE-4938-8260-14A6AE22AFB2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/>
      <dgm:spPr/>
      <dgm:t>
        <a:bodyPr/>
        <a:lstStyle/>
        <a:p>
          <a:r>
            <a:rPr lang="hr-HR" dirty="0" smtClean="0"/>
            <a:t>LJUTNJA</a:t>
          </a:r>
          <a:endParaRPr lang="hr-HR" dirty="0"/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C7727AA0-6B24-4317-A981-D494EF729552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1900" dirty="0" smtClean="0"/>
            <a:t>INHIBICIJE  </a:t>
          </a:r>
        </a:p>
        <a:p>
          <a:r>
            <a:rPr lang="hr-HR" sz="1400" dirty="0" smtClean="0"/>
            <a:t>“Bolje mi je da šutim, ili mi dijete neće dobiti najbolji tretman.” “Ionako se nije u redu ljutiti na liječnike.”</a:t>
          </a:r>
          <a:endParaRPr lang="hr-HR" sz="1400" dirty="0"/>
        </a:p>
      </dgm:t>
    </dgm:pt>
    <dgm:pt modelId="{E352987E-3BAC-400F-8EA3-07805E56B33E}" type="parTrans" cxnId="{9888742D-3A81-4B80-9060-E25984AEF2F4}">
      <dgm:prSet/>
      <dgm:spPr/>
      <dgm:t>
        <a:bodyPr/>
        <a:lstStyle/>
        <a:p>
          <a:endParaRPr lang="hr-HR"/>
        </a:p>
      </dgm:t>
    </dgm:pt>
    <dgm:pt modelId="{B11E2F5B-934F-484F-B9AA-8A1907115406}" type="sibTrans" cxnId="{9888742D-3A81-4B80-9060-E25984AEF2F4}">
      <dgm:prSet/>
      <dgm:spPr/>
      <dgm:t>
        <a:bodyPr/>
        <a:lstStyle/>
        <a:p>
          <a:endParaRPr lang="hr-HR"/>
        </a:p>
      </dgm:t>
    </dgm:pt>
    <dgm:pt modelId="{ACCA463D-5CD5-402A-A770-198E022AD62F}">
      <dgm:prSet phldrT="[Text]" custT="1"/>
      <dgm:spPr/>
      <dgm:t>
        <a:bodyPr/>
        <a:lstStyle/>
        <a:p>
          <a:r>
            <a:rPr lang="hr-HR" sz="1600" dirty="0" smtClean="0"/>
            <a:t>ODGOVOR </a:t>
          </a:r>
        </a:p>
        <a:p>
          <a:r>
            <a:rPr lang="hr-HR" sz="1600" dirty="0" smtClean="0"/>
            <a:t>Pristojno ponašanje. Koncentriranje na djetetovu bolest.</a:t>
          </a:r>
          <a:endParaRPr lang="hr-HR" sz="1600" dirty="0"/>
        </a:p>
      </dgm:t>
    </dgm:pt>
    <dgm:pt modelId="{B6EF3F7C-F578-4569-891F-813AA1866F92}" type="parTrans" cxnId="{A0CE9A49-E0CE-4BC5-BB7A-327C5CFFA804}">
      <dgm:prSet/>
      <dgm:spPr/>
      <dgm:t>
        <a:bodyPr/>
        <a:lstStyle/>
        <a:p>
          <a:endParaRPr lang="hr-HR"/>
        </a:p>
      </dgm:t>
    </dgm:pt>
    <dgm:pt modelId="{DDCEFE9D-59F7-4BF9-8763-C5CE7CAAA3A6}" type="sibTrans" cxnId="{A0CE9A49-E0CE-4BC5-BB7A-327C5CFFA804}">
      <dgm:prSet/>
      <dgm:spPr/>
      <dgm:t>
        <a:bodyPr/>
        <a:lstStyle/>
        <a:p>
          <a:endParaRPr lang="hr-HR"/>
        </a:p>
      </dgm:t>
    </dgm:pt>
    <dgm:pt modelId="{1EA6AEC4-8515-45C1-B23B-70316BF19FC1}" type="pres">
      <dgm:prSet presAssocID="{B13C1BC3-B2F5-46B7-9862-E11B44AE24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ED04A7-98BF-464C-91D9-3C1525D57BC0}" type="pres">
      <dgm:prSet presAssocID="{87E7A9B3-EEC1-4DAC-9713-87D43BC485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82B9AC-CF7A-4700-A4D6-A09A04227F59}" type="pres">
      <dgm:prSet presAssocID="{8A8EE2E2-7CC9-4D23-8543-65F7746AF1CF}" presName="sibTrans" presStyleLbl="sibTrans1D1" presStyleIdx="0" presStyleCnt="4"/>
      <dgm:spPr/>
      <dgm:t>
        <a:bodyPr/>
        <a:lstStyle/>
        <a:p>
          <a:endParaRPr lang="hr-HR"/>
        </a:p>
      </dgm:t>
    </dgm:pt>
    <dgm:pt modelId="{068E2C43-36DF-4711-B37E-834962E8D379}" type="pres">
      <dgm:prSet presAssocID="{8A8EE2E2-7CC9-4D23-8543-65F7746AF1CF}" presName="connectorText" presStyleLbl="sibTrans1D1" presStyleIdx="0" presStyleCnt="4"/>
      <dgm:spPr/>
      <dgm:t>
        <a:bodyPr/>
        <a:lstStyle/>
        <a:p>
          <a:endParaRPr lang="hr-HR"/>
        </a:p>
      </dgm:t>
    </dgm:pt>
    <dgm:pt modelId="{1A6952AB-277C-4A95-8588-632E9F16DBB1}" type="pres">
      <dgm:prSet presAssocID="{460FA9EB-B878-43C1-B900-9C7460229A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0DAB6-701D-420F-99CD-D82FFAA6FB63}" type="pres">
      <dgm:prSet presAssocID="{E92FFBFF-59E1-40D3-A34B-0AF1D3E8A770}" presName="sibTrans" presStyleLbl="sibTrans1D1" presStyleIdx="1" presStyleCnt="4"/>
      <dgm:spPr/>
      <dgm:t>
        <a:bodyPr/>
        <a:lstStyle/>
        <a:p>
          <a:endParaRPr lang="hr-HR"/>
        </a:p>
      </dgm:t>
    </dgm:pt>
    <dgm:pt modelId="{2A9B0D04-0A37-4351-B1C1-963242F6D9A4}" type="pres">
      <dgm:prSet presAssocID="{E92FFBFF-59E1-40D3-A34B-0AF1D3E8A770}" presName="connectorText" presStyleLbl="sibTrans1D1" presStyleIdx="1" presStyleCnt="4"/>
      <dgm:spPr/>
      <dgm:t>
        <a:bodyPr/>
        <a:lstStyle/>
        <a:p>
          <a:endParaRPr lang="hr-HR"/>
        </a:p>
      </dgm:t>
    </dgm:pt>
    <dgm:pt modelId="{5D4E64A6-634E-409E-B656-1009353B1FA5}" type="pres">
      <dgm:prSet presAssocID="{F4493121-8B88-471D-8A7B-6740B75FCA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9C8270-21C4-4C8E-B974-A02650D91A76}" type="pres">
      <dgm:prSet presAssocID="{096154C2-143B-49EA-B94A-5F043071947B}" presName="sibTrans" presStyleLbl="sibTrans1D1" presStyleIdx="2" presStyleCnt="4"/>
      <dgm:spPr/>
      <dgm:t>
        <a:bodyPr/>
        <a:lstStyle/>
        <a:p>
          <a:endParaRPr lang="hr-HR"/>
        </a:p>
      </dgm:t>
    </dgm:pt>
    <dgm:pt modelId="{EBB0491E-6FB8-4265-B17A-874F60B0E359}" type="pres">
      <dgm:prSet presAssocID="{096154C2-143B-49EA-B94A-5F043071947B}" presName="connectorText" presStyleLbl="sibTrans1D1" presStyleIdx="2" presStyleCnt="4"/>
      <dgm:spPr/>
      <dgm:t>
        <a:bodyPr/>
        <a:lstStyle/>
        <a:p>
          <a:endParaRPr lang="hr-HR"/>
        </a:p>
      </dgm:t>
    </dgm:pt>
    <dgm:pt modelId="{A2ECB103-1773-4708-B39F-A0D38C4D00E7}" type="pres">
      <dgm:prSet presAssocID="{C7727AA0-6B24-4317-A981-D494EF7295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98491A-27DE-4346-A606-F792487264F1}" type="pres">
      <dgm:prSet presAssocID="{B11E2F5B-934F-484F-B9AA-8A1907115406}" presName="sibTrans" presStyleLbl="sibTrans1D1" presStyleIdx="3" presStyleCnt="4"/>
      <dgm:spPr/>
      <dgm:t>
        <a:bodyPr/>
        <a:lstStyle/>
        <a:p>
          <a:endParaRPr lang="hr-HR"/>
        </a:p>
      </dgm:t>
    </dgm:pt>
    <dgm:pt modelId="{C6B47D9A-86AF-4B86-BFE7-43B507F3C29B}" type="pres">
      <dgm:prSet presAssocID="{B11E2F5B-934F-484F-B9AA-8A1907115406}" presName="connectorText" presStyleLbl="sibTrans1D1" presStyleIdx="3" presStyleCnt="4"/>
      <dgm:spPr/>
      <dgm:t>
        <a:bodyPr/>
        <a:lstStyle/>
        <a:p>
          <a:endParaRPr lang="hr-HR"/>
        </a:p>
      </dgm:t>
    </dgm:pt>
    <dgm:pt modelId="{4A51DA7D-264A-4FCE-AE6C-DF9C06681EBA}" type="pres">
      <dgm:prSet presAssocID="{ACCA463D-5CD5-402A-A770-198E022AD6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C30FC3C-4754-465C-A612-F31183F06505}" type="presOf" srcId="{096154C2-143B-49EA-B94A-5F043071947B}" destId="{389C8270-21C4-4C8E-B974-A02650D91A76}" srcOrd="0" destOrd="0" presId="urn:microsoft.com/office/officeart/2005/8/layout/bProcess3"/>
    <dgm:cxn modelId="{9888742D-3A81-4B80-9060-E25984AEF2F4}" srcId="{B13C1BC3-B2F5-46B7-9862-E11B44AE2428}" destId="{C7727AA0-6B24-4317-A981-D494EF729552}" srcOrd="3" destOrd="0" parTransId="{E352987E-3BAC-400F-8EA3-07805E56B33E}" sibTransId="{B11E2F5B-934F-484F-B9AA-8A1907115406}"/>
    <dgm:cxn modelId="{1415C2FB-00AE-4938-8260-14A6AE22AFB2}" srcId="{B13C1BC3-B2F5-46B7-9862-E11B44AE2428}" destId="{460FA9EB-B878-43C1-B900-9C7460229AA6}" srcOrd="1" destOrd="0" parTransId="{E100058B-4725-4865-88BC-F7C44BADCDB7}" sibTransId="{E92FFBFF-59E1-40D3-A34B-0AF1D3E8A770}"/>
    <dgm:cxn modelId="{D75CE6B5-4C38-4449-96A5-8D4FB9903D88}" type="presOf" srcId="{B11E2F5B-934F-484F-B9AA-8A1907115406}" destId="{0298491A-27DE-4346-A606-F792487264F1}" srcOrd="0" destOrd="0" presId="urn:microsoft.com/office/officeart/2005/8/layout/bProcess3"/>
    <dgm:cxn modelId="{1545EDF0-C1F9-4FBA-BC94-FE9F1D142184}" type="presOf" srcId="{F4493121-8B88-471D-8A7B-6740B75FCAE9}" destId="{5D4E64A6-634E-409E-B656-1009353B1FA5}" srcOrd="0" destOrd="0" presId="urn:microsoft.com/office/officeart/2005/8/layout/bProcess3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6CD58D88-0DFB-414A-B963-93AB816EA14B}" type="presOf" srcId="{E92FFBFF-59E1-40D3-A34B-0AF1D3E8A770}" destId="{2A9B0D04-0A37-4351-B1C1-963242F6D9A4}" srcOrd="1" destOrd="0" presId="urn:microsoft.com/office/officeart/2005/8/layout/bProcess3"/>
    <dgm:cxn modelId="{628AD9D0-058F-4C08-8125-6D7FE842E9E3}" srcId="{B13C1BC3-B2F5-46B7-9862-E11B44AE2428}" destId="{F4493121-8B88-471D-8A7B-6740B75FCAE9}" srcOrd="2" destOrd="0" parTransId="{11B1209B-679C-43FB-9708-94D5D92EFBDD}" sibTransId="{096154C2-143B-49EA-B94A-5F043071947B}"/>
    <dgm:cxn modelId="{1169174E-960B-4C0E-9C73-0126FBD55447}" type="presOf" srcId="{460FA9EB-B878-43C1-B900-9C7460229AA6}" destId="{1A6952AB-277C-4A95-8588-632E9F16DBB1}" srcOrd="0" destOrd="0" presId="urn:microsoft.com/office/officeart/2005/8/layout/bProcess3"/>
    <dgm:cxn modelId="{9E0A6313-A10E-41F7-8F64-6940CFFD1B70}" type="presOf" srcId="{C7727AA0-6B24-4317-A981-D494EF729552}" destId="{A2ECB103-1773-4708-B39F-A0D38C4D00E7}" srcOrd="0" destOrd="0" presId="urn:microsoft.com/office/officeart/2005/8/layout/bProcess3"/>
    <dgm:cxn modelId="{2DD7C72D-F10D-4636-BA05-A8761794C1B6}" type="presOf" srcId="{096154C2-143B-49EA-B94A-5F043071947B}" destId="{EBB0491E-6FB8-4265-B17A-874F60B0E359}" srcOrd="1" destOrd="0" presId="urn:microsoft.com/office/officeart/2005/8/layout/bProcess3"/>
    <dgm:cxn modelId="{28A764AC-D451-4EAC-ABB2-1B24570BEAC3}" type="presOf" srcId="{E92FFBFF-59E1-40D3-A34B-0AF1D3E8A770}" destId="{0FA0DAB6-701D-420F-99CD-D82FFAA6FB63}" srcOrd="0" destOrd="0" presId="urn:microsoft.com/office/officeart/2005/8/layout/bProcess3"/>
    <dgm:cxn modelId="{E264A5A6-CB4D-4612-9299-E00300533BFA}" type="presOf" srcId="{ACCA463D-5CD5-402A-A770-198E022AD62F}" destId="{4A51DA7D-264A-4FCE-AE6C-DF9C06681EBA}" srcOrd="0" destOrd="0" presId="urn:microsoft.com/office/officeart/2005/8/layout/bProcess3"/>
    <dgm:cxn modelId="{379EAE5F-56E2-44F3-8306-257F595A4285}" type="presOf" srcId="{8A8EE2E2-7CC9-4D23-8543-65F7746AF1CF}" destId="{068E2C43-36DF-4711-B37E-834962E8D379}" srcOrd="1" destOrd="0" presId="urn:microsoft.com/office/officeart/2005/8/layout/bProcess3"/>
    <dgm:cxn modelId="{7273112D-2A51-4521-9487-614C27232ABE}" type="presOf" srcId="{B11E2F5B-934F-484F-B9AA-8A1907115406}" destId="{C6B47D9A-86AF-4B86-BFE7-43B507F3C29B}" srcOrd="1" destOrd="0" presId="urn:microsoft.com/office/officeart/2005/8/layout/bProcess3"/>
    <dgm:cxn modelId="{8D554B9B-2C1E-41EC-ADFA-7F6FB1BAA07F}" type="presOf" srcId="{87E7A9B3-EEC1-4DAC-9713-87D43BC48526}" destId="{6FED04A7-98BF-464C-91D9-3C1525D57BC0}" srcOrd="0" destOrd="0" presId="urn:microsoft.com/office/officeart/2005/8/layout/bProcess3"/>
    <dgm:cxn modelId="{3D4AB39B-C584-40BA-A1D7-080C51D22808}" type="presOf" srcId="{8A8EE2E2-7CC9-4D23-8543-65F7746AF1CF}" destId="{9F82B9AC-CF7A-4700-A4D6-A09A04227F59}" srcOrd="0" destOrd="0" presId="urn:microsoft.com/office/officeart/2005/8/layout/bProcess3"/>
    <dgm:cxn modelId="{3C2AE5A3-7E92-49D5-B459-0A3917C0302D}" type="presOf" srcId="{B13C1BC3-B2F5-46B7-9862-E11B44AE2428}" destId="{1EA6AEC4-8515-45C1-B23B-70316BF19FC1}" srcOrd="0" destOrd="0" presId="urn:microsoft.com/office/officeart/2005/8/layout/bProcess3"/>
    <dgm:cxn modelId="{A0CE9A49-E0CE-4BC5-BB7A-327C5CFFA804}" srcId="{B13C1BC3-B2F5-46B7-9862-E11B44AE2428}" destId="{ACCA463D-5CD5-402A-A770-198E022AD62F}" srcOrd="4" destOrd="0" parTransId="{B6EF3F7C-F578-4569-891F-813AA1866F92}" sibTransId="{DDCEFE9D-59F7-4BF9-8763-C5CE7CAAA3A6}"/>
    <dgm:cxn modelId="{6F2A4F79-03B8-4766-93A8-1FE58B4FC317}" type="presParOf" srcId="{1EA6AEC4-8515-45C1-B23B-70316BF19FC1}" destId="{6FED04A7-98BF-464C-91D9-3C1525D57BC0}" srcOrd="0" destOrd="0" presId="urn:microsoft.com/office/officeart/2005/8/layout/bProcess3"/>
    <dgm:cxn modelId="{E678D751-3AE0-47B5-9D71-E267AD99A556}" type="presParOf" srcId="{1EA6AEC4-8515-45C1-B23B-70316BF19FC1}" destId="{9F82B9AC-CF7A-4700-A4D6-A09A04227F59}" srcOrd="1" destOrd="0" presId="urn:microsoft.com/office/officeart/2005/8/layout/bProcess3"/>
    <dgm:cxn modelId="{C70188BD-1D87-464C-85B0-8C745EFC8B9C}" type="presParOf" srcId="{9F82B9AC-CF7A-4700-A4D6-A09A04227F59}" destId="{068E2C43-36DF-4711-B37E-834962E8D379}" srcOrd="0" destOrd="0" presId="urn:microsoft.com/office/officeart/2005/8/layout/bProcess3"/>
    <dgm:cxn modelId="{0C1991B1-750D-4F61-80F7-09341B7291FD}" type="presParOf" srcId="{1EA6AEC4-8515-45C1-B23B-70316BF19FC1}" destId="{1A6952AB-277C-4A95-8588-632E9F16DBB1}" srcOrd="2" destOrd="0" presId="urn:microsoft.com/office/officeart/2005/8/layout/bProcess3"/>
    <dgm:cxn modelId="{1B9DB961-D4D9-4F62-A734-D33CD5538D6C}" type="presParOf" srcId="{1EA6AEC4-8515-45C1-B23B-70316BF19FC1}" destId="{0FA0DAB6-701D-420F-99CD-D82FFAA6FB63}" srcOrd="3" destOrd="0" presId="urn:microsoft.com/office/officeart/2005/8/layout/bProcess3"/>
    <dgm:cxn modelId="{C1A82355-74F3-4DB9-94DC-BFA3BB11C1DA}" type="presParOf" srcId="{0FA0DAB6-701D-420F-99CD-D82FFAA6FB63}" destId="{2A9B0D04-0A37-4351-B1C1-963242F6D9A4}" srcOrd="0" destOrd="0" presId="urn:microsoft.com/office/officeart/2005/8/layout/bProcess3"/>
    <dgm:cxn modelId="{96E10424-D257-47B3-BDFF-669BCBB8044F}" type="presParOf" srcId="{1EA6AEC4-8515-45C1-B23B-70316BF19FC1}" destId="{5D4E64A6-634E-409E-B656-1009353B1FA5}" srcOrd="4" destOrd="0" presId="urn:microsoft.com/office/officeart/2005/8/layout/bProcess3"/>
    <dgm:cxn modelId="{50991D5F-5296-47C5-BB82-B9E488224800}" type="presParOf" srcId="{1EA6AEC4-8515-45C1-B23B-70316BF19FC1}" destId="{389C8270-21C4-4C8E-B974-A02650D91A76}" srcOrd="5" destOrd="0" presId="urn:microsoft.com/office/officeart/2005/8/layout/bProcess3"/>
    <dgm:cxn modelId="{95CF3F8A-173D-4AD0-81A2-159E1124AC86}" type="presParOf" srcId="{389C8270-21C4-4C8E-B974-A02650D91A76}" destId="{EBB0491E-6FB8-4265-B17A-874F60B0E359}" srcOrd="0" destOrd="0" presId="urn:microsoft.com/office/officeart/2005/8/layout/bProcess3"/>
    <dgm:cxn modelId="{B79522DE-1081-4468-8EF7-4F2A4DFEF2AD}" type="presParOf" srcId="{1EA6AEC4-8515-45C1-B23B-70316BF19FC1}" destId="{A2ECB103-1773-4708-B39F-A0D38C4D00E7}" srcOrd="6" destOrd="0" presId="urn:microsoft.com/office/officeart/2005/8/layout/bProcess3"/>
    <dgm:cxn modelId="{1F714A1F-D0F1-4D4E-8E12-3BDB58F5F268}" type="presParOf" srcId="{1EA6AEC4-8515-45C1-B23B-70316BF19FC1}" destId="{0298491A-27DE-4346-A606-F792487264F1}" srcOrd="7" destOrd="0" presId="urn:microsoft.com/office/officeart/2005/8/layout/bProcess3"/>
    <dgm:cxn modelId="{DADF1C2B-9043-4DEF-8FA1-100698706D95}" type="presParOf" srcId="{0298491A-27DE-4346-A606-F792487264F1}" destId="{C6B47D9A-86AF-4B86-BFE7-43B507F3C29B}" srcOrd="0" destOrd="0" presId="urn:microsoft.com/office/officeart/2005/8/layout/bProcess3"/>
    <dgm:cxn modelId="{7CC076ED-038F-453E-85DD-0A8E0A60C107}" type="presParOf" srcId="{1EA6AEC4-8515-45C1-B23B-70316BF19FC1}" destId="{4A51DA7D-264A-4FCE-AE6C-DF9C06681EB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 custT="1"/>
      <dgm:spPr/>
      <dgm:t>
        <a:bodyPr/>
        <a:lstStyle/>
        <a:p>
          <a:r>
            <a:rPr lang="hr-HR" sz="1800" dirty="0" smtClean="0"/>
            <a:t>OKIDAČ </a:t>
          </a:r>
        </a:p>
        <a:p>
          <a:r>
            <a:rPr lang="hr-HR" sz="1600" dirty="0" smtClean="0"/>
            <a:t>13-godišnji sin ispusti šalicu na pod </a:t>
          </a:r>
          <a:endParaRPr lang="hr-HR" sz="1600" dirty="0"/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460FA9EB-B878-43C1-B900-9C7460229AA6}">
      <dgm:prSet phldrT="[Text]"/>
      <dgm:spPr>
        <a:solidFill>
          <a:srgbClr val="FFC000"/>
        </a:solidFill>
      </dgm:spPr>
      <dgm:t>
        <a:bodyPr/>
        <a:lstStyle/>
        <a:p>
          <a:r>
            <a:rPr lang="hr-HR" dirty="0" smtClean="0"/>
            <a:t>PROCJENA</a:t>
          </a:r>
        </a:p>
        <a:p>
          <a:r>
            <a:rPr lang="hr-HR" dirty="0" smtClean="0"/>
            <a:t>“On je tako nepažljiv!” “Ako ga se ne nauči lekcija izrast će u niškorist.”</a:t>
          </a:r>
          <a:endParaRPr lang="hr-HR" dirty="0"/>
        </a:p>
      </dgm:t>
    </dgm:pt>
    <dgm:pt modelId="{E100058B-4725-4865-88BC-F7C44BADCDB7}" type="parTrans" cxnId="{1415C2FB-00AE-4938-8260-14A6AE22AFB2}">
      <dgm:prSet/>
      <dgm:spPr/>
      <dgm:t>
        <a:bodyPr/>
        <a:lstStyle/>
        <a:p>
          <a:endParaRPr lang="hr-HR"/>
        </a:p>
      </dgm:t>
    </dgm:pt>
    <dgm:pt modelId="{E92FFBFF-59E1-40D3-A34B-0AF1D3E8A770}" type="sibTrans" cxnId="{1415C2FB-00AE-4938-8260-14A6AE22AFB2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/>
      <dgm:spPr/>
      <dgm:t>
        <a:bodyPr/>
        <a:lstStyle/>
        <a:p>
          <a:r>
            <a:rPr lang="hr-HR" dirty="0" smtClean="0"/>
            <a:t>LJUTNJA</a:t>
          </a:r>
          <a:endParaRPr lang="hr-HR" dirty="0"/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C7727AA0-6B24-4317-A981-D494EF729552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1900" dirty="0" smtClean="0"/>
            <a:t>INHIBICIJE  </a:t>
          </a:r>
        </a:p>
        <a:p>
          <a:r>
            <a:rPr lang="hr-HR" sz="1400" dirty="0" smtClean="0"/>
            <a:t>nedovoljne za kontrolu ljutnje</a:t>
          </a:r>
          <a:endParaRPr lang="hr-HR" sz="1400" dirty="0"/>
        </a:p>
      </dgm:t>
    </dgm:pt>
    <dgm:pt modelId="{E352987E-3BAC-400F-8EA3-07805E56B33E}" type="parTrans" cxnId="{9888742D-3A81-4B80-9060-E25984AEF2F4}">
      <dgm:prSet/>
      <dgm:spPr/>
      <dgm:t>
        <a:bodyPr/>
        <a:lstStyle/>
        <a:p>
          <a:endParaRPr lang="hr-HR"/>
        </a:p>
      </dgm:t>
    </dgm:pt>
    <dgm:pt modelId="{B11E2F5B-934F-484F-B9AA-8A1907115406}" type="sibTrans" cxnId="{9888742D-3A81-4B80-9060-E25984AEF2F4}">
      <dgm:prSet/>
      <dgm:spPr/>
      <dgm:t>
        <a:bodyPr/>
        <a:lstStyle/>
        <a:p>
          <a:endParaRPr lang="hr-HR"/>
        </a:p>
      </dgm:t>
    </dgm:pt>
    <dgm:pt modelId="{ACCA463D-5CD5-402A-A770-198E022AD62F}">
      <dgm:prSet phldrT="[Text]" custT="1"/>
      <dgm:spPr/>
      <dgm:t>
        <a:bodyPr/>
        <a:lstStyle/>
        <a:p>
          <a:r>
            <a:rPr lang="hr-HR" sz="1600" dirty="0" smtClean="0"/>
            <a:t>ODGOVOR </a:t>
          </a:r>
        </a:p>
        <a:p>
          <a:r>
            <a:rPr lang="hr-HR" sz="1600" dirty="0" smtClean="0"/>
            <a:t>Roditelj gubi kontrolu, viče na dijete i napada ga.</a:t>
          </a:r>
          <a:endParaRPr lang="hr-HR" sz="1600" dirty="0"/>
        </a:p>
      </dgm:t>
    </dgm:pt>
    <dgm:pt modelId="{B6EF3F7C-F578-4569-891F-813AA1866F92}" type="parTrans" cxnId="{A0CE9A49-E0CE-4BC5-BB7A-327C5CFFA804}">
      <dgm:prSet/>
      <dgm:spPr/>
      <dgm:t>
        <a:bodyPr/>
        <a:lstStyle/>
        <a:p>
          <a:endParaRPr lang="hr-HR"/>
        </a:p>
      </dgm:t>
    </dgm:pt>
    <dgm:pt modelId="{DDCEFE9D-59F7-4BF9-8763-C5CE7CAAA3A6}" type="sibTrans" cxnId="{A0CE9A49-E0CE-4BC5-BB7A-327C5CFFA804}">
      <dgm:prSet/>
      <dgm:spPr/>
      <dgm:t>
        <a:bodyPr/>
        <a:lstStyle/>
        <a:p>
          <a:endParaRPr lang="hr-HR"/>
        </a:p>
      </dgm:t>
    </dgm:pt>
    <dgm:pt modelId="{1EA6AEC4-8515-45C1-B23B-70316BF19FC1}" type="pres">
      <dgm:prSet presAssocID="{B13C1BC3-B2F5-46B7-9862-E11B44AE24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ED04A7-98BF-464C-91D9-3C1525D57BC0}" type="pres">
      <dgm:prSet presAssocID="{87E7A9B3-EEC1-4DAC-9713-87D43BC485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82B9AC-CF7A-4700-A4D6-A09A04227F59}" type="pres">
      <dgm:prSet presAssocID="{8A8EE2E2-7CC9-4D23-8543-65F7746AF1CF}" presName="sibTrans" presStyleLbl="sibTrans1D1" presStyleIdx="0" presStyleCnt="4"/>
      <dgm:spPr/>
      <dgm:t>
        <a:bodyPr/>
        <a:lstStyle/>
        <a:p>
          <a:endParaRPr lang="hr-HR"/>
        </a:p>
      </dgm:t>
    </dgm:pt>
    <dgm:pt modelId="{068E2C43-36DF-4711-B37E-834962E8D379}" type="pres">
      <dgm:prSet presAssocID="{8A8EE2E2-7CC9-4D23-8543-65F7746AF1CF}" presName="connectorText" presStyleLbl="sibTrans1D1" presStyleIdx="0" presStyleCnt="4"/>
      <dgm:spPr/>
      <dgm:t>
        <a:bodyPr/>
        <a:lstStyle/>
        <a:p>
          <a:endParaRPr lang="hr-HR"/>
        </a:p>
      </dgm:t>
    </dgm:pt>
    <dgm:pt modelId="{1A6952AB-277C-4A95-8588-632E9F16DBB1}" type="pres">
      <dgm:prSet presAssocID="{460FA9EB-B878-43C1-B900-9C7460229A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0DAB6-701D-420F-99CD-D82FFAA6FB63}" type="pres">
      <dgm:prSet presAssocID="{E92FFBFF-59E1-40D3-A34B-0AF1D3E8A770}" presName="sibTrans" presStyleLbl="sibTrans1D1" presStyleIdx="1" presStyleCnt="4"/>
      <dgm:spPr/>
      <dgm:t>
        <a:bodyPr/>
        <a:lstStyle/>
        <a:p>
          <a:endParaRPr lang="hr-HR"/>
        </a:p>
      </dgm:t>
    </dgm:pt>
    <dgm:pt modelId="{2A9B0D04-0A37-4351-B1C1-963242F6D9A4}" type="pres">
      <dgm:prSet presAssocID="{E92FFBFF-59E1-40D3-A34B-0AF1D3E8A770}" presName="connectorText" presStyleLbl="sibTrans1D1" presStyleIdx="1" presStyleCnt="4"/>
      <dgm:spPr/>
      <dgm:t>
        <a:bodyPr/>
        <a:lstStyle/>
        <a:p>
          <a:endParaRPr lang="hr-HR"/>
        </a:p>
      </dgm:t>
    </dgm:pt>
    <dgm:pt modelId="{5D4E64A6-634E-409E-B656-1009353B1FA5}" type="pres">
      <dgm:prSet presAssocID="{F4493121-8B88-471D-8A7B-6740B75FCA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9C8270-21C4-4C8E-B974-A02650D91A76}" type="pres">
      <dgm:prSet presAssocID="{096154C2-143B-49EA-B94A-5F043071947B}" presName="sibTrans" presStyleLbl="sibTrans1D1" presStyleIdx="2" presStyleCnt="4"/>
      <dgm:spPr/>
      <dgm:t>
        <a:bodyPr/>
        <a:lstStyle/>
        <a:p>
          <a:endParaRPr lang="hr-HR"/>
        </a:p>
      </dgm:t>
    </dgm:pt>
    <dgm:pt modelId="{EBB0491E-6FB8-4265-B17A-874F60B0E359}" type="pres">
      <dgm:prSet presAssocID="{096154C2-143B-49EA-B94A-5F043071947B}" presName="connectorText" presStyleLbl="sibTrans1D1" presStyleIdx="2" presStyleCnt="4"/>
      <dgm:spPr/>
      <dgm:t>
        <a:bodyPr/>
        <a:lstStyle/>
        <a:p>
          <a:endParaRPr lang="hr-HR"/>
        </a:p>
      </dgm:t>
    </dgm:pt>
    <dgm:pt modelId="{A2ECB103-1773-4708-B39F-A0D38C4D00E7}" type="pres">
      <dgm:prSet presAssocID="{C7727AA0-6B24-4317-A981-D494EF7295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98491A-27DE-4346-A606-F792487264F1}" type="pres">
      <dgm:prSet presAssocID="{B11E2F5B-934F-484F-B9AA-8A1907115406}" presName="sibTrans" presStyleLbl="sibTrans1D1" presStyleIdx="3" presStyleCnt="4"/>
      <dgm:spPr/>
      <dgm:t>
        <a:bodyPr/>
        <a:lstStyle/>
        <a:p>
          <a:endParaRPr lang="hr-HR"/>
        </a:p>
      </dgm:t>
    </dgm:pt>
    <dgm:pt modelId="{C6B47D9A-86AF-4B86-BFE7-43B507F3C29B}" type="pres">
      <dgm:prSet presAssocID="{B11E2F5B-934F-484F-B9AA-8A1907115406}" presName="connectorText" presStyleLbl="sibTrans1D1" presStyleIdx="3" presStyleCnt="4"/>
      <dgm:spPr/>
      <dgm:t>
        <a:bodyPr/>
        <a:lstStyle/>
        <a:p>
          <a:endParaRPr lang="hr-HR"/>
        </a:p>
      </dgm:t>
    </dgm:pt>
    <dgm:pt modelId="{4A51DA7D-264A-4FCE-AE6C-DF9C06681EBA}" type="pres">
      <dgm:prSet presAssocID="{ACCA463D-5CD5-402A-A770-198E022AD6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88742D-3A81-4B80-9060-E25984AEF2F4}" srcId="{B13C1BC3-B2F5-46B7-9862-E11B44AE2428}" destId="{C7727AA0-6B24-4317-A981-D494EF729552}" srcOrd="3" destOrd="0" parTransId="{E352987E-3BAC-400F-8EA3-07805E56B33E}" sibTransId="{B11E2F5B-934F-484F-B9AA-8A1907115406}"/>
    <dgm:cxn modelId="{1415C2FB-00AE-4938-8260-14A6AE22AFB2}" srcId="{B13C1BC3-B2F5-46B7-9862-E11B44AE2428}" destId="{460FA9EB-B878-43C1-B900-9C7460229AA6}" srcOrd="1" destOrd="0" parTransId="{E100058B-4725-4865-88BC-F7C44BADCDB7}" sibTransId="{E92FFBFF-59E1-40D3-A34B-0AF1D3E8A770}"/>
    <dgm:cxn modelId="{2EAB1BD6-C17A-4A18-9A6A-F430BE074687}" type="presOf" srcId="{8A8EE2E2-7CC9-4D23-8543-65F7746AF1CF}" destId="{068E2C43-36DF-4711-B37E-834962E8D379}" srcOrd="1" destOrd="0" presId="urn:microsoft.com/office/officeart/2005/8/layout/bProcess3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4B182AA8-38AB-41CE-8B0C-EFA127DF6D2D}" type="presOf" srcId="{B11E2F5B-934F-484F-B9AA-8A1907115406}" destId="{C6B47D9A-86AF-4B86-BFE7-43B507F3C29B}" srcOrd="1" destOrd="0" presId="urn:microsoft.com/office/officeart/2005/8/layout/bProcess3"/>
    <dgm:cxn modelId="{37EF22D3-BC3C-4307-85F4-B8FFAA514364}" type="presOf" srcId="{460FA9EB-B878-43C1-B900-9C7460229AA6}" destId="{1A6952AB-277C-4A95-8588-632E9F16DBB1}" srcOrd="0" destOrd="0" presId="urn:microsoft.com/office/officeart/2005/8/layout/bProcess3"/>
    <dgm:cxn modelId="{628AD9D0-058F-4C08-8125-6D7FE842E9E3}" srcId="{B13C1BC3-B2F5-46B7-9862-E11B44AE2428}" destId="{F4493121-8B88-471D-8A7B-6740B75FCAE9}" srcOrd="2" destOrd="0" parTransId="{11B1209B-679C-43FB-9708-94D5D92EFBDD}" sibTransId="{096154C2-143B-49EA-B94A-5F043071947B}"/>
    <dgm:cxn modelId="{D0AD9FE9-1E3A-4A25-A909-FEB34C4DED28}" type="presOf" srcId="{87E7A9B3-EEC1-4DAC-9713-87D43BC48526}" destId="{6FED04A7-98BF-464C-91D9-3C1525D57BC0}" srcOrd="0" destOrd="0" presId="urn:microsoft.com/office/officeart/2005/8/layout/bProcess3"/>
    <dgm:cxn modelId="{1EDC1F00-E5D5-447A-A429-89ADB0B1C324}" type="presOf" srcId="{B11E2F5B-934F-484F-B9AA-8A1907115406}" destId="{0298491A-27DE-4346-A606-F792487264F1}" srcOrd="0" destOrd="0" presId="urn:microsoft.com/office/officeart/2005/8/layout/bProcess3"/>
    <dgm:cxn modelId="{279FDADF-488C-432D-83B7-27EA4BEFCB03}" type="presOf" srcId="{C7727AA0-6B24-4317-A981-D494EF729552}" destId="{A2ECB103-1773-4708-B39F-A0D38C4D00E7}" srcOrd="0" destOrd="0" presId="urn:microsoft.com/office/officeart/2005/8/layout/bProcess3"/>
    <dgm:cxn modelId="{25FA4B4A-F58C-4D6A-8229-20B4BC634C9E}" type="presOf" srcId="{E92FFBFF-59E1-40D3-A34B-0AF1D3E8A770}" destId="{0FA0DAB6-701D-420F-99CD-D82FFAA6FB63}" srcOrd="0" destOrd="0" presId="urn:microsoft.com/office/officeart/2005/8/layout/bProcess3"/>
    <dgm:cxn modelId="{5EFDB076-D4D2-45CF-9996-4885FAF7B58D}" type="presOf" srcId="{8A8EE2E2-7CC9-4D23-8543-65F7746AF1CF}" destId="{9F82B9AC-CF7A-4700-A4D6-A09A04227F59}" srcOrd="0" destOrd="0" presId="urn:microsoft.com/office/officeart/2005/8/layout/bProcess3"/>
    <dgm:cxn modelId="{3A05B3E9-0D7C-4B93-9EBC-849AA646BDDD}" type="presOf" srcId="{ACCA463D-5CD5-402A-A770-198E022AD62F}" destId="{4A51DA7D-264A-4FCE-AE6C-DF9C06681EBA}" srcOrd="0" destOrd="0" presId="urn:microsoft.com/office/officeart/2005/8/layout/bProcess3"/>
    <dgm:cxn modelId="{B7CD6BF6-5835-4A87-8CC7-4A7D9FF75FCD}" type="presOf" srcId="{E92FFBFF-59E1-40D3-A34B-0AF1D3E8A770}" destId="{2A9B0D04-0A37-4351-B1C1-963242F6D9A4}" srcOrd="1" destOrd="0" presId="urn:microsoft.com/office/officeart/2005/8/layout/bProcess3"/>
    <dgm:cxn modelId="{CD2B501F-5DB0-4562-B244-4E97AC023B95}" type="presOf" srcId="{F4493121-8B88-471D-8A7B-6740B75FCAE9}" destId="{5D4E64A6-634E-409E-B656-1009353B1FA5}" srcOrd="0" destOrd="0" presId="urn:microsoft.com/office/officeart/2005/8/layout/bProcess3"/>
    <dgm:cxn modelId="{5E0A5AC7-ACCB-4C0F-9ED0-BE2CB7E06EA9}" type="presOf" srcId="{096154C2-143B-49EA-B94A-5F043071947B}" destId="{389C8270-21C4-4C8E-B974-A02650D91A76}" srcOrd="0" destOrd="0" presId="urn:microsoft.com/office/officeart/2005/8/layout/bProcess3"/>
    <dgm:cxn modelId="{C9FCCEEB-C649-467B-AFEB-913066D62F39}" type="presOf" srcId="{096154C2-143B-49EA-B94A-5F043071947B}" destId="{EBB0491E-6FB8-4265-B17A-874F60B0E359}" srcOrd="1" destOrd="0" presId="urn:microsoft.com/office/officeart/2005/8/layout/bProcess3"/>
    <dgm:cxn modelId="{A0CE9A49-E0CE-4BC5-BB7A-327C5CFFA804}" srcId="{B13C1BC3-B2F5-46B7-9862-E11B44AE2428}" destId="{ACCA463D-5CD5-402A-A770-198E022AD62F}" srcOrd="4" destOrd="0" parTransId="{B6EF3F7C-F578-4569-891F-813AA1866F92}" sibTransId="{DDCEFE9D-59F7-4BF9-8763-C5CE7CAAA3A6}"/>
    <dgm:cxn modelId="{638163AB-6573-4FB8-9534-C7CEF83CA945}" type="presOf" srcId="{B13C1BC3-B2F5-46B7-9862-E11B44AE2428}" destId="{1EA6AEC4-8515-45C1-B23B-70316BF19FC1}" srcOrd="0" destOrd="0" presId="urn:microsoft.com/office/officeart/2005/8/layout/bProcess3"/>
    <dgm:cxn modelId="{9FE14FE0-78F2-4784-B7F9-DE80FC26B388}" type="presParOf" srcId="{1EA6AEC4-8515-45C1-B23B-70316BF19FC1}" destId="{6FED04A7-98BF-464C-91D9-3C1525D57BC0}" srcOrd="0" destOrd="0" presId="urn:microsoft.com/office/officeart/2005/8/layout/bProcess3"/>
    <dgm:cxn modelId="{DE18B0CB-2D2E-4A61-93DA-33115E574E6F}" type="presParOf" srcId="{1EA6AEC4-8515-45C1-B23B-70316BF19FC1}" destId="{9F82B9AC-CF7A-4700-A4D6-A09A04227F59}" srcOrd="1" destOrd="0" presId="urn:microsoft.com/office/officeart/2005/8/layout/bProcess3"/>
    <dgm:cxn modelId="{A84D29E5-0F66-4110-B91E-156FFF7BEFE3}" type="presParOf" srcId="{9F82B9AC-CF7A-4700-A4D6-A09A04227F59}" destId="{068E2C43-36DF-4711-B37E-834962E8D379}" srcOrd="0" destOrd="0" presId="urn:microsoft.com/office/officeart/2005/8/layout/bProcess3"/>
    <dgm:cxn modelId="{84D2C084-9C72-4226-A260-3314E2142994}" type="presParOf" srcId="{1EA6AEC4-8515-45C1-B23B-70316BF19FC1}" destId="{1A6952AB-277C-4A95-8588-632E9F16DBB1}" srcOrd="2" destOrd="0" presId="urn:microsoft.com/office/officeart/2005/8/layout/bProcess3"/>
    <dgm:cxn modelId="{85130CDF-F584-4EE7-AB6C-08D9E6B35B52}" type="presParOf" srcId="{1EA6AEC4-8515-45C1-B23B-70316BF19FC1}" destId="{0FA0DAB6-701D-420F-99CD-D82FFAA6FB63}" srcOrd="3" destOrd="0" presId="urn:microsoft.com/office/officeart/2005/8/layout/bProcess3"/>
    <dgm:cxn modelId="{0DC2B209-B5B7-4BDD-A38C-73B146610427}" type="presParOf" srcId="{0FA0DAB6-701D-420F-99CD-D82FFAA6FB63}" destId="{2A9B0D04-0A37-4351-B1C1-963242F6D9A4}" srcOrd="0" destOrd="0" presId="urn:microsoft.com/office/officeart/2005/8/layout/bProcess3"/>
    <dgm:cxn modelId="{A7A303C2-8A51-46CD-ABA9-8DFEBCB5BD41}" type="presParOf" srcId="{1EA6AEC4-8515-45C1-B23B-70316BF19FC1}" destId="{5D4E64A6-634E-409E-B656-1009353B1FA5}" srcOrd="4" destOrd="0" presId="urn:microsoft.com/office/officeart/2005/8/layout/bProcess3"/>
    <dgm:cxn modelId="{42A5B19C-FE2D-41BA-B288-0D17832AC4EF}" type="presParOf" srcId="{1EA6AEC4-8515-45C1-B23B-70316BF19FC1}" destId="{389C8270-21C4-4C8E-B974-A02650D91A76}" srcOrd="5" destOrd="0" presId="urn:microsoft.com/office/officeart/2005/8/layout/bProcess3"/>
    <dgm:cxn modelId="{E2490005-1061-470A-9CA1-29E56345F75D}" type="presParOf" srcId="{389C8270-21C4-4C8E-B974-A02650D91A76}" destId="{EBB0491E-6FB8-4265-B17A-874F60B0E359}" srcOrd="0" destOrd="0" presId="urn:microsoft.com/office/officeart/2005/8/layout/bProcess3"/>
    <dgm:cxn modelId="{3F831BF0-5598-41EC-9EBE-95C6DCC7F380}" type="presParOf" srcId="{1EA6AEC4-8515-45C1-B23B-70316BF19FC1}" destId="{A2ECB103-1773-4708-B39F-A0D38C4D00E7}" srcOrd="6" destOrd="0" presId="urn:microsoft.com/office/officeart/2005/8/layout/bProcess3"/>
    <dgm:cxn modelId="{5B22E40E-0890-4436-96E0-C7652DC37678}" type="presParOf" srcId="{1EA6AEC4-8515-45C1-B23B-70316BF19FC1}" destId="{0298491A-27DE-4346-A606-F792487264F1}" srcOrd="7" destOrd="0" presId="urn:microsoft.com/office/officeart/2005/8/layout/bProcess3"/>
    <dgm:cxn modelId="{5BF70DEA-2C49-4A80-9852-0D3AC0EFAB87}" type="presParOf" srcId="{0298491A-27DE-4346-A606-F792487264F1}" destId="{C6B47D9A-86AF-4B86-BFE7-43B507F3C29B}" srcOrd="0" destOrd="0" presId="urn:microsoft.com/office/officeart/2005/8/layout/bProcess3"/>
    <dgm:cxn modelId="{31243A05-6772-4D85-BF8E-37CEC59280E8}" type="presParOf" srcId="{1EA6AEC4-8515-45C1-B23B-70316BF19FC1}" destId="{4A51DA7D-264A-4FCE-AE6C-DF9C06681EB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 custT="1"/>
      <dgm:spPr/>
      <dgm:t>
        <a:bodyPr/>
        <a:lstStyle/>
        <a:p>
          <a:r>
            <a:rPr lang="hr-HR" sz="1600" dirty="0" smtClean="0"/>
            <a:t>OKIDAČ </a:t>
          </a:r>
        </a:p>
        <a:p>
          <a:r>
            <a:rPr lang="hr-HR" sz="1400" dirty="0" smtClean="0"/>
            <a:t>Osoba ulazi u bar i ostavlja lagano otvorena tako pa hladni zrak ulazi u prostoriju. </a:t>
          </a:r>
          <a:endParaRPr lang="hr-HR" sz="1400" dirty="0"/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460FA9EB-B878-43C1-B900-9C7460229AA6}">
      <dgm:prSet phldrT="[Text]"/>
      <dgm:spPr/>
      <dgm:t>
        <a:bodyPr/>
        <a:lstStyle/>
        <a:p>
          <a:r>
            <a:rPr lang="hr-HR" dirty="0" smtClean="0"/>
            <a:t>PROCJENA/mišljenje           </a:t>
          </a:r>
        </a:p>
        <a:p>
          <a:r>
            <a:rPr lang="hr-HR" dirty="0" smtClean="0"/>
            <a:t> “Namjerno je ostavio otvorena vrata tako da pokaže svima da je faca.” “Ako ne reagiram svi će mi se smijati.”</a:t>
          </a:r>
          <a:endParaRPr lang="hr-HR" dirty="0"/>
        </a:p>
      </dgm:t>
    </dgm:pt>
    <dgm:pt modelId="{E100058B-4725-4865-88BC-F7C44BADCDB7}" type="parTrans" cxnId="{1415C2FB-00AE-4938-8260-14A6AE22AFB2}">
      <dgm:prSet/>
      <dgm:spPr/>
      <dgm:t>
        <a:bodyPr/>
        <a:lstStyle/>
        <a:p>
          <a:endParaRPr lang="hr-HR"/>
        </a:p>
      </dgm:t>
    </dgm:pt>
    <dgm:pt modelId="{E92FFBFF-59E1-40D3-A34B-0AF1D3E8A770}" type="sibTrans" cxnId="{1415C2FB-00AE-4938-8260-14A6AE22AFB2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 custT="1"/>
      <dgm:spPr/>
      <dgm:t>
        <a:bodyPr/>
        <a:lstStyle/>
        <a:p>
          <a:r>
            <a:rPr lang="hr-HR" sz="1200" dirty="0" smtClean="0"/>
            <a:t>LJUTNJA</a:t>
          </a:r>
          <a:endParaRPr lang="hr-HR" sz="1200" dirty="0"/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C7727AA0-6B24-4317-A981-D494EF729552}">
      <dgm:prSet phldrT="[Text]" custT="1"/>
      <dgm:spPr/>
      <dgm:t>
        <a:bodyPr/>
        <a:lstStyle/>
        <a:p>
          <a:r>
            <a:rPr lang="hr-HR" sz="1900" dirty="0" smtClean="0"/>
            <a:t>INHIBICIJE  </a:t>
          </a:r>
        </a:p>
        <a:p>
          <a:r>
            <a:rPr lang="hr-HR" sz="1400" dirty="0" smtClean="0"/>
            <a:t>djelomično</a:t>
          </a:r>
          <a:endParaRPr lang="hr-HR" sz="1400" dirty="0"/>
        </a:p>
      </dgm:t>
    </dgm:pt>
    <dgm:pt modelId="{E352987E-3BAC-400F-8EA3-07805E56B33E}" type="parTrans" cxnId="{9888742D-3A81-4B80-9060-E25984AEF2F4}">
      <dgm:prSet/>
      <dgm:spPr/>
      <dgm:t>
        <a:bodyPr/>
        <a:lstStyle/>
        <a:p>
          <a:endParaRPr lang="hr-HR"/>
        </a:p>
      </dgm:t>
    </dgm:pt>
    <dgm:pt modelId="{B11E2F5B-934F-484F-B9AA-8A1907115406}" type="sibTrans" cxnId="{9888742D-3A81-4B80-9060-E25984AEF2F4}">
      <dgm:prSet/>
      <dgm:spPr/>
      <dgm:t>
        <a:bodyPr/>
        <a:lstStyle/>
        <a:p>
          <a:endParaRPr lang="hr-HR"/>
        </a:p>
      </dgm:t>
    </dgm:pt>
    <dgm:pt modelId="{ACCA463D-5CD5-402A-A770-198E022AD62F}">
      <dgm:prSet phldrT="[Text]" custT="1"/>
      <dgm:spPr/>
      <dgm:t>
        <a:bodyPr/>
        <a:lstStyle/>
        <a:p>
          <a:r>
            <a:rPr lang="hr-HR" sz="1400" dirty="0" smtClean="0"/>
            <a:t>ODGOVOR </a:t>
          </a:r>
        </a:p>
        <a:p>
          <a:r>
            <a:rPr lang="hr-HR" sz="1400" dirty="0" smtClean="0"/>
            <a:t>Osoba se ustaje, prijeti prstom onom tko je ostavio otvorena vrata i verbalno ga zlostavlja.</a:t>
          </a:r>
          <a:endParaRPr lang="hr-HR" sz="1400" dirty="0"/>
        </a:p>
      </dgm:t>
    </dgm:pt>
    <dgm:pt modelId="{B6EF3F7C-F578-4569-891F-813AA1866F92}" type="parTrans" cxnId="{A0CE9A49-E0CE-4BC5-BB7A-327C5CFFA804}">
      <dgm:prSet/>
      <dgm:spPr/>
      <dgm:t>
        <a:bodyPr/>
        <a:lstStyle/>
        <a:p>
          <a:endParaRPr lang="hr-HR"/>
        </a:p>
      </dgm:t>
    </dgm:pt>
    <dgm:pt modelId="{DDCEFE9D-59F7-4BF9-8763-C5CE7CAAA3A6}" type="sibTrans" cxnId="{A0CE9A49-E0CE-4BC5-BB7A-327C5CFFA804}">
      <dgm:prSet/>
      <dgm:spPr/>
      <dgm:t>
        <a:bodyPr/>
        <a:lstStyle/>
        <a:p>
          <a:endParaRPr lang="hr-HR"/>
        </a:p>
      </dgm:t>
    </dgm:pt>
    <dgm:pt modelId="{5D79C0D6-8E10-4304-A1C7-140C02AC6EFA}" type="pres">
      <dgm:prSet presAssocID="{B13C1BC3-B2F5-46B7-9862-E11B44AE24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AC33BDA-4E5F-4889-9309-D64EC7429799}" type="pres">
      <dgm:prSet presAssocID="{ACCA463D-5CD5-402A-A770-198E022AD62F}" presName="boxAndChildren" presStyleCnt="0"/>
      <dgm:spPr/>
    </dgm:pt>
    <dgm:pt modelId="{D19840AF-0DAD-4414-84A5-1D21CEA69B4A}" type="pres">
      <dgm:prSet presAssocID="{ACCA463D-5CD5-402A-A770-198E022AD62F}" presName="parentTextBox" presStyleLbl="node1" presStyleIdx="0" presStyleCnt="5"/>
      <dgm:spPr/>
      <dgm:t>
        <a:bodyPr/>
        <a:lstStyle/>
        <a:p>
          <a:endParaRPr lang="hr-HR"/>
        </a:p>
      </dgm:t>
    </dgm:pt>
    <dgm:pt modelId="{F8D5A568-95E4-448E-8238-70C7DD866E20}" type="pres">
      <dgm:prSet presAssocID="{B11E2F5B-934F-484F-B9AA-8A1907115406}" presName="sp" presStyleCnt="0"/>
      <dgm:spPr/>
    </dgm:pt>
    <dgm:pt modelId="{D57E60AE-FBFA-4893-BD37-C6DB76ECB08F}" type="pres">
      <dgm:prSet presAssocID="{C7727AA0-6B24-4317-A981-D494EF729552}" presName="arrowAndChildren" presStyleCnt="0"/>
      <dgm:spPr/>
    </dgm:pt>
    <dgm:pt modelId="{295BA941-8AA1-4AE5-9EDB-02C650878DE8}" type="pres">
      <dgm:prSet presAssocID="{C7727AA0-6B24-4317-A981-D494EF729552}" presName="parentTextArrow" presStyleLbl="node1" presStyleIdx="1" presStyleCnt="5"/>
      <dgm:spPr/>
      <dgm:t>
        <a:bodyPr/>
        <a:lstStyle/>
        <a:p>
          <a:endParaRPr lang="hr-HR"/>
        </a:p>
      </dgm:t>
    </dgm:pt>
    <dgm:pt modelId="{2BDB5E65-D5C8-45A0-8F81-0D1F3566F238}" type="pres">
      <dgm:prSet presAssocID="{096154C2-143B-49EA-B94A-5F043071947B}" presName="sp" presStyleCnt="0"/>
      <dgm:spPr/>
    </dgm:pt>
    <dgm:pt modelId="{BE32C7A3-BC8D-41B8-8DB1-A82E2D7BFDBC}" type="pres">
      <dgm:prSet presAssocID="{F4493121-8B88-471D-8A7B-6740B75FCAE9}" presName="arrowAndChildren" presStyleCnt="0"/>
      <dgm:spPr/>
    </dgm:pt>
    <dgm:pt modelId="{9DE63168-81C9-42D1-A48A-4BAF933B8449}" type="pres">
      <dgm:prSet presAssocID="{F4493121-8B88-471D-8A7B-6740B75FCAE9}" presName="parentTextArrow" presStyleLbl="node1" presStyleIdx="2" presStyleCnt="5"/>
      <dgm:spPr/>
      <dgm:t>
        <a:bodyPr/>
        <a:lstStyle/>
        <a:p>
          <a:endParaRPr lang="hr-HR"/>
        </a:p>
      </dgm:t>
    </dgm:pt>
    <dgm:pt modelId="{11940AE9-9E28-4AB1-93E0-AD23DB798C4F}" type="pres">
      <dgm:prSet presAssocID="{E92FFBFF-59E1-40D3-A34B-0AF1D3E8A770}" presName="sp" presStyleCnt="0"/>
      <dgm:spPr/>
    </dgm:pt>
    <dgm:pt modelId="{5970E957-F087-4706-AFB1-C32477380A60}" type="pres">
      <dgm:prSet presAssocID="{460FA9EB-B878-43C1-B900-9C7460229AA6}" presName="arrowAndChildren" presStyleCnt="0"/>
      <dgm:spPr/>
    </dgm:pt>
    <dgm:pt modelId="{56DA580F-83FC-4AB4-B666-D29CEE06A994}" type="pres">
      <dgm:prSet presAssocID="{460FA9EB-B878-43C1-B900-9C7460229AA6}" presName="parentTextArrow" presStyleLbl="node1" presStyleIdx="3" presStyleCnt="5"/>
      <dgm:spPr/>
      <dgm:t>
        <a:bodyPr/>
        <a:lstStyle/>
        <a:p>
          <a:endParaRPr lang="hr-HR"/>
        </a:p>
      </dgm:t>
    </dgm:pt>
    <dgm:pt modelId="{41BC342C-4DF7-43C3-97FC-209ED6E7D557}" type="pres">
      <dgm:prSet presAssocID="{8A8EE2E2-7CC9-4D23-8543-65F7746AF1CF}" presName="sp" presStyleCnt="0"/>
      <dgm:spPr/>
    </dgm:pt>
    <dgm:pt modelId="{2858DE7F-2BF5-4B91-9B20-41BD15DD979D}" type="pres">
      <dgm:prSet presAssocID="{87E7A9B3-EEC1-4DAC-9713-87D43BC48526}" presName="arrowAndChildren" presStyleCnt="0"/>
      <dgm:spPr/>
    </dgm:pt>
    <dgm:pt modelId="{46CEDED1-8C2F-44B9-B46A-A142FBAB4FAD}" type="pres">
      <dgm:prSet presAssocID="{87E7A9B3-EEC1-4DAC-9713-87D43BC48526}" presName="parentTextArrow" presStyleLbl="node1" presStyleIdx="4" presStyleCnt="5"/>
      <dgm:spPr/>
      <dgm:t>
        <a:bodyPr/>
        <a:lstStyle/>
        <a:p>
          <a:endParaRPr lang="hr-HR"/>
        </a:p>
      </dgm:t>
    </dgm:pt>
  </dgm:ptLst>
  <dgm:cxnLst>
    <dgm:cxn modelId="{628AD9D0-058F-4C08-8125-6D7FE842E9E3}" srcId="{B13C1BC3-B2F5-46B7-9862-E11B44AE2428}" destId="{F4493121-8B88-471D-8A7B-6740B75FCAE9}" srcOrd="2" destOrd="0" parTransId="{11B1209B-679C-43FB-9708-94D5D92EFBDD}" sibTransId="{096154C2-143B-49EA-B94A-5F043071947B}"/>
    <dgm:cxn modelId="{EBBCE06F-8180-40FA-873E-17896C4BA387}" type="presOf" srcId="{B13C1BC3-B2F5-46B7-9862-E11B44AE2428}" destId="{5D79C0D6-8E10-4304-A1C7-140C02AC6EFA}" srcOrd="0" destOrd="0" presId="urn:microsoft.com/office/officeart/2005/8/layout/process4"/>
    <dgm:cxn modelId="{BE56CB4F-4E4B-4F13-B216-D5E787DCEE51}" type="presOf" srcId="{460FA9EB-B878-43C1-B900-9C7460229AA6}" destId="{56DA580F-83FC-4AB4-B666-D29CEE06A994}" srcOrd="0" destOrd="0" presId="urn:microsoft.com/office/officeart/2005/8/layout/process4"/>
    <dgm:cxn modelId="{AF09D9E5-4FB6-4E4D-AA3B-4C65ED2F99EA}" type="presOf" srcId="{ACCA463D-5CD5-402A-A770-198E022AD62F}" destId="{D19840AF-0DAD-4414-84A5-1D21CEA69B4A}" srcOrd="0" destOrd="0" presId="urn:microsoft.com/office/officeart/2005/8/layout/process4"/>
    <dgm:cxn modelId="{9888742D-3A81-4B80-9060-E25984AEF2F4}" srcId="{B13C1BC3-B2F5-46B7-9862-E11B44AE2428}" destId="{C7727AA0-6B24-4317-A981-D494EF729552}" srcOrd="3" destOrd="0" parTransId="{E352987E-3BAC-400F-8EA3-07805E56B33E}" sibTransId="{B11E2F5B-934F-484F-B9AA-8A1907115406}"/>
    <dgm:cxn modelId="{A0CE9A49-E0CE-4BC5-BB7A-327C5CFFA804}" srcId="{B13C1BC3-B2F5-46B7-9862-E11B44AE2428}" destId="{ACCA463D-5CD5-402A-A770-198E022AD62F}" srcOrd="4" destOrd="0" parTransId="{B6EF3F7C-F578-4569-891F-813AA1866F92}" sibTransId="{DDCEFE9D-59F7-4BF9-8763-C5CE7CAAA3A6}"/>
    <dgm:cxn modelId="{43F5F9CA-6F68-4BB1-ABC1-DFB5B9A3B488}" type="presOf" srcId="{87E7A9B3-EEC1-4DAC-9713-87D43BC48526}" destId="{46CEDED1-8C2F-44B9-B46A-A142FBAB4FAD}" srcOrd="0" destOrd="0" presId="urn:microsoft.com/office/officeart/2005/8/layout/process4"/>
    <dgm:cxn modelId="{77E47FE5-5C55-4D7D-B31A-3AE5FE2A078F}" type="presOf" srcId="{C7727AA0-6B24-4317-A981-D494EF729552}" destId="{295BA941-8AA1-4AE5-9EDB-02C650878DE8}" srcOrd="0" destOrd="0" presId="urn:microsoft.com/office/officeart/2005/8/layout/process4"/>
    <dgm:cxn modelId="{F1667A41-37DA-4897-80F3-3353110F55D6}" type="presOf" srcId="{F4493121-8B88-471D-8A7B-6740B75FCAE9}" destId="{9DE63168-81C9-42D1-A48A-4BAF933B8449}" srcOrd="0" destOrd="0" presId="urn:microsoft.com/office/officeart/2005/8/layout/process4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1415C2FB-00AE-4938-8260-14A6AE22AFB2}" srcId="{B13C1BC3-B2F5-46B7-9862-E11B44AE2428}" destId="{460FA9EB-B878-43C1-B900-9C7460229AA6}" srcOrd="1" destOrd="0" parTransId="{E100058B-4725-4865-88BC-F7C44BADCDB7}" sibTransId="{E92FFBFF-59E1-40D3-A34B-0AF1D3E8A770}"/>
    <dgm:cxn modelId="{FF701927-DC3F-4A15-96AB-EC356B1E6ED7}" type="presParOf" srcId="{5D79C0D6-8E10-4304-A1C7-140C02AC6EFA}" destId="{5AC33BDA-4E5F-4889-9309-D64EC7429799}" srcOrd="0" destOrd="0" presId="urn:microsoft.com/office/officeart/2005/8/layout/process4"/>
    <dgm:cxn modelId="{7C7DA6D6-7F6A-4C05-A5EB-F31E12FFDD16}" type="presParOf" srcId="{5AC33BDA-4E5F-4889-9309-D64EC7429799}" destId="{D19840AF-0DAD-4414-84A5-1D21CEA69B4A}" srcOrd="0" destOrd="0" presId="urn:microsoft.com/office/officeart/2005/8/layout/process4"/>
    <dgm:cxn modelId="{1622BF5F-9227-4020-9507-B95239228124}" type="presParOf" srcId="{5D79C0D6-8E10-4304-A1C7-140C02AC6EFA}" destId="{F8D5A568-95E4-448E-8238-70C7DD866E20}" srcOrd="1" destOrd="0" presId="urn:microsoft.com/office/officeart/2005/8/layout/process4"/>
    <dgm:cxn modelId="{BF334691-B3ED-4927-A525-33DBDC5CD134}" type="presParOf" srcId="{5D79C0D6-8E10-4304-A1C7-140C02AC6EFA}" destId="{D57E60AE-FBFA-4893-BD37-C6DB76ECB08F}" srcOrd="2" destOrd="0" presId="urn:microsoft.com/office/officeart/2005/8/layout/process4"/>
    <dgm:cxn modelId="{AE9E3098-7362-436F-B944-B0C1D080EBC8}" type="presParOf" srcId="{D57E60AE-FBFA-4893-BD37-C6DB76ECB08F}" destId="{295BA941-8AA1-4AE5-9EDB-02C650878DE8}" srcOrd="0" destOrd="0" presId="urn:microsoft.com/office/officeart/2005/8/layout/process4"/>
    <dgm:cxn modelId="{1BD0B2C3-A2E6-41C3-9605-D629A031596F}" type="presParOf" srcId="{5D79C0D6-8E10-4304-A1C7-140C02AC6EFA}" destId="{2BDB5E65-D5C8-45A0-8F81-0D1F3566F238}" srcOrd="3" destOrd="0" presId="urn:microsoft.com/office/officeart/2005/8/layout/process4"/>
    <dgm:cxn modelId="{1E4175A8-AE9E-415C-AE0E-52FEE8F40508}" type="presParOf" srcId="{5D79C0D6-8E10-4304-A1C7-140C02AC6EFA}" destId="{BE32C7A3-BC8D-41B8-8DB1-A82E2D7BFDBC}" srcOrd="4" destOrd="0" presId="urn:microsoft.com/office/officeart/2005/8/layout/process4"/>
    <dgm:cxn modelId="{ACC571B7-7070-4A08-9DFD-F787BAD927D9}" type="presParOf" srcId="{BE32C7A3-BC8D-41B8-8DB1-A82E2D7BFDBC}" destId="{9DE63168-81C9-42D1-A48A-4BAF933B8449}" srcOrd="0" destOrd="0" presId="urn:microsoft.com/office/officeart/2005/8/layout/process4"/>
    <dgm:cxn modelId="{40AA6754-1188-482D-BEAC-FFC2BAB8265C}" type="presParOf" srcId="{5D79C0D6-8E10-4304-A1C7-140C02AC6EFA}" destId="{11940AE9-9E28-4AB1-93E0-AD23DB798C4F}" srcOrd="5" destOrd="0" presId="urn:microsoft.com/office/officeart/2005/8/layout/process4"/>
    <dgm:cxn modelId="{7D7F1F26-748C-4028-B1E6-0493C4AAFB19}" type="presParOf" srcId="{5D79C0D6-8E10-4304-A1C7-140C02AC6EFA}" destId="{5970E957-F087-4706-AFB1-C32477380A60}" srcOrd="6" destOrd="0" presId="urn:microsoft.com/office/officeart/2005/8/layout/process4"/>
    <dgm:cxn modelId="{D496BADD-9B11-4C61-954A-85835D34EB32}" type="presParOf" srcId="{5970E957-F087-4706-AFB1-C32477380A60}" destId="{56DA580F-83FC-4AB4-B666-D29CEE06A994}" srcOrd="0" destOrd="0" presId="urn:microsoft.com/office/officeart/2005/8/layout/process4"/>
    <dgm:cxn modelId="{CC4639F5-4082-437C-8DF3-1577CCBA3C65}" type="presParOf" srcId="{5D79C0D6-8E10-4304-A1C7-140C02AC6EFA}" destId="{41BC342C-4DF7-43C3-97FC-209ED6E7D557}" srcOrd="7" destOrd="0" presId="urn:microsoft.com/office/officeart/2005/8/layout/process4"/>
    <dgm:cxn modelId="{77E6BD23-3840-469B-9A98-F2EC96221E99}" type="presParOf" srcId="{5D79C0D6-8E10-4304-A1C7-140C02AC6EFA}" destId="{2858DE7F-2BF5-4B91-9B20-41BD15DD979D}" srcOrd="8" destOrd="0" presId="urn:microsoft.com/office/officeart/2005/8/layout/process4"/>
    <dgm:cxn modelId="{76578BC7-4E01-4AEF-A509-3BF6947D99C6}" type="presParOf" srcId="{2858DE7F-2BF5-4B91-9B20-41BD15DD979D}" destId="{46CEDED1-8C2F-44B9-B46A-A142FBAB4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 custT="1"/>
      <dgm:spPr/>
      <dgm:t>
        <a:bodyPr/>
        <a:lstStyle/>
        <a:p>
          <a:r>
            <a:rPr lang="hr-HR" sz="1600" dirty="0" smtClean="0"/>
            <a:t>OKIDAČ </a:t>
          </a:r>
        </a:p>
        <a:p>
          <a:r>
            <a:rPr lang="hr-HR" sz="1400" dirty="0" smtClean="0"/>
            <a:t>Osoba ulazi u bar i ostavlja vrata lagano otvorena tako da hladni zrak ulazi u prostoriju. </a:t>
          </a:r>
          <a:endParaRPr lang="hr-HR" sz="1400" dirty="0"/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460FA9EB-B878-43C1-B900-9C7460229AA6}">
      <dgm:prSet phldrT="[Text]"/>
      <dgm:spPr/>
      <dgm:t>
        <a:bodyPr/>
        <a:lstStyle/>
        <a:p>
          <a:r>
            <a:rPr lang="hr-HR" dirty="0" smtClean="0"/>
            <a:t>PROCJENA/mišljenje           </a:t>
          </a:r>
        </a:p>
        <a:p>
          <a:r>
            <a:rPr lang="hr-HR" dirty="0" smtClean="0"/>
            <a:t> “Namjerno je ostavio otvorena vrata tako da pokaže svima da je faca.” “Ako ne reagiram svi će mi se smijati.”</a:t>
          </a:r>
          <a:endParaRPr lang="hr-HR" dirty="0"/>
        </a:p>
      </dgm:t>
    </dgm:pt>
    <dgm:pt modelId="{E100058B-4725-4865-88BC-F7C44BADCDB7}" type="parTrans" cxnId="{1415C2FB-00AE-4938-8260-14A6AE22AFB2}">
      <dgm:prSet/>
      <dgm:spPr/>
      <dgm:t>
        <a:bodyPr/>
        <a:lstStyle/>
        <a:p>
          <a:endParaRPr lang="hr-HR"/>
        </a:p>
      </dgm:t>
    </dgm:pt>
    <dgm:pt modelId="{E92FFBFF-59E1-40D3-A34B-0AF1D3E8A770}" type="sibTrans" cxnId="{1415C2FB-00AE-4938-8260-14A6AE22AFB2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/>
      <dgm:spPr/>
      <dgm:t>
        <a:bodyPr/>
        <a:lstStyle/>
        <a:p>
          <a:r>
            <a:rPr lang="hr-HR" dirty="0" smtClean="0"/>
            <a:t>LJUTNJA</a:t>
          </a:r>
          <a:endParaRPr lang="hr-HR" dirty="0"/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C7727AA0-6B24-4317-A981-D494EF729552}">
      <dgm:prSet phldrT="[Text]" custT="1"/>
      <dgm:spPr/>
      <dgm:t>
        <a:bodyPr/>
        <a:lstStyle/>
        <a:p>
          <a:r>
            <a:rPr lang="hr-HR" sz="1900" dirty="0" smtClean="0"/>
            <a:t>INHIBICIJE  </a:t>
          </a:r>
        </a:p>
        <a:p>
          <a:r>
            <a:rPr lang="hr-HR" sz="1400" dirty="0" smtClean="0"/>
            <a:t>djelomično</a:t>
          </a:r>
          <a:endParaRPr lang="hr-HR" sz="1400" dirty="0"/>
        </a:p>
      </dgm:t>
    </dgm:pt>
    <dgm:pt modelId="{E352987E-3BAC-400F-8EA3-07805E56B33E}" type="parTrans" cxnId="{9888742D-3A81-4B80-9060-E25984AEF2F4}">
      <dgm:prSet/>
      <dgm:spPr/>
      <dgm:t>
        <a:bodyPr/>
        <a:lstStyle/>
        <a:p>
          <a:endParaRPr lang="hr-HR"/>
        </a:p>
      </dgm:t>
    </dgm:pt>
    <dgm:pt modelId="{B11E2F5B-934F-484F-B9AA-8A1907115406}" type="sibTrans" cxnId="{9888742D-3A81-4B80-9060-E25984AEF2F4}">
      <dgm:prSet/>
      <dgm:spPr/>
      <dgm:t>
        <a:bodyPr/>
        <a:lstStyle/>
        <a:p>
          <a:endParaRPr lang="hr-HR"/>
        </a:p>
      </dgm:t>
    </dgm:pt>
    <dgm:pt modelId="{ACCA463D-5CD5-402A-A770-198E022AD62F}">
      <dgm:prSet phldrT="[Text]" custT="1"/>
      <dgm:spPr/>
      <dgm:t>
        <a:bodyPr/>
        <a:lstStyle/>
        <a:p>
          <a:r>
            <a:rPr lang="hr-HR" sz="1600" dirty="0" smtClean="0"/>
            <a:t>ODGOVOR </a:t>
          </a:r>
        </a:p>
        <a:p>
          <a:r>
            <a:rPr lang="hr-HR" sz="1400" dirty="0" smtClean="0"/>
            <a:t>Osoba se ustaje, prijeti prstom tko je ostavio vrata otvorena i verbalno ga zlostavlja.</a:t>
          </a:r>
          <a:endParaRPr lang="hr-HR" sz="1400" dirty="0"/>
        </a:p>
      </dgm:t>
    </dgm:pt>
    <dgm:pt modelId="{B6EF3F7C-F578-4569-891F-813AA1866F92}" type="parTrans" cxnId="{A0CE9A49-E0CE-4BC5-BB7A-327C5CFFA804}">
      <dgm:prSet/>
      <dgm:spPr/>
      <dgm:t>
        <a:bodyPr/>
        <a:lstStyle/>
        <a:p>
          <a:endParaRPr lang="hr-HR"/>
        </a:p>
      </dgm:t>
    </dgm:pt>
    <dgm:pt modelId="{DDCEFE9D-59F7-4BF9-8763-C5CE7CAAA3A6}" type="sibTrans" cxnId="{A0CE9A49-E0CE-4BC5-BB7A-327C5CFFA804}">
      <dgm:prSet/>
      <dgm:spPr/>
      <dgm:t>
        <a:bodyPr/>
        <a:lstStyle/>
        <a:p>
          <a:endParaRPr lang="hr-HR"/>
        </a:p>
      </dgm:t>
    </dgm:pt>
    <dgm:pt modelId="{5D79C0D6-8E10-4304-A1C7-140C02AC6EFA}" type="pres">
      <dgm:prSet presAssocID="{B13C1BC3-B2F5-46B7-9862-E11B44AE24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AC33BDA-4E5F-4889-9309-D64EC7429799}" type="pres">
      <dgm:prSet presAssocID="{ACCA463D-5CD5-402A-A770-198E022AD62F}" presName="boxAndChildren" presStyleCnt="0"/>
      <dgm:spPr/>
    </dgm:pt>
    <dgm:pt modelId="{D19840AF-0DAD-4414-84A5-1D21CEA69B4A}" type="pres">
      <dgm:prSet presAssocID="{ACCA463D-5CD5-402A-A770-198E022AD62F}" presName="parentTextBox" presStyleLbl="node1" presStyleIdx="0" presStyleCnt="5"/>
      <dgm:spPr/>
      <dgm:t>
        <a:bodyPr/>
        <a:lstStyle/>
        <a:p>
          <a:endParaRPr lang="hr-HR"/>
        </a:p>
      </dgm:t>
    </dgm:pt>
    <dgm:pt modelId="{F8D5A568-95E4-448E-8238-70C7DD866E20}" type="pres">
      <dgm:prSet presAssocID="{B11E2F5B-934F-484F-B9AA-8A1907115406}" presName="sp" presStyleCnt="0"/>
      <dgm:spPr/>
    </dgm:pt>
    <dgm:pt modelId="{D57E60AE-FBFA-4893-BD37-C6DB76ECB08F}" type="pres">
      <dgm:prSet presAssocID="{C7727AA0-6B24-4317-A981-D494EF729552}" presName="arrowAndChildren" presStyleCnt="0"/>
      <dgm:spPr/>
    </dgm:pt>
    <dgm:pt modelId="{295BA941-8AA1-4AE5-9EDB-02C650878DE8}" type="pres">
      <dgm:prSet presAssocID="{C7727AA0-6B24-4317-A981-D494EF729552}" presName="parentTextArrow" presStyleLbl="node1" presStyleIdx="1" presStyleCnt="5"/>
      <dgm:spPr/>
      <dgm:t>
        <a:bodyPr/>
        <a:lstStyle/>
        <a:p>
          <a:endParaRPr lang="hr-HR"/>
        </a:p>
      </dgm:t>
    </dgm:pt>
    <dgm:pt modelId="{2BDB5E65-D5C8-45A0-8F81-0D1F3566F238}" type="pres">
      <dgm:prSet presAssocID="{096154C2-143B-49EA-B94A-5F043071947B}" presName="sp" presStyleCnt="0"/>
      <dgm:spPr/>
    </dgm:pt>
    <dgm:pt modelId="{BE32C7A3-BC8D-41B8-8DB1-A82E2D7BFDBC}" type="pres">
      <dgm:prSet presAssocID="{F4493121-8B88-471D-8A7B-6740B75FCAE9}" presName="arrowAndChildren" presStyleCnt="0"/>
      <dgm:spPr/>
    </dgm:pt>
    <dgm:pt modelId="{9DE63168-81C9-42D1-A48A-4BAF933B8449}" type="pres">
      <dgm:prSet presAssocID="{F4493121-8B88-471D-8A7B-6740B75FCAE9}" presName="parentTextArrow" presStyleLbl="node1" presStyleIdx="2" presStyleCnt="5"/>
      <dgm:spPr/>
      <dgm:t>
        <a:bodyPr/>
        <a:lstStyle/>
        <a:p>
          <a:endParaRPr lang="hr-HR"/>
        </a:p>
      </dgm:t>
    </dgm:pt>
    <dgm:pt modelId="{11940AE9-9E28-4AB1-93E0-AD23DB798C4F}" type="pres">
      <dgm:prSet presAssocID="{E92FFBFF-59E1-40D3-A34B-0AF1D3E8A770}" presName="sp" presStyleCnt="0"/>
      <dgm:spPr/>
    </dgm:pt>
    <dgm:pt modelId="{5970E957-F087-4706-AFB1-C32477380A60}" type="pres">
      <dgm:prSet presAssocID="{460FA9EB-B878-43C1-B900-9C7460229AA6}" presName="arrowAndChildren" presStyleCnt="0"/>
      <dgm:spPr/>
    </dgm:pt>
    <dgm:pt modelId="{56DA580F-83FC-4AB4-B666-D29CEE06A994}" type="pres">
      <dgm:prSet presAssocID="{460FA9EB-B878-43C1-B900-9C7460229AA6}" presName="parentTextArrow" presStyleLbl="node1" presStyleIdx="3" presStyleCnt="5"/>
      <dgm:spPr/>
      <dgm:t>
        <a:bodyPr/>
        <a:lstStyle/>
        <a:p>
          <a:endParaRPr lang="hr-HR"/>
        </a:p>
      </dgm:t>
    </dgm:pt>
    <dgm:pt modelId="{41BC342C-4DF7-43C3-97FC-209ED6E7D557}" type="pres">
      <dgm:prSet presAssocID="{8A8EE2E2-7CC9-4D23-8543-65F7746AF1CF}" presName="sp" presStyleCnt="0"/>
      <dgm:spPr/>
    </dgm:pt>
    <dgm:pt modelId="{2858DE7F-2BF5-4B91-9B20-41BD15DD979D}" type="pres">
      <dgm:prSet presAssocID="{87E7A9B3-EEC1-4DAC-9713-87D43BC48526}" presName="arrowAndChildren" presStyleCnt="0"/>
      <dgm:spPr/>
    </dgm:pt>
    <dgm:pt modelId="{46CEDED1-8C2F-44B9-B46A-A142FBAB4FAD}" type="pres">
      <dgm:prSet presAssocID="{87E7A9B3-EEC1-4DAC-9713-87D43BC48526}" presName="parentTextArrow" presStyleLbl="node1" presStyleIdx="4" presStyleCnt="5"/>
      <dgm:spPr/>
      <dgm:t>
        <a:bodyPr/>
        <a:lstStyle/>
        <a:p>
          <a:endParaRPr lang="hr-HR"/>
        </a:p>
      </dgm:t>
    </dgm:pt>
  </dgm:ptLst>
  <dgm:cxnLst>
    <dgm:cxn modelId="{9888742D-3A81-4B80-9060-E25984AEF2F4}" srcId="{B13C1BC3-B2F5-46B7-9862-E11B44AE2428}" destId="{C7727AA0-6B24-4317-A981-D494EF729552}" srcOrd="3" destOrd="0" parTransId="{E352987E-3BAC-400F-8EA3-07805E56B33E}" sibTransId="{B11E2F5B-934F-484F-B9AA-8A1907115406}"/>
    <dgm:cxn modelId="{1415C2FB-00AE-4938-8260-14A6AE22AFB2}" srcId="{B13C1BC3-B2F5-46B7-9862-E11B44AE2428}" destId="{460FA9EB-B878-43C1-B900-9C7460229AA6}" srcOrd="1" destOrd="0" parTransId="{E100058B-4725-4865-88BC-F7C44BADCDB7}" sibTransId="{E92FFBFF-59E1-40D3-A34B-0AF1D3E8A770}"/>
    <dgm:cxn modelId="{453374C7-CB9F-4E48-9442-01640042528E}" type="presOf" srcId="{ACCA463D-5CD5-402A-A770-198E022AD62F}" destId="{D19840AF-0DAD-4414-84A5-1D21CEA69B4A}" srcOrd="0" destOrd="0" presId="urn:microsoft.com/office/officeart/2005/8/layout/process4"/>
    <dgm:cxn modelId="{0BACA01D-89E8-4355-9C1B-C7B44CE121A0}" type="presOf" srcId="{C7727AA0-6B24-4317-A981-D494EF729552}" destId="{295BA941-8AA1-4AE5-9EDB-02C650878DE8}" srcOrd="0" destOrd="0" presId="urn:microsoft.com/office/officeart/2005/8/layout/process4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628AD9D0-058F-4C08-8125-6D7FE842E9E3}" srcId="{B13C1BC3-B2F5-46B7-9862-E11B44AE2428}" destId="{F4493121-8B88-471D-8A7B-6740B75FCAE9}" srcOrd="2" destOrd="0" parTransId="{11B1209B-679C-43FB-9708-94D5D92EFBDD}" sibTransId="{096154C2-143B-49EA-B94A-5F043071947B}"/>
    <dgm:cxn modelId="{3CEB1A7C-B7C3-4F7E-83C2-CDDF64E7C413}" type="presOf" srcId="{460FA9EB-B878-43C1-B900-9C7460229AA6}" destId="{56DA580F-83FC-4AB4-B666-D29CEE06A994}" srcOrd="0" destOrd="0" presId="urn:microsoft.com/office/officeart/2005/8/layout/process4"/>
    <dgm:cxn modelId="{560133D0-428B-4515-8AF8-01BC8E3F0F12}" type="presOf" srcId="{B13C1BC3-B2F5-46B7-9862-E11B44AE2428}" destId="{5D79C0D6-8E10-4304-A1C7-140C02AC6EFA}" srcOrd="0" destOrd="0" presId="urn:microsoft.com/office/officeart/2005/8/layout/process4"/>
    <dgm:cxn modelId="{FB1DF1D0-21DE-47F7-9413-C56E3E68DF95}" type="presOf" srcId="{F4493121-8B88-471D-8A7B-6740B75FCAE9}" destId="{9DE63168-81C9-42D1-A48A-4BAF933B8449}" srcOrd="0" destOrd="0" presId="urn:microsoft.com/office/officeart/2005/8/layout/process4"/>
    <dgm:cxn modelId="{661BCB1A-C1DE-43DA-946C-A8349A255812}" type="presOf" srcId="{87E7A9B3-EEC1-4DAC-9713-87D43BC48526}" destId="{46CEDED1-8C2F-44B9-B46A-A142FBAB4FAD}" srcOrd="0" destOrd="0" presId="urn:microsoft.com/office/officeart/2005/8/layout/process4"/>
    <dgm:cxn modelId="{A0CE9A49-E0CE-4BC5-BB7A-327C5CFFA804}" srcId="{B13C1BC3-B2F5-46B7-9862-E11B44AE2428}" destId="{ACCA463D-5CD5-402A-A770-198E022AD62F}" srcOrd="4" destOrd="0" parTransId="{B6EF3F7C-F578-4569-891F-813AA1866F92}" sibTransId="{DDCEFE9D-59F7-4BF9-8763-C5CE7CAAA3A6}"/>
    <dgm:cxn modelId="{946BFD22-9039-45DF-A606-179F85248F80}" type="presParOf" srcId="{5D79C0D6-8E10-4304-A1C7-140C02AC6EFA}" destId="{5AC33BDA-4E5F-4889-9309-D64EC7429799}" srcOrd="0" destOrd="0" presId="urn:microsoft.com/office/officeart/2005/8/layout/process4"/>
    <dgm:cxn modelId="{153B9E86-315F-4162-8920-CC665C66FA6A}" type="presParOf" srcId="{5AC33BDA-4E5F-4889-9309-D64EC7429799}" destId="{D19840AF-0DAD-4414-84A5-1D21CEA69B4A}" srcOrd="0" destOrd="0" presId="urn:microsoft.com/office/officeart/2005/8/layout/process4"/>
    <dgm:cxn modelId="{552A348C-8C14-4636-A81E-9FD4D4550765}" type="presParOf" srcId="{5D79C0D6-8E10-4304-A1C7-140C02AC6EFA}" destId="{F8D5A568-95E4-448E-8238-70C7DD866E20}" srcOrd="1" destOrd="0" presId="urn:microsoft.com/office/officeart/2005/8/layout/process4"/>
    <dgm:cxn modelId="{4F712F33-706E-4EFB-9C7D-026BE98CF69E}" type="presParOf" srcId="{5D79C0D6-8E10-4304-A1C7-140C02AC6EFA}" destId="{D57E60AE-FBFA-4893-BD37-C6DB76ECB08F}" srcOrd="2" destOrd="0" presId="urn:microsoft.com/office/officeart/2005/8/layout/process4"/>
    <dgm:cxn modelId="{1515861C-8D5E-431D-BBB9-BDD7D632810D}" type="presParOf" srcId="{D57E60AE-FBFA-4893-BD37-C6DB76ECB08F}" destId="{295BA941-8AA1-4AE5-9EDB-02C650878DE8}" srcOrd="0" destOrd="0" presId="urn:microsoft.com/office/officeart/2005/8/layout/process4"/>
    <dgm:cxn modelId="{055D1ECB-4999-465F-BBED-3C7B36E87099}" type="presParOf" srcId="{5D79C0D6-8E10-4304-A1C7-140C02AC6EFA}" destId="{2BDB5E65-D5C8-45A0-8F81-0D1F3566F238}" srcOrd="3" destOrd="0" presId="urn:microsoft.com/office/officeart/2005/8/layout/process4"/>
    <dgm:cxn modelId="{8A81EFB8-A876-4D5C-89A5-345E0FD1BFDB}" type="presParOf" srcId="{5D79C0D6-8E10-4304-A1C7-140C02AC6EFA}" destId="{BE32C7A3-BC8D-41B8-8DB1-A82E2D7BFDBC}" srcOrd="4" destOrd="0" presId="urn:microsoft.com/office/officeart/2005/8/layout/process4"/>
    <dgm:cxn modelId="{ADD01B27-B877-4F08-A369-DB1A7782B9DF}" type="presParOf" srcId="{BE32C7A3-BC8D-41B8-8DB1-A82E2D7BFDBC}" destId="{9DE63168-81C9-42D1-A48A-4BAF933B8449}" srcOrd="0" destOrd="0" presId="urn:microsoft.com/office/officeart/2005/8/layout/process4"/>
    <dgm:cxn modelId="{64B7EBCA-093B-451A-9B62-F466D9B2AE26}" type="presParOf" srcId="{5D79C0D6-8E10-4304-A1C7-140C02AC6EFA}" destId="{11940AE9-9E28-4AB1-93E0-AD23DB798C4F}" srcOrd="5" destOrd="0" presId="urn:microsoft.com/office/officeart/2005/8/layout/process4"/>
    <dgm:cxn modelId="{A173CA36-51D8-4D25-B0BC-0ECEE49C339E}" type="presParOf" srcId="{5D79C0D6-8E10-4304-A1C7-140C02AC6EFA}" destId="{5970E957-F087-4706-AFB1-C32477380A60}" srcOrd="6" destOrd="0" presId="urn:microsoft.com/office/officeart/2005/8/layout/process4"/>
    <dgm:cxn modelId="{7B2CC3D5-A22A-4845-95A8-AA89B8C7B770}" type="presParOf" srcId="{5970E957-F087-4706-AFB1-C32477380A60}" destId="{56DA580F-83FC-4AB4-B666-D29CEE06A994}" srcOrd="0" destOrd="0" presId="urn:microsoft.com/office/officeart/2005/8/layout/process4"/>
    <dgm:cxn modelId="{B14A7012-96E8-4611-B13D-9CE1667A1685}" type="presParOf" srcId="{5D79C0D6-8E10-4304-A1C7-140C02AC6EFA}" destId="{41BC342C-4DF7-43C3-97FC-209ED6E7D557}" srcOrd="7" destOrd="0" presId="urn:microsoft.com/office/officeart/2005/8/layout/process4"/>
    <dgm:cxn modelId="{F141BFE0-B2F4-4319-8249-E407C62114AD}" type="presParOf" srcId="{5D79C0D6-8E10-4304-A1C7-140C02AC6EFA}" destId="{2858DE7F-2BF5-4B91-9B20-41BD15DD979D}" srcOrd="8" destOrd="0" presId="urn:microsoft.com/office/officeart/2005/8/layout/process4"/>
    <dgm:cxn modelId="{65F576D2-C244-42D0-A0D7-B794C5FC63E6}" type="presParOf" srcId="{2858DE7F-2BF5-4B91-9B20-41BD15DD979D}" destId="{46CEDED1-8C2F-44B9-B46A-A142FBAB4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B9AC-CF7A-4700-A4D6-A09A04227F59}">
      <dsp:nvSpPr>
        <dsp:cNvPr id="0" name=""/>
        <dsp:cNvSpPr/>
      </dsp:nvSpPr>
      <dsp:spPr>
        <a:xfrm>
          <a:off x="3688781" y="2422842"/>
          <a:ext cx="8178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783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076489" y="2464320"/>
        <a:ext cx="42421" cy="8484"/>
      </dsp:txXfrm>
    </dsp:sp>
    <dsp:sp modelId="{6FED04A7-98BF-464C-91D9-3C1525D57BC0}">
      <dsp:nvSpPr>
        <dsp:cNvPr id="0" name=""/>
        <dsp:cNvSpPr/>
      </dsp:nvSpPr>
      <dsp:spPr>
        <a:xfrm>
          <a:off x="1727" y="1361906"/>
          <a:ext cx="3688853" cy="221331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 smtClean="0"/>
            <a:t>OKIDAČ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ono što izaziva emociju ljutnje</a:t>
          </a:r>
          <a:endParaRPr lang="hr-HR" sz="1600" b="0" kern="1200" dirty="0" smtClean="0"/>
        </a:p>
      </dsp:txBody>
      <dsp:txXfrm>
        <a:off x="1727" y="1361906"/>
        <a:ext cx="3688853" cy="2213312"/>
      </dsp:txXfrm>
    </dsp:sp>
    <dsp:sp modelId="{5D4E64A6-634E-409E-B656-1009353B1FA5}">
      <dsp:nvSpPr>
        <dsp:cNvPr id="0" name=""/>
        <dsp:cNvSpPr/>
      </dsp:nvSpPr>
      <dsp:spPr>
        <a:xfrm>
          <a:off x="4539018" y="1361906"/>
          <a:ext cx="3688853" cy="2213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LJUTNJA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koja može postepeno rasti intenzitetom, poput vode koju dolijevamo u kablicu</a:t>
          </a:r>
          <a:endParaRPr lang="hr-HR" sz="1600" kern="1200" dirty="0"/>
        </a:p>
      </dsp:txBody>
      <dsp:txXfrm>
        <a:off x="4539018" y="1361906"/>
        <a:ext cx="3688853" cy="2213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B9AC-CF7A-4700-A4D6-A09A04227F59}">
      <dsp:nvSpPr>
        <dsp:cNvPr id="0" name=""/>
        <dsp:cNvSpPr/>
      </dsp:nvSpPr>
      <dsp:spPr>
        <a:xfrm>
          <a:off x="3716046" y="990357"/>
          <a:ext cx="763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330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077852" y="1032108"/>
        <a:ext cx="39695" cy="7939"/>
      </dsp:txXfrm>
    </dsp:sp>
    <dsp:sp modelId="{6FED04A7-98BF-464C-91D9-3C1525D57BC0}">
      <dsp:nvSpPr>
        <dsp:cNvPr id="0" name=""/>
        <dsp:cNvSpPr/>
      </dsp:nvSpPr>
      <dsp:spPr>
        <a:xfrm>
          <a:off x="266075" y="546"/>
          <a:ext cx="3451770" cy="207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OKIDAČ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Čekanje na pregled s malim djetetom u bolnici </a:t>
          </a:r>
          <a:endParaRPr lang="hr-HR" sz="2400" kern="1200" dirty="0"/>
        </a:p>
      </dsp:txBody>
      <dsp:txXfrm>
        <a:off x="266075" y="546"/>
        <a:ext cx="3451770" cy="2071062"/>
      </dsp:txXfrm>
    </dsp:sp>
    <dsp:sp modelId="{0FA0DAB6-701D-420F-99CD-D82FFAA6FB63}">
      <dsp:nvSpPr>
        <dsp:cNvPr id="0" name=""/>
        <dsp:cNvSpPr/>
      </dsp:nvSpPr>
      <dsp:spPr>
        <a:xfrm>
          <a:off x="1991961" y="2069808"/>
          <a:ext cx="4245677" cy="763307"/>
        </a:xfrm>
        <a:custGeom>
          <a:avLst/>
          <a:gdLst/>
          <a:ahLst/>
          <a:cxnLst/>
          <a:rect l="0" t="0" r="0" b="0"/>
          <a:pathLst>
            <a:path>
              <a:moveTo>
                <a:pt x="4245677" y="0"/>
              </a:moveTo>
              <a:lnTo>
                <a:pt x="4245677" y="398753"/>
              </a:lnTo>
              <a:lnTo>
                <a:pt x="0" y="398753"/>
              </a:lnTo>
              <a:lnTo>
                <a:pt x="0" y="76330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006818" y="2447492"/>
        <a:ext cx="215963" cy="7939"/>
      </dsp:txXfrm>
    </dsp:sp>
    <dsp:sp modelId="{1A6952AB-277C-4A95-8588-632E9F16DBB1}">
      <dsp:nvSpPr>
        <dsp:cNvPr id="0" name=""/>
        <dsp:cNvSpPr/>
      </dsp:nvSpPr>
      <dsp:spPr>
        <a:xfrm>
          <a:off x="4511753" y="546"/>
          <a:ext cx="3451770" cy="207106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PROCJENA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„Bolničko osoblje uopće ne mari za pacijente. Ljudi bi trebali biti obzirniji.”</a:t>
          </a:r>
          <a:endParaRPr lang="hr-HR" sz="2400" kern="1200" dirty="0"/>
        </a:p>
      </dsp:txBody>
      <dsp:txXfrm>
        <a:off x="4511753" y="546"/>
        <a:ext cx="3451770" cy="2071062"/>
      </dsp:txXfrm>
    </dsp:sp>
    <dsp:sp modelId="{5D4E64A6-634E-409E-B656-1009353B1FA5}">
      <dsp:nvSpPr>
        <dsp:cNvPr id="0" name=""/>
        <dsp:cNvSpPr/>
      </dsp:nvSpPr>
      <dsp:spPr>
        <a:xfrm>
          <a:off x="266075" y="2865516"/>
          <a:ext cx="3451770" cy="207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LJUTNJA</a:t>
          </a:r>
          <a:endParaRPr lang="hr-HR" sz="2400" kern="1200" dirty="0"/>
        </a:p>
      </dsp:txBody>
      <dsp:txXfrm>
        <a:off x="266075" y="2865516"/>
        <a:ext cx="3451770" cy="2071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B9AC-CF7A-4700-A4D6-A09A04227F59}">
      <dsp:nvSpPr>
        <dsp:cNvPr id="0" name=""/>
        <dsp:cNvSpPr/>
      </dsp:nvSpPr>
      <dsp:spPr>
        <a:xfrm>
          <a:off x="2381052" y="1133267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624951" y="1176256"/>
        <a:ext cx="27284" cy="5462"/>
      </dsp:txXfrm>
    </dsp:sp>
    <dsp:sp modelId="{6FED04A7-98BF-464C-91D9-3C1525D57BC0}">
      <dsp:nvSpPr>
        <dsp:cNvPr id="0" name=""/>
        <dsp:cNvSpPr/>
      </dsp:nvSpPr>
      <dsp:spPr>
        <a:xfrm>
          <a:off x="10321" y="467228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OKIDAČ</a:t>
          </a:r>
          <a:endParaRPr lang="hr-HR" sz="3100" kern="1200" dirty="0"/>
        </a:p>
      </dsp:txBody>
      <dsp:txXfrm>
        <a:off x="10321" y="467228"/>
        <a:ext cx="2372531" cy="1423518"/>
      </dsp:txXfrm>
    </dsp:sp>
    <dsp:sp modelId="{0FA0DAB6-701D-420F-99CD-D82FFAA6FB63}">
      <dsp:nvSpPr>
        <dsp:cNvPr id="0" name=""/>
        <dsp:cNvSpPr/>
      </dsp:nvSpPr>
      <dsp:spPr>
        <a:xfrm>
          <a:off x="5299265" y="1133267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543164" y="1176256"/>
        <a:ext cx="27284" cy="5462"/>
      </dsp:txXfrm>
    </dsp:sp>
    <dsp:sp modelId="{1A6952AB-277C-4A95-8588-632E9F16DBB1}">
      <dsp:nvSpPr>
        <dsp:cNvPr id="0" name=""/>
        <dsp:cNvSpPr/>
      </dsp:nvSpPr>
      <dsp:spPr>
        <a:xfrm>
          <a:off x="2928534" y="467228"/>
          <a:ext cx="2372531" cy="142351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PROCJENA</a:t>
          </a:r>
          <a:endParaRPr lang="hr-HR" sz="3100" kern="1200" dirty="0"/>
        </a:p>
      </dsp:txBody>
      <dsp:txXfrm>
        <a:off x="2928534" y="467228"/>
        <a:ext cx="2372531" cy="1423518"/>
      </dsp:txXfrm>
    </dsp:sp>
    <dsp:sp modelId="{389C8270-21C4-4C8E-B974-A02650D91A76}">
      <dsp:nvSpPr>
        <dsp:cNvPr id="0" name=""/>
        <dsp:cNvSpPr/>
      </dsp:nvSpPr>
      <dsp:spPr>
        <a:xfrm>
          <a:off x="1196586" y="1888946"/>
          <a:ext cx="5836426" cy="820056"/>
        </a:xfrm>
        <a:custGeom>
          <a:avLst/>
          <a:gdLst/>
          <a:ahLst/>
          <a:cxnLst/>
          <a:rect l="0" t="0" r="0" b="0"/>
          <a:pathLst>
            <a:path>
              <a:moveTo>
                <a:pt x="5836426" y="0"/>
              </a:moveTo>
              <a:lnTo>
                <a:pt x="5836426" y="427128"/>
              </a:lnTo>
              <a:lnTo>
                <a:pt x="0" y="427128"/>
              </a:lnTo>
              <a:lnTo>
                <a:pt x="0" y="82005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67347" y="2296244"/>
        <a:ext cx="294904" cy="5462"/>
      </dsp:txXfrm>
    </dsp:sp>
    <dsp:sp modelId="{5D4E64A6-634E-409E-B656-1009353B1FA5}">
      <dsp:nvSpPr>
        <dsp:cNvPr id="0" name=""/>
        <dsp:cNvSpPr/>
      </dsp:nvSpPr>
      <dsp:spPr>
        <a:xfrm>
          <a:off x="5846747" y="467228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LJUTNJA</a:t>
          </a:r>
          <a:endParaRPr lang="hr-HR" sz="3100" kern="1200" dirty="0"/>
        </a:p>
      </dsp:txBody>
      <dsp:txXfrm>
        <a:off x="5846747" y="467228"/>
        <a:ext cx="2372531" cy="1423518"/>
      </dsp:txXfrm>
    </dsp:sp>
    <dsp:sp modelId="{0298491A-27DE-4346-A606-F792487264F1}">
      <dsp:nvSpPr>
        <dsp:cNvPr id="0" name=""/>
        <dsp:cNvSpPr/>
      </dsp:nvSpPr>
      <dsp:spPr>
        <a:xfrm>
          <a:off x="2381052" y="3407442"/>
          <a:ext cx="478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6301" y="45720"/>
              </a:lnTo>
              <a:lnTo>
                <a:pt x="256301" y="89877"/>
              </a:lnTo>
              <a:lnTo>
                <a:pt x="478402" y="8987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607480" y="3450431"/>
        <a:ext cx="25545" cy="5462"/>
      </dsp:txXfrm>
    </dsp:sp>
    <dsp:sp modelId="{A2ECB103-1773-4708-B39F-A0D38C4D00E7}">
      <dsp:nvSpPr>
        <dsp:cNvPr id="0" name=""/>
        <dsp:cNvSpPr/>
      </dsp:nvSpPr>
      <dsp:spPr>
        <a:xfrm>
          <a:off x="10321" y="2741403"/>
          <a:ext cx="2372531" cy="142351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INHIBICIJE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koje nas sprječavaju da stalno ventiliramo našu ljutnju</a:t>
          </a:r>
          <a:endParaRPr lang="hr-HR" sz="1400" kern="1200" dirty="0"/>
        </a:p>
      </dsp:txBody>
      <dsp:txXfrm>
        <a:off x="10321" y="2741403"/>
        <a:ext cx="2372531" cy="1423518"/>
      </dsp:txXfrm>
    </dsp:sp>
    <dsp:sp modelId="{4A51DA7D-264A-4FCE-AE6C-DF9C06681EBA}">
      <dsp:nvSpPr>
        <dsp:cNvPr id="0" name=""/>
        <dsp:cNvSpPr/>
      </dsp:nvSpPr>
      <dsp:spPr>
        <a:xfrm>
          <a:off x="2891855" y="2480586"/>
          <a:ext cx="3385720" cy="20334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ODGOVOR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koji može biti u rasponu od nikakve reakcije, kada u potpunosti kontroliramo ljutnju, do katastrofalne reakcije gdje nemamo nikakvu kontrolu nad ljutnjom</a:t>
          </a:r>
          <a:endParaRPr lang="hr-HR" sz="1600" kern="1200" dirty="0"/>
        </a:p>
      </dsp:txBody>
      <dsp:txXfrm>
        <a:off x="2891855" y="2480586"/>
        <a:ext cx="3385720" cy="2033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B9AC-CF7A-4700-A4D6-A09A04227F59}">
      <dsp:nvSpPr>
        <dsp:cNvPr id="0" name=""/>
        <dsp:cNvSpPr/>
      </dsp:nvSpPr>
      <dsp:spPr>
        <a:xfrm>
          <a:off x="2379359" y="1437279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623511" y="1480268"/>
        <a:ext cx="27310" cy="5462"/>
      </dsp:txXfrm>
    </dsp:sp>
    <dsp:sp modelId="{6FED04A7-98BF-464C-91D9-3C1525D57BC0}">
      <dsp:nvSpPr>
        <dsp:cNvPr id="0" name=""/>
        <dsp:cNvSpPr/>
      </dsp:nvSpPr>
      <dsp:spPr>
        <a:xfrm>
          <a:off x="6308" y="770544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OKIDAČ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Čekanje na pregled s malim djetetom u bolnici </a:t>
          </a:r>
          <a:endParaRPr lang="hr-HR" sz="1600" kern="1200" dirty="0"/>
        </a:p>
      </dsp:txBody>
      <dsp:txXfrm>
        <a:off x="6308" y="770544"/>
        <a:ext cx="2374850" cy="1424910"/>
      </dsp:txXfrm>
    </dsp:sp>
    <dsp:sp modelId="{0FA0DAB6-701D-420F-99CD-D82FFAA6FB63}">
      <dsp:nvSpPr>
        <dsp:cNvPr id="0" name=""/>
        <dsp:cNvSpPr/>
      </dsp:nvSpPr>
      <dsp:spPr>
        <a:xfrm>
          <a:off x="5300425" y="1437279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544577" y="1480268"/>
        <a:ext cx="27310" cy="5462"/>
      </dsp:txXfrm>
    </dsp:sp>
    <dsp:sp modelId="{1A6952AB-277C-4A95-8588-632E9F16DBB1}">
      <dsp:nvSpPr>
        <dsp:cNvPr id="0" name=""/>
        <dsp:cNvSpPr/>
      </dsp:nvSpPr>
      <dsp:spPr>
        <a:xfrm>
          <a:off x="2927374" y="770544"/>
          <a:ext cx="2374850" cy="142491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PROCJENA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„Bolničko osoblje uopće ne mari za pacijente. Ljudi bi trebali biti obzirniji.”</a:t>
          </a:r>
          <a:endParaRPr lang="hr-HR" sz="1600" kern="1200" dirty="0"/>
        </a:p>
      </dsp:txBody>
      <dsp:txXfrm>
        <a:off x="2927374" y="770544"/>
        <a:ext cx="2374850" cy="1424910"/>
      </dsp:txXfrm>
    </dsp:sp>
    <dsp:sp modelId="{389C8270-21C4-4C8E-B974-A02650D91A76}">
      <dsp:nvSpPr>
        <dsp:cNvPr id="0" name=""/>
        <dsp:cNvSpPr/>
      </dsp:nvSpPr>
      <dsp:spPr>
        <a:xfrm>
          <a:off x="1193734" y="2193654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68109" y="2448731"/>
        <a:ext cx="293380" cy="5462"/>
      </dsp:txXfrm>
    </dsp:sp>
    <dsp:sp modelId="{5D4E64A6-634E-409E-B656-1009353B1FA5}">
      <dsp:nvSpPr>
        <dsp:cNvPr id="0" name=""/>
        <dsp:cNvSpPr/>
      </dsp:nvSpPr>
      <dsp:spPr>
        <a:xfrm>
          <a:off x="5848440" y="770544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LJUTNJA</a:t>
          </a:r>
          <a:endParaRPr lang="hr-HR" sz="1600" kern="1200" dirty="0"/>
        </a:p>
      </dsp:txBody>
      <dsp:txXfrm>
        <a:off x="5848440" y="770544"/>
        <a:ext cx="2374850" cy="1424910"/>
      </dsp:txXfrm>
    </dsp:sp>
    <dsp:sp modelId="{0298491A-27DE-4346-A606-F792487264F1}">
      <dsp:nvSpPr>
        <dsp:cNvPr id="0" name=""/>
        <dsp:cNvSpPr/>
      </dsp:nvSpPr>
      <dsp:spPr>
        <a:xfrm>
          <a:off x="2379359" y="3408405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623511" y="3451394"/>
        <a:ext cx="27310" cy="5462"/>
      </dsp:txXfrm>
    </dsp:sp>
    <dsp:sp modelId="{A2ECB103-1773-4708-B39F-A0D38C4D00E7}">
      <dsp:nvSpPr>
        <dsp:cNvPr id="0" name=""/>
        <dsp:cNvSpPr/>
      </dsp:nvSpPr>
      <dsp:spPr>
        <a:xfrm>
          <a:off x="6308" y="2741670"/>
          <a:ext cx="2374850" cy="142491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INHIBICIJE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“Bolje mi je da šutim, ili mi dijete neće dobiti najbolji tretman.” “Ionako se nije u redu ljutiti na liječnike.”</a:t>
          </a:r>
          <a:endParaRPr lang="hr-HR" sz="1400" kern="1200" dirty="0"/>
        </a:p>
      </dsp:txBody>
      <dsp:txXfrm>
        <a:off x="6308" y="2741670"/>
        <a:ext cx="2374850" cy="1424910"/>
      </dsp:txXfrm>
    </dsp:sp>
    <dsp:sp modelId="{4A51DA7D-264A-4FCE-AE6C-DF9C06681EBA}">
      <dsp:nvSpPr>
        <dsp:cNvPr id="0" name=""/>
        <dsp:cNvSpPr/>
      </dsp:nvSpPr>
      <dsp:spPr>
        <a:xfrm>
          <a:off x="2927374" y="2741670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ODGOVOR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Pristojno ponašanje. Koncentriranje na djetetovu bolest.</a:t>
          </a:r>
          <a:endParaRPr lang="hr-HR" sz="1600" kern="1200" dirty="0"/>
        </a:p>
      </dsp:txBody>
      <dsp:txXfrm>
        <a:off x="2927374" y="2741670"/>
        <a:ext cx="2374850" cy="1424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B9AC-CF7A-4700-A4D6-A09A04227F59}">
      <dsp:nvSpPr>
        <dsp:cNvPr id="0" name=""/>
        <dsp:cNvSpPr/>
      </dsp:nvSpPr>
      <dsp:spPr>
        <a:xfrm>
          <a:off x="2379359" y="1437279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623511" y="1480268"/>
        <a:ext cx="27310" cy="5462"/>
      </dsp:txXfrm>
    </dsp:sp>
    <dsp:sp modelId="{6FED04A7-98BF-464C-91D9-3C1525D57BC0}">
      <dsp:nvSpPr>
        <dsp:cNvPr id="0" name=""/>
        <dsp:cNvSpPr/>
      </dsp:nvSpPr>
      <dsp:spPr>
        <a:xfrm>
          <a:off x="6308" y="770544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OKIDAČ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13-godišnji sin ispusti šalicu na pod </a:t>
          </a:r>
          <a:endParaRPr lang="hr-HR" sz="1600" kern="1200" dirty="0"/>
        </a:p>
      </dsp:txBody>
      <dsp:txXfrm>
        <a:off x="6308" y="770544"/>
        <a:ext cx="2374850" cy="1424910"/>
      </dsp:txXfrm>
    </dsp:sp>
    <dsp:sp modelId="{0FA0DAB6-701D-420F-99CD-D82FFAA6FB63}">
      <dsp:nvSpPr>
        <dsp:cNvPr id="0" name=""/>
        <dsp:cNvSpPr/>
      </dsp:nvSpPr>
      <dsp:spPr>
        <a:xfrm>
          <a:off x="5300425" y="1437279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544577" y="1480268"/>
        <a:ext cx="27310" cy="5462"/>
      </dsp:txXfrm>
    </dsp:sp>
    <dsp:sp modelId="{1A6952AB-277C-4A95-8588-632E9F16DBB1}">
      <dsp:nvSpPr>
        <dsp:cNvPr id="0" name=""/>
        <dsp:cNvSpPr/>
      </dsp:nvSpPr>
      <dsp:spPr>
        <a:xfrm>
          <a:off x="2927374" y="770544"/>
          <a:ext cx="2374850" cy="142491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PROCJENA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“On je tako nepažljiv!” “Ako ga se ne nauči lekcija izrast će u niškorist.”</a:t>
          </a:r>
          <a:endParaRPr lang="hr-HR" sz="1600" kern="1200" dirty="0"/>
        </a:p>
      </dsp:txBody>
      <dsp:txXfrm>
        <a:off x="2927374" y="770544"/>
        <a:ext cx="2374850" cy="1424910"/>
      </dsp:txXfrm>
    </dsp:sp>
    <dsp:sp modelId="{389C8270-21C4-4C8E-B974-A02650D91A76}">
      <dsp:nvSpPr>
        <dsp:cNvPr id="0" name=""/>
        <dsp:cNvSpPr/>
      </dsp:nvSpPr>
      <dsp:spPr>
        <a:xfrm>
          <a:off x="1193734" y="2193654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968109" y="2448731"/>
        <a:ext cx="293380" cy="5462"/>
      </dsp:txXfrm>
    </dsp:sp>
    <dsp:sp modelId="{5D4E64A6-634E-409E-B656-1009353B1FA5}">
      <dsp:nvSpPr>
        <dsp:cNvPr id="0" name=""/>
        <dsp:cNvSpPr/>
      </dsp:nvSpPr>
      <dsp:spPr>
        <a:xfrm>
          <a:off x="5848440" y="770544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LJUTNJA</a:t>
          </a:r>
          <a:endParaRPr lang="hr-HR" sz="1600" kern="1200" dirty="0"/>
        </a:p>
      </dsp:txBody>
      <dsp:txXfrm>
        <a:off x="5848440" y="770544"/>
        <a:ext cx="2374850" cy="1424910"/>
      </dsp:txXfrm>
    </dsp:sp>
    <dsp:sp modelId="{0298491A-27DE-4346-A606-F792487264F1}">
      <dsp:nvSpPr>
        <dsp:cNvPr id="0" name=""/>
        <dsp:cNvSpPr/>
      </dsp:nvSpPr>
      <dsp:spPr>
        <a:xfrm>
          <a:off x="2379359" y="3408405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623511" y="3451394"/>
        <a:ext cx="27310" cy="5462"/>
      </dsp:txXfrm>
    </dsp:sp>
    <dsp:sp modelId="{A2ECB103-1773-4708-B39F-A0D38C4D00E7}">
      <dsp:nvSpPr>
        <dsp:cNvPr id="0" name=""/>
        <dsp:cNvSpPr/>
      </dsp:nvSpPr>
      <dsp:spPr>
        <a:xfrm>
          <a:off x="6308" y="2741670"/>
          <a:ext cx="2374850" cy="142491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INHIBICIJE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nedovoljne za kontrolu ljutnje</a:t>
          </a:r>
          <a:endParaRPr lang="hr-HR" sz="1400" kern="1200" dirty="0"/>
        </a:p>
      </dsp:txBody>
      <dsp:txXfrm>
        <a:off x="6308" y="2741670"/>
        <a:ext cx="2374850" cy="1424910"/>
      </dsp:txXfrm>
    </dsp:sp>
    <dsp:sp modelId="{4A51DA7D-264A-4FCE-AE6C-DF9C06681EBA}">
      <dsp:nvSpPr>
        <dsp:cNvPr id="0" name=""/>
        <dsp:cNvSpPr/>
      </dsp:nvSpPr>
      <dsp:spPr>
        <a:xfrm>
          <a:off x="2927374" y="2741670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ODGOVOR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Roditelj gubi kontrolu, viče na dijete i napada ga.</a:t>
          </a:r>
          <a:endParaRPr lang="hr-HR" sz="1600" kern="1200" dirty="0"/>
        </a:p>
      </dsp:txBody>
      <dsp:txXfrm>
        <a:off x="2927374" y="2741670"/>
        <a:ext cx="2374850" cy="1424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840AF-0DAD-4414-84A5-1D21CEA69B4A}">
      <dsp:nvSpPr>
        <dsp:cNvPr id="0" name=""/>
        <dsp:cNvSpPr/>
      </dsp:nvSpPr>
      <dsp:spPr>
        <a:xfrm>
          <a:off x="0" y="4293830"/>
          <a:ext cx="6286544" cy="704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ODGOVOR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Osoba se ustaje, prijeti prstom onom tko je ostavio otvorena vrata i verbalno ga zlostavlja.</a:t>
          </a:r>
          <a:endParaRPr lang="hr-HR" sz="1400" kern="1200" dirty="0"/>
        </a:p>
      </dsp:txBody>
      <dsp:txXfrm>
        <a:off x="0" y="4293830"/>
        <a:ext cx="6286544" cy="704438"/>
      </dsp:txXfrm>
    </dsp:sp>
    <dsp:sp modelId="{295BA941-8AA1-4AE5-9EDB-02C650878DE8}">
      <dsp:nvSpPr>
        <dsp:cNvPr id="0" name=""/>
        <dsp:cNvSpPr/>
      </dsp:nvSpPr>
      <dsp:spPr>
        <a:xfrm rot="10800000">
          <a:off x="0" y="3220970"/>
          <a:ext cx="6286544" cy="10834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INHIBICIJE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djelomično</a:t>
          </a:r>
          <a:endParaRPr lang="hr-HR" sz="1400" kern="1200" dirty="0"/>
        </a:p>
      </dsp:txBody>
      <dsp:txXfrm rot="10800000">
        <a:off x="0" y="3220970"/>
        <a:ext cx="6286544" cy="703978"/>
      </dsp:txXfrm>
    </dsp:sp>
    <dsp:sp modelId="{9DE63168-81C9-42D1-A48A-4BAF933B8449}">
      <dsp:nvSpPr>
        <dsp:cNvPr id="0" name=""/>
        <dsp:cNvSpPr/>
      </dsp:nvSpPr>
      <dsp:spPr>
        <a:xfrm rot="10800000">
          <a:off x="0" y="2148110"/>
          <a:ext cx="6286544" cy="10834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LJUTNJA</a:t>
          </a:r>
          <a:endParaRPr lang="hr-HR" sz="1200" kern="1200" dirty="0"/>
        </a:p>
      </dsp:txBody>
      <dsp:txXfrm rot="10800000">
        <a:off x="0" y="2148110"/>
        <a:ext cx="6286544" cy="703978"/>
      </dsp:txXfrm>
    </dsp:sp>
    <dsp:sp modelId="{56DA580F-83FC-4AB4-B666-D29CEE06A994}">
      <dsp:nvSpPr>
        <dsp:cNvPr id="0" name=""/>
        <dsp:cNvSpPr/>
      </dsp:nvSpPr>
      <dsp:spPr>
        <a:xfrm rot="10800000">
          <a:off x="0" y="1075250"/>
          <a:ext cx="6286544" cy="10834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PROCJENA/mišljenje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 “Namjerno je ostavio otvorena vrata tako da pokaže svima da je faca.” “Ako ne reagiram svi će mi se smijati.”</a:t>
          </a:r>
          <a:endParaRPr lang="hr-HR" sz="1100" kern="1200" dirty="0"/>
        </a:p>
      </dsp:txBody>
      <dsp:txXfrm rot="10800000">
        <a:off x="0" y="1075250"/>
        <a:ext cx="6286544" cy="703978"/>
      </dsp:txXfrm>
    </dsp:sp>
    <dsp:sp modelId="{46CEDED1-8C2F-44B9-B46A-A142FBAB4FAD}">
      <dsp:nvSpPr>
        <dsp:cNvPr id="0" name=""/>
        <dsp:cNvSpPr/>
      </dsp:nvSpPr>
      <dsp:spPr>
        <a:xfrm rot="10800000">
          <a:off x="0" y="2390"/>
          <a:ext cx="6286544" cy="108342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OKIDAČ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Osoba ulazi u bar i ostavlja lagano otvorena tako pa hladni zrak ulazi u prostoriju. </a:t>
          </a:r>
          <a:endParaRPr lang="hr-HR" sz="1400" kern="1200" dirty="0"/>
        </a:p>
      </dsp:txBody>
      <dsp:txXfrm rot="10800000">
        <a:off x="0" y="2390"/>
        <a:ext cx="6286544" cy="7039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840AF-0DAD-4414-84A5-1D21CEA69B4A}">
      <dsp:nvSpPr>
        <dsp:cNvPr id="0" name=""/>
        <dsp:cNvSpPr/>
      </dsp:nvSpPr>
      <dsp:spPr>
        <a:xfrm>
          <a:off x="0" y="4171149"/>
          <a:ext cx="4286280" cy="6843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ODGOVOR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Osoba se ustaje, prijeti prstom tko je ostavio vrata otvorena i verbalno ga zlostavlja.</a:t>
          </a:r>
          <a:endParaRPr lang="hr-HR" sz="1400" kern="1200" dirty="0"/>
        </a:p>
      </dsp:txBody>
      <dsp:txXfrm>
        <a:off x="0" y="4171149"/>
        <a:ext cx="4286280" cy="684311"/>
      </dsp:txXfrm>
    </dsp:sp>
    <dsp:sp modelId="{295BA941-8AA1-4AE5-9EDB-02C650878DE8}">
      <dsp:nvSpPr>
        <dsp:cNvPr id="0" name=""/>
        <dsp:cNvSpPr/>
      </dsp:nvSpPr>
      <dsp:spPr>
        <a:xfrm rot="10800000">
          <a:off x="0" y="3128943"/>
          <a:ext cx="4286280" cy="105247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INHIBICIJE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djelomično</a:t>
          </a:r>
          <a:endParaRPr lang="hr-HR" sz="1400" kern="1200" dirty="0"/>
        </a:p>
      </dsp:txBody>
      <dsp:txXfrm rot="10800000">
        <a:off x="0" y="3128943"/>
        <a:ext cx="4286280" cy="683864"/>
      </dsp:txXfrm>
    </dsp:sp>
    <dsp:sp modelId="{9DE63168-81C9-42D1-A48A-4BAF933B8449}">
      <dsp:nvSpPr>
        <dsp:cNvPr id="0" name=""/>
        <dsp:cNvSpPr/>
      </dsp:nvSpPr>
      <dsp:spPr>
        <a:xfrm rot="10800000">
          <a:off x="0" y="2086736"/>
          <a:ext cx="4286280" cy="105247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LJUTNJA</a:t>
          </a:r>
          <a:endParaRPr lang="hr-HR" sz="1100" kern="1200" dirty="0"/>
        </a:p>
      </dsp:txBody>
      <dsp:txXfrm rot="10800000">
        <a:off x="0" y="2086736"/>
        <a:ext cx="4286280" cy="683864"/>
      </dsp:txXfrm>
    </dsp:sp>
    <dsp:sp modelId="{56DA580F-83FC-4AB4-B666-D29CEE06A994}">
      <dsp:nvSpPr>
        <dsp:cNvPr id="0" name=""/>
        <dsp:cNvSpPr/>
      </dsp:nvSpPr>
      <dsp:spPr>
        <a:xfrm rot="10800000">
          <a:off x="0" y="1044529"/>
          <a:ext cx="4286280" cy="105247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PROCJENA/mišljenje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 “Namjerno je ostavio otvorena vrata tako da pokaže svima da je faca.” “Ako ne reagiram svi će mi se smijati.”</a:t>
          </a:r>
          <a:endParaRPr lang="hr-HR" sz="1100" kern="1200" dirty="0"/>
        </a:p>
      </dsp:txBody>
      <dsp:txXfrm rot="10800000">
        <a:off x="0" y="1044529"/>
        <a:ext cx="4286280" cy="683864"/>
      </dsp:txXfrm>
    </dsp:sp>
    <dsp:sp modelId="{46CEDED1-8C2F-44B9-B46A-A142FBAB4FAD}">
      <dsp:nvSpPr>
        <dsp:cNvPr id="0" name=""/>
        <dsp:cNvSpPr/>
      </dsp:nvSpPr>
      <dsp:spPr>
        <a:xfrm rot="10800000">
          <a:off x="0" y="2322"/>
          <a:ext cx="4286280" cy="105247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OKIDAČ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Osoba ulazi u bar i ostavlja vrata lagano otvorena tako da hladni zrak ulazi u prostoriju. </a:t>
          </a:r>
          <a:endParaRPr lang="hr-HR" sz="1400" kern="1200" dirty="0"/>
        </a:p>
      </dsp:txBody>
      <dsp:txXfrm rot="10800000">
        <a:off x="0" y="2322"/>
        <a:ext cx="4286280" cy="68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66558E-4417-442C-A4B3-F6293B55CC5A}" type="datetimeFigureOut">
              <a:rPr lang="sr-Latn-CS" smtClean="0"/>
              <a:pPr/>
              <a:t>26.2.2016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2BF160-C667-48BE-B939-A4C9B77D4D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aming People PowerPoint Template #111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3"/>
          <a:stretch/>
        </p:blipFill>
        <p:spPr bwMode="auto">
          <a:xfrm>
            <a:off x="0" y="-155707"/>
            <a:ext cx="9252520" cy="7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136904" cy="200741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>Čovječe, ne ljuti se!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dirty="0" smtClean="0"/>
              <a:t>Bihevioralno - kognitivne intervencije za kontrolu ljutnje</a:t>
            </a:r>
            <a:br>
              <a:rPr lang="hr-HR" sz="1600" dirty="0" smtClean="0"/>
            </a:b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 smtClean="0"/>
              <a:t>Kristina Težak</a:t>
            </a:r>
            <a:endParaRPr lang="hr-HR" sz="16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64376"/>
            <a:ext cx="2088232" cy="225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Tehnike usmjerene na PROCJENU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sz="1800" dirty="0" smtClean="0"/>
              <a:t>   </a:t>
            </a:r>
            <a:r>
              <a:rPr lang="hr-HR" sz="1800" b="1" dirty="0" smtClean="0"/>
              <a:t>Najčešće pogreške u procjeni:</a:t>
            </a:r>
          </a:p>
          <a:p>
            <a:r>
              <a:rPr lang="hr-HR" sz="1800" dirty="0" smtClean="0"/>
              <a:t>selektivna percepcija</a:t>
            </a:r>
          </a:p>
          <a:p>
            <a:r>
              <a:rPr lang="hr-HR" sz="1800" dirty="0" smtClean="0"/>
              <a:t>čitanje misli</a:t>
            </a:r>
          </a:p>
          <a:p>
            <a:r>
              <a:rPr lang="hr-HR" sz="1800" dirty="0" smtClean="0"/>
              <a:t>katastrofiziranje</a:t>
            </a:r>
          </a:p>
          <a:p>
            <a:r>
              <a:rPr lang="hr-HR" sz="1800" dirty="0" smtClean="0"/>
              <a:t>korištenje emotivnog jezika</a:t>
            </a:r>
          </a:p>
          <a:p>
            <a:r>
              <a:rPr lang="hr-HR" sz="1800" dirty="0" smtClean="0"/>
              <a:t>pretjerana generalizacija</a:t>
            </a:r>
          </a:p>
          <a:p>
            <a:endParaRPr lang="hr-HR" sz="1800" dirty="0" smtClean="0"/>
          </a:p>
          <a:p>
            <a:r>
              <a:rPr lang="hr-HR" sz="1800" b="1" dirty="0" smtClean="0"/>
              <a:t>Tehnike za postizanje korisnijih procjena okidača: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/>
              <a:t>I</a:t>
            </a:r>
            <a:r>
              <a:rPr lang="hr-HR" sz="1800" dirty="0" smtClean="0"/>
              <a:t>dentificiranje pogreške u mišljenju i ispravak iste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„Prijatelj” tehnika (kako bi mudri prijatelj koji mi želi dobro protumačio ovo?)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/>
              <a:t>R</a:t>
            </a:r>
            <a:r>
              <a:rPr lang="hr-HR" sz="1800" dirty="0" smtClean="0"/>
              <a:t>eprocjena situacije pomoću traženja pozitivnih strana ili pogled na situaciju iz potpuno nove perspektive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Trošak-dobitak analiza </a:t>
            </a:r>
          </a:p>
          <a:p>
            <a:endParaRPr lang="hr-HR" sz="2400" dirty="0" smtClean="0"/>
          </a:p>
          <a:p>
            <a:endParaRPr lang="hr-HR" dirty="0" smtClean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78" y="-1"/>
            <a:ext cx="898021" cy="121442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14" y="1196752"/>
            <a:ext cx="3795174" cy="254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hr-HR" dirty="0" smtClean="0"/>
              <a:t>Dnevnik 2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8827123"/>
              </p:ext>
            </p:extLst>
          </p:nvPr>
        </p:nvGraphicFramePr>
        <p:xfrm>
          <a:off x="457200" y="1142983"/>
          <a:ext cx="8229600" cy="45392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229600"/>
              </a:tblGrid>
              <a:tr h="503638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Okidač:</a:t>
                      </a:r>
                      <a:r>
                        <a:rPr lang="hr-HR" sz="1400" b="1" baseline="0" dirty="0" smtClean="0"/>
                        <a:t>  </a:t>
                      </a:r>
                      <a:r>
                        <a:rPr lang="hr-HR" sz="1400" b="0" baseline="0" dirty="0" smtClean="0"/>
                        <a:t>Opišite što bi video kamera snimila. Uključite dan, datum i vrijeme ali ne i što ste mislili i kako ste reagirali.</a:t>
                      </a:r>
                      <a:endParaRPr lang="hr-HR" sz="1400" b="0" dirty="0"/>
                    </a:p>
                  </a:txBody>
                  <a:tcPr/>
                </a:tc>
              </a:tr>
              <a:tr h="624849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Procjena: </a:t>
                      </a:r>
                      <a:r>
                        <a:rPr lang="hr-HR" sz="1400" dirty="0" smtClean="0"/>
                        <a:t>Zapišite što konkretnije misli koje su vam prolazile kroz glavu.</a:t>
                      </a:r>
                      <a:endParaRPr lang="hr-HR" sz="1400" dirty="0"/>
                    </a:p>
                  </a:txBody>
                  <a:tcPr/>
                </a:tc>
              </a:tr>
              <a:tr h="631941">
                <a:tc>
                  <a:txBody>
                    <a:bodyPr/>
                    <a:lstStyle/>
                    <a:p>
                      <a:r>
                        <a:rPr lang="hr-HR" sz="1400" b="0" dirty="0" smtClean="0"/>
                        <a:t>Ljutnja:</a:t>
                      </a:r>
                      <a:r>
                        <a:rPr lang="hr-HR" sz="1400" b="0" baseline="0" dirty="0" smtClean="0"/>
                        <a:t> </a:t>
                      </a:r>
                      <a:endParaRPr lang="hr-HR" sz="1400" b="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hr-HR" sz="1400" b="0" dirty="0" smtClean="0"/>
                        <a:t>Inhibicije:</a:t>
                      </a:r>
                      <a:endParaRPr lang="hr-HR" sz="1400" b="0" dirty="0"/>
                    </a:p>
                  </a:txBody>
                  <a:tcPr/>
                </a:tc>
              </a:tr>
              <a:tr h="864685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Odgovor: </a:t>
                      </a:r>
                      <a:r>
                        <a:rPr lang="hr-HR" sz="1400" dirty="0" smtClean="0"/>
                        <a:t>Zapišite što točnije što bi video kamera snimila.</a:t>
                      </a:r>
                      <a:endParaRPr lang="hr-HR" sz="1400" dirty="0"/>
                    </a:p>
                  </a:txBody>
                  <a:tcPr/>
                </a:tc>
              </a:tr>
              <a:tr h="1256717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Korisnije procjene/mišljenje</a:t>
                      </a:r>
                      <a:r>
                        <a:rPr lang="hr-HR" sz="1400" dirty="0" smtClean="0"/>
                        <a:t>: Na</a:t>
                      </a:r>
                      <a:r>
                        <a:rPr lang="hr-HR" sz="1400" baseline="0" dirty="0" smtClean="0"/>
                        <a:t> koji način ste još mogli procijeniti situaciju? Kako bi vam pomoglo možete razmisliti koje ste pogreške mišljenja učinili.</a:t>
                      </a:r>
                    </a:p>
                    <a:p>
                      <a:r>
                        <a:rPr lang="hr-HR" sz="1400" baseline="0" dirty="0" smtClean="0"/>
                        <a:t>Kada biste imali sveznajućeg prijatelja, kako bi on gledao na tu situaciju?</a:t>
                      </a:r>
                    </a:p>
                    <a:p>
                      <a:r>
                        <a:rPr lang="hr-HR" sz="1400" baseline="0" dirty="0" smtClean="0"/>
                        <a:t>Da li je reprocjena situacije moguća? (</a:t>
                      </a:r>
                      <a:r>
                        <a:rPr lang="hr-HR" sz="1400" i="1" baseline="0" dirty="0" smtClean="0"/>
                        <a:t>čaša koja je napola prazna također je i napola puna</a:t>
                      </a:r>
                      <a:r>
                        <a:rPr lang="hr-HR" sz="1400" baseline="0" dirty="0" smtClean="0"/>
                        <a:t>)</a:t>
                      </a:r>
                    </a:p>
                    <a:p>
                      <a:r>
                        <a:rPr lang="hr-HR" sz="1400" baseline="0" dirty="0" smtClean="0"/>
                        <a:t>Koji bi bili rezultati analiziranja situacije metodom prednosti i nedostataka?</a:t>
                      </a:r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-1"/>
            <a:ext cx="928662" cy="12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možemo </a:t>
            </a:r>
            <a:r>
              <a:rPr lang="hr-HR" u="sng" dirty="0" smtClean="0"/>
              <a:t>trajno</a:t>
            </a:r>
            <a:r>
              <a:rPr lang="hr-HR" dirty="0" smtClean="0"/>
              <a:t> promijeniti?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400" dirty="0" smtClean="0"/>
              <a:t>Trajna promjena se može postići RCR tehnikom (Review, Cement, Record)</a:t>
            </a:r>
          </a:p>
          <a:p>
            <a:pPr>
              <a:buNone/>
            </a:pPr>
            <a:r>
              <a:rPr lang="hr-HR" sz="2400" b="1" dirty="0" smtClean="0"/>
              <a:t>R - Review - sagledavanje:</a:t>
            </a:r>
          </a:p>
          <a:p>
            <a:r>
              <a:rPr lang="hr-HR" sz="2400" dirty="0" smtClean="0"/>
              <a:t>Sagledamo događaj koji nam se dogodio, kada smo postali razdražljivi i ljutiti. Zapišemo što se dogodilo i vlastitu procjenu tog događaja. Zatim taj događaj analiziramo kroz 4 stupnja: </a:t>
            </a:r>
          </a:p>
          <a:p>
            <a:pPr lvl="6"/>
            <a:r>
              <a:rPr lang="hr-HR" sz="1800" dirty="0" smtClean="0"/>
              <a:t>Koje sam pogreške u mišljenju napravio?</a:t>
            </a:r>
          </a:p>
          <a:p>
            <a:pPr lvl="6"/>
            <a:r>
              <a:rPr lang="hr-HR" sz="1800" dirty="0" smtClean="0"/>
              <a:t>Koju bi alternativnu procjenu tog događaja donio moj “sveznajući prijatelj”?</a:t>
            </a:r>
          </a:p>
          <a:p>
            <a:pPr lvl="6"/>
            <a:r>
              <a:rPr lang="hr-HR" sz="1800" dirty="0" smtClean="0"/>
              <a:t>Na koji drugi način mogu sagledati tu situaciju?</a:t>
            </a:r>
          </a:p>
          <a:p>
            <a:pPr lvl="6"/>
            <a:r>
              <a:rPr lang="hr-HR" sz="1800" dirty="0" smtClean="0"/>
              <a:t>Kako bi izgledala procjena gubitaka i dobitaka od takvog sagledavanja situacije? Postoji li povoljnija procjena?</a:t>
            </a:r>
          </a:p>
          <a:p>
            <a:endParaRPr lang="hr-HR" dirty="0" smtClean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RCR tehnika- nastavak...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C - Cementiranje</a:t>
            </a:r>
            <a:r>
              <a:rPr lang="hr-HR" sz="2400" dirty="0" smtClean="0"/>
              <a:t>:</a:t>
            </a:r>
          </a:p>
          <a:p>
            <a:r>
              <a:rPr lang="hr-HR" sz="2400" dirty="0" smtClean="0"/>
              <a:t>U ovoj fazi ponašamo se na onaj način koji smo odabrali tijekom prve faze sagledavanja. Drugim riječima, puko zamišljanje mogućih odgovora nije dovoljno, treba tako i </a:t>
            </a:r>
            <a:r>
              <a:rPr lang="hr-HR" sz="2400" u="sng" dirty="0" smtClean="0"/>
              <a:t>postupiti. </a:t>
            </a:r>
            <a:r>
              <a:rPr lang="hr-HR" sz="2400" dirty="0" smtClean="0"/>
              <a:t>Ova faza učvršćuje (cementira) novi način razmišljanja - mišljenje i ponašanje su u skladu.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b="1" dirty="0" smtClean="0"/>
              <a:t>R – Recording - bilježenje:</a:t>
            </a:r>
          </a:p>
          <a:p>
            <a:r>
              <a:rPr lang="hr-HR" sz="2400" dirty="0" smtClean="0"/>
              <a:t>Ukratko zabilježimo što se dogodilo (kratki opis događaja, nova procjena, odgovor/reakcija na događaj).</a:t>
            </a:r>
          </a:p>
          <a:p>
            <a:r>
              <a:rPr lang="hr-HR" sz="2400" dirty="0" smtClean="0"/>
              <a:t>Tako konsolidiramo dobitke i generalno se osjećamo bolje zbog napretka.</a:t>
            </a:r>
            <a:endParaRPr lang="hr-HR" sz="24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No, ne uspijemo li u mijenjanju procjene, dolazi do LJUTNJE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54960" cy="4937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   3 bitne karakteristike:</a:t>
            </a:r>
          </a:p>
          <a:p>
            <a:r>
              <a:rPr lang="hr-HR" b="1" dirty="0" smtClean="0"/>
              <a:t>„Kicking the cat” - Ljutnja se može premjestiti </a:t>
            </a:r>
            <a:r>
              <a:rPr lang="hr-HR" dirty="0" smtClean="0"/>
              <a:t>(iskaljavanje ljutnje na nekom drugom, umjesto na ishodištu)</a:t>
            </a:r>
          </a:p>
          <a:p>
            <a:r>
              <a:rPr lang="hr-HR" b="1" dirty="0" smtClean="0"/>
              <a:t>Ljutnja je sumacijske prirode </a:t>
            </a:r>
            <a:r>
              <a:rPr lang="hr-HR" dirty="0" smtClean="0"/>
              <a:t>(dodavanje sve više i više vode u propusnu kablicu sve dok se voda ne prelije)</a:t>
            </a:r>
          </a:p>
          <a:p>
            <a:r>
              <a:rPr lang="hr-HR" b="1" dirty="0" smtClean="0"/>
              <a:t>Rekreativna ljutnja </a:t>
            </a:r>
            <a:r>
              <a:rPr lang="hr-HR" dirty="0" smtClean="0"/>
              <a:t>(ljutnja u kojoj se namjerno zadržavamo veći period vremena i koja nas stavlja u drukčije stanje svijesti gdje zamišljamo postupke koji inače racionalno ne bi bili smisleni i dozvoljeni - primjerice, smišljanje plana osvete)</a:t>
            </a:r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556792"/>
            <a:ext cx="27651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li je ljutnja uvijek loša?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96752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NE!</a:t>
            </a:r>
          </a:p>
          <a:p>
            <a:r>
              <a:rPr lang="hr-HR" sz="2400" dirty="0" smtClean="0"/>
              <a:t>Ljutnja ima svoju svrhu i u socijalizaciji drugih ljudi: potaknuti ljudi da se ponašaju onako kako mi želimo i spriječiti ljude da se ponašaju onako kako ne želimo (ako smo sigurni da to zbilja ne želimo).</a:t>
            </a:r>
          </a:p>
          <a:p>
            <a:r>
              <a:rPr lang="hr-HR" sz="2400" dirty="0" smtClean="0"/>
              <a:t>Također, motivira nas da činimo stvari koje inače ne bismo.</a:t>
            </a:r>
          </a:p>
          <a:p>
            <a:r>
              <a:rPr lang="hr-HR" sz="2400" dirty="0" smtClean="0"/>
              <a:t>Koliko je onda ljutnje potrebno kako bi utjecali na tuđe ponašanje? </a:t>
            </a:r>
            <a:endParaRPr lang="hr-HR" sz="2400" dirty="0"/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- </a:t>
            </a:r>
            <a:r>
              <a:rPr lang="hr-HR" sz="2400" i="1" dirty="0" smtClean="0"/>
              <a:t>Puno manje nego što mislimo!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01238" y="5022533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894265" y="5036355"/>
            <a:ext cx="164228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86446" y="6000768"/>
            <a:ext cx="15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Količina ljutnje</a:t>
            </a:r>
            <a:endParaRPr lang="hr-H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4876" y="4929198"/>
            <a:ext cx="92869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Efektivnost</a:t>
            </a:r>
            <a:endParaRPr lang="hr-HR" sz="1200" dirty="0"/>
          </a:p>
        </p:txBody>
      </p:sp>
      <p:pic>
        <p:nvPicPr>
          <p:cNvPr id="18" name="Picture 1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0"/>
            <a:ext cx="857256" cy="115929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718629" y="4637201"/>
            <a:ext cx="841828" cy="1110456"/>
          </a:xfrm>
          <a:custGeom>
            <a:avLst/>
            <a:gdLst>
              <a:gd name="connsiteX0" fmla="*/ 0 w 841828"/>
              <a:gd name="connsiteY0" fmla="*/ 377485 h 1110456"/>
              <a:gd name="connsiteX1" fmla="*/ 177800 w 841828"/>
              <a:gd name="connsiteY1" fmla="*/ 113 h 1110456"/>
              <a:gd name="connsiteX2" fmla="*/ 449942 w 841828"/>
              <a:gd name="connsiteY2" fmla="*/ 410142 h 1110456"/>
              <a:gd name="connsiteX3" fmla="*/ 841828 w 841828"/>
              <a:gd name="connsiteY3" fmla="*/ 1110456 h 11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828" h="1110456">
                <a:moveTo>
                  <a:pt x="0" y="377485"/>
                </a:moveTo>
                <a:cubicBezTo>
                  <a:pt x="51405" y="186077"/>
                  <a:pt x="102810" y="-5330"/>
                  <a:pt x="177800" y="113"/>
                </a:cubicBezTo>
                <a:cubicBezTo>
                  <a:pt x="252790" y="5556"/>
                  <a:pt x="339271" y="225085"/>
                  <a:pt x="449942" y="410142"/>
                </a:cubicBezTo>
                <a:cubicBezTo>
                  <a:pt x="560613" y="595199"/>
                  <a:pt x="701220" y="852827"/>
                  <a:pt x="841828" y="11104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Zašto nismo stalno ljuti?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- zbog naših INHIBICIJA, tj. samokontrole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2400" b="1" dirty="0" smtClean="0"/>
              <a:t>   Internalni inhibitori </a:t>
            </a:r>
            <a:r>
              <a:rPr lang="hr-HR" sz="2400" dirty="0" smtClean="0"/>
              <a:t>- uvjerenja i moralna načela koja posjedujemo</a:t>
            </a:r>
          </a:p>
          <a:p>
            <a:pPr>
              <a:buNone/>
            </a:pPr>
            <a:r>
              <a:rPr lang="hr-HR" sz="2400" b="1" dirty="0" smtClean="0"/>
              <a:t>   Eksternalni inhibitori</a:t>
            </a:r>
            <a:r>
              <a:rPr lang="hr-HR" sz="2400" dirty="0" smtClean="0"/>
              <a:t>- svijest o posljedicama neprimjerene reakcije (npr. kazna)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Inhibitori su kao kočnice u autu: ponekad u potpunosti zaustave auto, a ponekad samo smanje brzinu kretanja.</a:t>
            </a:r>
          </a:p>
          <a:p>
            <a:pPr marL="0" indent="0">
              <a:buNone/>
            </a:pPr>
            <a:endParaRPr lang="hr-HR" sz="2400" dirty="0" smtClean="0"/>
          </a:p>
          <a:p>
            <a:endParaRPr lang="hr-HR" sz="2400" dirty="0" smtClean="0"/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0"/>
            <a:ext cx="1003672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Model Propusne Kablice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1480195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38" y="0"/>
            <a:ext cx="928662" cy="12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smtClean="0"/>
              <a:t>    </a:t>
            </a:r>
            <a:r>
              <a:rPr lang="hr-HR" sz="2400" u="sng" dirty="0" smtClean="0"/>
              <a:t>Moralne (internalne) inhibicije</a:t>
            </a:r>
          </a:p>
          <a:p>
            <a:r>
              <a:rPr lang="hr-HR" sz="2000" dirty="0" smtClean="0"/>
              <a:t>“Nije u redu ići okolo i pljuskati ljude.”</a:t>
            </a:r>
          </a:p>
          <a:p>
            <a:r>
              <a:rPr lang="hr-HR" sz="2000" dirty="0" smtClean="0"/>
              <a:t>“Nije u redu biti stalno ljut.”</a:t>
            </a:r>
          </a:p>
          <a:p>
            <a:r>
              <a:rPr lang="hr-HR" sz="2000" dirty="0" smtClean="0"/>
              <a:t>“Nije u redu tući ljude.”</a:t>
            </a:r>
          </a:p>
          <a:p>
            <a:r>
              <a:rPr lang="hr-HR" sz="2000" dirty="0" smtClean="0"/>
              <a:t>“Nikad ne smiješ udariti ženu, osim ako ne živiš s njom.”</a:t>
            </a:r>
          </a:p>
          <a:p>
            <a:r>
              <a:rPr lang="hr-HR" sz="2400" dirty="0" smtClean="0"/>
              <a:t>Stvaramo ih cijeli život kroz naslijeđe, modeliranje, zakone države u kojoj živimo, iskustvo...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hr-HR" sz="2400" u="sng" dirty="0" smtClean="0"/>
              <a:t>Praktične (eksternalne) inhibicije</a:t>
            </a:r>
          </a:p>
          <a:p>
            <a:r>
              <a:rPr lang="hr-HR" sz="2400" dirty="0" smtClean="0"/>
              <a:t>Nastaju tako što smo svjesni posljedica koje bi neko ponašanje izazvalo.</a:t>
            </a:r>
          </a:p>
          <a:p>
            <a:endParaRPr lang="hr-HR" sz="2400" dirty="0" smtClean="0"/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749976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38" y="0"/>
            <a:ext cx="928662" cy="125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ljutnji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Ljutnja je jedna od bazičnih emocija i sama po sebi nije problem.  Problem nastane kada je odgovor na ljutnju pretjeran, odnosno nije proporcionalan situaciji u kojoj se pojavljuje.</a:t>
            </a:r>
          </a:p>
          <a:p>
            <a:r>
              <a:rPr lang="hr-HR" sz="2800" dirty="0" smtClean="0"/>
              <a:t>Termin „iritabilnost” ili razdražljivost implicira neopravdanu reakciju. </a:t>
            </a:r>
          </a:p>
          <a:p>
            <a:r>
              <a:rPr lang="hr-HR" sz="2800" dirty="0" smtClean="0"/>
              <a:t>No, po čijoj prosudbi?</a:t>
            </a:r>
            <a:endParaRPr lang="hr-HR" sz="2800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357694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4" y="1"/>
            <a:ext cx="990601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“gubljenja kontrole”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607022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  <p:pic>
        <p:nvPicPr>
          <p:cNvPr id="6" name="Picture 5" descr="article-2082931-0F59B2CA00000578-97_468x55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3645024"/>
            <a:ext cx="2203748" cy="263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Kako onda postići tu zlatnu sredinu? </a:t>
            </a:r>
            <a:br>
              <a:rPr lang="hr-HR" sz="2400" dirty="0" smtClean="0"/>
            </a:br>
            <a:r>
              <a:rPr lang="hr-HR" sz="2400" dirty="0" smtClean="0"/>
              <a:t>Djelujući na INHIBICIJE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/>
              <a:t>Tehnika </a:t>
            </a:r>
            <a:r>
              <a:rPr lang="hr-HR" sz="2800" dirty="0" smtClean="0">
                <a:solidFill>
                  <a:srgbClr val="FF0000"/>
                </a:solidFill>
              </a:rPr>
              <a:t>se</a:t>
            </a:r>
            <a:r>
              <a:rPr lang="hr-HR" sz="2800" dirty="0" smtClean="0">
                <a:solidFill>
                  <a:srgbClr val="FFFF00"/>
                </a:solidFill>
              </a:rPr>
              <a:t>ma</a:t>
            </a:r>
            <a:r>
              <a:rPr lang="hr-HR" sz="2800" dirty="0" smtClean="0">
                <a:solidFill>
                  <a:srgbClr val="00B050"/>
                </a:solidFill>
              </a:rPr>
              <a:t>fora</a:t>
            </a:r>
          </a:p>
          <a:p>
            <a:r>
              <a:rPr lang="hr-HR" dirty="0" smtClean="0"/>
              <a:t>Ključ </a:t>
            </a:r>
            <a:r>
              <a:rPr lang="hr-HR" dirty="0" smtClean="0"/>
              <a:t>je znati uočiti “crveno svjetlo na semaforu”! </a:t>
            </a:r>
          </a:p>
          <a:p>
            <a:r>
              <a:rPr lang="hr-HR" dirty="0" smtClean="0"/>
              <a:t>Svaka količina ljutnje koju smatramo neopravdanom u datom trenutku je “crveno” i znak za zaustavljanje.  Važno je primijetiti pojavljivanje </a:t>
            </a:r>
            <a:r>
              <a:rPr lang="hr-HR" dirty="0" smtClean="0">
                <a:solidFill>
                  <a:srgbClr val="FF0000"/>
                </a:solidFill>
              </a:rPr>
              <a:t>razdražljivosti i ljutnje</a:t>
            </a:r>
            <a:r>
              <a:rPr lang="hr-HR" dirty="0" smtClean="0"/>
              <a:t> i jednostavno stati! </a:t>
            </a:r>
          </a:p>
          <a:p>
            <a:r>
              <a:rPr lang="hr-HR" dirty="0" smtClean="0"/>
              <a:t>Kada razina ljutnje padne na minimum tada se svjetlo mijenja u </a:t>
            </a:r>
            <a:r>
              <a:rPr lang="hr-HR" dirty="0" smtClean="0">
                <a:solidFill>
                  <a:srgbClr val="00B050"/>
                </a:solidFill>
              </a:rPr>
              <a:t>zeleno</a:t>
            </a:r>
            <a:r>
              <a:rPr lang="hr-HR" dirty="0" smtClean="0"/>
              <a:t> i u redu je reći i učiniti nešto vezano za određenu situaciju koja je izazvala ljutnju.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Zašto ne razdražuju sve ljude iste stvari?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- zbog VJEROVANJA: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 sebi, drugim ljudima, svijetu;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 ljutnji i načinima kako ju izražavati;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 tome kako se ljudi trebaju ponašati, kako “uče lekcije”, što je bitno u životu;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 tome kako drugi ljudi vide određenu situaciju...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 smtClean="0"/>
              <a:t>Naša vjerovanja proizlaze iz naših iskustava, a utječu na procjene o okidaču, inhibicije, osjećaje ljutnje i odgovore na njih.</a:t>
            </a:r>
          </a:p>
          <a:p>
            <a:r>
              <a:rPr lang="hr-HR" sz="2400" dirty="0" smtClean="0"/>
              <a:t>Istinita ili ne – utječu na nas.</a:t>
            </a:r>
            <a:endParaRPr lang="hr-HR" sz="24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420" y="-1"/>
            <a:ext cx="1000100" cy="135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 Propusne Kablice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0527953"/>
              </p:ext>
            </p:extLst>
          </p:nvPr>
        </p:nvGraphicFramePr>
        <p:xfrm>
          <a:off x="2428860" y="1285860"/>
          <a:ext cx="628654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28596" y="1571612"/>
            <a:ext cx="1500198" cy="485778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VJEROVANJA</a:t>
            </a:r>
          </a:p>
          <a:p>
            <a:pPr algn="ctr"/>
            <a:r>
              <a:rPr lang="hr-H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p</a:t>
            </a: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roizlaze iz odgoja i iskustva.</a:t>
            </a:r>
          </a:p>
          <a:p>
            <a:pPr algn="ctr"/>
            <a:endParaRPr lang="hr-HR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hr-H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I</a:t>
            </a: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maju daleke efekte jer imamo vjerovanja o: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Sebi i drugima (utječe na procjene/</a:t>
            </a:r>
          </a:p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odluke)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Ljutnji i njenom izražavanju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Inhibicijama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legitimnim odgovorima</a:t>
            </a:r>
          </a:p>
          <a:p>
            <a:pPr algn="ctr"/>
            <a:endParaRPr lang="hr-HR" dirty="0" smtClean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00232" y="2714620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2000232" y="371475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>
            <a:off x="2000232" y="478632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>
            <a:off x="2000232" y="585789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776" y="-1"/>
            <a:ext cx="857224" cy="115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229600" cy="990600"/>
          </a:xfrm>
        </p:spPr>
        <p:txBody>
          <a:bodyPr/>
          <a:lstStyle/>
          <a:p>
            <a:r>
              <a:rPr lang="hr-HR" dirty="0"/>
              <a:t>4</a:t>
            </a:r>
            <a:r>
              <a:rPr lang="hr-HR" dirty="0" smtClean="0"/>
              <a:t>. Tehnike usmjerene na 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Način na koji procjenjujemo neku situaciju dijelom je pod utjecajem naših vjerovanja.</a:t>
            </a:r>
          </a:p>
          <a:p>
            <a:r>
              <a:rPr lang="hr-HR" dirty="0" smtClean="0"/>
              <a:t>Neka od vjerovanja:</a:t>
            </a:r>
          </a:p>
          <a:p>
            <a:pPr lvl="4"/>
            <a:r>
              <a:rPr lang="hr-HR" dirty="0" smtClean="0"/>
              <a:t>Stvari bi trebale biti točno onakve kakve ja želim da budu.  Strašno je ako to nije tako.</a:t>
            </a:r>
          </a:p>
          <a:p>
            <a:pPr lvl="4"/>
            <a:r>
              <a:rPr lang="hr-HR" dirty="0" smtClean="0"/>
              <a:t>Ljudi ne obraćaju pažnju na vas osim ako im ne pokažete da ste ljuti. To je jedini način da im pokažete da nešto nije u redu.</a:t>
            </a:r>
          </a:p>
          <a:p>
            <a:pPr lvl="4"/>
            <a:r>
              <a:rPr lang="hr-HR" dirty="0" smtClean="0"/>
              <a:t>Ljudi su u osnovi sebični, egocentrični i ne vole pomagati drugima.  Ako želite da vam drugi pomognu morate ih natjerati na to.</a:t>
            </a:r>
          </a:p>
          <a:p>
            <a:pPr lvl="4"/>
            <a:r>
              <a:rPr lang="hr-HR" dirty="0" smtClean="0"/>
              <a:t>Ljudi su u osnovi neprijateljski nastrojeni. Treba stalno biti na oprezu inače će vas iznevjeriti.</a:t>
            </a:r>
          </a:p>
          <a:p>
            <a:pPr lvl="4"/>
            <a:r>
              <a:rPr lang="hr-HR" dirty="0" smtClean="0"/>
              <a:t>Ako netko učini nešto loše treba ga se kazniti zbog toga. Nije u redu da ljudi prolaze nekažnjeno za vlastita nedjela.</a:t>
            </a:r>
          </a:p>
          <a:p>
            <a:pPr lvl="4"/>
            <a:r>
              <a:rPr lang="hr-HR" dirty="0" smtClean="0"/>
              <a:t>U redu je razljutiti se na policajca, izbacivača.</a:t>
            </a:r>
          </a:p>
          <a:p>
            <a:pPr lvl="4"/>
            <a:r>
              <a:rPr lang="hr-HR" dirty="0" smtClean="0"/>
              <a:t>Moj muž je pravi davež. Muka mi ga je i pogledati.</a:t>
            </a:r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Ana očijuka s drugim muškarcem na zabavi što razljuti Marka, njenog muža.  S druge strane, kada Hana očijuka s drugim muškarcima, njezinog muža Ivana to ne smeta.</a:t>
            </a:r>
          </a:p>
          <a:p>
            <a:r>
              <a:rPr lang="hr-HR" sz="2400" dirty="0" smtClean="0"/>
              <a:t>Razlika između njih dvojice je u tome što Marko vjeruje kako bi stvari trebale biti onakve kakvima ih on želi, te kako su ljudi u suštini neprijateljski nastrojeni i samo čekaju priliku da te iznevjere/unište.</a:t>
            </a:r>
          </a:p>
          <a:p>
            <a:r>
              <a:rPr lang="hr-HR" sz="2400" dirty="0" smtClean="0"/>
              <a:t>Kad bi Marko uvidio da drugi ljudi (uključujući njegovu ženu Anu i muškarca s kojim je očijukala) ne žele stalno nekoga uništiti, osjećao bi se puno opuštenije vezano za ženinu razigranost.  Jednako tako, osjećao bi se puno bolje u većini sličnih situacija.</a:t>
            </a:r>
            <a:endParaRPr lang="hr-HR" sz="24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Tehnika razvijanja adaptivnijih 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AA metoda </a:t>
            </a:r>
            <a:r>
              <a:rPr lang="hr-HR" sz="1600" dirty="0" smtClean="0"/>
              <a:t>(Alternative beliefs/ Acting them down)</a:t>
            </a:r>
            <a:r>
              <a:rPr lang="hr-HR" sz="2400" dirty="0" smtClean="0"/>
              <a:t>:</a:t>
            </a:r>
          </a:p>
          <a:p>
            <a:pPr algn="ctr">
              <a:buNone/>
            </a:pPr>
            <a:r>
              <a:rPr lang="hr-HR" sz="2400" dirty="0" smtClean="0"/>
              <a:t>Razvijanje adaptivnijih alternativnih vjerovanja</a:t>
            </a:r>
          </a:p>
          <a:p>
            <a:pPr marL="274320" lvl="4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hr-HR" sz="2400" dirty="0" smtClean="0"/>
              <a:t>Manje korisno vjerovanje: „</a:t>
            </a:r>
            <a:r>
              <a:rPr lang="hr-HR" dirty="0" smtClean="0"/>
              <a:t>Stvari bi trebale biti točno onakve kakve ja želim da budu.  Strašno je ako to nije tako.”</a:t>
            </a:r>
          </a:p>
          <a:p>
            <a:r>
              <a:rPr lang="hr-HR" sz="2400" dirty="0" smtClean="0"/>
              <a:t>Korisnije vjerovanje: „</a:t>
            </a:r>
            <a:r>
              <a:rPr lang="hr-HR" sz="1600" dirty="0" smtClean="0"/>
              <a:t>Lijepo je kad su stvari idu onako kako ja želim,  ali nije kraj svijeta ako nije tako.”</a:t>
            </a:r>
          </a:p>
          <a:p>
            <a:endParaRPr lang="hr-HR" sz="1600" dirty="0" smtClean="0"/>
          </a:p>
          <a:p>
            <a:r>
              <a:rPr lang="hr-HR" sz="2400" dirty="0" smtClean="0"/>
              <a:t>Mogu se koristiti i kartice – s jedne strane staro vjerovanje, sa druge novo adaptivnije vjerovanje.</a:t>
            </a:r>
            <a:endParaRPr lang="hr-HR" sz="24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AA metoda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dirty="0" smtClean="0"/>
              <a:t>Postupanje u skladu s adaptivnijim alternativnim vjerovanjima:</a:t>
            </a:r>
          </a:p>
          <a:p>
            <a:r>
              <a:rPr lang="hr-HR" dirty="0" smtClean="0"/>
              <a:t>Možemo zamisliti kako bi se osoba s novim, korisnijim vjerovanjima ponašala i ponašati se u skladu s tim.</a:t>
            </a:r>
          </a:p>
          <a:p>
            <a:r>
              <a:rPr lang="hr-HR" dirty="0" smtClean="0"/>
              <a:t>Možemo si pronaći uzor i zamišljati kako bi se ta osoba ponijela u našoj situaciji i ponašati se u skladu s tim.</a:t>
            </a:r>
          </a:p>
          <a:p>
            <a:endParaRPr lang="hr-HR" dirty="0" smtClean="0"/>
          </a:p>
          <a:p>
            <a:r>
              <a:rPr lang="hr-HR" sz="2000" dirty="0" smtClean="0"/>
              <a:t>Primjer:</a:t>
            </a:r>
          </a:p>
          <a:p>
            <a:r>
              <a:rPr lang="hr-HR" sz="2000" dirty="0" smtClean="0"/>
              <a:t>Anino očijukanje sada ne bi trebalo razljutiti Marka jer je usvojio novo adaptivnije vjerovanje kako Ana i drugi ljudi nisu u osnovi hostilni već  podržavajući i prijateljski nastrojeni. Sada može Anino ponašanje shvatiti kao bezazlenu zabavu i jednostavno se pridružiti zabavi.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Ponovno sagledavanje situacije i bilježenje mogu biti od pomoći i prilikom modifikacije vjerovanja</a:t>
            </a:r>
          </a:p>
          <a:p>
            <a:r>
              <a:rPr lang="hr-HR" dirty="0" smtClean="0"/>
              <a:t>Može nam pomoći da vidimo što smo dobro učinili i da se ponovno osjećamo dobro zbog toga.</a:t>
            </a:r>
          </a:p>
          <a:p>
            <a:r>
              <a:rPr lang="hr-HR" dirty="0" smtClean="0"/>
              <a:t>Također, ako smo loše postupili u nekoj situaciji i imali manje korisna vjerovanja možemo ponovno postaviti tu istu situaciju s adaptivnijim vjerovanjima i prikladnijim reakcijama. To nam može pomoći u budućim sličnim situacijama.</a:t>
            </a:r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5</a:t>
            </a:r>
            <a:r>
              <a:rPr lang="hr-HR" dirty="0" smtClean="0"/>
              <a:t>. Zašto smo ponekad više razdražljivi?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Ključni faktor je </a:t>
            </a:r>
            <a:r>
              <a:rPr lang="hr-HR" sz="2400" i="1" dirty="0" smtClean="0"/>
              <a:t>RASPOLOŽENJE.</a:t>
            </a:r>
          </a:p>
          <a:p>
            <a:r>
              <a:rPr lang="hr-HR" sz="2400" dirty="0" smtClean="0"/>
              <a:t>Raspoloženje i razdražljivost mogu uvelike varirati u vremenu.</a:t>
            </a:r>
          </a:p>
          <a:p>
            <a:r>
              <a:rPr lang="hr-HR" sz="2400" dirty="0" smtClean="0"/>
              <a:t>Postoje mnogi faktori koji utječu na naše raspoloženje: bolest, rutina, vježbanje, dijeta, droge, obrazac spavanja, životni stresori, socijalni faktori...</a:t>
            </a:r>
          </a:p>
          <a:p>
            <a:r>
              <a:rPr lang="hr-HR" sz="2400" dirty="0" smtClean="0"/>
              <a:t>Velike varijacije u raspoloženju i razdražljivosti mogu osobi stvarati probleme u odnosu s okolinom jer okolina nikada ne zna kako će takva osoba reagirati na neki podražaj.</a:t>
            </a:r>
          </a:p>
          <a:p>
            <a:endParaRPr lang="hr-H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Okidači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400" b="1" dirty="0" smtClean="0"/>
              <a:t>Iritanti</a:t>
            </a:r>
          </a:p>
          <a:p>
            <a:r>
              <a:rPr lang="hr-HR" sz="2400" dirty="0" smtClean="0"/>
              <a:t>mogu biti bilo koji podražaji, poput kašljanja, zijevanja, žvakanja hrane, puštanja glasne glazbe, zvuk igranja djece na ulici....</a:t>
            </a:r>
          </a:p>
          <a:p>
            <a:pPr>
              <a:buNone/>
            </a:pPr>
            <a:r>
              <a:rPr lang="hr-HR" sz="2400" b="1" dirty="0" smtClean="0"/>
              <a:t>Troškovi </a:t>
            </a:r>
          </a:p>
          <a:p>
            <a:r>
              <a:rPr lang="hr-HR" sz="2400" dirty="0" smtClean="0"/>
              <a:t>primjerice: financijski trošak, cijena vlastitog ugleda, gubitak vremena...</a:t>
            </a:r>
          </a:p>
          <a:p>
            <a:r>
              <a:rPr lang="hr-HR" sz="2400" dirty="0" smtClean="0"/>
              <a:t>Ono što netko učini predstavlja nama</a:t>
            </a:r>
          </a:p>
          <a:p>
            <a:pPr>
              <a:buNone/>
            </a:pPr>
            <a:r>
              <a:rPr lang="hr-HR" sz="2400" dirty="0" smtClean="0"/>
              <a:t>    nekakav trošak.</a:t>
            </a:r>
          </a:p>
          <a:p>
            <a:pPr>
              <a:buNone/>
            </a:pPr>
            <a:r>
              <a:rPr lang="hr-HR" sz="2400" b="1" dirty="0"/>
              <a:t>Transagresija</a:t>
            </a:r>
          </a:p>
          <a:p>
            <a:r>
              <a:rPr lang="hr-HR" sz="2400" dirty="0" smtClean="0"/>
              <a:t>Podrazumijeva kršenje pravila/granice/norme: </a:t>
            </a:r>
            <a:endParaRPr lang="hr-HR" sz="2400" dirty="0"/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povjerenje među </a:t>
            </a:r>
            <a:r>
              <a:rPr lang="hr-HR" sz="2400" dirty="0" smtClean="0"/>
              <a:t>partnerima/prijateljima, </a:t>
            </a:r>
            <a:endParaRPr lang="hr-HR" sz="2400" dirty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ne smijemo proturječiti u </a:t>
            </a:r>
            <a:r>
              <a:rPr lang="hr-HR" sz="2400" dirty="0"/>
              <a:t>javnosti,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kad netko u kući spava ostali bi trebali biti tihi,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poštivanje dogovora i sl.</a:t>
            </a:r>
            <a:endParaRPr lang="hr-HR" sz="2400" dirty="0"/>
          </a:p>
          <a:p>
            <a:pPr>
              <a:buNone/>
            </a:pPr>
            <a:endParaRPr lang="hr-HR" sz="2400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0"/>
            <a:ext cx="1077640" cy="145732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08" y="2996952"/>
            <a:ext cx="27820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hr-HR" dirty="0" smtClean="0"/>
              <a:t>Model Propusne Kablice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428860" y="1428736"/>
          <a:ext cx="4286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85720" y="1571612"/>
            <a:ext cx="1500198" cy="4857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VJEROVANJA</a:t>
            </a:r>
          </a:p>
          <a:p>
            <a:pPr algn="ctr"/>
            <a:r>
              <a:rPr lang="hr-H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roizlaze iz odgoja i iskustva</a:t>
            </a:r>
          </a:p>
          <a:p>
            <a:pPr algn="ctr"/>
            <a:r>
              <a:rPr lang="hr-H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maju daleke efekte jer imamo vjerovanja o: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Sebi i drugima(utjeće na procjene/odluke)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Ljutnji i njenom izražavanju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Inhibicijama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Koji su odgovori legitimni</a:t>
            </a:r>
          </a:p>
          <a:p>
            <a:pPr algn="ctr"/>
            <a:endParaRPr lang="hr-HR" dirty="0" smtClean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00232" y="2786058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2000232" y="371475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2000232" y="4714884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>
            <a:off x="2000232" y="5715016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7286644" y="1523544"/>
            <a:ext cx="1677844" cy="485778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RASPOLOŽENJE</a:t>
            </a:r>
          </a:p>
          <a:p>
            <a:pPr algn="ctr"/>
            <a:r>
              <a:rPr lang="hr-H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obro/loše raspoloženje</a:t>
            </a:r>
          </a:p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utječe na sve aspekte života.</a:t>
            </a:r>
          </a:p>
          <a:p>
            <a:pPr algn="ctr"/>
            <a:endParaRPr lang="hr-HR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Najveći utjecaj na raspoloženje imaju:</a:t>
            </a:r>
          </a:p>
          <a:p>
            <a:pPr algn="ctr"/>
            <a:r>
              <a:rPr lang="hr-H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</a:t>
            </a:r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dravlje, </a:t>
            </a:r>
          </a:p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cirkadijurni ritam, vježba,      prehrana, droge, kvaliteta sna, stresori, </a:t>
            </a:r>
          </a:p>
          <a:p>
            <a:pPr algn="ctr"/>
            <a:r>
              <a:rPr lang="hr-H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socijalni faktori</a:t>
            </a:r>
          </a:p>
          <a:p>
            <a:pPr algn="ctr"/>
            <a:endParaRPr lang="hr-HR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hr-HR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hr-HR" dirty="0" smtClean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858016" y="2786058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Left Arrow 11"/>
          <p:cNvSpPr/>
          <p:nvPr/>
        </p:nvSpPr>
        <p:spPr>
          <a:xfrm>
            <a:off x="6858016" y="3786190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Left Arrow 12"/>
          <p:cNvSpPr/>
          <p:nvPr/>
        </p:nvSpPr>
        <p:spPr>
          <a:xfrm>
            <a:off x="6858016" y="4714884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Left Arrow 13"/>
          <p:cNvSpPr/>
          <p:nvPr/>
        </p:nvSpPr>
        <p:spPr>
          <a:xfrm>
            <a:off x="6858016" y="5715016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-1"/>
            <a:ext cx="785786" cy="106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5</a:t>
            </a:r>
            <a:r>
              <a:rPr lang="hr-HR" dirty="0" smtClean="0"/>
              <a:t>. Djelovanje na RASPOLOŽENJE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Možemo raditi na uspostavljanju dobrog, stabilnog raspoloženja:</a:t>
            </a:r>
          </a:p>
          <a:p>
            <a:r>
              <a:rPr lang="hr-HR" sz="2000" dirty="0" smtClean="0"/>
              <a:t>Uspostaviti dobar cirkadijurni ritam, pogotovo obrazac spavanja i hranjenja.</a:t>
            </a:r>
          </a:p>
          <a:p>
            <a:r>
              <a:rPr lang="hr-HR" sz="2000" dirty="0" smtClean="0"/>
              <a:t>Vježbati!</a:t>
            </a:r>
          </a:p>
          <a:p>
            <a:r>
              <a:rPr lang="hr-HR" sz="2000" dirty="0" smtClean="0"/>
              <a:t>Jesti kvalitetno i piti dosta tekućine.</a:t>
            </a:r>
          </a:p>
          <a:p>
            <a:r>
              <a:rPr lang="hr-HR" sz="2000" dirty="0" smtClean="0"/>
              <a:t>Konzumirati kofein i nikotin u “razumnim” granicama.</a:t>
            </a:r>
          </a:p>
          <a:p>
            <a:r>
              <a:rPr lang="hr-HR" sz="2000" dirty="0" smtClean="0"/>
              <a:t>Ako je razdražljivo raspoloženje vezano za neku bolest, pokušati je riješiti.</a:t>
            </a:r>
          </a:p>
          <a:p>
            <a:r>
              <a:rPr lang="hr-HR" sz="2000" dirty="0" smtClean="0"/>
              <a:t>Umanjiti razinu svakodnevnih stresora.</a:t>
            </a:r>
          </a:p>
          <a:p>
            <a:r>
              <a:rPr lang="hr-HR" sz="2000" dirty="0" smtClean="0"/>
              <a:t>Razvijati dobre socijalne odnose.</a:t>
            </a:r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-1"/>
            <a:ext cx="928662" cy="125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Dakle,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Nema potrebe ventilirati ljutnju svaki puta kada ju osjetimo.  Vrlo često izražavanje ljutnje samo pogoršava situaciju u kojoj se nalazimo. </a:t>
            </a:r>
          </a:p>
          <a:p>
            <a:r>
              <a:rPr lang="hr-HR" dirty="0" smtClean="0"/>
              <a:t>Suprotno uvriježenom mišljenju, neizražena ljutnja ne ostaje u nama već se postepeno osipa, kao što voda postepeno otječe iz propusne kablice. </a:t>
            </a:r>
            <a:endParaRPr lang="hr-HR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0"/>
            <a:ext cx="1071538" cy="1449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06" y="4509120"/>
            <a:ext cx="23590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Dakle,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U stanju ljutnje najbolje je ne činiti </a:t>
            </a:r>
            <a:r>
              <a:rPr lang="hr-HR" b="1" dirty="0" smtClean="0"/>
              <a:t>ništa</a:t>
            </a:r>
            <a:r>
              <a:rPr lang="hr-HR" dirty="0" smtClean="0"/>
              <a:t> vezano za izvor ljutnje.  Teško je tada ne misliti na izvor ljutnje i jednostavno preusmjeriti pažnju (nemoj misliti na ružičastog slona!).</a:t>
            </a:r>
          </a:p>
          <a:p>
            <a:r>
              <a:rPr lang="hr-HR" dirty="0" smtClean="0"/>
              <a:t>Poželjno je otići iz situacije, započeti neku drugu aktivnost...</a:t>
            </a:r>
          </a:p>
          <a:p>
            <a:r>
              <a:rPr lang="hr-HR" dirty="0" smtClean="0"/>
              <a:t>Tek kada ljutnja oslabi i kada dođemo u stanje ravnoteže sposobni smo odlučiti kako se ponijeti u situaciji koja je izazvala ljutnju.</a:t>
            </a:r>
          </a:p>
          <a:p>
            <a:r>
              <a:rPr lang="hr-HR" dirty="0" smtClean="0"/>
              <a:t>Korisno je zamisliti što bi učinila osoba koja nam je uzor.  Ta osoba ne mora biti slična u svemu nama, ne mora biti netko koga poznajemo, niti mora biti savršena. Bitno je da je to osoba koja nam je uzor u frustrativnim situacijama, ne u svemu.</a:t>
            </a:r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78" y="-1"/>
            <a:ext cx="898021" cy="1214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Važno je razlučiti što nam sugerira glas ljutnje da učinimo, a što naš vlastiti unutarnji glas. </a:t>
            </a:r>
          </a:p>
          <a:p>
            <a:r>
              <a:rPr lang="hr-HR" dirty="0" smtClean="0"/>
              <a:t>U početku je dobro vježbati u situacijama kada smo samo blago ljuti jer u situacijama kada smo jako ljuti glas ljutnje je toliko glasan da se naš vlastiti glas jedva čuje.  S vremenom, kad steknemo tu vještinu,  možemo prijeći na situacije u kojima smo jako ljuti i koristiti ovu tehniku.</a:t>
            </a:r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posljednje - Odgovor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 odgovoru na frustraciju ovisi kako će drugi ljudi gledati na nas - kao ljutu ili kao smirenu osobu.</a:t>
            </a:r>
          </a:p>
          <a:p>
            <a:r>
              <a:rPr lang="hr-HR" dirty="0" smtClean="0"/>
              <a:t>Odgovor na frustrativnu situaciju možemo modificirati pomoću tehnike semafora, tehnike pronalaska uzora i tehnike sagledavanja uspješnih i neuspješnih odgovora/reakcija.</a:t>
            </a:r>
          </a:p>
          <a:p>
            <a:endParaRPr lang="hr-HR" dirty="0" smtClean="0"/>
          </a:p>
          <a:p>
            <a:r>
              <a:rPr lang="hr-HR" dirty="0" smtClean="0"/>
              <a:t>Tehnika sagledavanja uspješnih i neuspješnih odgovora:</a:t>
            </a:r>
          </a:p>
          <a:p>
            <a:r>
              <a:rPr lang="hr-HR" dirty="0" smtClean="0"/>
              <a:t>Doslovno ponovno proživimo uspješne događaje kako bi učvrstili taj način reagiranja i pohvalili se, kao i neuspješne kako bi razmislili kako se drukčije moglo reagirati kako bi izvukli najbolje iz situacije.</a:t>
            </a:r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-1"/>
            <a:ext cx="928662" cy="125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Davies, W. (2000). </a:t>
            </a:r>
            <a:r>
              <a:rPr lang="hr-HR" i="1" dirty="0" smtClean="0"/>
              <a:t>Overcoming anger and irritability</a:t>
            </a:r>
            <a:r>
              <a:rPr lang="hr-HR" i="1" smtClean="0"/>
              <a:t>.  A </a:t>
            </a:r>
            <a:r>
              <a:rPr lang="hr-HR" i="1" dirty="0" smtClean="0"/>
              <a:t>self-help guide using Cognitive Behavioral Techniques. London. Constable&amp;Robinson Ltd.</a:t>
            </a:r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Model Propusne Kablice</a:t>
            </a:r>
            <a:br>
              <a:rPr lang="hr-HR" dirty="0" smtClean="0"/>
            </a:br>
            <a:r>
              <a:rPr lang="hr-HR" sz="2200" dirty="0" smtClean="0"/>
              <a:t> -</a:t>
            </a:r>
            <a:r>
              <a:rPr lang="hr-HR" sz="2000" dirty="0" smtClean="0"/>
              <a:t>objašnjava kako dolazi do reakcije ljutnje</a:t>
            </a:r>
            <a:endParaRPr lang="hr-HR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7905078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776" y="0"/>
            <a:ext cx="633411" cy="856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Tehnike usmjerene na OKIDAČE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1. Identificiranje okidača</a:t>
            </a:r>
          </a:p>
          <a:p>
            <a:r>
              <a:rPr lang="hr-HR" dirty="0" smtClean="0"/>
              <a:t>Vođenje dnevnika – zapisivanje čim prije moguće nakon događaja</a:t>
            </a:r>
          </a:p>
          <a:p>
            <a:endParaRPr lang="hr-HR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42652"/>
              </p:ext>
            </p:extLst>
          </p:nvPr>
        </p:nvGraphicFramePr>
        <p:xfrm>
          <a:off x="1500166" y="2790048"/>
          <a:ext cx="6096000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OKIDAČ (uključujući</a:t>
                      </a:r>
                      <a:r>
                        <a:rPr lang="hr-HR" baseline="0" dirty="0" smtClean="0"/>
                        <a:t> dan, datum i vrijeme)</a:t>
                      </a:r>
                      <a:endParaRPr lang="hr-HR" dirty="0"/>
                    </a:p>
                  </a:txBody>
                  <a:tcPr/>
                </a:tc>
              </a:tr>
              <a:tr h="772168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13461"/>
              </p:ext>
            </p:extLst>
          </p:nvPr>
        </p:nvGraphicFramePr>
        <p:xfrm>
          <a:off x="1500166" y="4878280"/>
          <a:ext cx="6096000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472969">
                <a:tc>
                  <a:txBody>
                    <a:bodyPr/>
                    <a:lstStyle/>
                    <a:p>
                      <a:r>
                        <a:rPr lang="hr-HR" dirty="0" smtClean="0"/>
                        <a:t>ODGOVOR (Kako</a:t>
                      </a:r>
                      <a:r>
                        <a:rPr lang="hr-HR" baseline="0" dirty="0" smtClean="0"/>
                        <a:t> sam reagirao?)</a:t>
                      </a:r>
                      <a:endParaRPr lang="hr-HR" dirty="0"/>
                    </a:p>
                  </a:txBody>
                  <a:tcPr/>
                </a:tc>
              </a:tr>
              <a:tr h="67003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4500562" y="422393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8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dnevnika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1552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38164">
                <a:tc>
                  <a:txBody>
                    <a:bodyPr/>
                    <a:lstStyle/>
                    <a:p>
                      <a:r>
                        <a:rPr lang="hr-HR" dirty="0" smtClean="0"/>
                        <a:t>OKIDAČ</a:t>
                      </a:r>
                      <a:r>
                        <a:rPr lang="hr-HR" baseline="0" dirty="0" smtClean="0"/>
                        <a:t> (uključujući dan, datum i vrijeme)</a:t>
                      </a:r>
                      <a:endParaRPr lang="hr-HR" dirty="0"/>
                    </a:p>
                  </a:txBody>
                  <a:tcPr/>
                </a:tc>
              </a:tr>
              <a:tr h="890586">
                <a:tc>
                  <a:txBody>
                    <a:bodyPr/>
                    <a:lstStyle/>
                    <a:p>
                      <a:r>
                        <a:rPr lang="hr-HR" dirty="0" smtClean="0"/>
                        <a:t>Subota, 03.</a:t>
                      </a:r>
                      <a:r>
                        <a:rPr lang="hr-HR" baseline="0" dirty="0" smtClean="0"/>
                        <a:t> svibnja,  11:15 h  Susjedova djeca se igraju loptom na ulici.  Nekoliko puta su mi gazili po travnjaku kako bi dohvatili loptu. U jednom trenu su loptom pogodili u kuhinjski prozor.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2144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5" y="3786190"/>
          <a:ext cx="8215370" cy="132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571504">
                <a:tc>
                  <a:txBody>
                    <a:bodyPr/>
                    <a:lstStyle/>
                    <a:p>
                      <a:r>
                        <a:rPr lang="hr-HR" dirty="0" smtClean="0"/>
                        <a:t>ODGOVOR (Kako</a:t>
                      </a:r>
                      <a:r>
                        <a:rPr lang="hr-HR" baseline="0" dirty="0" smtClean="0"/>
                        <a:t> sam reagirao?)</a:t>
                      </a:r>
                      <a:endParaRPr lang="hr-HR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hr-HR" dirty="0" smtClean="0"/>
                        <a:t>Izletio sam iz kuće,</a:t>
                      </a:r>
                      <a:r>
                        <a:rPr lang="hr-HR" baseline="0" dirty="0" smtClean="0"/>
                        <a:t> uzeo loptu, pozvonio na vrata njihove kuće i izvikao se na njihovu majku.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357686" y="307181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3" y="5517232"/>
            <a:ext cx="8188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Ponekad </a:t>
            </a:r>
            <a:r>
              <a:rPr lang="hr-HR" dirty="0"/>
              <a:t>je teško vidjeti što je pravi okidač jer su često okidač i procjena </a:t>
            </a:r>
            <a:r>
              <a:rPr lang="hr-HR" dirty="0" smtClean="0"/>
              <a:t>okidača usko </a:t>
            </a:r>
            <a:r>
              <a:rPr lang="hr-HR" dirty="0"/>
              <a:t>povezani. </a:t>
            </a:r>
          </a:p>
          <a:p>
            <a:r>
              <a:rPr lang="hr-HR" dirty="0" smtClean="0"/>
              <a:t>Prvo, koncentriramo se na uklanjanje okidača. Ukoliko ga nije moguće ukloniti (a najčešće nije), usmjeravamo se na stvaranje drukčijih </a:t>
            </a:r>
            <a:r>
              <a:rPr lang="hr-HR" b="1" dirty="0" smtClean="0"/>
              <a:t>procjena</a:t>
            </a:r>
            <a:r>
              <a:rPr lang="hr-HR" dirty="0" smtClean="0"/>
              <a:t> ili drukčijih </a:t>
            </a:r>
            <a:r>
              <a:rPr lang="hr-HR" b="1" dirty="0" smtClean="0"/>
              <a:t>načina odgovora </a:t>
            </a:r>
            <a:r>
              <a:rPr lang="hr-HR" dirty="0" smtClean="0"/>
              <a:t>na okidače.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-1"/>
            <a:ext cx="1000100" cy="1352467"/>
          </a:xfrm>
          <a:prstGeom prst="rect">
            <a:avLst/>
          </a:prstGeom>
        </p:spPr>
      </p:pic>
      <p:pic>
        <p:nvPicPr>
          <p:cNvPr id="3074" name="Picture 2" descr="http://www.lindaclarke.co.za/wp-content/uploads/2012/11/Image-of-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02" y="4077072"/>
            <a:ext cx="40964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Zašto ne ljute sve ljude iste stvari?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54960" cy="49377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Postoji puno okidača koji su zajednički većini ljudi - krađa, prometne gužve... ALI...ljudi mogu različito reagirati na te iste okidače.</a:t>
            </a:r>
          </a:p>
          <a:p>
            <a:pPr>
              <a:buNone/>
            </a:pPr>
            <a:r>
              <a:rPr lang="hr-HR" sz="2400" dirty="0" smtClean="0"/>
              <a:t>                                                 Zašto?</a:t>
            </a:r>
          </a:p>
          <a:p>
            <a:endParaRPr lang="hr-HR" sz="2400" dirty="0"/>
          </a:p>
          <a:p>
            <a:r>
              <a:rPr lang="hr-HR" sz="2400" dirty="0" smtClean="0"/>
              <a:t>Zbog PROCJENE.  </a:t>
            </a:r>
          </a:p>
          <a:p>
            <a:r>
              <a:rPr lang="hr-HR" sz="2400" i="1" dirty="0" smtClean="0"/>
              <a:t>Nije okidač taj koji izaziva ljutnju sam po sebi, već MISAO u trenutku kada se nađemo pred okidačem.</a:t>
            </a:r>
            <a:endParaRPr lang="hr-HR" sz="2400" i="1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0"/>
            <a:ext cx="776287" cy="10497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3580978"/>
            <a:ext cx="2857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Model Propusne Kablice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707352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38" y="0"/>
            <a:ext cx="928662" cy="12558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098118" cy="22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6042</TotalTime>
  <Words>2672</Words>
  <Application>Microsoft Office PowerPoint</Application>
  <PresentationFormat>On-screen Show (4:3)</PresentationFormat>
  <Paragraphs>268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Origin</vt:lpstr>
      <vt:lpstr> Čovječe, ne ljuti se!  Bihevioralno - kognitivne intervencije za kontrolu ljutnje  Kristina Težak</vt:lpstr>
      <vt:lpstr>O ljutnji</vt:lpstr>
      <vt:lpstr>Okidači</vt:lpstr>
      <vt:lpstr>Model Propusne Kablice  -objašnjava kako dolazi do reakcije ljutnje</vt:lpstr>
      <vt:lpstr>1. Tehnike usmjerene na OKIDAČE</vt:lpstr>
      <vt:lpstr>Primjer dnevnika</vt:lpstr>
      <vt:lpstr>PowerPoint Presentation</vt:lpstr>
      <vt:lpstr>2. Zašto ne ljute sve ljude iste stvari?</vt:lpstr>
      <vt:lpstr>Model Propusne Kablice</vt:lpstr>
      <vt:lpstr>2. Tehnike usmjerene na PROCJENU</vt:lpstr>
      <vt:lpstr>Dnevnik 2</vt:lpstr>
      <vt:lpstr>Kako se možemo trajno promijeniti? </vt:lpstr>
      <vt:lpstr>RCR tehnika- nastavak...</vt:lpstr>
      <vt:lpstr>No, ne uspijemo li u mijenjanju procjene, dolazi do LJUTNJE</vt:lpstr>
      <vt:lpstr>Da li je ljutnja uvijek loša?</vt:lpstr>
      <vt:lpstr>3. Zašto nismo stalno ljuti?</vt:lpstr>
      <vt:lpstr>Model Propusne Kablice</vt:lpstr>
      <vt:lpstr>PowerPoint Presentation</vt:lpstr>
      <vt:lpstr>Primjer:</vt:lpstr>
      <vt:lpstr>Primjer “gubljenja kontrole”</vt:lpstr>
      <vt:lpstr>Kako onda postići tu zlatnu sredinu?  Djelujući na INHIBICIJE</vt:lpstr>
      <vt:lpstr>4. Zašto ne razdražuju sve ljude iste stvari?</vt:lpstr>
      <vt:lpstr>Model Propusne Kablice</vt:lpstr>
      <vt:lpstr>4. Tehnike usmjerene na VJEROVANJA</vt:lpstr>
      <vt:lpstr>Primjer</vt:lpstr>
      <vt:lpstr>Tehnika razvijanja adaptivnijih vjerovanja</vt:lpstr>
      <vt:lpstr>AA metoda</vt:lpstr>
      <vt:lpstr>PowerPoint Presentation</vt:lpstr>
      <vt:lpstr>5. Zašto smo ponekad više razdražljivi?</vt:lpstr>
      <vt:lpstr>Model Propusne Kablice</vt:lpstr>
      <vt:lpstr>5. Djelovanje na RASPOLOŽENJE</vt:lpstr>
      <vt:lpstr>Dakle,</vt:lpstr>
      <vt:lpstr>Dakle, </vt:lpstr>
      <vt:lpstr>PowerPoint Presentation</vt:lpstr>
      <vt:lpstr>I posljednje - Odgovor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 kognitivne intervencije za kontrolu ljutnje</dc:title>
  <dc:creator>Kristina Težak</dc:creator>
  <cp:lastModifiedBy>Kristina</cp:lastModifiedBy>
  <cp:revision>177</cp:revision>
  <dcterms:created xsi:type="dcterms:W3CDTF">2014-10-07T12:45:18Z</dcterms:created>
  <dcterms:modified xsi:type="dcterms:W3CDTF">2016-02-26T06:26:54Z</dcterms:modified>
</cp:coreProperties>
</file>