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58" r:id="rId4"/>
    <p:sldId id="260" r:id="rId5"/>
    <p:sldId id="261" r:id="rId6"/>
    <p:sldId id="300" r:id="rId7"/>
    <p:sldId id="267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80" r:id="rId19"/>
    <p:sldId id="281" r:id="rId20"/>
    <p:sldId id="282" r:id="rId21"/>
    <p:sldId id="283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3" r:id="rId30"/>
    <p:sldId id="294" r:id="rId31"/>
    <p:sldId id="295" r:id="rId32"/>
    <p:sldId id="296" r:id="rId33"/>
    <p:sldId id="297" r:id="rId34"/>
    <p:sldId id="298" r:id="rId35"/>
    <p:sldId id="299" r:id="rId3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0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0C4C7E-8A0D-4AFF-9855-5E84D2842EB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BB53BFC-BC9C-4B84-945D-24063949FF47}">
      <dgm:prSet phldrT="[Text]"/>
      <dgm:spPr/>
      <dgm:t>
        <a:bodyPr/>
        <a:lstStyle/>
        <a:p>
          <a:r>
            <a:rPr lang="hr-HR" dirty="0" smtClean="0"/>
            <a:t>Predisponirajući faktori</a:t>
          </a:r>
          <a:endParaRPr lang="hr-HR" dirty="0"/>
        </a:p>
      </dgm:t>
    </dgm:pt>
    <dgm:pt modelId="{93DD5E1A-C37E-411B-B306-7673D7DCF185}" type="parTrans" cxnId="{2D0BAEEF-5162-447F-BBB3-F9EE675FBDAB}">
      <dgm:prSet/>
      <dgm:spPr/>
      <dgm:t>
        <a:bodyPr/>
        <a:lstStyle/>
        <a:p>
          <a:endParaRPr lang="hr-HR"/>
        </a:p>
      </dgm:t>
    </dgm:pt>
    <dgm:pt modelId="{9F000C90-C271-4F50-B042-715524FB5718}" type="sibTrans" cxnId="{2D0BAEEF-5162-447F-BBB3-F9EE675FBDAB}">
      <dgm:prSet/>
      <dgm:spPr/>
      <dgm:t>
        <a:bodyPr/>
        <a:lstStyle/>
        <a:p>
          <a:endParaRPr lang="hr-HR"/>
        </a:p>
      </dgm:t>
    </dgm:pt>
    <dgm:pt modelId="{42363793-DE1B-4000-BD85-5D12D4167506}">
      <dgm:prSet phldrT="[Text]" custT="1"/>
      <dgm:spPr/>
      <dgm:t>
        <a:bodyPr/>
        <a:lstStyle/>
        <a:p>
          <a:r>
            <a:rPr lang="hr-HR" sz="1800" dirty="0" smtClean="0"/>
            <a:t>Događaji koji utječu na nas i sprječavaju spavanje (npr. stres zbog bolesti ili nezaposlenosti; svakodnevni faktori – buka)</a:t>
          </a:r>
          <a:endParaRPr lang="hr-HR" sz="1800" dirty="0"/>
        </a:p>
      </dgm:t>
    </dgm:pt>
    <dgm:pt modelId="{93F3E941-C10E-4594-BE6A-05CFBA5C4FAD}" type="parTrans" cxnId="{C1BD362E-88FF-4580-9B36-6E08CA45E787}">
      <dgm:prSet/>
      <dgm:spPr/>
      <dgm:t>
        <a:bodyPr/>
        <a:lstStyle/>
        <a:p>
          <a:endParaRPr lang="hr-HR"/>
        </a:p>
      </dgm:t>
    </dgm:pt>
    <dgm:pt modelId="{472A9F24-B96A-43DA-8DDF-B9799578B501}" type="sibTrans" cxnId="{C1BD362E-88FF-4580-9B36-6E08CA45E787}">
      <dgm:prSet/>
      <dgm:spPr/>
      <dgm:t>
        <a:bodyPr/>
        <a:lstStyle/>
        <a:p>
          <a:endParaRPr lang="hr-HR"/>
        </a:p>
      </dgm:t>
    </dgm:pt>
    <dgm:pt modelId="{57BCD1D4-6AB7-4FBE-B043-596EFE496F4D}">
      <dgm:prSet phldrT="[Text]"/>
      <dgm:spPr/>
      <dgm:t>
        <a:bodyPr/>
        <a:lstStyle/>
        <a:p>
          <a:r>
            <a:rPr lang="hr-HR" dirty="0" smtClean="0"/>
            <a:t>Podržavajući faktori</a:t>
          </a:r>
          <a:endParaRPr lang="hr-HR" dirty="0"/>
        </a:p>
      </dgm:t>
    </dgm:pt>
    <dgm:pt modelId="{BB807ECF-8664-4DE4-9448-A86A1130D4FF}" type="parTrans" cxnId="{20D668FD-4753-4BB3-836E-200CCFEE4406}">
      <dgm:prSet/>
      <dgm:spPr/>
      <dgm:t>
        <a:bodyPr/>
        <a:lstStyle/>
        <a:p>
          <a:endParaRPr lang="hr-HR"/>
        </a:p>
      </dgm:t>
    </dgm:pt>
    <dgm:pt modelId="{D7D5046D-EE69-46D6-8C61-44945D0B904E}" type="sibTrans" cxnId="{20D668FD-4753-4BB3-836E-200CCFEE4406}">
      <dgm:prSet/>
      <dgm:spPr/>
      <dgm:t>
        <a:bodyPr/>
        <a:lstStyle/>
        <a:p>
          <a:endParaRPr lang="hr-HR"/>
        </a:p>
      </dgm:t>
    </dgm:pt>
    <dgm:pt modelId="{464952DE-4B18-4A68-ADF5-6A36C2B12656}">
      <dgm:prSet phldrT="[Text]" custT="1"/>
      <dgm:spPr/>
      <dgm:t>
        <a:bodyPr/>
        <a:lstStyle/>
        <a:p>
          <a:r>
            <a:rPr lang="hr-HR" sz="1800" dirty="0" smtClean="0"/>
            <a:t>Faktori koji održavaju problem jednom kad se pojavio </a:t>
          </a:r>
          <a:endParaRPr lang="hr-HR" sz="1800" dirty="0"/>
        </a:p>
      </dgm:t>
    </dgm:pt>
    <dgm:pt modelId="{FAA52D34-31F6-4D7B-BF9F-2DA315365D49}" type="parTrans" cxnId="{6F68E9FF-A3BC-4AE2-9084-90D432728A5F}">
      <dgm:prSet/>
      <dgm:spPr/>
      <dgm:t>
        <a:bodyPr/>
        <a:lstStyle/>
        <a:p>
          <a:endParaRPr lang="hr-HR"/>
        </a:p>
      </dgm:t>
    </dgm:pt>
    <dgm:pt modelId="{255F56F7-D167-441E-85CC-FEED7055D773}" type="sibTrans" cxnId="{6F68E9FF-A3BC-4AE2-9084-90D432728A5F}">
      <dgm:prSet/>
      <dgm:spPr/>
      <dgm:t>
        <a:bodyPr/>
        <a:lstStyle/>
        <a:p>
          <a:endParaRPr lang="hr-HR"/>
        </a:p>
      </dgm:t>
    </dgm:pt>
    <dgm:pt modelId="{35A630CD-2751-444C-BF2D-B8A5938FF04F}">
      <dgm:prSet custT="1"/>
      <dgm:spPr/>
      <dgm:t>
        <a:bodyPr/>
        <a:lstStyle/>
        <a:p>
          <a:r>
            <a:rPr lang="hr-HR" sz="1800" dirty="0" smtClean="0"/>
            <a:t>Akutna nesanica – problemi sa spavanjem traju kraće od 3 mjeseca</a:t>
          </a:r>
        </a:p>
      </dgm:t>
    </dgm:pt>
    <dgm:pt modelId="{C5349033-D16A-4259-B22B-D18F09A4E9AD}" type="parTrans" cxnId="{5D22C119-7D88-4B3C-99A7-05D57375EC63}">
      <dgm:prSet/>
      <dgm:spPr/>
      <dgm:t>
        <a:bodyPr/>
        <a:lstStyle/>
        <a:p>
          <a:endParaRPr lang="hr-HR"/>
        </a:p>
      </dgm:t>
    </dgm:pt>
    <dgm:pt modelId="{540566EC-1B0D-4F65-8B4E-1C8828E15318}" type="sibTrans" cxnId="{5D22C119-7D88-4B3C-99A7-05D57375EC63}">
      <dgm:prSet/>
      <dgm:spPr/>
      <dgm:t>
        <a:bodyPr/>
        <a:lstStyle/>
        <a:p>
          <a:endParaRPr lang="hr-HR"/>
        </a:p>
      </dgm:t>
    </dgm:pt>
    <dgm:pt modelId="{E27385CA-416E-47E3-8FC4-0BBDA24E1A86}">
      <dgm:prSet custT="1"/>
      <dgm:spPr/>
      <dgm:t>
        <a:bodyPr/>
        <a:lstStyle/>
        <a:p>
          <a:r>
            <a:rPr lang="hr-HR" sz="1800" dirty="0" smtClean="0"/>
            <a:t>Ljudi često imaju problem u njihovu prepoznavanju – problem sa spavanjem je prisutan, a glavnih </a:t>
          </a:r>
          <a:r>
            <a:rPr lang="hr-HR" sz="1800" dirty="0" err="1" smtClean="0"/>
            <a:t>trigera</a:t>
          </a:r>
          <a:r>
            <a:rPr lang="hr-HR" sz="1800" dirty="0" smtClean="0"/>
            <a:t> koji su doveli do nastanka nesanice više nema</a:t>
          </a:r>
        </a:p>
      </dgm:t>
    </dgm:pt>
    <dgm:pt modelId="{F75FE99D-AF9C-4550-8C7F-C306C844EF96}" type="parTrans" cxnId="{DFB4092C-AC6C-4EA7-A0ED-A781AF7AB126}">
      <dgm:prSet/>
      <dgm:spPr/>
      <dgm:t>
        <a:bodyPr/>
        <a:lstStyle/>
        <a:p>
          <a:endParaRPr lang="hr-HR"/>
        </a:p>
      </dgm:t>
    </dgm:pt>
    <dgm:pt modelId="{AC4C659B-84B2-4FA8-A424-C8A64308317F}" type="sibTrans" cxnId="{DFB4092C-AC6C-4EA7-A0ED-A781AF7AB126}">
      <dgm:prSet/>
      <dgm:spPr/>
      <dgm:t>
        <a:bodyPr/>
        <a:lstStyle/>
        <a:p>
          <a:endParaRPr lang="hr-HR"/>
        </a:p>
      </dgm:t>
    </dgm:pt>
    <dgm:pt modelId="{C8B939FE-7719-4278-AEB6-6080F01650F6}">
      <dgm:prSet phldrT="[Text]"/>
      <dgm:spPr/>
      <dgm:t>
        <a:bodyPr/>
        <a:lstStyle/>
        <a:p>
          <a:r>
            <a:rPr lang="hr-HR" dirty="0" smtClean="0"/>
            <a:t>Precipitirajući faktori (ili </a:t>
          </a:r>
          <a:r>
            <a:rPr lang="hr-HR" dirty="0" err="1" smtClean="0"/>
            <a:t>trigeri</a:t>
          </a:r>
          <a:r>
            <a:rPr lang="hr-HR" dirty="0" smtClean="0"/>
            <a:t>)</a:t>
          </a:r>
          <a:endParaRPr lang="hr-HR" dirty="0"/>
        </a:p>
      </dgm:t>
    </dgm:pt>
    <dgm:pt modelId="{19DEB550-E15C-4F9F-B6EC-81A7EB4DC034}" type="sibTrans" cxnId="{5AF547F1-D2D2-42C4-9A48-1A482BF32B83}">
      <dgm:prSet/>
      <dgm:spPr/>
      <dgm:t>
        <a:bodyPr/>
        <a:lstStyle/>
        <a:p>
          <a:endParaRPr lang="hr-HR"/>
        </a:p>
      </dgm:t>
    </dgm:pt>
    <dgm:pt modelId="{87759AC5-FB78-4B53-8241-7953122B03D2}" type="parTrans" cxnId="{5AF547F1-D2D2-42C4-9A48-1A482BF32B83}">
      <dgm:prSet/>
      <dgm:spPr/>
      <dgm:t>
        <a:bodyPr/>
        <a:lstStyle/>
        <a:p>
          <a:endParaRPr lang="hr-HR"/>
        </a:p>
      </dgm:t>
    </dgm:pt>
    <dgm:pt modelId="{9A41C419-EB6D-432C-8513-29F285B2E3A3}">
      <dgm:prSet custT="1"/>
      <dgm:spPr/>
      <dgm:t>
        <a:bodyPr/>
        <a:lstStyle/>
        <a:p>
          <a:r>
            <a:rPr lang="hr-HR" sz="1800" dirty="0" smtClean="0"/>
            <a:t>Sami za sebe nisu dovoljni za razvoj nesanice</a:t>
          </a:r>
          <a:endParaRPr lang="hr-HR" sz="1800" dirty="0"/>
        </a:p>
      </dgm:t>
    </dgm:pt>
    <dgm:pt modelId="{8C01D407-8D64-473B-B048-27240363AF50}" type="sibTrans" cxnId="{8A50BAA0-E217-43F6-B767-8D2984D39520}">
      <dgm:prSet/>
      <dgm:spPr/>
      <dgm:t>
        <a:bodyPr/>
        <a:lstStyle/>
        <a:p>
          <a:endParaRPr lang="hr-HR"/>
        </a:p>
      </dgm:t>
    </dgm:pt>
    <dgm:pt modelId="{72E60F27-1F05-4F4D-9131-CEC989F5D425}" type="parTrans" cxnId="{8A50BAA0-E217-43F6-B767-8D2984D39520}">
      <dgm:prSet/>
      <dgm:spPr/>
      <dgm:t>
        <a:bodyPr/>
        <a:lstStyle/>
        <a:p>
          <a:endParaRPr lang="hr-HR"/>
        </a:p>
      </dgm:t>
    </dgm:pt>
    <dgm:pt modelId="{5C796CED-15F0-4427-9BB6-BC44268401FD}">
      <dgm:prSet phldrT="[Text]" custT="1"/>
      <dgm:spPr/>
      <dgm:t>
        <a:bodyPr/>
        <a:lstStyle/>
        <a:p>
          <a:r>
            <a:rPr lang="hr-HR" sz="1800" dirty="0" smtClean="0"/>
            <a:t>Faktori koji povećavaju vjerojatnost razvitka nesanice u odnosu na druge ljude (npr. obiteljska povijest problema sa spavanjem, sklonost anksioznosti)</a:t>
          </a:r>
          <a:endParaRPr lang="hr-HR" sz="1800" dirty="0"/>
        </a:p>
      </dgm:t>
    </dgm:pt>
    <dgm:pt modelId="{53690452-A1DE-48F9-AE1C-C48D075C43D9}" type="sibTrans" cxnId="{6960E47F-A564-4198-8634-297930415111}">
      <dgm:prSet/>
      <dgm:spPr/>
      <dgm:t>
        <a:bodyPr/>
        <a:lstStyle/>
        <a:p>
          <a:endParaRPr lang="hr-HR"/>
        </a:p>
      </dgm:t>
    </dgm:pt>
    <dgm:pt modelId="{53309D6C-44D5-432C-95AF-6DD422182B21}" type="parTrans" cxnId="{6960E47F-A564-4198-8634-297930415111}">
      <dgm:prSet/>
      <dgm:spPr/>
      <dgm:t>
        <a:bodyPr/>
        <a:lstStyle/>
        <a:p>
          <a:endParaRPr lang="hr-HR"/>
        </a:p>
      </dgm:t>
    </dgm:pt>
    <dgm:pt modelId="{8CFB2542-1C32-481B-9CFD-4DF0178FEDBF}">
      <dgm:prSet phldrT="[Text]" custT="1"/>
      <dgm:spPr/>
      <dgm:t>
        <a:bodyPr/>
        <a:lstStyle/>
        <a:p>
          <a:r>
            <a:rPr lang="hr-HR" sz="1800" dirty="0" smtClean="0"/>
            <a:t>Nisu uvijek negativni; velike promjene (dobre ili loše) dovode do stresa i mogu dovesti do razvoja akutne nesanice</a:t>
          </a:r>
          <a:endParaRPr lang="hr-HR" sz="1800" dirty="0"/>
        </a:p>
      </dgm:t>
    </dgm:pt>
    <dgm:pt modelId="{15D17A15-9DE1-4ECF-B437-005B0411D6F4}" type="parTrans" cxnId="{8EB86344-376D-4C48-AA39-7E67CB8096DD}">
      <dgm:prSet/>
      <dgm:spPr/>
      <dgm:t>
        <a:bodyPr/>
        <a:lstStyle/>
        <a:p>
          <a:endParaRPr lang="hr-HR"/>
        </a:p>
      </dgm:t>
    </dgm:pt>
    <dgm:pt modelId="{1508B1DC-EFBE-497F-8BC9-4E63B8D38F08}" type="sibTrans" cxnId="{8EB86344-376D-4C48-AA39-7E67CB8096DD}">
      <dgm:prSet/>
      <dgm:spPr/>
      <dgm:t>
        <a:bodyPr/>
        <a:lstStyle/>
        <a:p>
          <a:endParaRPr lang="hr-HR"/>
        </a:p>
      </dgm:t>
    </dgm:pt>
    <dgm:pt modelId="{3BFB0436-E9C8-47ED-BFC9-0FD838FB0B07}" type="pres">
      <dgm:prSet presAssocID="{EA0C4C7E-8A0D-4AFF-9855-5E84D2842EB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45D6E9E4-801F-48F8-A81A-B5CB8031213E}" type="pres">
      <dgm:prSet presAssocID="{1BB53BFC-BC9C-4B84-945D-24063949FF47}" presName="linNode" presStyleCnt="0"/>
      <dgm:spPr/>
    </dgm:pt>
    <dgm:pt modelId="{CE3DF87C-0853-4EBE-B2A9-ADD72AFEC460}" type="pres">
      <dgm:prSet presAssocID="{1BB53BFC-BC9C-4B84-945D-24063949FF47}" presName="parentText" presStyleLbl="node1" presStyleIdx="0" presStyleCnt="3" custScaleX="81992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C6A59E4-559F-4DA0-850B-ADA3EB59082E}" type="pres">
      <dgm:prSet presAssocID="{1BB53BFC-BC9C-4B84-945D-24063949FF47}" presName="descendantText" presStyleLbl="alignAccFollowNode1" presStyleIdx="0" presStyleCnt="3" custScaleX="155892" custScaleY="13971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2481A7C-2549-4409-9EED-3EB62AC828A5}" type="pres">
      <dgm:prSet presAssocID="{9F000C90-C271-4F50-B042-715524FB5718}" presName="sp" presStyleCnt="0"/>
      <dgm:spPr/>
    </dgm:pt>
    <dgm:pt modelId="{A54B92C7-F167-42A6-9196-44C000A39DB0}" type="pres">
      <dgm:prSet presAssocID="{C8B939FE-7719-4278-AEB6-6080F01650F6}" presName="linNode" presStyleCnt="0"/>
      <dgm:spPr/>
    </dgm:pt>
    <dgm:pt modelId="{C475404D-B34B-4984-8750-89C1E0312EA6}" type="pres">
      <dgm:prSet presAssocID="{C8B939FE-7719-4278-AEB6-6080F01650F6}" presName="parentText" presStyleLbl="node1" presStyleIdx="1" presStyleCnt="3" custScaleX="77203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8ECF6FF-9DAC-45BD-9B45-C385FFA3684F}" type="pres">
      <dgm:prSet presAssocID="{C8B939FE-7719-4278-AEB6-6080F01650F6}" presName="descendantText" presStyleLbl="alignAccFollowNode1" presStyleIdx="1" presStyleCnt="3" custScaleX="141293" custScaleY="14108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006933E-D07B-446B-8CF0-ACEC7163BDFA}" type="pres">
      <dgm:prSet presAssocID="{19DEB550-E15C-4F9F-B6EC-81A7EB4DC034}" presName="sp" presStyleCnt="0"/>
      <dgm:spPr/>
    </dgm:pt>
    <dgm:pt modelId="{8ECBAC2C-2EC8-4164-9082-1A5E342DBEA6}" type="pres">
      <dgm:prSet presAssocID="{57BCD1D4-6AB7-4FBE-B043-596EFE496F4D}" presName="linNode" presStyleCnt="0"/>
      <dgm:spPr/>
    </dgm:pt>
    <dgm:pt modelId="{DD86A054-8C15-40D7-98A7-B2B0D1067FCB}" type="pres">
      <dgm:prSet presAssocID="{57BCD1D4-6AB7-4FBE-B043-596EFE496F4D}" presName="parentText" presStyleLbl="node1" presStyleIdx="2" presStyleCnt="3" custScaleX="1049983" custLinFactNeighborX="-49" custLinFactNeighborY="23398">
        <dgm:presLayoutVars>
          <dgm:chMax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DB4D0C9-66B9-4AB1-94E1-A1959A2A51B4}" type="pres">
      <dgm:prSet presAssocID="{57BCD1D4-6AB7-4FBE-B043-596EFE496F4D}" presName="descendantText" presStyleLbl="alignAccFollowNode1" presStyleIdx="2" presStyleCnt="3" custScaleX="2000000" custScaleY="10484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20D668FD-4753-4BB3-836E-200CCFEE4406}" srcId="{EA0C4C7E-8A0D-4AFF-9855-5E84D2842EB2}" destId="{57BCD1D4-6AB7-4FBE-B043-596EFE496F4D}" srcOrd="2" destOrd="0" parTransId="{BB807ECF-8664-4DE4-9448-A86A1130D4FF}" sibTransId="{D7D5046D-EE69-46D6-8C61-44945D0B904E}"/>
    <dgm:cxn modelId="{2D0BAEEF-5162-447F-BBB3-F9EE675FBDAB}" srcId="{EA0C4C7E-8A0D-4AFF-9855-5E84D2842EB2}" destId="{1BB53BFC-BC9C-4B84-945D-24063949FF47}" srcOrd="0" destOrd="0" parTransId="{93DD5E1A-C37E-411B-B306-7673D7DCF185}" sibTransId="{9F000C90-C271-4F50-B042-715524FB5718}"/>
    <dgm:cxn modelId="{6F68E9FF-A3BC-4AE2-9084-90D432728A5F}" srcId="{57BCD1D4-6AB7-4FBE-B043-596EFE496F4D}" destId="{464952DE-4B18-4A68-ADF5-6A36C2B12656}" srcOrd="0" destOrd="0" parTransId="{FAA52D34-31F6-4D7B-BF9F-2DA315365D49}" sibTransId="{255F56F7-D167-441E-85CC-FEED7055D773}"/>
    <dgm:cxn modelId="{DF7A37D3-F4C5-4CA7-BC34-194FEA2A2FA9}" type="presOf" srcId="{5C796CED-15F0-4427-9BB6-BC44268401FD}" destId="{CC6A59E4-559F-4DA0-850B-ADA3EB59082E}" srcOrd="0" destOrd="0" presId="urn:microsoft.com/office/officeart/2005/8/layout/vList5"/>
    <dgm:cxn modelId="{C1BD362E-88FF-4580-9B36-6E08CA45E787}" srcId="{C8B939FE-7719-4278-AEB6-6080F01650F6}" destId="{42363793-DE1B-4000-BD85-5D12D4167506}" srcOrd="0" destOrd="0" parTransId="{93F3E941-C10E-4594-BE6A-05CFBA5C4FAD}" sibTransId="{472A9F24-B96A-43DA-8DDF-B9799578B501}"/>
    <dgm:cxn modelId="{5AF547F1-D2D2-42C4-9A48-1A482BF32B83}" srcId="{EA0C4C7E-8A0D-4AFF-9855-5E84D2842EB2}" destId="{C8B939FE-7719-4278-AEB6-6080F01650F6}" srcOrd="1" destOrd="0" parTransId="{87759AC5-FB78-4B53-8241-7953122B03D2}" sibTransId="{19DEB550-E15C-4F9F-B6EC-81A7EB4DC034}"/>
    <dgm:cxn modelId="{B0CFB791-B3C4-443C-A909-0EE0DA88538C}" type="presOf" srcId="{8CFB2542-1C32-481B-9CFD-4DF0178FEDBF}" destId="{28ECF6FF-9DAC-45BD-9B45-C385FFA3684F}" srcOrd="0" destOrd="1" presId="urn:microsoft.com/office/officeart/2005/8/layout/vList5"/>
    <dgm:cxn modelId="{BCA1E329-7386-4643-A0E4-60F1B71D0B7A}" type="presOf" srcId="{C8B939FE-7719-4278-AEB6-6080F01650F6}" destId="{C475404D-B34B-4984-8750-89C1E0312EA6}" srcOrd="0" destOrd="0" presId="urn:microsoft.com/office/officeart/2005/8/layout/vList5"/>
    <dgm:cxn modelId="{5D22C119-7D88-4B3C-99A7-05D57375EC63}" srcId="{C8B939FE-7719-4278-AEB6-6080F01650F6}" destId="{35A630CD-2751-444C-BF2D-B8A5938FF04F}" srcOrd="2" destOrd="0" parTransId="{C5349033-D16A-4259-B22B-D18F09A4E9AD}" sibTransId="{540566EC-1B0D-4F65-8B4E-1C8828E15318}"/>
    <dgm:cxn modelId="{905F00C2-CF83-455E-8A71-E8943DA504BA}" type="presOf" srcId="{35A630CD-2751-444C-BF2D-B8A5938FF04F}" destId="{28ECF6FF-9DAC-45BD-9B45-C385FFA3684F}" srcOrd="0" destOrd="2" presId="urn:microsoft.com/office/officeart/2005/8/layout/vList5"/>
    <dgm:cxn modelId="{06E2A18B-1BDF-46B5-BCC7-02520D646DAE}" type="presOf" srcId="{E27385CA-416E-47E3-8FC4-0BBDA24E1A86}" destId="{1DB4D0C9-66B9-4AB1-94E1-A1959A2A51B4}" srcOrd="0" destOrd="1" presId="urn:microsoft.com/office/officeart/2005/8/layout/vList5"/>
    <dgm:cxn modelId="{487DCACF-2D68-4175-878A-6809C3EFCFAE}" type="presOf" srcId="{57BCD1D4-6AB7-4FBE-B043-596EFE496F4D}" destId="{DD86A054-8C15-40D7-98A7-B2B0D1067FCB}" srcOrd="0" destOrd="0" presId="urn:microsoft.com/office/officeart/2005/8/layout/vList5"/>
    <dgm:cxn modelId="{9AC598AE-B5C3-4D8E-9C59-E423D2D0C946}" type="presOf" srcId="{42363793-DE1B-4000-BD85-5D12D4167506}" destId="{28ECF6FF-9DAC-45BD-9B45-C385FFA3684F}" srcOrd="0" destOrd="0" presId="urn:microsoft.com/office/officeart/2005/8/layout/vList5"/>
    <dgm:cxn modelId="{8EB86344-376D-4C48-AA39-7E67CB8096DD}" srcId="{C8B939FE-7719-4278-AEB6-6080F01650F6}" destId="{8CFB2542-1C32-481B-9CFD-4DF0178FEDBF}" srcOrd="1" destOrd="0" parTransId="{15D17A15-9DE1-4ECF-B437-005B0411D6F4}" sibTransId="{1508B1DC-EFBE-497F-8BC9-4E63B8D38F08}"/>
    <dgm:cxn modelId="{2883C65F-F3EF-4D0D-B6A3-5ACAB98B330A}" type="presOf" srcId="{1BB53BFC-BC9C-4B84-945D-24063949FF47}" destId="{CE3DF87C-0853-4EBE-B2A9-ADD72AFEC460}" srcOrd="0" destOrd="0" presId="urn:microsoft.com/office/officeart/2005/8/layout/vList5"/>
    <dgm:cxn modelId="{6960E47F-A564-4198-8634-297930415111}" srcId="{1BB53BFC-BC9C-4B84-945D-24063949FF47}" destId="{5C796CED-15F0-4427-9BB6-BC44268401FD}" srcOrd="0" destOrd="0" parTransId="{53309D6C-44D5-432C-95AF-6DD422182B21}" sibTransId="{53690452-A1DE-48F9-AE1C-C48D075C43D9}"/>
    <dgm:cxn modelId="{8A50BAA0-E217-43F6-B767-8D2984D39520}" srcId="{1BB53BFC-BC9C-4B84-945D-24063949FF47}" destId="{9A41C419-EB6D-432C-8513-29F285B2E3A3}" srcOrd="1" destOrd="0" parTransId="{72E60F27-1F05-4F4D-9131-CEC989F5D425}" sibTransId="{8C01D407-8D64-473B-B048-27240363AF50}"/>
    <dgm:cxn modelId="{DFB4092C-AC6C-4EA7-A0ED-A781AF7AB126}" srcId="{57BCD1D4-6AB7-4FBE-B043-596EFE496F4D}" destId="{E27385CA-416E-47E3-8FC4-0BBDA24E1A86}" srcOrd="1" destOrd="0" parTransId="{F75FE99D-AF9C-4550-8C7F-C306C844EF96}" sibTransId="{AC4C659B-84B2-4FA8-A424-C8A64308317F}"/>
    <dgm:cxn modelId="{45B76695-F9B1-4128-82FB-CF8ECF5EDC1D}" type="presOf" srcId="{EA0C4C7E-8A0D-4AFF-9855-5E84D2842EB2}" destId="{3BFB0436-E9C8-47ED-BFC9-0FD838FB0B07}" srcOrd="0" destOrd="0" presId="urn:microsoft.com/office/officeart/2005/8/layout/vList5"/>
    <dgm:cxn modelId="{F44F9758-D6D7-4BE5-806D-A8384BF809D6}" type="presOf" srcId="{464952DE-4B18-4A68-ADF5-6A36C2B12656}" destId="{1DB4D0C9-66B9-4AB1-94E1-A1959A2A51B4}" srcOrd="0" destOrd="0" presId="urn:microsoft.com/office/officeart/2005/8/layout/vList5"/>
    <dgm:cxn modelId="{3AD68E3F-EB1B-43EC-9655-69E61A52E6C7}" type="presOf" srcId="{9A41C419-EB6D-432C-8513-29F285B2E3A3}" destId="{CC6A59E4-559F-4DA0-850B-ADA3EB59082E}" srcOrd="0" destOrd="1" presId="urn:microsoft.com/office/officeart/2005/8/layout/vList5"/>
    <dgm:cxn modelId="{3AF0157E-1326-4D72-8A35-B5E549652526}" type="presParOf" srcId="{3BFB0436-E9C8-47ED-BFC9-0FD838FB0B07}" destId="{45D6E9E4-801F-48F8-A81A-B5CB8031213E}" srcOrd="0" destOrd="0" presId="urn:microsoft.com/office/officeart/2005/8/layout/vList5"/>
    <dgm:cxn modelId="{AB5C5DAB-880B-4F1A-B2BD-56D5B12D8735}" type="presParOf" srcId="{45D6E9E4-801F-48F8-A81A-B5CB8031213E}" destId="{CE3DF87C-0853-4EBE-B2A9-ADD72AFEC460}" srcOrd="0" destOrd="0" presId="urn:microsoft.com/office/officeart/2005/8/layout/vList5"/>
    <dgm:cxn modelId="{337E2CBF-7998-4F2F-93AE-D85244B9ABA7}" type="presParOf" srcId="{45D6E9E4-801F-48F8-A81A-B5CB8031213E}" destId="{CC6A59E4-559F-4DA0-850B-ADA3EB59082E}" srcOrd="1" destOrd="0" presId="urn:microsoft.com/office/officeart/2005/8/layout/vList5"/>
    <dgm:cxn modelId="{4213831B-C299-405D-BAC6-D04847310290}" type="presParOf" srcId="{3BFB0436-E9C8-47ED-BFC9-0FD838FB0B07}" destId="{12481A7C-2549-4409-9EED-3EB62AC828A5}" srcOrd="1" destOrd="0" presId="urn:microsoft.com/office/officeart/2005/8/layout/vList5"/>
    <dgm:cxn modelId="{D28ACD86-CFAF-4190-87B3-39DF6B0341F9}" type="presParOf" srcId="{3BFB0436-E9C8-47ED-BFC9-0FD838FB0B07}" destId="{A54B92C7-F167-42A6-9196-44C000A39DB0}" srcOrd="2" destOrd="0" presId="urn:microsoft.com/office/officeart/2005/8/layout/vList5"/>
    <dgm:cxn modelId="{9B998C62-ABCB-4B84-9453-D78EF7600B6C}" type="presParOf" srcId="{A54B92C7-F167-42A6-9196-44C000A39DB0}" destId="{C475404D-B34B-4984-8750-89C1E0312EA6}" srcOrd="0" destOrd="0" presId="urn:microsoft.com/office/officeart/2005/8/layout/vList5"/>
    <dgm:cxn modelId="{CFDA874D-B2CD-4BF5-A8EB-C3DCC76DCEC6}" type="presParOf" srcId="{A54B92C7-F167-42A6-9196-44C000A39DB0}" destId="{28ECF6FF-9DAC-45BD-9B45-C385FFA3684F}" srcOrd="1" destOrd="0" presId="urn:microsoft.com/office/officeart/2005/8/layout/vList5"/>
    <dgm:cxn modelId="{D0045E5E-2679-4031-AE25-E4BD3A12347C}" type="presParOf" srcId="{3BFB0436-E9C8-47ED-BFC9-0FD838FB0B07}" destId="{7006933E-D07B-446B-8CF0-ACEC7163BDFA}" srcOrd="3" destOrd="0" presId="urn:microsoft.com/office/officeart/2005/8/layout/vList5"/>
    <dgm:cxn modelId="{3587CB60-2B3E-4C14-904D-73053050CE24}" type="presParOf" srcId="{3BFB0436-E9C8-47ED-BFC9-0FD838FB0B07}" destId="{8ECBAC2C-2EC8-4164-9082-1A5E342DBEA6}" srcOrd="4" destOrd="0" presId="urn:microsoft.com/office/officeart/2005/8/layout/vList5"/>
    <dgm:cxn modelId="{9D85A7DD-3A70-4241-ABC5-C22605FF6ABD}" type="presParOf" srcId="{8ECBAC2C-2EC8-4164-9082-1A5E342DBEA6}" destId="{DD86A054-8C15-40D7-98A7-B2B0D1067FCB}" srcOrd="0" destOrd="0" presId="urn:microsoft.com/office/officeart/2005/8/layout/vList5"/>
    <dgm:cxn modelId="{93F86C28-56BE-4C13-9742-A29CD9AEE63A}" type="presParOf" srcId="{8ECBAC2C-2EC8-4164-9082-1A5E342DBEA6}" destId="{1DB4D0C9-66B9-4AB1-94E1-A1959A2A51B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965BC9-A750-48CC-9D0A-6C54CD2538C7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AE9A077B-BD22-4191-AFD3-F85F13032A0B}">
      <dgm:prSet phldrT="[Text]"/>
      <dgm:spPr/>
      <dgm:t>
        <a:bodyPr/>
        <a:lstStyle/>
        <a:p>
          <a:r>
            <a:rPr lang="hr-HR" dirty="0" smtClean="0"/>
            <a:t>Briga oko dnevnih efekata lošeg spavanja</a:t>
          </a:r>
          <a:endParaRPr lang="hr-HR" dirty="0"/>
        </a:p>
      </dgm:t>
    </dgm:pt>
    <dgm:pt modelId="{E7DA956B-E861-442F-BD68-7A56775FB5B2}" type="parTrans" cxnId="{01E46FE6-B3ED-419C-8E4A-2E316A378C38}">
      <dgm:prSet/>
      <dgm:spPr/>
      <dgm:t>
        <a:bodyPr/>
        <a:lstStyle/>
        <a:p>
          <a:endParaRPr lang="hr-HR"/>
        </a:p>
      </dgm:t>
    </dgm:pt>
    <dgm:pt modelId="{D6B987E4-DA67-4CF0-9F83-56B1B994E13E}" type="sibTrans" cxnId="{01E46FE6-B3ED-419C-8E4A-2E316A378C38}">
      <dgm:prSet/>
      <dgm:spPr/>
      <dgm:t>
        <a:bodyPr/>
        <a:lstStyle/>
        <a:p>
          <a:endParaRPr lang="hr-HR"/>
        </a:p>
      </dgm:t>
    </dgm:pt>
    <dgm:pt modelId="{372F6A03-7BFD-453D-9FCD-9CFBA45A871D}">
      <dgm:prSet phldrT="[Text]"/>
      <dgm:spPr/>
      <dgm:t>
        <a:bodyPr/>
        <a:lstStyle/>
        <a:p>
          <a:endParaRPr lang="hr-HR" dirty="0" smtClean="0"/>
        </a:p>
        <a:p>
          <a:r>
            <a:rPr lang="hr-HR" dirty="0" smtClean="0"/>
            <a:t>Pokušavanje i neuspjeh </a:t>
          </a:r>
        </a:p>
        <a:p>
          <a:endParaRPr lang="hr-HR" dirty="0"/>
        </a:p>
      </dgm:t>
    </dgm:pt>
    <dgm:pt modelId="{517D22B9-60D3-4BB2-8D2E-D8EF218E1459}" type="parTrans" cxnId="{0420BD9A-F7D6-45F3-AF50-D08E5CD63491}">
      <dgm:prSet/>
      <dgm:spPr/>
      <dgm:t>
        <a:bodyPr/>
        <a:lstStyle/>
        <a:p>
          <a:endParaRPr lang="hr-HR"/>
        </a:p>
      </dgm:t>
    </dgm:pt>
    <dgm:pt modelId="{E6A15577-2BAD-4335-B184-638A4272F7D4}" type="sibTrans" cxnId="{0420BD9A-F7D6-45F3-AF50-D08E5CD63491}">
      <dgm:prSet/>
      <dgm:spPr/>
      <dgm:t>
        <a:bodyPr/>
        <a:lstStyle/>
        <a:p>
          <a:endParaRPr lang="hr-HR"/>
        </a:p>
      </dgm:t>
    </dgm:pt>
    <dgm:pt modelId="{86175B1E-FEAC-437B-9825-9B0A580048AA}">
      <dgm:prSet phldrT="[Text]"/>
      <dgm:spPr/>
      <dgm:t>
        <a:bodyPr/>
        <a:lstStyle/>
        <a:p>
          <a:r>
            <a:rPr lang="hr-HR" dirty="0" smtClean="0"/>
            <a:t>Nemogućnost spavanja</a:t>
          </a:r>
          <a:endParaRPr lang="hr-HR" dirty="0"/>
        </a:p>
      </dgm:t>
    </dgm:pt>
    <dgm:pt modelId="{4000D59C-D1B1-4B1D-880F-9ADF6F540211}" type="parTrans" cxnId="{3BC9575E-CA9E-4BAA-956C-1CCD4727FF62}">
      <dgm:prSet/>
      <dgm:spPr/>
      <dgm:t>
        <a:bodyPr/>
        <a:lstStyle/>
        <a:p>
          <a:endParaRPr lang="hr-HR"/>
        </a:p>
      </dgm:t>
    </dgm:pt>
    <dgm:pt modelId="{C63DB352-B09E-4247-BF98-5E9D36C0752D}" type="sibTrans" cxnId="{3BC9575E-CA9E-4BAA-956C-1CCD4727FF62}">
      <dgm:prSet/>
      <dgm:spPr/>
      <dgm:t>
        <a:bodyPr/>
        <a:lstStyle/>
        <a:p>
          <a:endParaRPr lang="hr-HR"/>
        </a:p>
      </dgm:t>
    </dgm:pt>
    <dgm:pt modelId="{D778FF83-5C27-47D1-9B1B-74A9826E0F3C}">
      <dgm:prSet phldrT="[Text]"/>
      <dgm:spPr/>
      <dgm:t>
        <a:bodyPr/>
        <a:lstStyle/>
        <a:p>
          <a:r>
            <a:rPr lang="hr-HR" dirty="0" smtClean="0"/>
            <a:t>Briga oko lošeg spavanja</a:t>
          </a:r>
          <a:endParaRPr lang="hr-HR" dirty="0"/>
        </a:p>
      </dgm:t>
    </dgm:pt>
    <dgm:pt modelId="{DCEED8C1-90A5-4E62-909E-E533DC2B7FA1}" type="parTrans" cxnId="{1B7C0998-76DF-4F0B-AB88-E0D52C58CE89}">
      <dgm:prSet/>
      <dgm:spPr/>
      <dgm:t>
        <a:bodyPr/>
        <a:lstStyle/>
        <a:p>
          <a:endParaRPr lang="hr-HR"/>
        </a:p>
      </dgm:t>
    </dgm:pt>
    <dgm:pt modelId="{98A1E01F-371C-4402-A28F-45F46742FAF8}" type="sibTrans" cxnId="{1B7C0998-76DF-4F0B-AB88-E0D52C58CE89}">
      <dgm:prSet/>
      <dgm:spPr/>
      <dgm:t>
        <a:bodyPr/>
        <a:lstStyle/>
        <a:p>
          <a:endParaRPr lang="hr-HR"/>
        </a:p>
      </dgm:t>
    </dgm:pt>
    <dgm:pt modelId="{9677A6EA-962B-4EEF-B9FE-0A8E0A6803C4}" type="pres">
      <dgm:prSet presAssocID="{0B965BC9-A750-48CC-9D0A-6C54CD2538C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63D73D7-ED91-4ED9-AAFC-418E4E0E211E}" type="pres">
      <dgm:prSet presAssocID="{0B965BC9-A750-48CC-9D0A-6C54CD2538C7}" presName="cycle" presStyleCnt="0"/>
      <dgm:spPr/>
    </dgm:pt>
    <dgm:pt modelId="{17FCA8EF-4E29-4318-8274-AAC443913557}" type="pres">
      <dgm:prSet presAssocID="{AE9A077B-BD22-4191-AFD3-F85F13032A0B}" presName="nodeFirs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AABB895-FF0F-49E8-8F48-0ADECC112BF9}" type="pres">
      <dgm:prSet presAssocID="{D6B987E4-DA67-4CF0-9F83-56B1B994E13E}" presName="sibTransFirstNode" presStyleLbl="bgShp" presStyleIdx="0" presStyleCnt="1"/>
      <dgm:spPr/>
      <dgm:t>
        <a:bodyPr/>
        <a:lstStyle/>
        <a:p>
          <a:endParaRPr lang="hr-HR"/>
        </a:p>
      </dgm:t>
    </dgm:pt>
    <dgm:pt modelId="{AA899E9B-520C-4D99-AEDA-3BE2E9197FBF}" type="pres">
      <dgm:prSet presAssocID="{372F6A03-7BFD-453D-9FCD-9CFBA45A871D}" presName="nodeFollowingNodes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BC995BD-BFD7-4229-B08F-4AAAEEFAA971}" type="pres">
      <dgm:prSet presAssocID="{86175B1E-FEAC-437B-9825-9B0A580048AA}" presName="nodeFollowingNodes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44CAAA3-05F1-4F47-8BB9-37A9D7C3783A}" type="pres">
      <dgm:prSet presAssocID="{D778FF83-5C27-47D1-9B1B-74A9826E0F3C}" presName="nodeFollowingNodes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CEA8FD3-A9FA-4AF3-A8D3-4F073817B2E9}" type="presOf" srcId="{0B965BC9-A750-48CC-9D0A-6C54CD2538C7}" destId="{9677A6EA-962B-4EEF-B9FE-0A8E0A6803C4}" srcOrd="0" destOrd="0" presId="urn:microsoft.com/office/officeart/2005/8/layout/cycle3"/>
    <dgm:cxn modelId="{0420BD9A-F7D6-45F3-AF50-D08E5CD63491}" srcId="{0B965BC9-A750-48CC-9D0A-6C54CD2538C7}" destId="{372F6A03-7BFD-453D-9FCD-9CFBA45A871D}" srcOrd="1" destOrd="0" parTransId="{517D22B9-60D3-4BB2-8D2E-D8EF218E1459}" sibTransId="{E6A15577-2BAD-4335-B184-638A4272F7D4}"/>
    <dgm:cxn modelId="{742663FB-AD74-48EB-8DC1-C0753D7304DB}" type="presOf" srcId="{D6B987E4-DA67-4CF0-9F83-56B1B994E13E}" destId="{BAABB895-FF0F-49E8-8F48-0ADECC112BF9}" srcOrd="0" destOrd="0" presId="urn:microsoft.com/office/officeart/2005/8/layout/cycle3"/>
    <dgm:cxn modelId="{01E46FE6-B3ED-419C-8E4A-2E316A378C38}" srcId="{0B965BC9-A750-48CC-9D0A-6C54CD2538C7}" destId="{AE9A077B-BD22-4191-AFD3-F85F13032A0B}" srcOrd="0" destOrd="0" parTransId="{E7DA956B-E861-442F-BD68-7A56775FB5B2}" sibTransId="{D6B987E4-DA67-4CF0-9F83-56B1B994E13E}"/>
    <dgm:cxn modelId="{2DCEDF82-094E-4068-AA7E-A79BD4CD8A3C}" type="presOf" srcId="{AE9A077B-BD22-4191-AFD3-F85F13032A0B}" destId="{17FCA8EF-4E29-4318-8274-AAC443913557}" srcOrd="0" destOrd="0" presId="urn:microsoft.com/office/officeart/2005/8/layout/cycle3"/>
    <dgm:cxn modelId="{1B7C0998-76DF-4F0B-AB88-E0D52C58CE89}" srcId="{0B965BC9-A750-48CC-9D0A-6C54CD2538C7}" destId="{D778FF83-5C27-47D1-9B1B-74A9826E0F3C}" srcOrd="3" destOrd="0" parTransId="{DCEED8C1-90A5-4E62-909E-E533DC2B7FA1}" sibTransId="{98A1E01F-371C-4402-A28F-45F46742FAF8}"/>
    <dgm:cxn modelId="{A3D7F3E6-6B44-4A90-BF14-698ABB3432BD}" type="presOf" srcId="{D778FF83-5C27-47D1-9B1B-74A9826E0F3C}" destId="{D44CAAA3-05F1-4F47-8BB9-37A9D7C3783A}" srcOrd="0" destOrd="0" presId="urn:microsoft.com/office/officeart/2005/8/layout/cycle3"/>
    <dgm:cxn modelId="{5D1CACBF-44B4-4EE8-B6D3-AC0A66DFE299}" type="presOf" srcId="{86175B1E-FEAC-437B-9825-9B0A580048AA}" destId="{DBC995BD-BFD7-4229-B08F-4AAAEEFAA971}" srcOrd="0" destOrd="0" presId="urn:microsoft.com/office/officeart/2005/8/layout/cycle3"/>
    <dgm:cxn modelId="{3BC9575E-CA9E-4BAA-956C-1CCD4727FF62}" srcId="{0B965BC9-A750-48CC-9D0A-6C54CD2538C7}" destId="{86175B1E-FEAC-437B-9825-9B0A580048AA}" srcOrd="2" destOrd="0" parTransId="{4000D59C-D1B1-4B1D-880F-9ADF6F540211}" sibTransId="{C63DB352-B09E-4247-BF98-5E9D36C0752D}"/>
    <dgm:cxn modelId="{6EB74618-D7D2-4B6A-9FAD-1A5E42766D8D}" type="presOf" srcId="{372F6A03-7BFD-453D-9FCD-9CFBA45A871D}" destId="{AA899E9B-520C-4D99-AEDA-3BE2E9197FBF}" srcOrd="0" destOrd="0" presId="urn:microsoft.com/office/officeart/2005/8/layout/cycle3"/>
    <dgm:cxn modelId="{AE72A757-4664-46A7-B43D-0E44E8A66762}" type="presParOf" srcId="{9677A6EA-962B-4EEF-B9FE-0A8E0A6803C4}" destId="{D63D73D7-ED91-4ED9-AAFC-418E4E0E211E}" srcOrd="0" destOrd="0" presId="urn:microsoft.com/office/officeart/2005/8/layout/cycle3"/>
    <dgm:cxn modelId="{01CE01DE-3A2F-4A28-8788-E07C0039320E}" type="presParOf" srcId="{D63D73D7-ED91-4ED9-AAFC-418E4E0E211E}" destId="{17FCA8EF-4E29-4318-8274-AAC443913557}" srcOrd="0" destOrd="0" presId="urn:microsoft.com/office/officeart/2005/8/layout/cycle3"/>
    <dgm:cxn modelId="{E856E779-7093-48AF-9F01-9497E4AEDB82}" type="presParOf" srcId="{D63D73D7-ED91-4ED9-AAFC-418E4E0E211E}" destId="{BAABB895-FF0F-49E8-8F48-0ADECC112BF9}" srcOrd="1" destOrd="0" presId="urn:microsoft.com/office/officeart/2005/8/layout/cycle3"/>
    <dgm:cxn modelId="{A421E421-A2FC-4D8E-83C8-7F9CE8E50E2B}" type="presParOf" srcId="{D63D73D7-ED91-4ED9-AAFC-418E4E0E211E}" destId="{AA899E9B-520C-4D99-AEDA-3BE2E9197FBF}" srcOrd="2" destOrd="0" presId="urn:microsoft.com/office/officeart/2005/8/layout/cycle3"/>
    <dgm:cxn modelId="{8EC55506-1CE5-4D86-A658-EC243A4B7583}" type="presParOf" srcId="{D63D73D7-ED91-4ED9-AAFC-418E4E0E211E}" destId="{DBC995BD-BFD7-4229-B08F-4AAAEEFAA971}" srcOrd="3" destOrd="0" presId="urn:microsoft.com/office/officeart/2005/8/layout/cycle3"/>
    <dgm:cxn modelId="{E84C0F2C-3321-437B-B1A6-A9CB570D4276}" type="presParOf" srcId="{D63D73D7-ED91-4ED9-AAFC-418E4E0E211E}" destId="{D44CAAA3-05F1-4F47-8BB9-37A9D7C3783A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6A59E4-559F-4DA0-850B-ADA3EB59082E}">
      <dsp:nvSpPr>
        <dsp:cNvPr id="0" name=""/>
        <dsp:cNvSpPr/>
      </dsp:nvSpPr>
      <dsp:spPr>
        <a:xfrm rot="5400000">
          <a:off x="4131836" y="-2224685"/>
          <a:ext cx="1996199" cy="644566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Faktori koji povećavaju vjerojatnost razvitka nesanice u odnosu na druge ljude (npr. obiteljska povijest problema sa spavanjem, sklonost anksioznosti)</a:t>
          </a:r>
          <a:endParaRPr lang="hr-H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Sami za sebe nisu dovoljni za razvoj nesanice</a:t>
          </a:r>
          <a:endParaRPr lang="hr-HR" sz="1800" kern="1200" dirty="0"/>
        </a:p>
      </dsp:txBody>
      <dsp:txXfrm rot="-5400000">
        <a:off x="1907103" y="97494"/>
        <a:ext cx="6348219" cy="1801307"/>
      </dsp:txXfrm>
    </dsp:sp>
    <dsp:sp modelId="{CE3DF87C-0853-4EBE-B2A9-ADD72AFEC460}">
      <dsp:nvSpPr>
        <dsp:cNvPr id="0" name=""/>
        <dsp:cNvSpPr/>
      </dsp:nvSpPr>
      <dsp:spPr>
        <a:xfrm>
          <a:off x="159" y="105149"/>
          <a:ext cx="1906944" cy="17859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smtClean="0"/>
            <a:t>Predisponirajući faktori</a:t>
          </a:r>
          <a:endParaRPr lang="hr-HR" sz="1900" kern="1200" dirty="0"/>
        </a:p>
      </dsp:txBody>
      <dsp:txXfrm>
        <a:off x="87344" y="192334"/>
        <a:ext cx="1732574" cy="1611625"/>
      </dsp:txXfrm>
    </dsp:sp>
    <dsp:sp modelId="{28ECF6FF-9DAC-45BD-9B45-C385FFA3684F}">
      <dsp:nvSpPr>
        <dsp:cNvPr id="0" name=""/>
        <dsp:cNvSpPr/>
      </dsp:nvSpPr>
      <dsp:spPr>
        <a:xfrm rot="5400000">
          <a:off x="4149546" y="-100509"/>
          <a:ext cx="2015774" cy="63878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Događaji koji utječu na nas i sprječavaju spavanje (npr. stres zbog bolesti ili nezaposlenosti; svakodnevni faktori – buka)</a:t>
          </a:r>
          <a:endParaRPr lang="hr-H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Nisu uvijek negativni; velike promjene (dobre ili loše) dovode do stresa i mogu dovesti do razvoja akutne nesanice</a:t>
          </a:r>
          <a:endParaRPr lang="hr-H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Akutna nesanica – problemi sa spavanjem traju kraće od 3 mjeseca</a:t>
          </a:r>
        </a:p>
      </dsp:txBody>
      <dsp:txXfrm rot="-5400000">
        <a:off x="1963489" y="2183950"/>
        <a:ext cx="6289486" cy="1818970"/>
      </dsp:txXfrm>
    </dsp:sp>
    <dsp:sp modelId="{C475404D-B34B-4984-8750-89C1E0312EA6}">
      <dsp:nvSpPr>
        <dsp:cNvPr id="0" name=""/>
        <dsp:cNvSpPr/>
      </dsp:nvSpPr>
      <dsp:spPr>
        <a:xfrm>
          <a:off x="159" y="2200436"/>
          <a:ext cx="1963330" cy="17859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smtClean="0"/>
            <a:t>Precipitirajući faktori (ili </a:t>
          </a:r>
          <a:r>
            <a:rPr lang="hr-HR" sz="1900" kern="1200" dirty="0" err="1" smtClean="0"/>
            <a:t>trigeri</a:t>
          </a:r>
          <a:r>
            <a:rPr lang="hr-HR" sz="1900" kern="1200" dirty="0" smtClean="0"/>
            <a:t>)</a:t>
          </a:r>
          <a:endParaRPr lang="hr-HR" sz="1900" kern="1200" dirty="0"/>
        </a:p>
      </dsp:txBody>
      <dsp:txXfrm>
        <a:off x="87344" y="2287621"/>
        <a:ext cx="1788960" cy="1611625"/>
      </dsp:txXfrm>
    </dsp:sp>
    <dsp:sp modelId="{1DB4D0C9-66B9-4AB1-94E1-A1959A2A51B4}">
      <dsp:nvSpPr>
        <dsp:cNvPr id="0" name=""/>
        <dsp:cNvSpPr/>
      </dsp:nvSpPr>
      <dsp:spPr>
        <a:xfrm rot="5400000">
          <a:off x="4378807" y="1859910"/>
          <a:ext cx="1498064" cy="644741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Faktori koji održavaju problem jednom kad se pojavio </a:t>
          </a:r>
          <a:endParaRPr lang="hr-H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800" kern="1200" dirty="0" smtClean="0"/>
            <a:t>Ljudi često imaju problem u njihovu prepoznavanju – problem sa spavanjem je prisutan, a glavnih </a:t>
          </a:r>
          <a:r>
            <a:rPr lang="hr-HR" sz="1800" kern="1200" dirty="0" err="1" smtClean="0"/>
            <a:t>trigera</a:t>
          </a:r>
          <a:r>
            <a:rPr lang="hr-HR" sz="1800" kern="1200" dirty="0" smtClean="0"/>
            <a:t> koji su doveli do nastanka nesanice više nema</a:t>
          </a:r>
        </a:p>
      </dsp:txBody>
      <dsp:txXfrm rot="-5400000">
        <a:off x="1904132" y="4407715"/>
        <a:ext cx="6374287" cy="1351806"/>
      </dsp:txXfrm>
    </dsp:sp>
    <dsp:sp modelId="{DD86A054-8C15-40D7-98A7-B2B0D1067FCB}">
      <dsp:nvSpPr>
        <dsp:cNvPr id="0" name=""/>
        <dsp:cNvSpPr/>
      </dsp:nvSpPr>
      <dsp:spPr>
        <a:xfrm>
          <a:off x="1" y="4190668"/>
          <a:ext cx="1903971" cy="17859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smtClean="0"/>
            <a:t>Podržavajući faktori</a:t>
          </a:r>
          <a:endParaRPr lang="hr-HR" sz="1900" kern="1200" dirty="0"/>
        </a:p>
      </dsp:txBody>
      <dsp:txXfrm>
        <a:off x="87186" y="4277853"/>
        <a:ext cx="1729601" cy="16116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ABB895-FF0F-49E8-8F48-0ADECC112BF9}">
      <dsp:nvSpPr>
        <dsp:cNvPr id="0" name=""/>
        <dsp:cNvSpPr/>
      </dsp:nvSpPr>
      <dsp:spPr>
        <a:xfrm>
          <a:off x="1816065" y="-104656"/>
          <a:ext cx="4371100" cy="4371100"/>
        </a:xfrm>
        <a:prstGeom prst="circularArrow">
          <a:avLst>
            <a:gd name="adj1" fmla="val 4668"/>
            <a:gd name="adj2" fmla="val 272909"/>
            <a:gd name="adj3" fmla="val 12899120"/>
            <a:gd name="adj4" fmla="val 17984819"/>
            <a:gd name="adj5" fmla="val 484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FCA8EF-4E29-4318-8274-AAC443913557}">
      <dsp:nvSpPr>
        <dsp:cNvPr id="0" name=""/>
        <dsp:cNvSpPr/>
      </dsp:nvSpPr>
      <dsp:spPr>
        <a:xfrm>
          <a:off x="2571350" y="37"/>
          <a:ext cx="2860530" cy="14302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 smtClean="0"/>
            <a:t>Briga oko dnevnih efekata lošeg spavanja</a:t>
          </a:r>
          <a:endParaRPr lang="hr-HR" sz="2100" kern="1200" dirty="0"/>
        </a:p>
      </dsp:txBody>
      <dsp:txXfrm>
        <a:off x="2641170" y="69857"/>
        <a:ext cx="2720890" cy="1290625"/>
      </dsp:txXfrm>
    </dsp:sp>
    <dsp:sp modelId="{AA899E9B-520C-4D99-AEDA-3BE2E9197FBF}">
      <dsp:nvSpPr>
        <dsp:cNvPr id="0" name=""/>
        <dsp:cNvSpPr/>
      </dsp:nvSpPr>
      <dsp:spPr>
        <a:xfrm>
          <a:off x="4140866" y="1569552"/>
          <a:ext cx="2860530" cy="14302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100" kern="1200" dirty="0" smtClean="0"/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 smtClean="0"/>
            <a:t>Pokušavanje i neuspjeh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100" kern="1200" dirty="0"/>
        </a:p>
      </dsp:txBody>
      <dsp:txXfrm>
        <a:off x="4210686" y="1639372"/>
        <a:ext cx="2720890" cy="1290625"/>
      </dsp:txXfrm>
    </dsp:sp>
    <dsp:sp modelId="{DBC995BD-BFD7-4229-B08F-4AAAEEFAA971}">
      <dsp:nvSpPr>
        <dsp:cNvPr id="0" name=""/>
        <dsp:cNvSpPr/>
      </dsp:nvSpPr>
      <dsp:spPr>
        <a:xfrm>
          <a:off x="2571350" y="3139068"/>
          <a:ext cx="2860530" cy="14302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 smtClean="0"/>
            <a:t>Nemogućnost spavanja</a:t>
          </a:r>
          <a:endParaRPr lang="hr-HR" sz="2100" kern="1200" dirty="0"/>
        </a:p>
      </dsp:txBody>
      <dsp:txXfrm>
        <a:off x="2641170" y="3208888"/>
        <a:ext cx="2720890" cy="1290625"/>
      </dsp:txXfrm>
    </dsp:sp>
    <dsp:sp modelId="{D44CAAA3-05F1-4F47-8BB9-37A9D7C3783A}">
      <dsp:nvSpPr>
        <dsp:cNvPr id="0" name=""/>
        <dsp:cNvSpPr/>
      </dsp:nvSpPr>
      <dsp:spPr>
        <a:xfrm>
          <a:off x="1001835" y="1569552"/>
          <a:ext cx="2860530" cy="14302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 smtClean="0"/>
            <a:t>Briga oko lošeg spavanja</a:t>
          </a:r>
          <a:endParaRPr lang="hr-HR" sz="2100" kern="1200" dirty="0"/>
        </a:p>
      </dsp:txBody>
      <dsp:txXfrm>
        <a:off x="1071655" y="1639372"/>
        <a:ext cx="2720890" cy="12906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B2AD38-ADC2-4B32-A8F8-2D0F266BD854}" type="datetimeFigureOut">
              <a:rPr lang="hr-HR" smtClean="0"/>
              <a:t>4.11.2016.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717E63-C23B-4FE1-9405-3D553D29D76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60023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717E63-C23B-4FE1-9405-3D553D29D763}" type="slidenum">
              <a:rPr lang="hr-HR" smtClean="0"/>
              <a:t>21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83303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4A20-0EAD-4628-9117-E5285C8E7EF1}" type="datetimeFigureOut">
              <a:rPr lang="hr-HR" smtClean="0"/>
              <a:t>4.11.2016.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BAE4-6331-4AE2-AD8A-49935B68429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4A20-0EAD-4628-9117-E5285C8E7EF1}" type="datetimeFigureOut">
              <a:rPr lang="hr-HR" smtClean="0"/>
              <a:t>4.11.2016.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BAE4-6331-4AE2-AD8A-49935B68429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4A20-0EAD-4628-9117-E5285C8E7EF1}" type="datetimeFigureOut">
              <a:rPr lang="hr-HR" smtClean="0"/>
              <a:t>4.11.2016.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BAE4-6331-4AE2-AD8A-49935B68429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4A20-0EAD-4628-9117-E5285C8E7EF1}" type="datetimeFigureOut">
              <a:rPr lang="hr-HR" smtClean="0"/>
              <a:t>4.11.2016.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BAE4-6331-4AE2-AD8A-49935B68429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4A20-0EAD-4628-9117-E5285C8E7EF1}" type="datetimeFigureOut">
              <a:rPr lang="hr-HR" smtClean="0"/>
              <a:t>4.11.2016.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BAE4-6331-4AE2-AD8A-49935B68429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4A20-0EAD-4628-9117-E5285C8E7EF1}" type="datetimeFigureOut">
              <a:rPr lang="hr-HR" smtClean="0"/>
              <a:t>4.11.2016.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BAE4-6331-4AE2-AD8A-49935B68429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4A20-0EAD-4628-9117-E5285C8E7EF1}" type="datetimeFigureOut">
              <a:rPr lang="hr-HR" smtClean="0"/>
              <a:t>4.11.2016.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BAE4-6331-4AE2-AD8A-49935B68429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4A20-0EAD-4628-9117-E5285C8E7EF1}" type="datetimeFigureOut">
              <a:rPr lang="hr-HR" smtClean="0"/>
              <a:t>4.11.2016.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BAE4-6331-4AE2-AD8A-49935B68429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4A20-0EAD-4628-9117-E5285C8E7EF1}" type="datetimeFigureOut">
              <a:rPr lang="hr-HR" smtClean="0"/>
              <a:t>4.11.2016.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BAE4-6331-4AE2-AD8A-49935B68429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4A20-0EAD-4628-9117-E5285C8E7EF1}" type="datetimeFigureOut">
              <a:rPr lang="hr-HR" smtClean="0"/>
              <a:t>4.11.2016.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BAE4-6331-4AE2-AD8A-49935B68429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4A20-0EAD-4628-9117-E5285C8E7EF1}" type="datetimeFigureOut">
              <a:rPr lang="hr-HR" smtClean="0"/>
              <a:t>4.11.2016.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2BAE4-6331-4AE2-AD8A-49935B68429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E4A20-0EAD-4628-9117-E5285C8E7EF1}" type="datetimeFigureOut">
              <a:rPr lang="hr-HR" smtClean="0"/>
              <a:t>4.11.2016.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2BAE4-6331-4AE2-AD8A-49935B68429C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BK tehnike kod nesanice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Jelena Tadić, </a:t>
            </a:r>
            <a:r>
              <a:rPr lang="hr-HR" dirty="0" err="1" smtClean="0"/>
              <a:t>mag.psih</a:t>
            </a:r>
            <a:r>
              <a:rPr lang="hr-HR" dirty="0" smtClean="0"/>
              <a:t>.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000" dirty="0" smtClean="0"/>
              <a:t>Suočavanje s nesanicom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844824"/>
            <a:ext cx="8363272" cy="4536504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r-HR" sz="2800" b="1" dirty="0" smtClean="0"/>
              <a:t>Postavljanje osobnog cilja </a:t>
            </a:r>
            <a:r>
              <a:rPr lang="hr-HR" sz="2800" dirty="0" smtClean="0"/>
              <a:t>– specifičan i dobro definiran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‘’Prije nego krenete na putovanje, dobro je znati kamo idete.’’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Loše postavljen cilj: Želim spavati kao prije.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Dobro postavljen cilj: Želim spavati cijelu noć bez buđenja, biti bolje raspoložen tijekom dana i biti se u stanju bolje slagati s drugim ljudima</a:t>
            </a:r>
            <a:r>
              <a:rPr lang="hr-HR" dirty="0" smtClean="0"/>
              <a:t>.</a:t>
            </a:r>
            <a:endParaRPr lang="hr-HR" dirty="0"/>
          </a:p>
        </p:txBody>
      </p:sp>
      <p:pic>
        <p:nvPicPr>
          <p:cNvPr id="3074" name="Picture 2" descr="C:\Users\kraljica Jelena\Desktop\Slike nesanica\choos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51148"/>
            <a:ext cx="1893264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542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282154"/>
          </a:xfrm>
        </p:spPr>
        <p:txBody>
          <a:bodyPr>
            <a:noAutofit/>
          </a:bodyPr>
          <a:lstStyle/>
          <a:p>
            <a:pPr algn="l"/>
            <a:r>
              <a:rPr lang="hr-HR" sz="4000" dirty="0"/>
              <a:t>Suočavanje s </a:t>
            </a:r>
            <a:r>
              <a:rPr lang="hr-HR" sz="4000" dirty="0" smtClean="0"/>
              <a:t>nesanicom – bihevioralne tehnike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19256" cy="4353347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r-HR" sz="2800" b="1" dirty="0" smtClean="0"/>
              <a:t>Pisanje dnevnika spavanja </a:t>
            </a:r>
            <a:r>
              <a:rPr lang="hr-HR" sz="2800" dirty="0" smtClean="0"/>
              <a:t>– pomaže pri ‘’mjerenju dužine spavanja’’ tj. pri praćenju napretka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Tablica koja se ispunjava svako jutro – pokazuje kako smo spavali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Dnevnik pisati sve dok problemi s nesanicom ne prođu</a:t>
            </a:r>
            <a:endParaRPr lang="hr-HR" sz="2800" dirty="0"/>
          </a:p>
        </p:txBody>
      </p:sp>
      <p:pic>
        <p:nvPicPr>
          <p:cNvPr id="2050" name="Picture 2" descr="C:\Users\kraljica Jelena\Desktop\Slike nesanica\Pisanje-dnevnika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4388128"/>
            <a:ext cx="3384376" cy="189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95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2300818"/>
              </p:ext>
            </p:extLst>
          </p:nvPr>
        </p:nvGraphicFramePr>
        <p:xfrm>
          <a:off x="251520" y="116632"/>
          <a:ext cx="8301608" cy="6512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2528"/>
                <a:gridCol w="504056"/>
                <a:gridCol w="576064"/>
                <a:gridCol w="576064"/>
                <a:gridCol w="504056"/>
                <a:gridCol w="504056"/>
                <a:gridCol w="432048"/>
                <a:gridCol w="452736"/>
              </a:tblGrid>
              <a:tr h="432048">
                <a:tc>
                  <a:txBody>
                    <a:bodyPr/>
                    <a:lstStyle/>
                    <a:p>
                      <a:r>
                        <a:rPr lang="hr-HR" dirty="0" smtClean="0"/>
                        <a:t>Mjerenje dužine spavanja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2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3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4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6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7</a:t>
                      </a:r>
                      <a:endParaRPr lang="hr-HR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hr-HR" dirty="0" smtClean="0"/>
                        <a:t>1.</a:t>
                      </a:r>
                      <a:r>
                        <a:rPr lang="hr-HR" baseline="0" dirty="0" smtClean="0"/>
                        <a:t> Jeste li spavali preko dana </a:t>
                      </a:r>
                      <a:r>
                        <a:rPr lang="hr-HR" baseline="0" dirty="0" err="1" smtClean="0"/>
                        <a:t>juče</a:t>
                      </a:r>
                      <a:r>
                        <a:rPr lang="hr-HR" baseline="0" dirty="0" smtClean="0"/>
                        <a:t>? Ako da, koliko dugo (u minutama)?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hr-HR" dirty="0" smtClean="0"/>
                        <a:t>2. U koliko sati ste se ustali jutros?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hr-HR" dirty="0" smtClean="0"/>
                        <a:t>3. U koliko sati ste se jutros</a:t>
                      </a:r>
                      <a:r>
                        <a:rPr lang="hr-HR" baseline="0" dirty="0" smtClean="0"/>
                        <a:t> probudili?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hr-HR" dirty="0" smtClean="0"/>
                        <a:t>4. U koje vrijeme</a:t>
                      </a:r>
                      <a:r>
                        <a:rPr lang="hr-HR" baseline="0" dirty="0" smtClean="0"/>
                        <a:t> ste otišli u krevet sinoć?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 smtClean="0"/>
                        <a:t>5. U koliko</a:t>
                      </a:r>
                      <a:r>
                        <a:rPr lang="hr-HR" baseline="0" dirty="0" smtClean="0"/>
                        <a:t> sati ste sinoć ugasili svjetlo namjeravajući spavati?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hr-HR" dirty="0" smtClean="0"/>
                        <a:t>6.</a:t>
                      </a:r>
                      <a:r>
                        <a:rPr lang="hr-HR" baseline="0" dirty="0" smtClean="0"/>
                        <a:t> Koliko vremena vam je bilo potrebno da zaspete? (u minutama)?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hr-HR" dirty="0" smtClean="0"/>
                        <a:t>7. Koliko dugo ste bili budni </a:t>
                      </a:r>
                      <a:r>
                        <a:rPr lang="hr-HR" b="1" dirty="0" smtClean="0"/>
                        <a:t>tijekom</a:t>
                      </a:r>
                      <a:r>
                        <a:rPr lang="hr-HR" dirty="0" smtClean="0"/>
                        <a:t> noći (ukupno u minutama)?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hr-HR" dirty="0" smtClean="0"/>
                        <a:t>8. Koliko ste sveukupno spavali?</a:t>
                      </a:r>
                      <a:r>
                        <a:rPr lang="hr-HR" baseline="0" dirty="0" smtClean="0"/>
                        <a:t> (sati/minute)?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hr-HR" dirty="0" smtClean="0"/>
                        <a:t>9.Koliko alkohola ste sinoć popili?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hr-HR" dirty="0" smtClean="0"/>
                        <a:t>10. Jeste li uzeli</a:t>
                      </a:r>
                      <a:r>
                        <a:rPr lang="hr-HR" baseline="0" dirty="0" smtClean="0"/>
                        <a:t> tablete za spavanje sinoć? Ako da, koliko?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324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4787684"/>
              </p:ext>
            </p:extLst>
          </p:nvPr>
        </p:nvGraphicFramePr>
        <p:xfrm>
          <a:off x="467544" y="1600200"/>
          <a:ext cx="8219256" cy="3565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2528"/>
                <a:gridCol w="504056"/>
                <a:gridCol w="504056"/>
                <a:gridCol w="432048"/>
                <a:gridCol w="504056"/>
                <a:gridCol w="504056"/>
                <a:gridCol w="504056"/>
                <a:gridCol w="514400"/>
              </a:tblGrid>
              <a:tr h="820688">
                <a:tc gridSpan="8">
                  <a:txBody>
                    <a:bodyPr/>
                    <a:lstStyle/>
                    <a:p>
                      <a:r>
                        <a:rPr lang="hr-HR" dirty="0" smtClean="0"/>
                        <a:t>Mjerenje kvalitete spavanja</a:t>
                      </a:r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  <a:tr h="1281675">
                <a:tc>
                  <a:txBody>
                    <a:bodyPr/>
                    <a:lstStyle/>
                    <a:p>
                      <a:r>
                        <a:rPr lang="hr-HR" dirty="0" smtClean="0"/>
                        <a:t>11. Koliko ste se osvježeno osjećali ujutro?</a:t>
                      </a:r>
                    </a:p>
                    <a:p>
                      <a:r>
                        <a:rPr lang="hr-HR" dirty="0" smtClean="0"/>
                        <a:t>  </a:t>
                      </a:r>
                    </a:p>
                    <a:p>
                      <a:r>
                        <a:rPr lang="hr-HR" baseline="0" dirty="0" smtClean="0"/>
                        <a:t>       0 ------- 1 ------- </a:t>
                      </a:r>
                      <a:r>
                        <a:rPr lang="hr-HR" baseline="0" dirty="0" err="1" smtClean="0"/>
                        <a:t>2</a:t>
                      </a:r>
                      <a:r>
                        <a:rPr lang="hr-HR" baseline="0" dirty="0" smtClean="0"/>
                        <a:t> -------- 3 ------- </a:t>
                      </a:r>
                      <a:r>
                        <a:rPr lang="hr-HR" baseline="0" dirty="0" err="1" smtClean="0"/>
                        <a:t>4</a:t>
                      </a:r>
                      <a:r>
                        <a:rPr lang="hr-HR" baseline="0" dirty="0" smtClean="0"/>
                        <a:t> </a:t>
                      </a:r>
                    </a:p>
                    <a:p>
                      <a:r>
                        <a:rPr lang="hr-HR" baseline="0" dirty="0" smtClean="0"/>
                        <a:t>Uopće ne         Umjereno                 Jako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281675">
                <a:tc>
                  <a:txBody>
                    <a:bodyPr/>
                    <a:lstStyle/>
                    <a:p>
                      <a:r>
                        <a:rPr lang="hr-HR" dirty="0" smtClean="0"/>
                        <a:t>12. Kako biste ocijenili općenito kvalitetu spavanja protekle noći?</a:t>
                      </a:r>
                    </a:p>
                    <a:p>
                      <a:endParaRPr lang="hr-HR" dirty="0" smtClean="0"/>
                    </a:p>
                    <a:p>
                      <a:r>
                        <a:rPr lang="hr-HR" baseline="0" dirty="0" smtClean="0"/>
                        <a:t>      0 ------- 1 ------- </a:t>
                      </a:r>
                      <a:r>
                        <a:rPr lang="hr-HR" baseline="0" dirty="0" err="1" smtClean="0"/>
                        <a:t>2</a:t>
                      </a:r>
                      <a:r>
                        <a:rPr lang="hr-HR" baseline="0" dirty="0" smtClean="0"/>
                        <a:t> -------- 3 ------- </a:t>
                      </a:r>
                      <a:r>
                        <a:rPr lang="hr-HR" baseline="0" dirty="0" err="1" smtClean="0"/>
                        <a:t>4</a:t>
                      </a:r>
                      <a:r>
                        <a:rPr lang="hr-HR" baseline="0" dirty="0" smtClean="0"/>
                        <a:t> </a:t>
                      </a:r>
                    </a:p>
                    <a:p>
                      <a:r>
                        <a:rPr lang="hr-HR" baseline="0" dirty="0" smtClean="0"/>
                        <a:t>Slaba                                             Jako dobra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948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000" dirty="0" smtClean="0"/>
              <a:t>Efikasnost spavanja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Postaviti si dodatni cilj: </a:t>
            </a:r>
            <a:r>
              <a:rPr lang="hr-HR" b="1" dirty="0" smtClean="0"/>
              <a:t>Povećati efikasnost spavanja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Osobe s nesanicom – neefikasni spavači – spavaju samo dio noći, dok efikasni spavaju većinu noći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Dobar spavač – spava 90% vremena u noći, 8 h provedeno u krevetu (480 min); od toga 10% budnosti (48 min)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Formula za računanje efikasnosti spavanja: Ukupno vrijeme za koje mislite da spavate : Ukupno vrijeme koje uobičajeno provedete u krevetu * 100</a:t>
            </a:r>
          </a:p>
          <a:p>
            <a:pPr marL="0" indent="0">
              <a:buNone/>
            </a:pPr>
            <a:r>
              <a:rPr lang="hr-HR" dirty="0" smtClean="0"/>
              <a:t>                    </a:t>
            </a:r>
          </a:p>
          <a:p>
            <a:pPr marL="0" indent="0">
              <a:buNone/>
            </a:pPr>
            <a:r>
              <a:rPr lang="hr-HR" dirty="0" smtClean="0"/>
              <a:t>                            :                            * 100 =                            %</a:t>
            </a:r>
            <a:endParaRPr lang="hr-HR" dirty="0"/>
          </a:p>
        </p:txBody>
      </p:sp>
      <p:sp>
        <p:nvSpPr>
          <p:cNvPr id="4" name="Rectangle 3"/>
          <p:cNvSpPr/>
          <p:nvPr/>
        </p:nvSpPr>
        <p:spPr>
          <a:xfrm>
            <a:off x="899592" y="5163212"/>
            <a:ext cx="151216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Rectangle 4"/>
          <p:cNvSpPr/>
          <p:nvPr/>
        </p:nvSpPr>
        <p:spPr>
          <a:xfrm>
            <a:off x="3127688" y="5163212"/>
            <a:ext cx="151216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ectangle 5"/>
          <p:cNvSpPr/>
          <p:nvPr/>
        </p:nvSpPr>
        <p:spPr>
          <a:xfrm>
            <a:off x="6603684" y="5163212"/>
            <a:ext cx="151216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3197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19256" cy="1228998"/>
          </a:xfrm>
        </p:spPr>
        <p:txBody>
          <a:bodyPr>
            <a:normAutofit/>
          </a:bodyPr>
          <a:lstStyle/>
          <a:p>
            <a:pPr algn="l"/>
            <a:r>
              <a:rPr lang="hr-HR" sz="4000" dirty="0"/>
              <a:t>Efikasnost spavanja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HR" dirty="0"/>
          </a:p>
        </p:txBody>
      </p:sp>
      <p:pic>
        <p:nvPicPr>
          <p:cNvPr id="1026" name="Picture 2" descr="C:\Users\kraljica Jelena\Desktop\14875876_10210290751320867_952309409_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68760"/>
            <a:ext cx="8602556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691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000" dirty="0" smtClean="0"/>
              <a:t>Poboljšanje higijene spavanja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Higijena spavanja – lista stvari koje možemo kontrolirati da bismo si omogućili dobar san tijekom noći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Samo korištenje uputa za higijenu spavanja – nije dovoljno za </a:t>
            </a:r>
            <a:r>
              <a:rPr lang="hr-HR" sz="2800" dirty="0" err="1" smtClean="0"/>
              <a:t>perzistirajuću</a:t>
            </a:r>
            <a:r>
              <a:rPr lang="hr-HR" sz="2800" dirty="0" smtClean="0"/>
              <a:t> nesanicu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Dobro ih je koristiti uz BK tehnike za nesanicu </a:t>
            </a:r>
            <a:endParaRPr lang="hr-HR" sz="800" dirty="0" smtClean="0"/>
          </a:p>
          <a:p>
            <a:pPr>
              <a:buFont typeface="Courier New" panose="02070309020205020404" pitchFamily="49" charset="0"/>
              <a:buChar char="o"/>
            </a:pPr>
            <a:endParaRPr lang="hr-HR" sz="28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Dobra higijena spavanja: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800" dirty="0" smtClean="0"/>
              <a:t>Faktori stila života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2800" dirty="0" smtClean="0"/>
              <a:t>Faktori prostorije za spavanje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249408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76672"/>
            <a:ext cx="8435280" cy="63813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HR" dirty="0" smtClean="0"/>
              <a:t>                                        Faktori stila života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                        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                                  Faktori prostorije za spavanje</a:t>
            </a:r>
            <a:endParaRPr lang="hr-HR" dirty="0"/>
          </a:p>
        </p:txBody>
      </p:sp>
      <p:sp>
        <p:nvSpPr>
          <p:cNvPr id="4" name="Rectangle 3"/>
          <p:cNvSpPr/>
          <p:nvPr/>
        </p:nvSpPr>
        <p:spPr>
          <a:xfrm>
            <a:off x="3850750" y="3068959"/>
            <a:ext cx="1759640" cy="171511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Oval 4"/>
          <p:cNvSpPr/>
          <p:nvPr/>
        </p:nvSpPr>
        <p:spPr>
          <a:xfrm>
            <a:off x="467544" y="1884898"/>
            <a:ext cx="1584176" cy="93610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Oval 6"/>
          <p:cNvSpPr/>
          <p:nvPr/>
        </p:nvSpPr>
        <p:spPr>
          <a:xfrm>
            <a:off x="1907704" y="1489500"/>
            <a:ext cx="1584176" cy="93610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Oval 7"/>
          <p:cNvSpPr/>
          <p:nvPr/>
        </p:nvSpPr>
        <p:spPr>
          <a:xfrm>
            <a:off x="3500847" y="1422208"/>
            <a:ext cx="1584176" cy="93610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Oval 8"/>
          <p:cNvSpPr/>
          <p:nvPr/>
        </p:nvSpPr>
        <p:spPr>
          <a:xfrm>
            <a:off x="6558444" y="1890260"/>
            <a:ext cx="1584176" cy="93610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Oval 9"/>
          <p:cNvSpPr/>
          <p:nvPr/>
        </p:nvSpPr>
        <p:spPr>
          <a:xfrm>
            <a:off x="5144937" y="1489500"/>
            <a:ext cx="1584176" cy="93610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1" name="Oval 10"/>
          <p:cNvSpPr/>
          <p:nvPr/>
        </p:nvSpPr>
        <p:spPr>
          <a:xfrm>
            <a:off x="467544" y="3969060"/>
            <a:ext cx="1584176" cy="93610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2" name="Oval 11"/>
          <p:cNvSpPr/>
          <p:nvPr/>
        </p:nvSpPr>
        <p:spPr>
          <a:xfrm>
            <a:off x="1610580" y="4905164"/>
            <a:ext cx="1584176" cy="93610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3" name="Oval 12"/>
          <p:cNvSpPr/>
          <p:nvPr/>
        </p:nvSpPr>
        <p:spPr>
          <a:xfrm>
            <a:off x="3147569" y="5201681"/>
            <a:ext cx="1584176" cy="93610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4" name="Oval 13"/>
          <p:cNvSpPr/>
          <p:nvPr/>
        </p:nvSpPr>
        <p:spPr>
          <a:xfrm>
            <a:off x="4951269" y="5206944"/>
            <a:ext cx="1584176" cy="93610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5" name="Oval 14"/>
          <p:cNvSpPr/>
          <p:nvPr/>
        </p:nvSpPr>
        <p:spPr>
          <a:xfrm>
            <a:off x="6558444" y="5153459"/>
            <a:ext cx="1584176" cy="93610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6" name="Oval 15"/>
          <p:cNvSpPr/>
          <p:nvPr/>
        </p:nvSpPr>
        <p:spPr>
          <a:xfrm>
            <a:off x="7350532" y="4053410"/>
            <a:ext cx="1584176" cy="93610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8" name="TextBox 17"/>
          <p:cNvSpPr txBox="1"/>
          <p:nvPr/>
        </p:nvSpPr>
        <p:spPr>
          <a:xfrm>
            <a:off x="4139952" y="3501008"/>
            <a:ext cx="12241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Dobra higijena spavanja</a:t>
            </a:r>
            <a:endParaRPr lang="hr-HR" dirty="0"/>
          </a:p>
        </p:txBody>
      </p:sp>
      <p:sp>
        <p:nvSpPr>
          <p:cNvPr id="19" name="TextBox 18"/>
          <p:cNvSpPr txBox="1"/>
          <p:nvPr/>
        </p:nvSpPr>
        <p:spPr>
          <a:xfrm>
            <a:off x="539552" y="2060848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Ograničiti kofein</a:t>
            </a:r>
            <a:endParaRPr lang="hr-HR" dirty="0"/>
          </a:p>
        </p:txBody>
      </p:sp>
      <p:sp>
        <p:nvSpPr>
          <p:cNvPr id="20" name="TextBox 19"/>
          <p:cNvSpPr txBox="1"/>
          <p:nvPr/>
        </p:nvSpPr>
        <p:spPr>
          <a:xfrm>
            <a:off x="2123728" y="1634386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Ograničiti nikotin</a:t>
            </a:r>
            <a:endParaRPr lang="hr-HR" dirty="0"/>
          </a:p>
        </p:txBody>
      </p:sp>
      <p:sp>
        <p:nvSpPr>
          <p:cNvPr id="21" name="TextBox 20"/>
          <p:cNvSpPr txBox="1"/>
          <p:nvPr/>
        </p:nvSpPr>
        <p:spPr>
          <a:xfrm>
            <a:off x="3791872" y="1634385"/>
            <a:ext cx="1110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Ograničiti alkohol</a:t>
            </a:r>
            <a:endParaRPr lang="hr-HR" dirty="0"/>
          </a:p>
        </p:txBody>
      </p:sp>
      <p:sp>
        <p:nvSpPr>
          <p:cNvPr id="22" name="TextBox 21"/>
          <p:cNvSpPr txBox="1"/>
          <p:nvPr/>
        </p:nvSpPr>
        <p:spPr>
          <a:xfrm>
            <a:off x="5317095" y="1634386"/>
            <a:ext cx="1239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Paziti na prehranu</a:t>
            </a:r>
            <a:endParaRPr lang="hr-HR" dirty="0"/>
          </a:p>
        </p:txBody>
      </p:sp>
      <p:sp>
        <p:nvSpPr>
          <p:cNvPr id="23" name="TextBox 22"/>
          <p:cNvSpPr txBox="1"/>
          <p:nvPr/>
        </p:nvSpPr>
        <p:spPr>
          <a:xfrm>
            <a:off x="6729112" y="2168284"/>
            <a:ext cx="1299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Vježbati</a:t>
            </a:r>
            <a:endParaRPr lang="hr-HR" dirty="0"/>
          </a:p>
        </p:txBody>
      </p:sp>
      <p:sp>
        <p:nvSpPr>
          <p:cNvPr id="24" name="TextBox 23"/>
          <p:cNvSpPr txBox="1"/>
          <p:nvPr/>
        </p:nvSpPr>
        <p:spPr>
          <a:xfrm>
            <a:off x="683568" y="4137744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Ograničiti buku</a:t>
            </a:r>
            <a:endParaRPr lang="hr-HR" dirty="0"/>
          </a:p>
        </p:txBody>
      </p:sp>
      <p:sp>
        <p:nvSpPr>
          <p:cNvPr id="25" name="TextBox 24"/>
          <p:cNvSpPr txBox="1"/>
          <p:nvPr/>
        </p:nvSpPr>
        <p:spPr>
          <a:xfrm>
            <a:off x="1610580" y="4989514"/>
            <a:ext cx="15212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Regulirati temperaturu sobe</a:t>
            </a:r>
            <a:endParaRPr lang="hr-HR" dirty="0"/>
          </a:p>
        </p:txBody>
      </p:sp>
      <p:sp>
        <p:nvSpPr>
          <p:cNvPr id="26" name="TextBox 25"/>
          <p:cNvSpPr txBox="1"/>
          <p:nvPr/>
        </p:nvSpPr>
        <p:spPr>
          <a:xfrm>
            <a:off x="3267147" y="5294003"/>
            <a:ext cx="14575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Regulirati temperaturu tijela</a:t>
            </a:r>
            <a:endParaRPr lang="hr-HR" dirty="0"/>
          </a:p>
        </p:txBody>
      </p:sp>
      <p:sp>
        <p:nvSpPr>
          <p:cNvPr id="27" name="TextBox 26"/>
          <p:cNvSpPr txBox="1"/>
          <p:nvPr/>
        </p:nvSpPr>
        <p:spPr>
          <a:xfrm>
            <a:off x="4974268" y="5351830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Poboljšati kvalitetu zraka</a:t>
            </a:r>
            <a:endParaRPr lang="hr-HR" dirty="0"/>
          </a:p>
        </p:txBody>
      </p:sp>
      <p:sp>
        <p:nvSpPr>
          <p:cNvPr id="28" name="TextBox 27"/>
          <p:cNvSpPr txBox="1"/>
          <p:nvPr/>
        </p:nvSpPr>
        <p:spPr>
          <a:xfrm>
            <a:off x="6804248" y="5294003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Ograničiti svjetlo</a:t>
            </a:r>
            <a:endParaRPr lang="hr-HR" dirty="0"/>
          </a:p>
        </p:txBody>
      </p:sp>
      <p:sp>
        <p:nvSpPr>
          <p:cNvPr id="29" name="TextBox 28"/>
          <p:cNvSpPr txBox="1"/>
          <p:nvPr/>
        </p:nvSpPr>
        <p:spPr>
          <a:xfrm>
            <a:off x="7476546" y="4087206"/>
            <a:ext cx="13321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Poboljšati udobnost kreveta</a:t>
            </a:r>
            <a:endParaRPr lang="hr-HR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58018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6011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000" dirty="0" smtClean="0"/>
              <a:t>Poboljšanje pripreme za spavanje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Razvijanje ‘’</a:t>
            </a:r>
            <a:r>
              <a:rPr lang="hr-HR" dirty="0" err="1" smtClean="0"/>
              <a:t>wind</a:t>
            </a:r>
            <a:r>
              <a:rPr lang="hr-HR" dirty="0" smtClean="0"/>
              <a:t>-</a:t>
            </a:r>
            <a:r>
              <a:rPr lang="hr-HR" dirty="0" err="1" smtClean="0"/>
              <a:t>down</a:t>
            </a:r>
            <a:r>
              <a:rPr lang="hr-HR" dirty="0" smtClean="0"/>
              <a:t> </a:t>
            </a:r>
            <a:r>
              <a:rPr lang="hr-HR" dirty="0" err="1" smtClean="0"/>
              <a:t>routine</a:t>
            </a:r>
            <a:r>
              <a:rPr lang="hr-HR" dirty="0" smtClean="0"/>
              <a:t>’’ – 60-90 minuta prije odlaska u krevet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Vrijeme opuštanja i pripreme za spavanje – koje olakšava </a:t>
            </a:r>
            <a:r>
              <a:rPr lang="hr-HR" dirty="0" err="1" smtClean="0"/>
              <a:t>zaspivanje</a:t>
            </a:r>
            <a:r>
              <a:rPr lang="hr-HR" dirty="0" smtClean="0"/>
              <a:t> nakon odlaska u krevet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b="1" dirty="0" smtClean="0"/>
              <a:t>Osmisliti svoju rutinu</a:t>
            </a:r>
            <a:r>
              <a:rPr lang="hr-HR" dirty="0"/>
              <a:t> </a:t>
            </a:r>
            <a:r>
              <a:rPr lang="hr-HR" dirty="0" smtClean="0"/>
              <a:t>- npr. usporavati s radnim aktivnostima i završiti ih; odvojiti vrijeme za opuštanje i relaksaciju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Individualno osmišljena – isplanirana kako bismo je se mogli pridržavati, ali ne </a:t>
            </a:r>
            <a:r>
              <a:rPr lang="hr-HR" dirty="0" err="1" smtClean="0"/>
              <a:t>prestriktno</a:t>
            </a:r>
            <a:r>
              <a:rPr lang="hr-HR" dirty="0" smtClean="0"/>
              <a:t> – odstupanje ne treba izazvati anksioznost ili razočaranje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Cilj dobro osmišljene rutine - opuštanje</a:t>
            </a:r>
          </a:p>
        </p:txBody>
      </p:sp>
    </p:spTree>
    <p:extLst>
      <p:ext uri="{BB962C8B-B14F-4D97-AF65-F5344CB8AC3E}">
        <p14:creationId xmlns:p14="http://schemas.microsoft.com/office/powerpoint/2010/main" val="210468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778098"/>
          </a:xfrm>
        </p:spPr>
        <p:txBody>
          <a:bodyPr>
            <a:normAutofit/>
          </a:bodyPr>
          <a:lstStyle/>
          <a:p>
            <a:pPr algn="l"/>
            <a:r>
              <a:rPr lang="hr-HR" sz="4000" dirty="0" smtClean="0"/>
              <a:t>Primjer pripreme za spavanje</a:t>
            </a:r>
            <a:endParaRPr lang="hr-HR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592066"/>
              </p:ext>
            </p:extLst>
          </p:nvPr>
        </p:nvGraphicFramePr>
        <p:xfrm>
          <a:off x="323528" y="1196752"/>
          <a:ext cx="8363272" cy="5044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5698976"/>
              </a:tblGrid>
              <a:tr h="621069">
                <a:tc>
                  <a:txBody>
                    <a:bodyPr/>
                    <a:lstStyle/>
                    <a:p>
                      <a:r>
                        <a:rPr lang="hr-HR" dirty="0" smtClean="0"/>
                        <a:t>Prosječno vrijeme</a:t>
                      </a:r>
                      <a:r>
                        <a:rPr lang="hr-HR" baseline="0" dirty="0" smtClean="0"/>
                        <a:t> navečer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Planirani raspored</a:t>
                      </a:r>
                      <a:endParaRPr lang="hr-HR" dirty="0"/>
                    </a:p>
                  </a:txBody>
                  <a:tcPr anchor="ctr"/>
                </a:tc>
              </a:tr>
              <a:tr h="621069">
                <a:tc>
                  <a:txBody>
                    <a:bodyPr/>
                    <a:lstStyle/>
                    <a:p>
                      <a:r>
                        <a:rPr lang="hr-HR" dirty="0" smtClean="0"/>
                        <a:t>7:30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Uvid</a:t>
                      </a:r>
                      <a:r>
                        <a:rPr lang="hr-HR" baseline="0" dirty="0" smtClean="0"/>
                        <a:t> u tablicu ‘’Planiranje vremena’’</a:t>
                      </a:r>
                      <a:endParaRPr lang="hr-HR" dirty="0"/>
                    </a:p>
                  </a:txBody>
                  <a:tcPr anchor="ctr"/>
                </a:tc>
              </a:tr>
              <a:tr h="621069">
                <a:tc>
                  <a:txBody>
                    <a:bodyPr/>
                    <a:lstStyle/>
                    <a:p>
                      <a:r>
                        <a:rPr lang="hr-HR" dirty="0" smtClean="0"/>
                        <a:t>7:45 – 8:30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 smtClean="0"/>
                        <a:t>Završavanje dnevnih aktivnosti (posao i kućanski poslovi)</a:t>
                      </a:r>
                    </a:p>
                    <a:p>
                      <a:endParaRPr lang="hr-HR" dirty="0"/>
                    </a:p>
                  </a:txBody>
                  <a:tcPr anchor="ctr"/>
                </a:tc>
              </a:tr>
              <a:tr h="621069">
                <a:tc>
                  <a:txBody>
                    <a:bodyPr/>
                    <a:lstStyle/>
                    <a:p>
                      <a:r>
                        <a:rPr lang="hr-HR" dirty="0" smtClean="0"/>
                        <a:t>8:30 – 10:00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Završavanje ostalih aktivnosti</a:t>
                      </a:r>
                      <a:endParaRPr lang="hr-HR" dirty="0"/>
                    </a:p>
                  </a:txBody>
                  <a:tcPr anchor="ctr"/>
                </a:tc>
              </a:tr>
              <a:tr h="621069">
                <a:tc rowSpan="2">
                  <a:txBody>
                    <a:bodyPr/>
                    <a:lstStyle/>
                    <a:p>
                      <a:r>
                        <a:rPr lang="hr-HR" b="1" dirty="0" smtClean="0"/>
                        <a:t>10-11:15</a:t>
                      </a:r>
                      <a:endParaRPr lang="hr-H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b="1" dirty="0" smtClean="0"/>
                        <a:t>Posao i aktivnosti su gotove</a:t>
                      </a:r>
                      <a:endParaRPr lang="hr-HR" b="1" dirty="0"/>
                    </a:p>
                  </a:txBody>
                  <a:tcPr anchor="ctr"/>
                </a:tc>
              </a:tr>
              <a:tr h="621069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b="1" dirty="0" smtClean="0"/>
                        <a:t>Vrijeme za relaksaciju (čitanje, TV, relaksirajuće vježbanje, itd.)</a:t>
                      </a:r>
                      <a:endParaRPr lang="hr-HR" b="1" dirty="0"/>
                    </a:p>
                  </a:txBody>
                  <a:tcPr anchor="ctr"/>
                </a:tc>
              </a:tr>
              <a:tr h="621069">
                <a:tc>
                  <a:txBody>
                    <a:bodyPr/>
                    <a:lstStyle/>
                    <a:p>
                      <a:r>
                        <a:rPr lang="hr-HR" b="1" dirty="0" smtClean="0"/>
                        <a:t>11:15</a:t>
                      </a:r>
                      <a:endParaRPr lang="hr-H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b="1" dirty="0" smtClean="0"/>
                        <a:t>Vrijeme</a:t>
                      </a:r>
                      <a:r>
                        <a:rPr lang="hr-HR" b="1" baseline="0" dirty="0" smtClean="0"/>
                        <a:t> prije odlaska u krevet (kupanje, presvlačenje)</a:t>
                      </a:r>
                      <a:endParaRPr lang="hr-HR" b="1" dirty="0"/>
                    </a:p>
                  </a:txBody>
                  <a:tcPr anchor="ctr"/>
                </a:tc>
              </a:tr>
              <a:tr h="621069">
                <a:tc>
                  <a:txBody>
                    <a:bodyPr/>
                    <a:lstStyle/>
                    <a:p>
                      <a:r>
                        <a:rPr lang="hr-HR" b="1" dirty="0" smtClean="0"/>
                        <a:t>11:30</a:t>
                      </a:r>
                      <a:endParaRPr lang="hr-H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b="1" dirty="0" smtClean="0"/>
                        <a:t>Odlazak u krevet</a:t>
                      </a:r>
                    </a:p>
                    <a:p>
                      <a:r>
                        <a:rPr lang="hr-HR" b="1" dirty="0" smtClean="0"/>
                        <a:t>Vježbati relaksiranje</a:t>
                      </a:r>
                      <a:endParaRPr lang="hr-HR" b="1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280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sz="4000" dirty="0" smtClean="0"/>
              <a:t>Nesanica</a:t>
            </a:r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1196752"/>
            <a:ext cx="8229600" cy="4525963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Iskustvo lošeg spavanja po noći koje utječe na to kako se osjećamo tijekom dana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24-satni poremećaj, uz teškoće spavanja po noći i dnevni problem → razlog traženja pomoći (problemi na poslu, u vezi, umor, iritabilnost)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err="1" smtClean="0"/>
              <a:t>Check</a:t>
            </a:r>
            <a:r>
              <a:rPr lang="hr-HR" sz="2800" dirty="0" smtClean="0"/>
              <a:t>-lista – potvrđivanje postojanja problema sa spavanjem</a:t>
            </a:r>
            <a:endParaRPr lang="hr-HR" sz="2800" dirty="0"/>
          </a:p>
        </p:txBody>
      </p:sp>
      <p:pic>
        <p:nvPicPr>
          <p:cNvPr id="1026" name="Picture 2" descr="C:\Users\kraljica Jelena\Desktop\Slike nesanica\nesanica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143967"/>
            <a:ext cx="3672408" cy="2444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000" dirty="0" smtClean="0"/>
              <a:t>Opuštanje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5256584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Učenje o važnosti opuštanja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Usvojena pravila: trebati, morati…nema vremena za opuštanje!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Opuštanje bitno za mentalno zdravlje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Različiti načini opuštanja (već 5-10 min ima efekt!)</a:t>
            </a:r>
            <a:endParaRPr lang="hr-HR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626296"/>
              </p:ext>
            </p:extLst>
          </p:nvPr>
        </p:nvGraphicFramePr>
        <p:xfrm>
          <a:off x="539552" y="4293096"/>
          <a:ext cx="7848873" cy="18722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291"/>
                <a:gridCol w="2616291"/>
                <a:gridCol w="2616291"/>
              </a:tblGrid>
              <a:tr h="624069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Aktivno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Pasivno</a:t>
                      </a:r>
                      <a:endParaRPr lang="hr-HR" dirty="0"/>
                    </a:p>
                  </a:txBody>
                  <a:tcPr anchor="ctr"/>
                </a:tc>
              </a:tr>
              <a:tr h="624069">
                <a:tc>
                  <a:txBody>
                    <a:bodyPr/>
                    <a:lstStyle/>
                    <a:p>
                      <a:r>
                        <a:rPr lang="hr-HR" dirty="0" smtClean="0"/>
                        <a:t>Fizičko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Vježbanje u teretani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Lagana šetnja</a:t>
                      </a:r>
                      <a:endParaRPr lang="hr-HR" dirty="0"/>
                    </a:p>
                  </a:txBody>
                  <a:tcPr anchor="ctr"/>
                </a:tc>
              </a:tr>
              <a:tr h="624069">
                <a:tc>
                  <a:txBody>
                    <a:bodyPr/>
                    <a:lstStyle/>
                    <a:p>
                      <a:r>
                        <a:rPr lang="hr-HR" dirty="0" smtClean="0"/>
                        <a:t>Mentalno 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Rješavanje križaljki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Slušanje glazbe</a:t>
                      </a:r>
                      <a:endParaRPr lang="hr-H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252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HR" dirty="0" smtClean="0"/>
              <a:t>Poboljšanje povezanosti krevet-spavanje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Osobe koje pate od nesanice – krevet povezuju s anksioznošću (nemogućnost spavanja, osjećaj slabosti, frustracija)</a:t>
            </a:r>
          </a:p>
          <a:p>
            <a:endParaRPr lang="hr-HR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98565"/>
              </p:ext>
            </p:extLst>
          </p:nvPr>
        </p:nvGraphicFramePr>
        <p:xfrm>
          <a:off x="683568" y="3212976"/>
          <a:ext cx="7776864" cy="3096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864"/>
              </a:tblGrid>
              <a:tr h="619269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Pravila za poboljšanje povezanosti</a:t>
                      </a:r>
                      <a:r>
                        <a:rPr lang="hr-HR" baseline="0" dirty="0" smtClean="0"/>
                        <a:t> krevet-spavanje</a:t>
                      </a:r>
                      <a:endParaRPr lang="hr-HR" dirty="0"/>
                    </a:p>
                  </a:txBody>
                  <a:tcPr anchor="ctr"/>
                </a:tc>
              </a:tr>
              <a:tr h="619269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Pravilo</a:t>
                      </a:r>
                      <a:r>
                        <a:rPr lang="hr-HR" baseline="0" dirty="0" smtClean="0"/>
                        <a:t> k</a:t>
                      </a:r>
                      <a:r>
                        <a:rPr lang="hr-HR" dirty="0" smtClean="0"/>
                        <a:t>revet</a:t>
                      </a:r>
                      <a:r>
                        <a:rPr lang="hr-HR" baseline="0" dirty="0" smtClean="0"/>
                        <a:t> služi za spavanje</a:t>
                      </a:r>
                      <a:endParaRPr lang="hr-HR" dirty="0"/>
                    </a:p>
                  </a:txBody>
                  <a:tcPr anchor="ctr"/>
                </a:tc>
              </a:tr>
              <a:tr h="619269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Pravilo četvrt sata</a:t>
                      </a:r>
                      <a:endParaRPr lang="hr-HR" dirty="0"/>
                    </a:p>
                  </a:txBody>
                  <a:tcPr anchor="ctr"/>
                </a:tc>
              </a:tr>
              <a:tr h="619269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Pravilo pospanosti</a:t>
                      </a:r>
                      <a:endParaRPr lang="hr-HR" dirty="0"/>
                    </a:p>
                  </a:txBody>
                  <a:tcPr anchor="ctr"/>
                </a:tc>
              </a:tr>
              <a:tr h="619269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Pravilo čuvanja spavanja za noć</a:t>
                      </a:r>
                      <a:endParaRPr lang="hr-H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422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HR" dirty="0"/>
              <a:t>Poboljšanje povezanosti krevet-spavanje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t">
              <a:buNone/>
            </a:pPr>
            <a:r>
              <a:rPr lang="hr-HR" sz="2800" b="1" dirty="0"/>
              <a:t>Pravilo krevet služi za </a:t>
            </a:r>
            <a:r>
              <a:rPr lang="hr-HR" sz="2800" b="1" dirty="0" smtClean="0"/>
              <a:t>spavanje</a:t>
            </a:r>
            <a:endParaRPr lang="hr-HR" sz="2800" dirty="0"/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Ne koristiti krevet za ništa drugo, osim za spavanje (gledanje TV-a, čitanje, pričanje na mobitel)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Npr. čitanje u krevetu za osobu koja ne pati od nesanice – povezano s ugodom, potiče uspavljivanje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Za osobu s nesanicom – čitanje povezano s osjećajem slabosti, anksioznosti, ne potiče uspavljivanje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71511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HR" dirty="0"/>
              <a:t>Poboljšanje povezanosti krevet-spavanje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800" b="1" dirty="0"/>
              <a:t>Pravilo četvrt </a:t>
            </a:r>
            <a:r>
              <a:rPr lang="hr-HR" sz="2800" b="1" dirty="0" smtClean="0"/>
              <a:t>sata</a:t>
            </a:r>
            <a:endParaRPr lang="hr-HR" sz="2800" b="1" dirty="0"/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Dobri spavači zaspu unutar 15 minuta od odlaska na spavanje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b="1" dirty="0" smtClean="0"/>
              <a:t>‘’Prilika od 15 minuta’’ </a:t>
            </a:r>
            <a:r>
              <a:rPr lang="hr-HR" sz="2800" dirty="0" smtClean="0"/>
              <a:t>– ako osoba ne zaspe u vremenu od 15 minuta, to vrijeme se ne produljuje na 30 minuta (jer se jača osjećaj anksioznosti), već se osoba ustaje iz kreveta i radi nešto drugo dok se opet ne osjeti pospanom – ponovno se daje ‘’prilika od 15 minuta’’ – ponavljati dok osoba ne zaspe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57624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HR" dirty="0"/>
              <a:t>Poboljšanje povezanosti krevet-spavanje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291264" cy="48531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r-HR" sz="3400" b="1" dirty="0"/>
              <a:t>Pravilo </a:t>
            </a:r>
            <a:r>
              <a:rPr lang="hr-HR" sz="3400" b="1" dirty="0" smtClean="0"/>
              <a:t>pospanosti</a:t>
            </a:r>
            <a:endParaRPr lang="hr-HR" sz="3400" b="1" dirty="0"/>
          </a:p>
          <a:p>
            <a:pPr>
              <a:buFont typeface="Courier New" panose="02070309020205020404" pitchFamily="49" charset="0"/>
              <a:buChar char="o"/>
            </a:pPr>
            <a:r>
              <a:rPr lang="hr-HR" sz="3400" dirty="0" smtClean="0"/>
              <a:t>Osobe koje pate od nesanice ne znaju prepoznati kada su umorne, a kada pospane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400" dirty="0" smtClean="0"/>
              <a:t>Znakovi </a:t>
            </a:r>
            <a:r>
              <a:rPr lang="hr-HR" sz="3400" dirty="0" smtClean="0"/>
              <a:t>pospanosti</a:t>
            </a:r>
            <a:r>
              <a:rPr lang="hr-HR" sz="3400" dirty="0" smtClean="0"/>
              <a:t>:</a:t>
            </a:r>
          </a:p>
          <a:p>
            <a:pPr lvl="2">
              <a:buSzPct val="70000"/>
              <a:buFont typeface="Courier New" panose="02070309020205020404" pitchFamily="49" charset="0"/>
              <a:buChar char="o"/>
            </a:pPr>
            <a:r>
              <a:rPr lang="hr-HR" sz="3000" dirty="0" smtClean="0"/>
              <a:t>Umorne oči</a:t>
            </a:r>
          </a:p>
          <a:p>
            <a:pPr lvl="2">
              <a:buSzPct val="70000"/>
              <a:buFont typeface="Courier New" panose="02070309020205020404" pitchFamily="49" charset="0"/>
              <a:buChar char="o"/>
            </a:pPr>
            <a:r>
              <a:rPr lang="hr-HR" sz="3000" dirty="0" smtClean="0"/>
              <a:t>Bolni mišići</a:t>
            </a:r>
          </a:p>
          <a:p>
            <a:pPr lvl="2">
              <a:buSzPct val="70000"/>
              <a:buFont typeface="Courier New" panose="02070309020205020404" pitchFamily="49" charset="0"/>
              <a:buChar char="o"/>
            </a:pPr>
            <a:r>
              <a:rPr lang="hr-HR" sz="3000" dirty="0" smtClean="0"/>
              <a:t>Nekontrolirane reakcije kimanja glavom</a:t>
            </a:r>
          </a:p>
          <a:p>
            <a:pPr lvl="2">
              <a:buSzPct val="70000"/>
              <a:buFont typeface="Courier New" panose="02070309020205020404" pitchFamily="49" charset="0"/>
              <a:buChar char="o"/>
            </a:pPr>
            <a:r>
              <a:rPr lang="hr-HR" sz="3000" dirty="0" smtClean="0"/>
              <a:t>Manjak energije</a:t>
            </a:r>
          </a:p>
          <a:p>
            <a:pPr lvl="2">
              <a:buSzPct val="70000"/>
              <a:buFont typeface="Courier New" panose="02070309020205020404" pitchFamily="49" charset="0"/>
              <a:buChar char="o"/>
            </a:pPr>
            <a:r>
              <a:rPr lang="hr-HR" sz="3000" dirty="0" smtClean="0"/>
              <a:t>Zijevanje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hr-HR" sz="34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3400" dirty="0" smtClean="0"/>
              <a:t>Znakovi koji upućuju da je vrijeme za odlazak u krevet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3400" dirty="0" smtClean="0"/>
              <a:t>Ne ići u krevet ‘’jer je vrijeme za odlazak na spavanje’’, već kad osjetimo pospanost!</a:t>
            </a:r>
          </a:p>
          <a:p>
            <a:pPr marL="457200" lvl="1" indent="0">
              <a:buNone/>
            </a:pPr>
            <a:endParaRPr lang="hr-HR" dirty="0" smtClean="0"/>
          </a:p>
          <a:p>
            <a:pPr lvl="1"/>
            <a:endParaRPr lang="hr-HR" dirty="0" smtClean="0"/>
          </a:p>
          <a:p>
            <a:pPr lvl="1"/>
            <a:endParaRPr lang="hr-HR" dirty="0" smtClean="0"/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5712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HR" dirty="0"/>
              <a:t>Poboljšanje povezanosti krevet-spavanje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800" b="1" dirty="0"/>
              <a:t>Pravilo čuvanja spavanja za </a:t>
            </a:r>
            <a:r>
              <a:rPr lang="hr-HR" sz="2800" b="1" dirty="0" smtClean="0"/>
              <a:t>noć</a:t>
            </a:r>
            <a:endParaRPr lang="hr-HR" sz="2800" b="1" dirty="0"/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Izbjegavati spavanje tijekom dana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Iako može biti teško – spavanje preko dana može smanjiti potrebu za spavanjem navečer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133741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000" dirty="0"/>
              <a:t>Koliko sna nam je potrebno</a:t>
            </a:r>
            <a:r>
              <a:rPr lang="hr-HR" sz="4000" dirty="0" smtClean="0"/>
              <a:t>?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435280" cy="4857403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Nema pravila koje vrijedi za sve – individualno; ne vrijedi pravilo ‘’8 sati’’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Odgovor na pitanje koliko uobičajeno spavamo – pratiti dnevnik spavanja 10 noći i izračunati ‘’prosječno vrijeme spavanja’’</a:t>
            </a:r>
          </a:p>
          <a:p>
            <a:endParaRPr lang="hr-H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758296"/>
              </p:ext>
            </p:extLst>
          </p:nvPr>
        </p:nvGraphicFramePr>
        <p:xfrm>
          <a:off x="539552" y="3645024"/>
          <a:ext cx="7848872" cy="2895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  <a:gridCol w="4032448"/>
              </a:tblGrid>
              <a:tr h="568862">
                <a:tc>
                  <a:txBody>
                    <a:bodyPr/>
                    <a:lstStyle/>
                    <a:p>
                      <a:r>
                        <a:rPr lang="hr-HR" dirty="0" smtClean="0"/>
                        <a:t>Noć 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Količina</a:t>
                      </a:r>
                      <a:r>
                        <a:rPr lang="hr-HR" baseline="0" dirty="0" smtClean="0"/>
                        <a:t> vremena provedena u spavanju</a:t>
                      </a:r>
                      <a:endParaRPr lang="hr-HR" dirty="0"/>
                    </a:p>
                  </a:txBody>
                  <a:tcPr anchor="ctr"/>
                </a:tc>
              </a:tr>
              <a:tr h="568862"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</a:p>
                    <a:p>
                      <a:r>
                        <a:rPr lang="hr-HR" dirty="0" smtClean="0"/>
                        <a:t>2</a:t>
                      </a:r>
                    </a:p>
                    <a:p>
                      <a:r>
                        <a:rPr lang="hr-HR" dirty="0" smtClean="0"/>
                        <a:t>3</a:t>
                      </a:r>
                    </a:p>
                    <a:p>
                      <a:r>
                        <a:rPr lang="hr-HR" dirty="0" smtClean="0"/>
                        <a:t>…..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anchor="ctr"/>
                </a:tc>
              </a:tr>
              <a:tr h="568862">
                <a:tc>
                  <a:txBody>
                    <a:bodyPr/>
                    <a:lstStyle/>
                    <a:p>
                      <a:r>
                        <a:rPr lang="hr-HR" dirty="0" smtClean="0"/>
                        <a:t>Ukupno</a:t>
                      </a:r>
                      <a:r>
                        <a:rPr lang="hr-HR" baseline="0" dirty="0" smtClean="0"/>
                        <a:t> vrijeme spavanja u 10 dana =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anchor="ctr"/>
                </a:tc>
              </a:tr>
              <a:tr h="568862">
                <a:tc>
                  <a:txBody>
                    <a:bodyPr/>
                    <a:lstStyle/>
                    <a:p>
                      <a:r>
                        <a:rPr lang="hr-HR" dirty="0" smtClean="0"/>
                        <a:t>Moje prosječno vrijeme spavanja = 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505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sz="4000" dirty="0"/>
              <a:t>Koliko sna nam je potrebno?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352928" cy="4824536"/>
          </a:xfrm>
        </p:spPr>
        <p:txBody>
          <a:bodyPr>
            <a:no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r-HR" sz="2400" dirty="0" smtClean="0"/>
              <a:t>Postaviti si </a:t>
            </a:r>
            <a:r>
              <a:rPr lang="hr-HR" sz="2400" b="1" dirty="0" smtClean="0"/>
              <a:t>cilj </a:t>
            </a:r>
            <a:r>
              <a:rPr lang="hr-HR" sz="2400" dirty="0" smtClean="0"/>
              <a:t>– spavati jednaku količinu vremena svaku noć (osobe s nesanicom često imaju velike varijacije u vremenu koje spavaju od noći do noći)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400" dirty="0" smtClean="0"/>
              <a:t>Potrebno je odrediti – </a:t>
            </a:r>
            <a:r>
              <a:rPr lang="hr-HR" sz="2400" b="1" dirty="0" smtClean="0"/>
              <a:t>‘’vrijeme za buđenje’’</a:t>
            </a:r>
            <a:r>
              <a:rPr lang="hr-HR" sz="2400" dirty="0" smtClean="0"/>
              <a:t>, najbolje je imati unaprijed određeno vrijeme, 7 noći u tjednu, dok se problem sa spavanjem ne riješi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400" dirty="0" smtClean="0"/>
              <a:t>Odrediti </a:t>
            </a:r>
            <a:r>
              <a:rPr lang="hr-HR" sz="2400" b="1" dirty="0" smtClean="0"/>
              <a:t>‘’vrijeme za odlazak u krevet’’ </a:t>
            </a:r>
            <a:r>
              <a:rPr lang="hr-HR" sz="2400" dirty="0" smtClean="0"/>
              <a:t>– vrijeme kad krećete prema spavaćoj sobi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400" b="1" dirty="0" smtClean="0"/>
              <a:t>‘’</a:t>
            </a:r>
            <a:r>
              <a:rPr lang="hr-HR" sz="2400" b="1" dirty="0" err="1" smtClean="0"/>
              <a:t>Sleep</a:t>
            </a:r>
            <a:r>
              <a:rPr lang="hr-HR" sz="2400" b="1" dirty="0" smtClean="0"/>
              <a:t> </a:t>
            </a:r>
            <a:r>
              <a:rPr lang="hr-HR" sz="2400" b="1" dirty="0" err="1" smtClean="0"/>
              <a:t>window</a:t>
            </a:r>
            <a:r>
              <a:rPr lang="hr-HR" sz="2400" b="1" dirty="0" smtClean="0"/>
              <a:t>’’ </a:t>
            </a:r>
            <a:r>
              <a:rPr lang="hr-HR" sz="2400" dirty="0" smtClean="0"/>
              <a:t>= ‘’prilika za spavanje’’ – vrijeme između vremena između odlaska na </a:t>
            </a:r>
            <a:r>
              <a:rPr lang="hr-HR" sz="2400" dirty="0"/>
              <a:t>spavanje i vremena za </a:t>
            </a:r>
            <a:r>
              <a:rPr lang="hr-HR" sz="2400" dirty="0" smtClean="0"/>
              <a:t>buđenje</a:t>
            </a:r>
            <a:endParaRPr lang="hr-HR" sz="24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hr-HR" sz="2400" dirty="0" smtClean="0"/>
              <a:t>Primjer: Prosječno </a:t>
            </a:r>
            <a:r>
              <a:rPr lang="hr-HR" sz="2400" dirty="0"/>
              <a:t>vrijeme spavanja 5,</a:t>
            </a:r>
            <a:r>
              <a:rPr lang="hr-HR" sz="2400" dirty="0" err="1"/>
              <a:t>5</a:t>
            </a:r>
            <a:r>
              <a:rPr lang="hr-HR" sz="2400" dirty="0"/>
              <a:t> h, vrijeme ustajanja je u 7 sati ujutro, vrijeme za odlazak u krevet bi bilo 1:30 sati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400" dirty="0" smtClean="0"/>
              <a:t>Prosječno </a:t>
            </a:r>
            <a:r>
              <a:rPr lang="hr-HR" sz="2400" dirty="0"/>
              <a:t>vrijeme za spavanje – ne bi smjelo biti kraće od 5 (ili 6) </a:t>
            </a:r>
            <a:r>
              <a:rPr lang="hr-HR" sz="2400" dirty="0" smtClean="0"/>
              <a:t>sati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56935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HR" sz="4000" dirty="0"/>
              <a:t>‘’</a:t>
            </a:r>
            <a:r>
              <a:rPr lang="hr-HR" sz="4000" dirty="0" err="1"/>
              <a:t>Sleep</a:t>
            </a:r>
            <a:r>
              <a:rPr lang="hr-HR" sz="4000" dirty="0"/>
              <a:t> </a:t>
            </a:r>
            <a:r>
              <a:rPr lang="hr-HR" sz="4000" dirty="0" err="1"/>
              <a:t>window</a:t>
            </a:r>
            <a:r>
              <a:rPr lang="hr-HR" sz="4000" dirty="0"/>
              <a:t>’’ = ‘’prilika za spavanje’’</a:t>
            </a:r>
          </a:p>
        </p:txBody>
      </p:sp>
      <p:pic>
        <p:nvPicPr>
          <p:cNvPr id="2050" name="Picture 2" descr="C:\Users\kraljica Jelena\Desktop\14876223_10210290759561073_1866767578_o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84784"/>
            <a:ext cx="8832981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72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000" dirty="0"/>
              <a:t>Koliko sna nam je potrebno?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5184576"/>
          </a:xfrm>
        </p:spPr>
        <p:txBody>
          <a:bodyPr>
            <a:normAutofit fontScale="77500" lnSpcReduction="2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r-HR" sz="3400" dirty="0" smtClean="0"/>
              <a:t>Nakon perioda pridržavanja prosječnog vremena za spavanje – povećava se efikasnost spavanja tj. vrijeme koje osoba zaista spava, osjeća se odmornijom i svježijom te spava bez prekidanja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400" dirty="0" smtClean="0"/>
              <a:t>Na kraju svakoga tjedna – računamo efikasnost spavanja, ako se povećava možemo si za sljedeći tjedan povećati ‘’</a:t>
            </a:r>
            <a:r>
              <a:rPr lang="hr-HR" sz="3400" dirty="0" err="1" smtClean="0"/>
              <a:t>sleep</a:t>
            </a:r>
            <a:r>
              <a:rPr lang="hr-HR" sz="3400" dirty="0" smtClean="0"/>
              <a:t> </a:t>
            </a:r>
            <a:r>
              <a:rPr lang="hr-HR" sz="3400" dirty="0" err="1" smtClean="0"/>
              <a:t>window</a:t>
            </a:r>
            <a:r>
              <a:rPr lang="hr-HR" sz="3400" dirty="0" smtClean="0"/>
              <a:t>’’ tj. priliku za spavanje za 15 minuta sljedeći tjedan, i tako za svaki naredni tjedan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400" dirty="0" smtClean="0"/>
              <a:t>Potrebno je nekoliko tjedana da bi se povećala ukupna količina vremena provedena u spavanju, ali ima dugoročni efekt</a:t>
            </a:r>
          </a:p>
          <a:p>
            <a:pPr>
              <a:buFont typeface="Courier New" panose="02070309020205020404" pitchFamily="49" charset="0"/>
              <a:buChar char="o"/>
            </a:pPr>
            <a:endParaRPr lang="hr-HR" sz="3400" dirty="0"/>
          </a:p>
          <a:p>
            <a:pPr>
              <a:buFont typeface="Courier New" panose="02070309020205020404" pitchFamily="49" charset="0"/>
              <a:buChar char="o"/>
            </a:pPr>
            <a:r>
              <a:rPr lang="hr-HR" sz="3400" dirty="0" smtClean="0"/>
              <a:t>Važno – i dalje voditi dnevnik </a:t>
            </a:r>
            <a:r>
              <a:rPr lang="hr-HR" sz="3400" dirty="0" smtClean="0"/>
              <a:t>spavanja; osigurava </a:t>
            </a:r>
            <a:r>
              <a:rPr lang="hr-HR" sz="3400" dirty="0" smtClean="0"/>
              <a:t>praćenje napretka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2029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4752073"/>
              </p:ext>
            </p:extLst>
          </p:nvPr>
        </p:nvGraphicFramePr>
        <p:xfrm>
          <a:off x="467544" y="32048"/>
          <a:ext cx="8229600" cy="674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8512"/>
                <a:gridCol w="1152128"/>
                <a:gridCol w="2468960"/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Za vrijeme</a:t>
                      </a:r>
                      <a:r>
                        <a:rPr lang="hr-HR" baseline="0" dirty="0" smtClean="0"/>
                        <a:t> noći (Moj problem je to što…)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err="1" smtClean="0"/>
                        <a:t>Check</a:t>
                      </a:r>
                      <a:r>
                        <a:rPr lang="hr-HR" dirty="0" smtClean="0"/>
                        <a:t> (→)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Ne mogu zaspati na početku noći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→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err="1" smtClean="0"/>
                        <a:t>Sleep</a:t>
                      </a:r>
                      <a:r>
                        <a:rPr lang="hr-HR" baseline="0" dirty="0" smtClean="0"/>
                        <a:t>-</a:t>
                      </a:r>
                      <a:r>
                        <a:rPr lang="hr-HR" baseline="0" dirty="0" err="1" smtClean="0"/>
                        <a:t>onset</a:t>
                      </a:r>
                      <a:r>
                        <a:rPr lang="hr-HR" baseline="0" dirty="0" smtClean="0"/>
                        <a:t> </a:t>
                      </a:r>
                      <a:r>
                        <a:rPr lang="hr-HR" baseline="0" dirty="0" err="1" smtClean="0"/>
                        <a:t>insomnia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Ne mogu spavati bez buđenja tijekom noći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→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err="1" smtClean="0"/>
                        <a:t>Sleep</a:t>
                      </a:r>
                      <a:r>
                        <a:rPr lang="hr-HR" dirty="0" smtClean="0"/>
                        <a:t>-</a:t>
                      </a:r>
                      <a:r>
                        <a:rPr lang="hr-HR" dirty="0" err="1" smtClean="0"/>
                        <a:t>maintenance</a:t>
                      </a:r>
                      <a:r>
                        <a:rPr lang="hr-HR" baseline="0" dirty="0" smtClean="0"/>
                        <a:t> </a:t>
                      </a:r>
                      <a:r>
                        <a:rPr lang="hr-HR" baseline="0" dirty="0" err="1" smtClean="0"/>
                        <a:t>insomnia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Ne mogu zaspati </a:t>
                      </a:r>
                      <a:r>
                        <a:rPr lang="hr-HR" b="0" dirty="0" smtClean="0"/>
                        <a:t>i</a:t>
                      </a:r>
                      <a:r>
                        <a:rPr lang="hr-HR" dirty="0" smtClean="0"/>
                        <a:t> ne mogu</a:t>
                      </a:r>
                      <a:r>
                        <a:rPr lang="hr-HR" baseline="0" dirty="0" smtClean="0"/>
                        <a:t> spavati bez buđenja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→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Miješana nesanica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Za</a:t>
                      </a:r>
                      <a:r>
                        <a:rPr lang="hr-HR" baseline="0" dirty="0" smtClean="0"/>
                        <a:t> vrijeme dana (Moje loše spavanje rezultira…)</a:t>
                      </a:r>
                      <a:endParaRPr lang="hr-H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Umor ili smanjena energija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→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Dnevna</a:t>
                      </a:r>
                      <a:r>
                        <a:rPr lang="hr-HR" baseline="0" dirty="0" smtClean="0"/>
                        <a:t> pospanost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→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</a:tr>
              <a:tr h="356448">
                <a:tc>
                  <a:txBody>
                    <a:bodyPr/>
                    <a:lstStyle/>
                    <a:p>
                      <a:r>
                        <a:rPr lang="hr-HR" dirty="0" smtClean="0"/>
                        <a:t>Kognitivne teškoće (pažnja, pamćenje)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→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Nesanica</a:t>
                      </a:r>
                      <a:r>
                        <a:rPr lang="hr-HR" baseline="0" dirty="0" smtClean="0"/>
                        <a:t> </a:t>
                      </a:r>
                      <a:r>
                        <a:rPr lang="hr-HR" dirty="0" smtClean="0"/>
                        <a:t>s dnevnim posljedicama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Smetnje raspoloženja (iritabilnost, loše raspoloženje)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→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Loša izvedba (posao, obaveze)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→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Problemi u odnosima (obitelj, prijatelji)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→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Čestina (Ovi problemi se</a:t>
                      </a:r>
                      <a:r>
                        <a:rPr lang="hr-HR" baseline="0" dirty="0" smtClean="0"/>
                        <a:t> javljaju</a:t>
                      </a:r>
                      <a:r>
                        <a:rPr lang="hr-HR" dirty="0" smtClean="0"/>
                        <a:t>…)</a:t>
                      </a:r>
                      <a:endParaRPr lang="hr-H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Jednom ili dva puta tjedno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→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Blaga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3 ili više noći u</a:t>
                      </a:r>
                      <a:r>
                        <a:rPr lang="hr-HR" baseline="0" dirty="0" smtClean="0"/>
                        <a:t> tjednu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→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Ozbiljna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Manje od 3 mjeseca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→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Akutna</a:t>
                      </a:r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Više od 3 mjeseca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→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err="1" smtClean="0"/>
                        <a:t>Perzistirajuća</a:t>
                      </a:r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000" dirty="0" smtClean="0"/>
              <a:t>Kognitivne tehnike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Ljudi koji pate od nesanice – fizički iscrpljeni i umorni, a misli – žive (‘’roj misli’’)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Često nas upravo misli održavaju budnima – analiziranje što se dogodilo tijekom dana i što nas očekuje sutra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b="1" dirty="0" smtClean="0"/>
              <a:t>‘’</a:t>
            </a:r>
            <a:r>
              <a:rPr lang="hr-HR" sz="2800" b="1" dirty="0" err="1"/>
              <a:t>P</a:t>
            </a:r>
            <a:r>
              <a:rPr lang="hr-HR" sz="2800" b="1" dirty="0" err="1" smtClean="0"/>
              <a:t>utting</a:t>
            </a:r>
            <a:r>
              <a:rPr lang="hr-HR" sz="2800" b="1" dirty="0" smtClean="0"/>
              <a:t> </a:t>
            </a:r>
            <a:r>
              <a:rPr lang="hr-HR" sz="2800" b="1" dirty="0" err="1" smtClean="0"/>
              <a:t>the</a:t>
            </a:r>
            <a:r>
              <a:rPr lang="hr-HR" sz="2800" b="1" dirty="0" smtClean="0"/>
              <a:t> </a:t>
            </a:r>
            <a:r>
              <a:rPr lang="hr-HR" sz="2800" b="1" dirty="0" err="1" smtClean="0"/>
              <a:t>day</a:t>
            </a:r>
            <a:r>
              <a:rPr lang="hr-HR" sz="2800" b="1" dirty="0" smtClean="0"/>
              <a:t> to </a:t>
            </a:r>
            <a:r>
              <a:rPr lang="hr-HR" sz="2800" b="1" dirty="0" err="1" smtClean="0"/>
              <a:t>rest</a:t>
            </a:r>
            <a:r>
              <a:rPr lang="hr-HR" sz="2800" b="1" dirty="0" smtClean="0"/>
              <a:t>’’ </a:t>
            </a:r>
            <a:r>
              <a:rPr lang="hr-HR" sz="2800" dirty="0" smtClean="0"/>
              <a:t>– analiziranje na početku večeri, a na pred spavanje</a:t>
            </a:r>
          </a:p>
        </p:txBody>
      </p:sp>
    </p:spTree>
    <p:extLst>
      <p:ext uri="{BB962C8B-B14F-4D97-AF65-F5344CB8AC3E}">
        <p14:creationId xmlns:p14="http://schemas.microsoft.com/office/powerpoint/2010/main" val="18850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04664"/>
            <a:ext cx="8435280" cy="626469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hr-HR" sz="4600" dirty="0"/>
              <a:t>Lista stvari koje možemo napraviti u borbi s mislima povezanim s </a:t>
            </a:r>
            <a:r>
              <a:rPr lang="hr-HR" sz="4600" dirty="0" smtClean="0"/>
              <a:t>nespavanjem:</a:t>
            </a:r>
          </a:p>
          <a:p>
            <a:pPr marL="0" indent="0">
              <a:buNone/>
            </a:pPr>
            <a:endParaRPr lang="hr-HR" sz="4600" b="1" dirty="0"/>
          </a:p>
          <a:p>
            <a:pPr>
              <a:buFont typeface="Courier New" panose="02070309020205020404" pitchFamily="49" charset="0"/>
              <a:buChar char="o"/>
            </a:pPr>
            <a:r>
              <a:rPr lang="hr-HR" sz="3800" dirty="0"/>
              <a:t>1. Sjesti nasamo na 20 minuta rano navečer, ako je moguće uvijek u isto vrijeme (npr. oko 19 sati)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800" dirty="0"/>
              <a:t>2. Sjesti na mjesto gdje nas nitko neće ometati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800" dirty="0"/>
              <a:t>3. Pripremiti si bilježnicu, dnevnik i olovku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800" dirty="0"/>
              <a:t>4. Razmisliti o događanjima toga dana, kako su se događaji </a:t>
            </a:r>
            <a:r>
              <a:rPr lang="hr-HR" sz="3800" dirty="0" smtClean="0"/>
              <a:t>odvijali i </a:t>
            </a:r>
            <a:r>
              <a:rPr lang="hr-HR" sz="3800" dirty="0"/>
              <a:t>kako se osjećate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800" dirty="0"/>
              <a:t>5. Napišite glavne zaključke nakon dana. Nakon što ih zapišete više nemojte razmišljati o njima. Napišite kako se pri tome osjećate i što vas je pri tome mučilo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800" dirty="0"/>
              <a:t>6. Napišite sve što trebate obaviti, ‘’to do’’ lista, s koracima koje trebate poduzeti, i zapišite ono što od prije niste napravili, a trebate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800" dirty="0"/>
              <a:t>7. Razmislite o sutrašnjem danu i što sve trebate obaviti. </a:t>
            </a:r>
            <a:r>
              <a:rPr lang="hr-HR" sz="3800" dirty="0" smtClean="0"/>
              <a:t>Razmislite </a:t>
            </a:r>
            <a:r>
              <a:rPr lang="hr-HR" sz="3800" dirty="0"/>
              <a:t>o stvarima kojima se veselite i onima koje vas zabrinjavaju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800" dirty="0"/>
              <a:t>8. Zapišite si plan u svoj dnevnik, ili ako već </a:t>
            </a:r>
            <a:r>
              <a:rPr lang="hr-HR" sz="3800" dirty="0" smtClean="0"/>
              <a:t>postoji prekontrolirajte ga</a:t>
            </a:r>
            <a:endParaRPr lang="hr-HR" sz="3800" dirty="0"/>
          </a:p>
          <a:p>
            <a:pPr>
              <a:buFont typeface="Courier New" panose="02070309020205020404" pitchFamily="49" charset="0"/>
              <a:buChar char="o"/>
            </a:pPr>
            <a:r>
              <a:rPr lang="hr-HR" sz="3800" dirty="0"/>
              <a:t>9. Zapišite sve oko čega ste nesigurni, i zapišite si u dnevnik vrijeme kada ćete ujutro razmišljati o tome i naći rješenje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800" dirty="0"/>
              <a:t>10. Iskoristite svojih 20 minuta kako biste se osjećali kako imate kontrolu nad događajima u vašem životu. Zatvorite dnevnik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800" dirty="0"/>
              <a:t>11. Kada dođe vrijeme za ići spavati, ako vam se ove stvari počnu </a:t>
            </a:r>
            <a:r>
              <a:rPr lang="hr-HR" sz="3800" dirty="0" err="1"/>
              <a:t>vrtiti</a:t>
            </a:r>
            <a:r>
              <a:rPr lang="hr-HR" sz="3800" dirty="0"/>
              <a:t> po glavi, podsjetite se da ste ih već prošli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800" dirty="0"/>
              <a:t>12. Ako vam se pojave nove misli, zapišite ih na komad papira koji ćete imati uz krevet i ostavite ih za rješavanje </a:t>
            </a:r>
            <a:r>
              <a:rPr lang="hr-HR" sz="3800" dirty="0" smtClean="0"/>
              <a:t>ujutro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0790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000" dirty="0" smtClean="0"/>
              <a:t>Odgovaranje na NAM-i o spavanju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NAM osobe s nesanicom: ‘’Nikada neću zaspati’’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Emocije: Zabrinutost, beznadnost, tuga…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Još više NAM-i</a:t>
            </a:r>
          </a:p>
          <a:p>
            <a:pPr>
              <a:buFont typeface="Courier New" panose="02070309020205020404" pitchFamily="49" charset="0"/>
              <a:buChar char="o"/>
            </a:pPr>
            <a:endParaRPr lang="hr-HR" sz="2800" dirty="0"/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Naučiti odgovoriti na NAM-i – koliko je vjerojatna misao koja nam se javila (i prilikom odlaska na spavanje i preko dana)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402110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0053838"/>
              </p:ext>
            </p:extLst>
          </p:nvPr>
        </p:nvGraphicFramePr>
        <p:xfrm>
          <a:off x="323528" y="116632"/>
          <a:ext cx="8435280" cy="626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8820"/>
                <a:gridCol w="2108820"/>
                <a:gridCol w="2108820"/>
                <a:gridCol w="2108820"/>
              </a:tblGrid>
              <a:tr h="1080120">
                <a:tc>
                  <a:txBody>
                    <a:bodyPr/>
                    <a:lstStyle/>
                    <a:p>
                      <a:r>
                        <a:rPr lang="hr-HR" dirty="0" smtClean="0"/>
                        <a:t>Moje misli</a:t>
                      </a:r>
                      <a:r>
                        <a:rPr lang="hr-HR" baseline="0" dirty="0" smtClean="0"/>
                        <a:t> o spavanju i nespavanju (NAM)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Kako se osjećam </a:t>
                      </a:r>
                    </a:p>
                    <a:p>
                      <a:r>
                        <a:rPr lang="hr-HR" dirty="0" smtClean="0"/>
                        <a:t>(Emocije)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err="1" smtClean="0"/>
                        <a:t>Adekvatniji</a:t>
                      </a:r>
                      <a:r>
                        <a:rPr lang="hr-HR" dirty="0" smtClean="0"/>
                        <a:t> odgovor na moje misli bio bi….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Kako se osjećam sada</a:t>
                      </a:r>
                      <a:endParaRPr lang="hr-HR" dirty="0"/>
                    </a:p>
                  </a:txBody>
                  <a:tcPr/>
                </a:tc>
              </a:tr>
              <a:tr h="1440160">
                <a:tc>
                  <a:txBody>
                    <a:bodyPr/>
                    <a:lstStyle/>
                    <a:p>
                      <a:r>
                        <a:rPr lang="hr-HR" dirty="0" smtClean="0"/>
                        <a:t>‘’Čini mi se da sam budan polovicu</a:t>
                      </a:r>
                      <a:r>
                        <a:rPr lang="hr-HR" baseline="0" dirty="0" smtClean="0"/>
                        <a:t> noći dok svi ostali spavaju’’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Anksiozno,</a:t>
                      </a:r>
                      <a:r>
                        <a:rPr lang="hr-HR" baseline="0" dirty="0" smtClean="0"/>
                        <a:t> ljuto, usamljeno, ljubomorno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‘’Vjerojatno spavam 6 sati,</a:t>
                      </a:r>
                      <a:r>
                        <a:rPr lang="hr-HR" baseline="0" dirty="0" smtClean="0"/>
                        <a:t> a 2 sam budan, to je 75% (a ne 50%). Ako svaka 10. osoba ima problem s nesanicom, to znači da ne spavaju svi!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Optimističnije, manje ljuto</a:t>
                      </a:r>
                      <a:endParaRPr lang="hr-HR" dirty="0"/>
                    </a:p>
                  </a:txBody>
                  <a:tcPr/>
                </a:tc>
              </a:tr>
              <a:tr h="1440160">
                <a:tc>
                  <a:txBody>
                    <a:bodyPr/>
                    <a:lstStyle/>
                    <a:p>
                      <a:r>
                        <a:rPr lang="hr-HR" dirty="0" smtClean="0"/>
                        <a:t>‘’Nikada neću zaspati’’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Beznadno,</a:t>
                      </a:r>
                      <a:r>
                        <a:rPr lang="hr-HR" baseline="0" dirty="0" smtClean="0"/>
                        <a:t> bez kontrole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‘’Gotovo sigurno ću zaspati. Uvijek zaspem barem na kratko. ‘’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Olakšanje, više opušteno</a:t>
                      </a:r>
                      <a:endParaRPr lang="hr-HR" dirty="0"/>
                    </a:p>
                  </a:txBody>
                  <a:tcPr/>
                </a:tc>
              </a:tr>
              <a:tr h="1440160">
                <a:tc>
                  <a:txBody>
                    <a:bodyPr/>
                    <a:lstStyle/>
                    <a:p>
                      <a:r>
                        <a:rPr lang="hr-HR" dirty="0" smtClean="0"/>
                        <a:t>‘’Tako sam umoran, ne mogu</a:t>
                      </a:r>
                      <a:r>
                        <a:rPr lang="hr-HR" baseline="0" dirty="0" smtClean="0"/>
                        <a:t> se koncentrirati. To je zbog lošeg spavanja.’’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Beznadno, zaokupljeno</a:t>
                      </a:r>
                      <a:r>
                        <a:rPr lang="hr-HR" baseline="0" dirty="0" smtClean="0"/>
                        <a:t> spavanjem, iritabilno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‘’Moja</a:t>
                      </a:r>
                      <a:r>
                        <a:rPr lang="hr-HR" baseline="0" dirty="0" smtClean="0"/>
                        <a:t> koncentracija ne ovisi samo o spavanju. Možda mi je dosadno ili preteško ovo…’’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Više kontrole, mogućnost koncentriranja</a:t>
                      </a:r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690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000" dirty="0" smtClean="0"/>
              <a:t>Kako zadržati postignuti napredak?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800" dirty="0" smtClean="0"/>
              <a:t>1. Koristite </a:t>
            </a:r>
            <a:r>
              <a:rPr lang="hr-HR" sz="2800" b="1" dirty="0" smtClean="0"/>
              <a:t>sve </a:t>
            </a:r>
            <a:r>
              <a:rPr lang="hr-HR" sz="2800" dirty="0" smtClean="0"/>
              <a:t>predložene BK tehnike, a ne samo nekoliko</a:t>
            </a:r>
          </a:p>
          <a:p>
            <a:pPr marL="0" indent="0">
              <a:buNone/>
            </a:pPr>
            <a:r>
              <a:rPr lang="hr-HR" sz="2800" dirty="0" smtClean="0"/>
              <a:t>2. Imajte na umu da za promjene treba vremena i da će povremeno biti teško (stvaranje nove navike) uz povremene padove. Ostati motiviran i ustrajati</a:t>
            </a:r>
          </a:p>
          <a:p>
            <a:pPr marL="0" indent="0">
              <a:buNone/>
            </a:pPr>
            <a:r>
              <a:rPr lang="hr-HR" sz="2800" dirty="0" smtClean="0"/>
              <a:t>3. Ako dođe do povrata simptoma – ostati </a:t>
            </a:r>
            <a:r>
              <a:rPr lang="hr-HR" sz="2800" dirty="0" smtClean="0"/>
              <a:t>pozitivan, jednom </a:t>
            </a:r>
            <a:r>
              <a:rPr lang="hr-HR" sz="2800" dirty="0" smtClean="0"/>
              <a:t>ste već uspjeli</a:t>
            </a:r>
          </a:p>
          <a:p>
            <a:pPr lvl="1">
              <a:buSzPct val="70000"/>
              <a:buFont typeface="Arial" panose="020B0604020202020204" pitchFamily="34" charset="0"/>
              <a:buChar char="•"/>
            </a:pPr>
            <a:r>
              <a:rPr lang="hr-HR" sz="2600" dirty="0" smtClean="0"/>
              <a:t>Loše prospavana noć -  ne znači povratak nesanice</a:t>
            </a:r>
          </a:p>
        </p:txBody>
      </p:sp>
    </p:spTree>
    <p:extLst>
      <p:ext uri="{BB962C8B-B14F-4D97-AF65-F5344CB8AC3E}">
        <p14:creationId xmlns:p14="http://schemas.microsoft.com/office/powerpoint/2010/main" val="27346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hr-HR" sz="5000" dirty="0" smtClean="0"/>
          </a:p>
          <a:p>
            <a:pPr marL="0" indent="0" algn="ctr">
              <a:buNone/>
            </a:pPr>
            <a:r>
              <a:rPr lang="hr-HR" sz="4800" dirty="0" smtClean="0"/>
              <a:t>Hvala na pažnji!</a:t>
            </a:r>
            <a:endParaRPr lang="hr-HR" sz="4800" dirty="0"/>
          </a:p>
        </p:txBody>
      </p:sp>
      <p:pic>
        <p:nvPicPr>
          <p:cNvPr id="1026" name="Picture 2" descr="C:\Users\kraljica Jelena\Desktop\Slike nesanica\g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573016"/>
            <a:ext cx="28575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536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HR" dirty="0" smtClean="0"/>
              <a:t>Provjera postoji li još neki poremećaj uz nesanicu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5069160"/>
          </a:xfrm>
        </p:spPr>
        <p:txBody>
          <a:bodyPr>
            <a:normAutofit fontScale="85000"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Različiti poremećaji spavanja često se javljaju zajedno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Ponekad ih teško razlikovati (kriva dijagnoza)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 err="1" smtClean="0"/>
              <a:t>Check</a:t>
            </a:r>
            <a:r>
              <a:rPr lang="hr-HR" dirty="0" smtClean="0"/>
              <a:t>-lista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err="1" smtClean="0"/>
              <a:t>Narkolepsija</a:t>
            </a:r>
            <a:endParaRPr lang="hr-HR" dirty="0" smtClean="0"/>
          </a:p>
          <a:p>
            <a:pPr marL="514350" indent="-514350">
              <a:buFont typeface="+mj-lt"/>
              <a:buAutoNum type="arabicPeriod"/>
            </a:pPr>
            <a:r>
              <a:rPr lang="hr-HR" dirty="0" err="1" smtClean="0"/>
              <a:t>Apnea</a:t>
            </a:r>
            <a:r>
              <a:rPr lang="hr-HR" dirty="0" smtClean="0"/>
              <a:t> (Prestanak disanja u snu)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err="1" smtClean="0"/>
              <a:t>Periodic</a:t>
            </a:r>
            <a:r>
              <a:rPr lang="hr-HR" dirty="0" smtClean="0"/>
              <a:t> limb </a:t>
            </a:r>
            <a:r>
              <a:rPr lang="hr-HR" dirty="0" err="1" smtClean="0"/>
              <a:t>movement</a:t>
            </a:r>
            <a:r>
              <a:rPr lang="hr-HR" dirty="0" smtClean="0"/>
              <a:t> </a:t>
            </a:r>
            <a:r>
              <a:rPr lang="hr-HR" dirty="0" err="1" smtClean="0"/>
              <a:t>syndrome</a:t>
            </a:r>
            <a:r>
              <a:rPr lang="hr-HR" dirty="0" smtClean="0"/>
              <a:t> (PLMS)/ Sindrom nemirnih nogu (RLS)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Poremećaj </a:t>
            </a:r>
            <a:r>
              <a:rPr lang="hr-HR" dirty="0" err="1"/>
              <a:t>cirkadijurnog</a:t>
            </a:r>
            <a:r>
              <a:rPr lang="hr-HR" dirty="0"/>
              <a:t> </a:t>
            </a:r>
            <a:r>
              <a:rPr lang="hr-HR" dirty="0" smtClean="0"/>
              <a:t>ritma (CRDS)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err="1" smtClean="0"/>
              <a:t>Parasomnia</a:t>
            </a: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Procjena spavanja: www.sleepio.com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flipV="1">
            <a:off x="107504" y="0"/>
            <a:ext cx="8496944" cy="116632"/>
          </a:xfrm>
        </p:spPr>
        <p:txBody>
          <a:bodyPr>
            <a:normAutofit fontScale="90000"/>
          </a:bodyPr>
          <a:lstStyle/>
          <a:p>
            <a:pPr algn="l"/>
            <a:endParaRPr lang="hr-HR" sz="4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332656"/>
            <a:ext cx="8363272" cy="6264696"/>
          </a:xfrm>
        </p:spPr>
        <p:txBody>
          <a:bodyPr>
            <a:normAutofit fontScale="70000" lnSpcReduction="20000"/>
          </a:bodyPr>
          <a:lstStyle/>
          <a:p>
            <a:r>
              <a:rPr lang="hr-HR" dirty="0"/>
              <a:t>Povezanost spavanja i raspoloženja</a:t>
            </a:r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Dvosmjeran odnos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Dugotrajni problemi s nesanicom – povećana vjerojatnost depresije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/>
              <a:t>Čestina </a:t>
            </a:r>
            <a:r>
              <a:rPr lang="hr-HR" sz="2800" dirty="0" smtClean="0"/>
              <a:t>nesanice - 1:10 </a:t>
            </a:r>
            <a:r>
              <a:rPr lang="hr-HR" sz="2800" dirty="0"/>
              <a:t>osoba u općoj populaciji pati od nesanice (</a:t>
            </a:r>
            <a:r>
              <a:rPr lang="hr-HR" sz="2800" dirty="0" err="1"/>
              <a:t>perzistirajuća</a:t>
            </a:r>
            <a:r>
              <a:rPr lang="hr-HR" sz="2800" dirty="0"/>
              <a:t> i ozbiljna nesanica s posljedicama na dnevno funkcioniranje)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Kod </a:t>
            </a:r>
            <a:r>
              <a:rPr lang="hr-HR" sz="2800" dirty="0"/>
              <a:t>odraslih iznad 65 godina, čestina nesanice </a:t>
            </a:r>
            <a:r>
              <a:rPr lang="hr-HR" sz="2800" dirty="0" smtClean="0"/>
              <a:t>1:5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/>
              <a:t>Istraživanje o mentalnom zdravlju u UK-u – čestina pojedinih poremećaja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/>
              <a:t>30% problemi sa spavanjem – najveći postotak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Problemi sa spavanjem, iritabilnost i umor – najčešći simptomi narušenog mentalnog zdravlja i kod muškaraca i kod žena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2800" dirty="0" smtClean="0"/>
              <a:t>Problemi </a:t>
            </a:r>
            <a:r>
              <a:rPr lang="hr-HR" sz="2800" dirty="0"/>
              <a:t>sa spavanjem – češći nego zabrinutost, depresija i anksioznost</a:t>
            </a:r>
          </a:p>
          <a:p>
            <a:pPr>
              <a:buFont typeface="Courier New" panose="02070309020205020404" pitchFamily="49" charset="0"/>
              <a:buChar char="o"/>
            </a:pPr>
            <a:endParaRPr lang="hr-HR" sz="2800" dirty="0"/>
          </a:p>
        </p:txBody>
      </p:sp>
      <p:sp>
        <p:nvSpPr>
          <p:cNvPr id="5" name="Oval 4"/>
          <p:cNvSpPr/>
          <p:nvPr/>
        </p:nvSpPr>
        <p:spPr>
          <a:xfrm>
            <a:off x="1475656" y="1628800"/>
            <a:ext cx="2016224" cy="93610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Oval 5"/>
          <p:cNvSpPr/>
          <p:nvPr/>
        </p:nvSpPr>
        <p:spPr>
          <a:xfrm>
            <a:off x="5076056" y="1625065"/>
            <a:ext cx="2232248" cy="900395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TextBox 6"/>
          <p:cNvSpPr txBox="1"/>
          <p:nvPr/>
        </p:nvSpPr>
        <p:spPr>
          <a:xfrm>
            <a:off x="1814384" y="1912186"/>
            <a:ext cx="1677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Loše spavanje</a:t>
            </a:r>
            <a:endParaRPr lang="hr-HR" dirty="0"/>
          </a:p>
        </p:txBody>
      </p:sp>
      <p:sp>
        <p:nvSpPr>
          <p:cNvPr id="8" name="TextBox 7"/>
          <p:cNvSpPr txBox="1"/>
          <p:nvPr/>
        </p:nvSpPr>
        <p:spPr>
          <a:xfrm>
            <a:off x="5292080" y="1912186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Loše raspoloženje</a:t>
            </a:r>
            <a:endParaRPr lang="hr-HR" dirty="0"/>
          </a:p>
        </p:txBody>
      </p:sp>
      <p:sp>
        <p:nvSpPr>
          <p:cNvPr id="12" name="Right Arrow 11"/>
          <p:cNvSpPr/>
          <p:nvPr/>
        </p:nvSpPr>
        <p:spPr>
          <a:xfrm>
            <a:off x="3707904" y="1272495"/>
            <a:ext cx="1152128" cy="3563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3" name="Left Arrow 12"/>
          <p:cNvSpPr/>
          <p:nvPr/>
        </p:nvSpPr>
        <p:spPr>
          <a:xfrm>
            <a:off x="3707904" y="2295790"/>
            <a:ext cx="1152128" cy="35539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91264" cy="724942"/>
          </a:xfrm>
        </p:spPr>
        <p:txBody>
          <a:bodyPr>
            <a:normAutofit fontScale="90000"/>
          </a:bodyPr>
          <a:lstStyle/>
          <a:p>
            <a:pPr algn="l"/>
            <a:r>
              <a:rPr lang="hr-HR" dirty="0" smtClean="0"/>
              <a:t>Što uzrokuje nesanicu?</a:t>
            </a:r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0052088"/>
              </p:ext>
            </p:extLst>
          </p:nvPr>
        </p:nvGraphicFramePr>
        <p:xfrm>
          <a:off x="467544" y="764704"/>
          <a:ext cx="8352928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256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sz="4000" dirty="0" err="1" smtClean="0"/>
              <a:t>Perzistirajuća</a:t>
            </a:r>
            <a:r>
              <a:rPr lang="hr-HR" sz="4000" dirty="0" smtClean="0"/>
              <a:t> nesanica</a:t>
            </a:r>
            <a:endParaRPr lang="hr-HR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1849829"/>
              </p:ext>
            </p:extLst>
          </p:nvPr>
        </p:nvGraphicFramePr>
        <p:xfrm>
          <a:off x="467544" y="908720"/>
          <a:ext cx="8003232" cy="4569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827584" y="5877272"/>
            <a:ext cx="739946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600" dirty="0"/>
              <a:t>‘</a:t>
            </a:r>
            <a:r>
              <a:rPr lang="hr-HR" sz="2600" dirty="0" smtClean="0"/>
              <a:t>’Dovoljno </a:t>
            </a:r>
            <a:r>
              <a:rPr lang="hr-HR" sz="2600" dirty="0"/>
              <a:t>dobro objašnjenje</a:t>
            </a:r>
            <a:r>
              <a:rPr lang="hr-HR" sz="2600" dirty="0" smtClean="0"/>
              <a:t>’’ - napisati </a:t>
            </a:r>
            <a:r>
              <a:rPr lang="hr-HR" sz="2600" dirty="0"/>
              <a:t>svoju </a:t>
            </a:r>
            <a:r>
              <a:rPr lang="hr-HR" sz="2600" dirty="0" smtClean="0"/>
              <a:t>priču</a:t>
            </a:r>
            <a:endParaRPr lang="hr-HR" sz="26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2846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000" dirty="0" smtClean="0"/>
              <a:t>Različiti tretmani kod nesanice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352928" cy="547260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hr-HR" sz="3300" dirty="0" smtClean="0"/>
              <a:t>1. Lijekovi</a:t>
            </a:r>
          </a:p>
          <a:p>
            <a:pPr marL="0" indent="0">
              <a:buNone/>
            </a:pPr>
            <a:r>
              <a:rPr lang="hr-HR" sz="3300" dirty="0" smtClean="0"/>
              <a:t>2. Psihoterapijski pristupi</a:t>
            </a:r>
          </a:p>
          <a:p>
            <a:pPr marL="0" indent="0">
              <a:buNone/>
            </a:pPr>
            <a:r>
              <a:rPr lang="hr-HR" sz="3300" dirty="0" smtClean="0"/>
              <a:t>3. Ostalo</a:t>
            </a:r>
          </a:p>
          <a:p>
            <a:pPr>
              <a:buFont typeface="Courier New" panose="02070309020205020404" pitchFamily="49" charset="0"/>
              <a:buChar char="o"/>
            </a:pPr>
            <a:endParaRPr lang="hr-HR" sz="3300" dirty="0"/>
          </a:p>
          <a:p>
            <a:pPr marL="0" indent="0">
              <a:buNone/>
            </a:pPr>
            <a:r>
              <a:rPr lang="hr-HR" sz="3300" dirty="0" smtClean="0"/>
              <a:t>1. Lijekovi</a:t>
            </a:r>
            <a:endParaRPr lang="hr-HR" sz="3300" dirty="0"/>
          </a:p>
          <a:p>
            <a:pPr marL="0" indent="0">
              <a:buNone/>
            </a:pPr>
            <a:r>
              <a:rPr lang="hr-HR" sz="3300" dirty="0" smtClean="0"/>
              <a:t>1) </a:t>
            </a:r>
            <a:r>
              <a:rPr lang="hr-HR" sz="3300" dirty="0" err="1"/>
              <a:t>B</a:t>
            </a:r>
            <a:r>
              <a:rPr lang="hr-HR" sz="3300" dirty="0" err="1" smtClean="0"/>
              <a:t>enzodiazepini</a:t>
            </a:r>
            <a:r>
              <a:rPr lang="hr-HR" sz="3300" dirty="0" smtClean="0"/>
              <a:t> – pomažu pri </a:t>
            </a:r>
            <a:r>
              <a:rPr lang="hr-HR" sz="3300" dirty="0" err="1" smtClean="0"/>
              <a:t>zaspivanju</a:t>
            </a:r>
            <a:r>
              <a:rPr lang="hr-HR" sz="3300" dirty="0" smtClean="0"/>
              <a:t>, ali ne pomažu dugoročno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300" dirty="0" smtClean="0"/>
              <a:t>Nisu prikladni za </a:t>
            </a:r>
            <a:r>
              <a:rPr lang="hr-HR" sz="3300" dirty="0" err="1" smtClean="0"/>
              <a:t>perzistirajuću</a:t>
            </a:r>
            <a:r>
              <a:rPr lang="hr-HR" sz="3300" dirty="0" smtClean="0"/>
              <a:t> nesanicu koja traje mjesecima ili godinama</a:t>
            </a:r>
          </a:p>
          <a:p>
            <a:pPr marL="0" indent="0">
              <a:buNone/>
            </a:pPr>
            <a:r>
              <a:rPr lang="hr-HR" sz="3300" dirty="0" smtClean="0"/>
              <a:t>2) Antidepresivi i antihistaminici – propisani za drugu svrhu, ali uzrokuju pospanost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300" dirty="0"/>
              <a:t>M</a:t>
            </a:r>
            <a:r>
              <a:rPr lang="hr-HR" sz="3300" dirty="0" smtClean="0"/>
              <a:t>alo znanstvenih dokaza da ti lijekovi pomažu u liječenju nesanice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300" dirty="0" smtClean="0"/>
              <a:t>Liječnici ih propisuju jer ih je moguće na duži period propisati</a:t>
            </a:r>
          </a:p>
          <a:p>
            <a:pPr marL="0" indent="0">
              <a:buNone/>
            </a:pPr>
            <a:r>
              <a:rPr lang="hr-HR" sz="3300" dirty="0" smtClean="0"/>
              <a:t>3) </a:t>
            </a:r>
            <a:r>
              <a:rPr lang="hr-HR" sz="3300" dirty="0" err="1" smtClean="0"/>
              <a:t>Melatonin</a:t>
            </a:r>
            <a:r>
              <a:rPr lang="hr-HR" sz="3300" dirty="0" smtClean="0"/>
              <a:t> </a:t>
            </a:r>
            <a:endParaRPr lang="hr-HR" sz="3300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hr-HR" sz="3300" dirty="0" smtClean="0"/>
              <a:t>Nema potvrde da funkcioniranju dugoročno, nije dobro rješenje za </a:t>
            </a:r>
            <a:r>
              <a:rPr lang="hr-HR" sz="3300" dirty="0" err="1" smtClean="0"/>
              <a:t>perzistirajuću</a:t>
            </a:r>
            <a:r>
              <a:rPr lang="hr-HR" sz="3300" dirty="0" smtClean="0"/>
              <a:t> nesanicu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300" dirty="0" smtClean="0"/>
              <a:t>Odmah </a:t>
            </a:r>
            <a:r>
              <a:rPr lang="hr-HR" sz="3300" dirty="0" smtClean="0"/>
              <a:t>nakon prekida uzimanja – povratak problema sa spavanjem</a:t>
            </a:r>
          </a:p>
          <a:p>
            <a:pPr>
              <a:buFont typeface="Courier New" panose="02070309020205020404" pitchFamily="49" charset="0"/>
              <a:buChar char="o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5929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000" dirty="0"/>
              <a:t>Različiti tretmani kod nesanice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9"/>
            <a:ext cx="8363272" cy="432047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r-HR" dirty="0" smtClean="0"/>
              <a:t>2. Psihoterapija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Puno znanstvenih dokaza da pomaže kod problema s nesanicom, osobito KBT – pomaže i kratkoročno i dugoročno (misli, ponašanja i emocije nas ometaju pri </a:t>
            </a:r>
            <a:r>
              <a:rPr lang="hr-HR" dirty="0" smtClean="0"/>
              <a:t>spavanju)</a:t>
            </a:r>
            <a:endParaRPr lang="hr-HR" dirty="0" smtClean="0"/>
          </a:p>
          <a:p>
            <a:pPr>
              <a:buFont typeface="Courier New" panose="02070309020205020404" pitchFamily="49" charset="0"/>
              <a:buChar char="o"/>
            </a:pPr>
            <a:endParaRPr lang="hr-HR" dirty="0"/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Utjecaj jakog svjetla – učinkovit u tretmanu poremećaja </a:t>
            </a:r>
            <a:r>
              <a:rPr lang="hr-HR" dirty="0" err="1" smtClean="0"/>
              <a:t>cirkadijurnog</a:t>
            </a:r>
            <a:r>
              <a:rPr lang="hr-HR" dirty="0" smtClean="0"/>
              <a:t> ritma, kod nesanice upitno</a:t>
            </a:r>
          </a:p>
          <a:p>
            <a:pPr>
              <a:buFont typeface="Courier New" panose="02070309020205020404" pitchFamily="49" charset="0"/>
              <a:buChar char="o"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3. Ostale tehnike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 smtClean="0"/>
              <a:t>Čaj od kamilice, čaša toplog mlijeka prije spavanja, posebni jastuci, NLP, itd. – nema znanstvenih dokaza </a:t>
            </a:r>
          </a:p>
          <a:p>
            <a:endParaRPr lang="hr-HR" dirty="0"/>
          </a:p>
        </p:txBody>
      </p:sp>
      <p:pic>
        <p:nvPicPr>
          <p:cNvPr id="2050" name="Picture 2" descr="C:\Users\kraljica Jelena\Desktop\Slike nesanica\broji-ovc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8571" y="5445224"/>
            <a:ext cx="2445917" cy="1233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699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1320</TotalTime>
  <Words>2526</Words>
  <Application>Microsoft Office PowerPoint</Application>
  <PresentationFormat>On-screen Show (4:3)</PresentationFormat>
  <Paragraphs>336</Paragraphs>
  <Slides>35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tema</vt:lpstr>
      <vt:lpstr>BK tehnike kod nesanice</vt:lpstr>
      <vt:lpstr>Nesanica</vt:lpstr>
      <vt:lpstr>PowerPoint Presentation</vt:lpstr>
      <vt:lpstr>Provjera postoji li još neki poremećaj uz nesanicu</vt:lpstr>
      <vt:lpstr>PowerPoint Presentation</vt:lpstr>
      <vt:lpstr>Što uzrokuje nesanicu?</vt:lpstr>
      <vt:lpstr>Perzistirajuća nesanica</vt:lpstr>
      <vt:lpstr>Različiti tretmani kod nesanice</vt:lpstr>
      <vt:lpstr>Različiti tretmani kod nesanice</vt:lpstr>
      <vt:lpstr>Suočavanje s nesanicom</vt:lpstr>
      <vt:lpstr>Suočavanje s nesanicom – bihevioralne tehnike</vt:lpstr>
      <vt:lpstr>PowerPoint Presentation</vt:lpstr>
      <vt:lpstr>PowerPoint Presentation</vt:lpstr>
      <vt:lpstr>Efikasnost spavanja</vt:lpstr>
      <vt:lpstr>Efikasnost spavanja</vt:lpstr>
      <vt:lpstr>Poboljšanje higijene spavanja</vt:lpstr>
      <vt:lpstr>PowerPoint Presentation</vt:lpstr>
      <vt:lpstr>Poboljšanje pripreme za spavanje</vt:lpstr>
      <vt:lpstr>Primjer pripreme za spavanje</vt:lpstr>
      <vt:lpstr>Opuštanje</vt:lpstr>
      <vt:lpstr>Poboljšanje povezanosti krevet-spavanje</vt:lpstr>
      <vt:lpstr>Poboljšanje povezanosti krevet-spavanje</vt:lpstr>
      <vt:lpstr>Poboljšanje povezanosti krevet-spavanje</vt:lpstr>
      <vt:lpstr>Poboljšanje povezanosti krevet-spavanje</vt:lpstr>
      <vt:lpstr>Poboljšanje povezanosti krevet-spavanje</vt:lpstr>
      <vt:lpstr>Koliko sna nam je potrebno?</vt:lpstr>
      <vt:lpstr>Koliko sna nam je potrebno?</vt:lpstr>
      <vt:lpstr>‘’Sleep window’’ = ‘’prilika za spavanje’’</vt:lpstr>
      <vt:lpstr>Koliko sna nam je potrebno?</vt:lpstr>
      <vt:lpstr>Kognitivne tehnike</vt:lpstr>
      <vt:lpstr>PowerPoint Presentation</vt:lpstr>
      <vt:lpstr>Odgovaranje na NAM-i o spavanju</vt:lpstr>
      <vt:lpstr>PowerPoint Presentation</vt:lpstr>
      <vt:lpstr>Kako zadržati postignuti napredak?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BK tehnike kod insomnije</dc:title>
  <dc:creator>Psiholog PŠ</dc:creator>
  <cp:lastModifiedBy>kraljica Jelena</cp:lastModifiedBy>
  <cp:revision>82</cp:revision>
  <dcterms:created xsi:type="dcterms:W3CDTF">2016-10-19T15:03:20Z</dcterms:created>
  <dcterms:modified xsi:type="dcterms:W3CDTF">2016-11-04T09:04:04Z</dcterms:modified>
</cp:coreProperties>
</file>