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2" r:id="rId3"/>
    <p:sldId id="273" r:id="rId4"/>
    <p:sldId id="270" r:id="rId5"/>
    <p:sldId id="277" r:id="rId6"/>
    <p:sldId id="278" r:id="rId7"/>
    <p:sldId id="279" r:id="rId8"/>
    <p:sldId id="280" r:id="rId9"/>
    <p:sldId id="288" r:id="rId10"/>
    <p:sldId id="281" r:id="rId11"/>
    <p:sldId id="282" r:id="rId12"/>
    <p:sldId id="283" r:id="rId13"/>
    <p:sldId id="284" r:id="rId14"/>
  </p:sldIdLst>
  <p:sldSz cx="9144000" cy="6858000" type="screen4x3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41" autoAdjust="0"/>
    <p:restoredTop sz="88988" autoAdjust="0"/>
  </p:normalViewPr>
  <p:slideViewPr>
    <p:cSldViewPr>
      <p:cViewPr>
        <p:scale>
          <a:sx n="85" d="100"/>
          <a:sy n="85" d="100"/>
        </p:scale>
        <p:origin x="-168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4.6.2016.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2D988A-D012-4DB3-8754-3693F5A30EE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5431440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4.6.2016.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41EE3-0EC3-427F-B348-FC1BDE92F1C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904291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B41EE3-0EC3-427F-B348-FC1BDE92F1CD}" type="slidenum">
              <a:rPr lang="hr-HR" smtClean="0"/>
              <a:t>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4.6.2016.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70395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EB57561-58AA-4110-B45E-F33317DDF14D}" type="datetimeFigureOut">
              <a:rPr lang="hr-HR" smtClean="0"/>
              <a:t>3.6.2016.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7561-58AA-4110-B45E-F33317DDF14D}" type="datetimeFigureOut">
              <a:rPr lang="hr-HR" smtClean="0"/>
              <a:t>3.6.2016.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7561-58AA-4110-B45E-F33317DDF14D}" type="datetimeFigureOut">
              <a:rPr lang="hr-HR" smtClean="0"/>
              <a:t>3.6.2016.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EB57561-58AA-4110-B45E-F33317DDF14D}" type="datetimeFigureOut">
              <a:rPr lang="hr-HR" smtClean="0"/>
              <a:t>3.6.2016.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EB57561-58AA-4110-B45E-F33317DDF14D}" type="datetimeFigureOut">
              <a:rPr lang="hr-HR" smtClean="0"/>
              <a:t>3.6.2016.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7561-58AA-4110-B45E-F33317DDF14D}" type="datetimeFigureOut">
              <a:rPr lang="hr-HR" smtClean="0"/>
              <a:t>3.6.2016.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7561-58AA-4110-B45E-F33317DDF14D}" type="datetimeFigureOut">
              <a:rPr lang="hr-HR" smtClean="0"/>
              <a:t>3.6.2016.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EB57561-58AA-4110-B45E-F33317DDF14D}" type="datetimeFigureOut">
              <a:rPr lang="hr-HR" smtClean="0"/>
              <a:t>3.6.2016.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7561-58AA-4110-B45E-F33317DDF14D}" type="datetimeFigureOut">
              <a:rPr lang="hr-HR" smtClean="0"/>
              <a:t>3.6.2016.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EB57561-58AA-4110-B45E-F33317DDF14D}" type="datetimeFigureOut">
              <a:rPr lang="hr-HR" smtClean="0"/>
              <a:t>3.6.2016.</a:t>
            </a:fld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EB57561-58AA-4110-B45E-F33317DDF14D}" type="datetimeFigureOut">
              <a:rPr lang="hr-HR" smtClean="0"/>
              <a:t>3.6.2016.</a:t>
            </a:fld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EB57561-58AA-4110-B45E-F33317DDF14D}" type="datetimeFigureOut">
              <a:rPr lang="hr-HR" smtClean="0"/>
              <a:t>3.6.2016.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1760" y="3861048"/>
            <a:ext cx="6172200" cy="1168896"/>
          </a:xfrm>
        </p:spPr>
        <p:txBody>
          <a:bodyPr/>
          <a:lstStyle/>
          <a:p>
            <a:r>
              <a:rPr lang="hr-HR" dirty="0" smtClean="0"/>
              <a:t>BKT HIPERAKTIVNOST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1720" y="5157192"/>
            <a:ext cx="3030408" cy="504056"/>
          </a:xfrm>
        </p:spPr>
        <p:txBody>
          <a:bodyPr/>
          <a:lstStyle/>
          <a:p>
            <a:r>
              <a:rPr lang="hr-HR" dirty="0" smtClean="0"/>
              <a:t>Ivana Krbavčić</a:t>
            </a:r>
            <a:endParaRPr lang="hr-H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980728"/>
            <a:ext cx="4264788" cy="30233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71603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 fontScale="90000"/>
          </a:bodyPr>
          <a:lstStyle/>
          <a:p>
            <a:r>
              <a:rPr lang="hr-HR" dirty="0" err="1" smtClean="0"/>
              <a:t>Mediatori</a:t>
            </a:r>
            <a:r>
              <a:rPr lang="hr-HR" dirty="0" smtClean="0"/>
              <a:t> i moderatori ishoda tretmana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7467600" cy="5853264"/>
          </a:xfrm>
        </p:spPr>
        <p:txBody>
          <a:bodyPr/>
          <a:lstStyle/>
          <a:p>
            <a:r>
              <a:rPr lang="hr-HR" sz="2000" dirty="0" smtClean="0"/>
              <a:t>Moderatori:</a:t>
            </a:r>
          </a:p>
          <a:p>
            <a:pPr marL="0" indent="0">
              <a:buNone/>
            </a:pPr>
            <a:r>
              <a:rPr lang="hr-HR" sz="2000" dirty="0" smtClean="0"/>
              <a:t>Obiteljske karakteristike</a:t>
            </a:r>
          </a:p>
          <a:p>
            <a:pPr marL="0" indent="0">
              <a:buNone/>
            </a:pPr>
            <a:r>
              <a:rPr lang="hr-HR" sz="2000" dirty="0" smtClean="0"/>
              <a:t>Socijalni status</a:t>
            </a:r>
          </a:p>
          <a:p>
            <a:pPr marL="0" indent="0">
              <a:buNone/>
            </a:pPr>
            <a:r>
              <a:rPr lang="hr-HR" sz="2000" dirty="0" err="1" smtClean="0"/>
              <a:t>Komorbiditet</a:t>
            </a:r>
            <a:endParaRPr lang="hr-HR" sz="2000" dirty="0" smtClean="0"/>
          </a:p>
          <a:p>
            <a:pPr marL="0" indent="0">
              <a:buNone/>
            </a:pPr>
            <a:r>
              <a:rPr lang="hr-HR" sz="2000" dirty="0" smtClean="0"/>
              <a:t>Razvojna razina djeteta</a:t>
            </a:r>
          </a:p>
          <a:p>
            <a:endParaRPr lang="hr-HR" sz="2000" dirty="0"/>
          </a:p>
          <a:p>
            <a:r>
              <a:rPr lang="hr-HR" sz="2000" dirty="0" smtClean="0"/>
              <a:t>Medijatori:</a:t>
            </a:r>
          </a:p>
          <a:p>
            <a:pPr marL="0" indent="0">
              <a:buNone/>
            </a:pPr>
            <a:r>
              <a:rPr lang="hr-HR" sz="2000" dirty="0" smtClean="0"/>
              <a:t>Odnos sa terapeutom</a:t>
            </a:r>
          </a:p>
          <a:p>
            <a:pPr marL="0" indent="0">
              <a:buNone/>
            </a:pPr>
            <a:r>
              <a:rPr lang="hr-HR" sz="2000" dirty="0" smtClean="0"/>
              <a:t>Redovitost dolaska na tretman</a:t>
            </a:r>
          </a:p>
          <a:p>
            <a:pPr marL="0" indent="0">
              <a:buNone/>
            </a:pPr>
            <a:endParaRPr lang="hr-HR" sz="2000" dirty="0"/>
          </a:p>
          <a:p>
            <a:r>
              <a:rPr lang="hr-HR" sz="2000" dirty="0" smtClean="0"/>
              <a:t>Godine djece kao i stupanj razvoja djeteta moraju se uzeti u obzir kao glavni moderator intervencije</a:t>
            </a:r>
          </a:p>
          <a:p>
            <a:endParaRPr lang="hr-H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836712"/>
            <a:ext cx="2600325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81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7467600" cy="638944"/>
          </a:xfrm>
        </p:spPr>
        <p:txBody>
          <a:bodyPr/>
          <a:lstStyle/>
          <a:p>
            <a:r>
              <a:rPr lang="hr-HR" dirty="0" smtClean="0"/>
              <a:t>Trenutni status i daljnji smjerovi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27584"/>
            <a:ext cx="8147248" cy="5646368"/>
          </a:xfrm>
        </p:spPr>
        <p:txBody>
          <a:bodyPr>
            <a:normAutofit/>
          </a:bodyPr>
          <a:lstStyle/>
          <a:p>
            <a:r>
              <a:rPr lang="hr-HR" sz="2000" dirty="0" smtClean="0"/>
              <a:t>ADHD je čest kroničan poremećaj koji ima utjecaj na različite životne uvjete i zahtijeva različite intervencije i intenzivan rad u djetinjstvu</a:t>
            </a:r>
          </a:p>
          <a:p>
            <a:r>
              <a:rPr lang="hr-HR" sz="2000" dirty="0" smtClean="0"/>
              <a:t>Nema empiričke podrške samo instrukcijama koje se baziraju na kognitivnim intervencijama</a:t>
            </a:r>
          </a:p>
          <a:p>
            <a:r>
              <a:rPr lang="hr-HR" sz="2000" dirty="0" smtClean="0"/>
              <a:t>Bihevioralne intervencije kao i posljedice za neprimjereno ponašanje pokazale su se kao vrlo dobre kod djece i adolescenata s ADHD-om</a:t>
            </a:r>
          </a:p>
          <a:p>
            <a:r>
              <a:rPr lang="hr-HR" sz="2000" dirty="0"/>
              <a:t>P</a:t>
            </a:r>
            <a:r>
              <a:rPr lang="hr-HR" sz="2000" dirty="0" smtClean="0"/>
              <a:t>omogle u preoblikovanju </a:t>
            </a:r>
            <a:r>
              <a:rPr lang="hr-HR" sz="2000" dirty="0" err="1" smtClean="0"/>
              <a:t>okolinskih</a:t>
            </a:r>
            <a:r>
              <a:rPr lang="hr-HR" sz="2000" dirty="0" smtClean="0"/>
              <a:t> čimbenika kroz vještine učenja i smanjenje problema u ponašanju</a:t>
            </a:r>
          </a:p>
          <a:p>
            <a:r>
              <a:rPr lang="hr-HR" sz="2000" dirty="0" smtClean="0"/>
              <a:t>Verbalne samo instrukcije pomažu u razvoju unutarnjeg govora koji je često odgođen ili nije produktivan</a:t>
            </a:r>
          </a:p>
          <a:p>
            <a:r>
              <a:rPr lang="hr-HR" sz="2000" dirty="0" smtClean="0"/>
              <a:t>Proces kopiranja pogrešaka razvio je samo mehanizam ispravaka kod djece</a:t>
            </a:r>
          </a:p>
          <a:p>
            <a:r>
              <a:rPr lang="hr-HR" sz="2000" dirty="0" smtClean="0"/>
              <a:t>Kognitivno bihevioralni tretmani bolje su prihvaćeni kao </a:t>
            </a:r>
            <a:r>
              <a:rPr lang="hr-HR" sz="2000" dirty="0" err="1" smtClean="0"/>
              <a:t>rehabilitatorski</a:t>
            </a:r>
            <a:r>
              <a:rPr lang="hr-HR" sz="2000" dirty="0" smtClean="0"/>
              <a:t> programi nego programi liječenja</a:t>
            </a:r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43110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467600" cy="5997280"/>
          </a:xfrm>
        </p:spPr>
        <p:txBody>
          <a:bodyPr>
            <a:normAutofit/>
          </a:bodyPr>
          <a:lstStyle/>
          <a:p>
            <a:r>
              <a:rPr lang="hr-HR" sz="2000" dirty="0" smtClean="0"/>
              <a:t>Temeljni dio kod ADHD-a je deficit vezan za nedostatak mehanizama kontrole</a:t>
            </a:r>
          </a:p>
          <a:p>
            <a:r>
              <a:rPr lang="hr-HR" sz="2000" dirty="0" smtClean="0"/>
              <a:t>Intervencije sa organizmom ili mozgom koji je još uvijek relativno plastičan svakako su preferirane kod postignuća rehabilitacije djece koja imaju poteškoća sa samopouzdanjem i neuspjehom</a:t>
            </a:r>
            <a:endParaRPr lang="hr-HR" sz="2000" dirty="0"/>
          </a:p>
          <a:p>
            <a:r>
              <a:rPr lang="hr-HR" sz="2000" dirty="0" smtClean="0"/>
              <a:t>Pravovremena i točna dijagnoza djece sa ADHD-om vrlo je važna.  </a:t>
            </a:r>
          </a:p>
          <a:p>
            <a:r>
              <a:rPr lang="hr-HR" sz="2000" dirty="0" smtClean="0"/>
              <a:t>Genetičko testiranje će možda u skoroj budućnosti i biti moguće kao pokazatelj nekih prediktora rizika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7894650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Neka od pitanja koja se i danas postavljaju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sz="2000" dirty="0" smtClean="0"/>
              <a:t>Hoće li neke sofisticirane kompjuterske igrice moći pomoći djeci da nauče reagirati više reflektivno?</a:t>
            </a:r>
          </a:p>
          <a:p>
            <a:r>
              <a:rPr lang="hr-HR" sz="2000" dirty="0" smtClean="0"/>
              <a:t>Hoće li savladano biti memorirano u neuronima i automatski se preslikati na ponašanje u školi ili domu?</a:t>
            </a:r>
            <a:endParaRPr lang="hr-HR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3284984"/>
            <a:ext cx="4621530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763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hr-HR" dirty="0" smtClean="0"/>
              <a:t>ADHD I NJEGOVI PODTIPOVI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003232" cy="5421216"/>
          </a:xfrm>
        </p:spPr>
        <p:txBody>
          <a:bodyPr>
            <a:normAutofit fontScale="62500" lnSpcReduction="20000"/>
          </a:bodyPr>
          <a:lstStyle/>
          <a:p>
            <a:r>
              <a:rPr lang="hr-HR" sz="2900" dirty="0"/>
              <a:t>Kriterij za postavljanje dijagnoze ADHD-a  jesu simptomi nepažnje, hiperaktivnosti i impulzivnosti  koji se pojavljuju prije 7 godine, te traju minimalno 6 mjeseci, te se pojavljuju u više različitih situacija.</a:t>
            </a:r>
          </a:p>
          <a:p>
            <a:pPr marL="0" indent="0">
              <a:buNone/>
            </a:pPr>
            <a:endParaRPr lang="hr-HR" sz="2900" b="1" dirty="0" smtClean="0"/>
          </a:p>
          <a:p>
            <a:pPr marL="0" indent="0">
              <a:buNone/>
            </a:pPr>
            <a:r>
              <a:rPr lang="hr-HR" sz="2900" b="1" dirty="0" smtClean="0"/>
              <a:t>Postoje </a:t>
            </a:r>
            <a:r>
              <a:rPr lang="hr-HR" sz="2900" b="1" dirty="0"/>
              <a:t>3 pod tipa:</a:t>
            </a:r>
          </a:p>
          <a:p>
            <a:pPr marL="457200" indent="-457200">
              <a:buAutoNum type="arabicPeriod"/>
            </a:pPr>
            <a:r>
              <a:rPr lang="hr-HR" sz="2900" dirty="0"/>
              <a:t>Predominantno hiperaktivno/ impulzivni tip obilježava pretjeran, prekomjeran nemir ruku i/ili nogu, teškoće sjedenja na jednom mjestu, nemogućnost igre "na miru", dijete je "stalno u pokretu".</a:t>
            </a:r>
          </a:p>
          <a:p>
            <a:pPr marL="457200" indent="-457200">
              <a:buAutoNum type="arabicPeriod"/>
            </a:pPr>
            <a:r>
              <a:rPr lang="hr-HR" sz="2900" dirty="0"/>
              <a:t>Predominantno nepažljivi tip - može se manifestirati na više načina - pojačanom zaboravljivošću, lakim odvlačenjem pažnje perifernim događanjima, gubljenjem stvari, dezorganizacijom, slabim uspjehom u školi, nemogućnosti izvršenja više zadataka u nizu, slabom koncentracijom, oslabljenom pažnjom prema detaljima. </a:t>
            </a:r>
          </a:p>
          <a:p>
            <a:pPr marL="457200" indent="-457200">
              <a:buAutoNum type="arabicPeriod"/>
            </a:pPr>
            <a:r>
              <a:rPr lang="hr-HR" sz="2900" dirty="0"/>
              <a:t>Kombinirani tip je najčešći i manifestira se sa šest ili više simptoma nepažnje i šest ili više simptoma hiperaktivnosti-impulzivnosti </a:t>
            </a:r>
          </a:p>
          <a:p>
            <a:pPr marL="0" indent="0">
              <a:buNone/>
            </a:pPr>
            <a:r>
              <a:rPr lang="hr-HR" sz="2900" dirty="0" smtClean="0"/>
              <a:t> 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50445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075240" cy="864096"/>
          </a:xfrm>
        </p:spPr>
        <p:txBody>
          <a:bodyPr>
            <a:normAutofit fontScale="90000"/>
          </a:bodyPr>
          <a:lstStyle/>
          <a:p>
            <a:r>
              <a:rPr lang="hr-HR" dirty="0"/>
              <a:t/>
            </a:r>
            <a:br>
              <a:rPr lang="hr-HR" dirty="0"/>
            </a:br>
            <a:r>
              <a:rPr lang="hr-HR" sz="3100" dirty="0" err="1"/>
              <a:t>komorbiditet</a:t>
            </a:r>
            <a:r>
              <a:rPr lang="hr-HR" sz="3100" dirty="0"/>
              <a:t> i opsežna preklapanje </a:t>
            </a:r>
            <a:r>
              <a:rPr lang="hr-HR" sz="3100" dirty="0" err="1" smtClean="0"/>
              <a:t>adhd</a:t>
            </a:r>
            <a:r>
              <a:rPr lang="hr-HR" sz="3100" dirty="0" smtClean="0"/>
              <a:t>-a </a:t>
            </a:r>
            <a:r>
              <a:rPr lang="hr-HR" sz="3100" dirty="0"/>
              <a:t>s </a:t>
            </a:r>
            <a:r>
              <a:rPr lang="hr-HR" sz="3100" dirty="0" smtClean="0"/>
              <a:t>drugim poremećajima</a:t>
            </a:r>
            <a:endParaRPr lang="hr-HR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/>
          </a:bodyPr>
          <a:lstStyle/>
          <a:p>
            <a:r>
              <a:rPr lang="hr-HR" sz="2000" dirty="0" smtClean="0"/>
              <a:t>ADHD je jako često vezan uz neku drugu vrstu poremećaja te je to uglavnom pravilo više nego iznimka</a:t>
            </a:r>
          </a:p>
          <a:p>
            <a:pPr marL="0" indent="0">
              <a:buNone/>
            </a:pPr>
            <a:endParaRPr lang="hr-HR" sz="2000" dirty="0" smtClean="0"/>
          </a:p>
          <a:p>
            <a:pPr marL="0" indent="0">
              <a:buNone/>
            </a:pPr>
            <a:r>
              <a:rPr lang="hr-HR" sz="2000" dirty="0" smtClean="0"/>
              <a:t>1. U polovici slučajeva postoji čista povezanost sa značajnom razinom simptoma iz spektra agresivnosti koje psihijatri kvalificiraju kao ODD ili CD Imaju veliki rizik od kontinuiranih antisocijalnih oblika ponašanja</a:t>
            </a:r>
          </a:p>
          <a:p>
            <a:pPr marL="0" indent="0">
              <a:buNone/>
            </a:pPr>
            <a:r>
              <a:rPr lang="hr-HR" sz="2000" dirty="0" smtClean="0"/>
              <a:t>2. ADHD  ima jako preklapanje sa takozvanim internaliziranim poremećajima koji su obilježeni tjeskobom, povučenošću, pa čak i značajkama depresije </a:t>
            </a:r>
          </a:p>
          <a:p>
            <a:pPr marL="0" indent="0">
              <a:buNone/>
            </a:pPr>
            <a:r>
              <a:rPr lang="hr-HR" sz="2000" dirty="0" smtClean="0"/>
              <a:t>1/3 mladih sa ADHD-om pokazuje ove znakove</a:t>
            </a:r>
          </a:p>
          <a:p>
            <a:pPr marL="0" indent="0">
              <a:buNone/>
            </a:pPr>
            <a:r>
              <a:rPr lang="hr-HR" sz="2000" dirty="0"/>
              <a:t>3. U 1 od 5 ili 6 djece sa ADHD-om pokazuju i određene poteškoće učenja koje se definiraju kao veliki nerazmjer uspjeha u školi i IQ-u djeteta</a:t>
            </a:r>
          </a:p>
          <a:p>
            <a:pPr marL="0" indent="0">
              <a:buNone/>
            </a:pPr>
            <a:r>
              <a:rPr lang="hr-HR" sz="2000" dirty="0"/>
              <a:t>U takvim slučajevima psihosocijalne intervencije su prvi izbor</a:t>
            </a:r>
          </a:p>
          <a:p>
            <a:pPr marL="0" indent="0">
              <a:buNone/>
            </a:pP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576479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31640" y="728700"/>
            <a:ext cx="6048672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Dvije ključne činjenice u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istraživanjima </a:t>
            </a:r>
            <a:r>
              <a:rPr lang="hr-HR" dirty="0" err="1" smtClean="0"/>
              <a:t>adhd</a:t>
            </a:r>
            <a:r>
              <a:rPr lang="hr-HR" dirty="0" smtClean="0"/>
              <a:t>-a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34920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2000" dirty="0" smtClean="0"/>
          </a:p>
          <a:p>
            <a:r>
              <a:rPr lang="hr-HR" sz="2000" dirty="0" smtClean="0"/>
              <a:t>Tradicionalno ponašajni tretmani sadrže veliki broj kognitivnih elemenata</a:t>
            </a:r>
          </a:p>
          <a:p>
            <a:r>
              <a:rPr lang="hr-HR" sz="2000" dirty="0" smtClean="0"/>
              <a:t>Da bi bile učinkovite kognitivne procedure kod djece sa kliničkom indikacijom ADHD moraju eksplicitno uključiti i nepredviđene ali i empirički potvrđene bihevioralne strategije</a:t>
            </a:r>
          </a:p>
          <a:p>
            <a:pPr marL="0" indent="0">
              <a:buNone/>
            </a:pPr>
            <a:endParaRPr lang="hr-HR" sz="2000" dirty="0"/>
          </a:p>
          <a:p>
            <a:pPr marL="0" indent="0">
              <a:buNone/>
            </a:pPr>
            <a:r>
              <a:rPr lang="hr-HR" sz="2000" dirty="0" smtClean="0"/>
              <a:t>Za probleme ADHD-a pokazao se najboljim integrirani koncept kognitivno bihevioralnih intervencija koje uključuju motivaciju, obiteljski i školski kontekst kao i modifikaciju samopouzdanja i samopoštovanja</a:t>
            </a:r>
            <a:endParaRPr lang="hr-HR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4681106"/>
            <a:ext cx="3770535" cy="1821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458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706090"/>
          </a:xfrm>
        </p:spPr>
        <p:txBody>
          <a:bodyPr>
            <a:normAutofit fontScale="90000"/>
          </a:bodyPr>
          <a:lstStyle/>
          <a:p>
            <a:r>
              <a:rPr lang="hr-HR" sz="2800" dirty="0" smtClean="0"/>
              <a:t>Bihevioralni i kognitivno-bihevioralni tretmani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493224"/>
          </a:xfrm>
        </p:spPr>
        <p:txBody>
          <a:bodyPr>
            <a:normAutofit fontScale="85000" lnSpcReduction="10000"/>
          </a:bodyPr>
          <a:lstStyle/>
          <a:p>
            <a:r>
              <a:rPr lang="hr-HR" dirty="0" smtClean="0"/>
              <a:t>Djeca s ADHD-om ne pokazuju intrinzičnu motivaciju za dovršavanje zadataka, ne pokazuju pravilno ponašanje i reagiraju neizvjesno na uvjete kod kuće ili u školi</a:t>
            </a:r>
          </a:p>
          <a:p>
            <a:r>
              <a:rPr lang="hr-HR" dirty="0" smtClean="0"/>
              <a:t>Bilo koja vrsta kognitivne intervencije mora biti povezana sa nekom pojačavajućom bihevioralnom strategijom</a:t>
            </a:r>
          </a:p>
          <a:p>
            <a:r>
              <a:rPr lang="hr-HR" dirty="0" err="1" smtClean="0"/>
              <a:t>Kendall</a:t>
            </a:r>
            <a:r>
              <a:rPr lang="hr-HR" dirty="0" smtClean="0"/>
              <a:t> je razvio tripartitni okvir za objašnjavanje bihevioralnih intervencija kod djece sa hiperaktivnošću i ostalim bihevioralnim poteškoćama</a:t>
            </a:r>
          </a:p>
          <a:p>
            <a:endParaRPr lang="hr-HR" b="1" dirty="0" smtClean="0"/>
          </a:p>
          <a:p>
            <a:pPr marL="0" indent="0">
              <a:buNone/>
            </a:pPr>
            <a:r>
              <a:rPr lang="hr-HR" b="1" dirty="0" smtClean="0"/>
              <a:t>1. direktno upravljanje nepredvidivih okolnosti</a:t>
            </a:r>
          </a:p>
          <a:p>
            <a:r>
              <a:rPr lang="hr-HR" dirty="0" smtClean="0"/>
              <a:t>Osnovna razina bihevioralnih intervencija uključuje davanje  pozitivne i negativne  posljedice u kontroliranom okruženju. Istraživanja su pokazala da negativne posljedice koje uključuju time </a:t>
            </a:r>
            <a:r>
              <a:rPr lang="hr-HR" dirty="0" err="1" smtClean="0"/>
              <a:t>out</a:t>
            </a:r>
            <a:r>
              <a:rPr lang="hr-HR" dirty="0" smtClean="0"/>
              <a:t> i odgovor –nagrada, su djelomično efikasni kod </a:t>
            </a:r>
            <a:r>
              <a:rPr lang="hr-HR" dirty="0"/>
              <a:t>d</a:t>
            </a:r>
            <a:r>
              <a:rPr lang="hr-HR" dirty="0" smtClean="0"/>
              <a:t>jece s ADHD. Najveći problem je kako generalizirati ovakav visoko individualiziran pristup upravljanja nepredvidivim okolnostima u domove</a:t>
            </a:r>
            <a:r>
              <a:rPr lang="hr-HR" dirty="0"/>
              <a:t> </a:t>
            </a:r>
            <a:r>
              <a:rPr lang="hr-HR" dirty="0" smtClean="0"/>
              <a:t>i škole</a:t>
            </a:r>
          </a:p>
        </p:txBody>
      </p:sp>
    </p:spTree>
    <p:extLst>
      <p:ext uri="{BB962C8B-B14F-4D97-AF65-F5344CB8AC3E}">
        <p14:creationId xmlns:p14="http://schemas.microsoft.com/office/powerpoint/2010/main" val="3727443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7467600" cy="62853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dirty="0" smtClean="0"/>
              <a:t>2</a:t>
            </a:r>
            <a:r>
              <a:rPr lang="hr-HR" b="1" dirty="0" smtClean="0"/>
              <a:t>. Klinička terapija ponašanja</a:t>
            </a:r>
          </a:p>
          <a:p>
            <a:r>
              <a:rPr lang="hr-HR" dirty="0" smtClean="0"/>
              <a:t>U ovoj vrsti terapije roditelji i učitelji imaju konzultacije od </a:t>
            </a:r>
            <a:r>
              <a:rPr lang="hr-HR" dirty="0" err="1" smtClean="0"/>
              <a:t>experata</a:t>
            </a:r>
            <a:r>
              <a:rPr lang="hr-HR" dirty="0" smtClean="0"/>
              <a:t> iz područja ponašanja. U ovom slučaju ključne odrasle osobe u djetetovom okruženju imaju trening u implementaciji ponašanja doma i u školi. Oni su obučeni da </a:t>
            </a:r>
            <a:r>
              <a:rPr lang="hr-HR" dirty="0" err="1" smtClean="0"/>
              <a:t>targetiraju</a:t>
            </a:r>
            <a:r>
              <a:rPr lang="hr-HR" dirty="0" smtClean="0"/>
              <a:t> probleme za intervencije, nauče programe nagrada i kazni i da koordiniraju taj program između škole i doma</a:t>
            </a:r>
          </a:p>
          <a:p>
            <a:pPr marL="0" indent="0">
              <a:buNone/>
            </a:pPr>
            <a:r>
              <a:rPr lang="hr-HR" dirty="0" smtClean="0"/>
              <a:t>Takve terapije ovise o ključnoj osobi u djetetovom okruženju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b="1" dirty="0" smtClean="0"/>
              <a:t>3. Kognitivno-bihevioralne intervencije</a:t>
            </a:r>
          </a:p>
          <a:p>
            <a:r>
              <a:rPr lang="hr-HR" dirty="0" smtClean="0"/>
              <a:t>Mogu se raditi individualno ili u manjim grupama. </a:t>
            </a:r>
          </a:p>
          <a:p>
            <a:r>
              <a:rPr lang="hr-HR" dirty="0" smtClean="0"/>
              <a:t>Procedure uključuju treninge: </a:t>
            </a:r>
          </a:p>
          <a:p>
            <a:pPr marL="0" indent="0">
              <a:buNone/>
            </a:pPr>
            <a:r>
              <a:rPr lang="hr-HR" dirty="0" smtClean="0"/>
              <a:t>a) samo instrukcija dizajniranih tako da povećaju verbalno posredovanje i samo kontrolu </a:t>
            </a:r>
          </a:p>
          <a:p>
            <a:pPr marL="0" indent="0">
              <a:buNone/>
            </a:pPr>
            <a:r>
              <a:rPr lang="hr-HR" dirty="0"/>
              <a:t>b</a:t>
            </a:r>
            <a:r>
              <a:rPr lang="hr-HR" dirty="0" smtClean="0"/>
              <a:t>) problem </a:t>
            </a:r>
            <a:r>
              <a:rPr lang="hr-HR" dirty="0" err="1" smtClean="0"/>
              <a:t>solving</a:t>
            </a:r>
            <a:r>
              <a:rPr lang="hr-HR" dirty="0" smtClean="0"/>
              <a:t> s ciljem pružanja sheme za bolje planiranje socijalnog i akademskog ponašanja</a:t>
            </a:r>
          </a:p>
          <a:p>
            <a:pPr marL="0" indent="0">
              <a:buNone/>
            </a:pPr>
            <a:r>
              <a:rPr lang="hr-HR" dirty="0"/>
              <a:t>c</a:t>
            </a:r>
            <a:r>
              <a:rPr lang="hr-HR" dirty="0" smtClean="0"/>
              <a:t>) samo ojačanje s ciljem manje ovisnosti o odraslima</a:t>
            </a:r>
          </a:p>
          <a:p>
            <a:pPr marL="0" indent="0">
              <a:buNone/>
            </a:pPr>
            <a:r>
              <a:rPr lang="hr-HR" dirty="0"/>
              <a:t>d</a:t>
            </a:r>
            <a:r>
              <a:rPr lang="hr-HR" dirty="0" smtClean="0"/>
              <a:t>) kopiranje grešaka kako bi se dijete odmaklo od pogrešaka ili problematičnih situacija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39227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467600" cy="5781256"/>
          </a:xfrm>
        </p:spPr>
        <p:txBody>
          <a:bodyPr/>
          <a:lstStyle/>
          <a:p>
            <a:pPr marL="0" indent="0">
              <a:buNone/>
            </a:pPr>
            <a:r>
              <a:rPr lang="hr-HR" sz="2000" b="1" dirty="0" smtClean="0"/>
              <a:t>4. Trening socijalnih vještina</a:t>
            </a:r>
          </a:p>
          <a:p>
            <a:pPr marL="0" indent="0">
              <a:buNone/>
            </a:pPr>
            <a:endParaRPr lang="hr-HR" sz="2000" b="1" dirty="0"/>
          </a:p>
          <a:p>
            <a:pPr marL="0" indent="0">
              <a:buNone/>
            </a:pPr>
            <a:endParaRPr lang="hr-HR" sz="2000" b="1" dirty="0" smtClean="0"/>
          </a:p>
          <a:p>
            <a:r>
              <a:rPr lang="hr-HR" sz="2000" dirty="0"/>
              <a:t>Ovaj tretman provodi se u malim grupama gdje klijenti diskutiraju o relevantnim temama, ponavljaju bihevioralne odgovore sve kako bi poboljšali </a:t>
            </a:r>
            <a:r>
              <a:rPr lang="hr-HR" sz="2000" dirty="0" err="1"/>
              <a:t>interpersonalnu</a:t>
            </a:r>
            <a:r>
              <a:rPr lang="hr-HR" sz="2000" dirty="0"/>
              <a:t> interakciju</a:t>
            </a:r>
          </a:p>
          <a:p>
            <a:endParaRPr lang="hr-HR" sz="2000" dirty="0"/>
          </a:p>
          <a:p>
            <a:r>
              <a:rPr lang="hr-HR" sz="2000" dirty="0"/>
              <a:t>Treći i četvrti način rade na promjeni unutarnjeg mehanizma djeteta kroz učenje </a:t>
            </a:r>
            <a:r>
              <a:rPr lang="hr-HR" sz="2000" dirty="0" smtClean="0"/>
              <a:t>samo govora</a:t>
            </a:r>
            <a:r>
              <a:rPr lang="hr-HR" sz="2000" dirty="0"/>
              <a:t>, strategija rješavanja problema, samo-procjene i vještina jačanja samopouzdanja</a:t>
            </a:r>
          </a:p>
          <a:p>
            <a:endParaRPr lang="hr-H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437112"/>
            <a:ext cx="1800200" cy="21602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188640"/>
            <a:ext cx="2088232" cy="1544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850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hr-HR" dirty="0" smtClean="0"/>
              <a:t>Relevantni postupci i procedure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075240" cy="5637240"/>
          </a:xfrm>
        </p:spPr>
        <p:txBody>
          <a:bodyPr>
            <a:normAutofit fontScale="85000" lnSpcReduction="20000"/>
          </a:bodyPr>
          <a:lstStyle/>
          <a:p>
            <a:r>
              <a:rPr lang="hr-HR" dirty="0" smtClean="0"/>
              <a:t>Najvažnije za uspjeh intervencije kod djece s ADHD-om je koordinacija i suradnja različitih institucija ali i ciljeva koji se očekuju od škole, obitelji, socijalnog okruženja, u suprotnome efekti intervencije biti će limitirani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b="1" dirty="0" smtClean="0"/>
              <a:t>Intervencije za socijalne vještine</a:t>
            </a:r>
          </a:p>
          <a:p>
            <a:pPr>
              <a:buFontTx/>
              <a:buChar char="-"/>
            </a:pPr>
            <a:r>
              <a:rPr lang="hr-HR" dirty="0" smtClean="0"/>
              <a:t>trening socijalnih vještina ima za cilj naučiti roditelje kako da transferiraju i generaliziraju socijalne vještine kod kuće ili u okruženju u kojem dijete boravi i igra se.</a:t>
            </a:r>
          </a:p>
          <a:p>
            <a:pPr>
              <a:buFontTx/>
              <a:buChar char="-"/>
            </a:pPr>
            <a:r>
              <a:rPr lang="hr-HR" dirty="0" smtClean="0"/>
              <a:t>Djeca rade u grupama u kojima je cilj: unaprijediti odnose s vršnjacima ali i odraslima, otkloniti deficite u poznavanju i izvedbi vještina, naučiti adaptivne načine reagiranja na nove problemske situacije.</a:t>
            </a:r>
          </a:p>
          <a:p>
            <a:pPr>
              <a:buFontTx/>
              <a:buChar char="-"/>
            </a:pPr>
            <a:r>
              <a:rPr lang="hr-HR" dirty="0" smtClean="0"/>
              <a:t>Svaki se tjedan uči nova vještina (ignoriranje provokacija, prihvaćanje posljedica, sportski duh, rješavanje problema), moderator koristi lutke ili žive modele za modeliranje vještine. Nakon toga radi se role </a:t>
            </a:r>
            <a:r>
              <a:rPr lang="hr-HR" dirty="0" err="1" smtClean="0"/>
              <a:t>play</a:t>
            </a:r>
            <a:endParaRPr lang="hr-HR" dirty="0" smtClean="0"/>
          </a:p>
          <a:p>
            <a:pPr>
              <a:buFontTx/>
              <a:buChar char="-"/>
            </a:pPr>
            <a:r>
              <a:rPr lang="hr-HR" dirty="0" smtClean="0"/>
              <a:t>Bodovi se skupljaju za slijeđenje pravila, slušanje i praćenje, dok se bodovi mogu izgubiti  kod agresivnog ponašanja, upadanja u riječ ili ometanja i slično.</a:t>
            </a:r>
          </a:p>
        </p:txBody>
      </p:sp>
    </p:spTree>
    <p:extLst>
      <p:ext uri="{BB962C8B-B14F-4D97-AF65-F5344CB8AC3E}">
        <p14:creationId xmlns:p14="http://schemas.microsoft.com/office/powerpoint/2010/main" val="1305576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075240" cy="6141296"/>
          </a:xfrm>
        </p:spPr>
        <p:txBody>
          <a:bodyPr/>
          <a:lstStyle/>
          <a:p>
            <a:r>
              <a:rPr lang="hr-HR" sz="2000" b="1" dirty="0"/>
              <a:t>Procedure samo evaluacije</a:t>
            </a:r>
          </a:p>
          <a:p>
            <a:pPr marL="0" indent="0">
              <a:buNone/>
            </a:pPr>
            <a:r>
              <a:rPr lang="hr-HR" sz="2000" dirty="0" smtClean="0"/>
              <a:t>Pokazalo se da djeca s ADHD-om nemaju dobro razvijene vještine samo-motrenja </a:t>
            </a:r>
            <a:r>
              <a:rPr lang="hr-HR" sz="2000" dirty="0"/>
              <a:t>i </a:t>
            </a:r>
            <a:r>
              <a:rPr lang="hr-HR" sz="2000" dirty="0" smtClean="0"/>
              <a:t>samo-evaluacije, dvije ključne vještine</a:t>
            </a:r>
          </a:p>
          <a:p>
            <a:pPr marL="0" indent="0">
              <a:buNone/>
            </a:pPr>
            <a:r>
              <a:rPr lang="hr-HR" sz="2000" dirty="0" smtClean="0"/>
              <a:t>Oni obraćaju jako malo pažnje na upute koje dobivaju ali i na njihov performans.</a:t>
            </a:r>
          </a:p>
          <a:p>
            <a:pPr marL="0" indent="0">
              <a:buNone/>
            </a:pPr>
            <a:r>
              <a:rPr lang="hr-HR" sz="2000" dirty="0" smtClean="0"/>
              <a:t>Cilj treninga samo evaluacije je naglasiti </a:t>
            </a:r>
            <a:r>
              <a:rPr lang="hr-HR" sz="2000" dirty="0" err="1" smtClean="0"/>
              <a:t>benefite</a:t>
            </a:r>
            <a:r>
              <a:rPr lang="hr-HR" sz="2000" dirty="0" smtClean="0"/>
              <a:t> programa davanja nagrada kako bi  ih ohrabrili da  prate proces napretka bez supervizije odraslih. </a:t>
            </a:r>
          </a:p>
          <a:p>
            <a:pPr marL="0" indent="0">
              <a:buNone/>
            </a:pPr>
            <a:r>
              <a:rPr lang="hr-HR" sz="2000" i="1" dirty="0" smtClean="0"/>
              <a:t>-primjer</a:t>
            </a:r>
            <a:endParaRPr lang="hr-HR" sz="2000" dirty="0"/>
          </a:p>
          <a:p>
            <a:r>
              <a:rPr lang="hr-HR" sz="2000" b="1" dirty="0"/>
              <a:t>Kontrola </a:t>
            </a:r>
            <a:r>
              <a:rPr lang="hr-HR" sz="2000" b="1" dirty="0" smtClean="0"/>
              <a:t>ljutnje</a:t>
            </a:r>
          </a:p>
          <a:p>
            <a:pPr marL="0" indent="0">
              <a:buNone/>
            </a:pPr>
            <a:r>
              <a:rPr lang="hr-HR" sz="2000" dirty="0" smtClean="0"/>
              <a:t>Ljutnja je jedna od komponenti forme agresivnog ponašanja </a:t>
            </a:r>
          </a:p>
          <a:p>
            <a:pPr marL="0" indent="0">
              <a:buNone/>
            </a:pPr>
            <a:r>
              <a:rPr lang="hr-HR" sz="2000" dirty="0" smtClean="0"/>
              <a:t>kod djece sa ADHD-om; uglavnom se javlja </a:t>
            </a:r>
          </a:p>
          <a:p>
            <a:pPr marL="0" indent="0">
              <a:buNone/>
            </a:pPr>
            <a:r>
              <a:rPr lang="hr-HR" sz="2000" dirty="0" smtClean="0"/>
              <a:t>emocionalno pretjerivanje</a:t>
            </a:r>
          </a:p>
          <a:p>
            <a:pPr marL="0" indent="0">
              <a:buNone/>
            </a:pPr>
            <a:r>
              <a:rPr lang="hr-HR" sz="2000" dirty="0" smtClean="0"/>
              <a:t>Radi se u vršnjačkim grupama kroz metode </a:t>
            </a:r>
          </a:p>
          <a:p>
            <a:pPr marL="0" indent="0">
              <a:buNone/>
            </a:pPr>
            <a:r>
              <a:rPr lang="hr-HR" sz="2000" dirty="0" smtClean="0"/>
              <a:t>igranja uloga</a:t>
            </a:r>
          </a:p>
          <a:p>
            <a:pPr marL="0" indent="0">
              <a:buNone/>
            </a:pPr>
            <a:r>
              <a:rPr lang="hr-HR" sz="2000" dirty="0" smtClean="0"/>
              <a:t>- </a:t>
            </a:r>
            <a:r>
              <a:rPr lang="hr-HR" sz="2000" i="1" dirty="0" smtClean="0"/>
              <a:t>primjer</a:t>
            </a:r>
          </a:p>
          <a:p>
            <a:pPr marL="0" indent="0">
              <a:buNone/>
            </a:pPr>
            <a:endParaRPr lang="hr-HR" sz="2000" dirty="0"/>
          </a:p>
          <a:p>
            <a:endParaRPr lang="hr-HR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4902" y="4219760"/>
            <a:ext cx="2638240" cy="2638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2550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1859</TotalTime>
  <Words>1138</Words>
  <Application>Microsoft Office PowerPoint</Application>
  <PresentationFormat>On-screen Show (4:3)</PresentationFormat>
  <Paragraphs>97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Oriel</vt:lpstr>
      <vt:lpstr>BKT HIPERAKTIVNOST</vt:lpstr>
      <vt:lpstr>ADHD I NJEGOVI PODTIPOVI</vt:lpstr>
      <vt:lpstr> komorbiditet i opsežna preklapanje adhd-a s drugim poremećajima</vt:lpstr>
      <vt:lpstr>Dvije ključne činjenice u  istraživanjima adhd-a </vt:lpstr>
      <vt:lpstr>Bihevioralni i kognitivno-bihevioralni tretmani</vt:lpstr>
      <vt:lpstr>PowerPoint Presentation</vt:lpstr>
      <vt:lpstr>PowerPoint Presentation</vt:lpstr>
      <vt:lpstr>Relevantni postupci i procedure</vt:lpstr>
      <vt:lpstr>PowerPoint Presentation</vt:lpstr>
      <vt:lpstr>Mediatori i moderatori ishoda tretmana</vt:lpstr>
      <vt:lpstr>Trenutni status i daljnji smjerovi</vt:lpstr>
      <vt:lpstr>PowerPoint Presentation</vt:lpstr>
      <vt:lpstr>Neka od pitanja koja se i danas postavljaju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Reagiranje na automatske misli</dc:title>
  <dc:creator>Ivana Krbavčić</dc:creator>
  <cp:lastModifiedBy>HUBIKOT</cp:lastModifiedBy>
  <cp:revision>69</cp:revision>
  <cp:lastPrinted>2016-06-03T07:42:50Z</cp:lastPrinted>
  <dcterms:created xsi:type="dcterms:W3CDTF">2015-12-01T16:20:45Z</dcterms:created>
  <dcterms:modified xsi:type="dcterms:W3CDTF">2016-06-03T07:54:38Z</dcterms:modified>
</cp:coreProperties>
</file>