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7" r:id="rId3"/>
    <p:sldId id="272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64839" autoAdjust="0"/>
  </p:normalViewPr>
  <p:slideViewPr>
    <p:cSldViewPr>
      <p:cViewPr varScale="1">
        <p:scale>
          <a:sx n="103" d="100"/>
          <a:sy n="103" d="100"/>
        </p:scale>
        <p:origin x="150" y="31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35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69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7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4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eaLnBrk="1" hangingPunct="1"/>
            <a:r>
              <a:rPr lang="hr-HR" altLang="sr-Latn-RS" dirty="0" smtClean="0"/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2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5/5/2016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5/5/2016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860" y="548680"/>
            <a:ext cx="8458200" cy="3200400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IMAGINACIJA ILI PREDOČAVANJE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radionica, C grupa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 Bogešić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7.5.2016.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332656"/>
            <a:ext cx="9607389" cy="743744"/>
          </a:xfrm>
        </p:spPr>
        <p:txBody>
          <a:bodyPr/>
          <a:lstStyle/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Mijenjanje predodžbe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412776"/>
            <a:ext cx="10441160" cy="5040560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uključuje podučavanje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identificiranju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predodžbe,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zatim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njeno p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onovno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dočaravanje 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promjenom kraja (više ili manje 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realnim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342900" indent="-34290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romjena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produktivnijoj raspravi uključujući i rješavanje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13892" y="2636912"/>
            <a:ext cx="2880320" cy="2520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 zamišlja kako neće dobiti povišicu koju je zaslužio.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90556" y="2636912"/>
            <a:ext cx="3024336" cy="25922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 zamišlja kako se zauzima za sebe i argumentira razloge za povišicu nadređenom koju u konačnici dobiva.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6220" y="3555420"/>
            <a:ext cx="302433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Mijenjanje predodžbe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625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188640"/>
            <a:ext cx="9601200" cy="1143000"/>
          </a:xfrm>
        </p:spPr>
        <p:txBody>
          <a:bodyPr/>
          <a:lstStyle/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Testiranje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stvarnosti predodžbe</a:t>
            </a: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52" y="1196752"/>
            <a:ext cx="10657184" cy="5544616"/>
          </a:xfrm>
        </p:spPr>
        <p:txBody>
          <a:bodyPr>
            <a:normAutofit/>
          </a:bodyPr>
          <a:lstStyle/>
          <a:p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terapeut uči pacijenta da se prema predodžbi ponaša kao prema verbalnoj AM; testira se njezina istinitost koristeći sokratovski dijalog</a:t>
            </a:r>
          </a:p>
          <a:p>
            <a:endParaRPr lang="hr-HR" altLang="sr-Latn-R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hr-HR" alt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Pitanja za testiranje predodžbe: </a:t>
            </a:r>
          </a:p>
          <a:p>
            <a:pPr>
              <a:lnSpc>
                <a:spcPct val="80000"/>
              </a:lnSpc>
            </a:pP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Koji su dokazi za to? Imate li dokaze za suprotno?</a:t>
            </a:r>
          </a:p>
          <a:p>
            <a:pPr>
              <a:lnSpc>
                <a:spcPct val="80000"/>
              </a:lnSpc>
            </a:pP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Koliko ste sigurni da će se to dogoditi? Postoji li još neko objašnjenje?</a:t>
            </a:r>
          </a:p>
          <a:p>
            <a:pPr>
              <a:lnSpc>
                <a:spcPct val="80000"/>
              </a:lnSpc>
            </a:pP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 je najgore što se može dogoditi? A što ako se to i dogodi?</a:t>
            </a:r>
          </a:p>
          <a:p>
            <a:pPr>
              <a:buNone/>
            </a:pPr>
            <a:endParaRPr lang="hr-H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terapeut uči klijenta uspoređivati spontane predodžbe sa onim što se stvarno događa</a:t>
            </a:r>
          </a:p>
          <a:p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predodžbe je bolje koristiti tehnike koje koriste vizualne oblike, no ponekad kod klijenata koji imaju žive i uznemirujuće predodžbe koriste i verbalne tehnike provjere stvarnosti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14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Ponavljanje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predodžbi</a:t>
            </a: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412776"/>
            <a:ext cx="9769151" cy="518457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opetovano ponavljanje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zamišljanja originalne predodžbe do promjene u predodžbi 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nivou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uzbuđenosti klijenta</a:t>
            </a:r>
          </a:p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oristi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 slučajevima pretjeranih, 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 nekatastrofičnih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predodžbi</a:t>
            </a:r>
          </a:p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eki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klijenti ponavljanjem automatski rade provjeru stvarnosti</a:t>
            </a:r>
          </a:p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vaku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sljedeću sliku dočaravaju realističnije 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manje uznemirenosti</a:t>
            </a:r>
          </a:p>
          <a:p>
            <a:pPr>
              <a:spcBef>
                <a:spcPct val="0"/>
              </a:spcBef>
              <a:buNone/>
            </a:pPr>
            <a:endParaRPr lang="hr-BA" altLang="en-US" dirty="0">
              <a:solidFill>
                <a:srgbClr val="2275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57908" y="4149080"/>
            <a:ext cx="2664296" cy="2304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 ću užasna!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Tresem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i ne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pomaknuti neposredno pred štafetu.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74532" y="4149080"/>
            <a:ext cx="2592288" cy="2448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 ću užasna. Bit ću loša. Dobro, nisam u odličnoj formi, ali ne znači da ću biti baš loša. Bit ću lošija nego inače, ali prihvatljiva za tim.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4252" y="5013176"/>
            <a:ext cx="208823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Ponavljanje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88640"/>
            <a:ext cx="10009112" cy="1080120"/>
          </a:xfrm>
        </p:spPr>
        <p:txBody>
          <a:bodyPr>
            <a:normAutofit/>
          </a:bodyPr>
          <a:lstStyle/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Zamjenjivanje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zaustavljanje i skretanje pažnje od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4" y="1916832"/>
            <a:ext cx="11017224" cy="46805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donose 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brzo olakšanje, ali rezultiraju 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malom ili nikakvom kognitivnom 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restrukturacijom</a:t>
            </a:r>
          </a:p>
          <a:p>
            <a:pPr marL="0" indent="0">
              <a:lnSpc>
                <a:spcPct val="80000"/>
              </a:lnSpc>
              <a:buNone/>
            </a:pPr>
            <a:endParaRPr lang="hr-HR" altLang="sr-Latn-R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AutoNum type="alphaUcPeriod"/>
            </a:pPr>
            <a:r>
              <a:rPr lang="hr-HR" alt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Zaustavljanje </a:t>
            </a:r>
            <a:r>
              <a:rPr lang="hr-HR" alt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prepoznati 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uznemirujuću predodžbu i zaustaviti ju (‘STOP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 pljesak i dr.)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AutoNum type="alphaUcPeriod"/>
            </a:pPr>
            <a:r>
              <a:rPr lang="hr-HR" alt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Skretanje pažnje/distrakcija 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koristi 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 trenutku kada nije prikladno raditi na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uznemirujućoj 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predodžbi ili je na njoj preteško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raditi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AutoNum type="alphaUcPeriod"/>
            </a:pPr>
            <a:r>
              <a:rPr lang="hr-HR" alt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Zamjenjivanje</a:t>
            </a:r>
          </a:p>
          <a:p>
            <a:pPr marL="621982" lvl="1" indent="-342900">
              <a:lnSpc>
                <a:spcPct val="80000"/>
              </a:lnSpc>
            </a:pP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amjenjivanje 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ugodnijom predodžbom 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 doživljavanja olakšanja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(kao 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mijenjanje 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kanala 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TV-u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564832" lvl="1" indent="-285750">
              <a:lnSpc>
                <a:spcPct val="80000"/>
              </a:lnSpc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ogućnost uparivanja ugodne predodžbe s vježbama relaksacije</a:t>
            </a:r>
          </a:p>
          <a:p>
            <a:pPr marL="564832" lvl="1" indent="-285750">
              <a:lnSpc>
                <a:spcPct val="80000"/>
              </a:lnSpc>
            </a:pP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unkcionira 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 ako je uznemirenost niskog do srednjeg 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stupnja, ne i visokog</a:t>
            </a:r>
            <a:endParaRPr lang="hr-HR" altLang="sr-Latn-RS" sz="2200" dirty="0"/>
          </a:p>
        </p:txBody>
      </p:sp>
    </p:spTree>
    <p:extLst>
      <p:ext uri="{BB962C8B-B14F-4D97-AF65-F5344CB8AC3E}">
        <p14:creationId xmlns:p14="http://schemas.microsoft.com/office/powerpoint/2010/main" val="259993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-99392"/>
            <a:ext cx="9601200" cy="1143000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Izazivanje predodžbi kao terapijski postupak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868" y="1676400"/>
            <a:ext cx="10369152" cy="4632920"/>
          </a:xfrm>
        </p:spPr>
        <p:txBody>
          <a:bodyPr>
            <a:normAutofit/>
          </a:bodyPr>
          <a:lstStyle/>
          <a:p>
            <a:r>
              <a:rPr lang="hr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erapeut </a:t>
            </a:r>
            <a:r>
              <a:rPr lang="hr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nastoji izazvati predodžbu kako bi pomogao klijentu odgovoriti na spontanu </a:t>
            </a:r>
            <a:r>
              <a:rPr lang="hr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predodžbu.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tehnike izazivanja predodžbi:</a:t>
            </a:r>
          </a:p>
          <a:p>
            <a:pPr marL="0" indent="0">
              <a:buNone/>
            </a:pPr>
            <a:endParaRPr lang="hr-H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Uvježbavanje tehnika za suočavanje</a:t>
            </a:r>
          </a:p>
          <a:p>
            <a:pPr marL="223838" lvl="1">
              <a:spcBef>
                <a:spcPts val="1600"/>
              </a:spcBef>
              <a:buFont typeface="Arial" pitchFamily="34" charset="0"/>
              <a:buChar char="•"/>
            </a:pPr>
            <a:r>
              <a:rPr lang="hr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terapeut </a:t>
            </a:r>
            <a:r>
              <a:rPr lang="hr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izaziva spontanu predodžbu kako bi </a:t>
            </a:r>
            <a:r>
              <a:rPr lang="hr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r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klijentom </a:t>
            </a:r>
            <a:r>
              <a:rPr lang="hr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uvježbao strategije za suočavanje odnosno tehnike </a:t>
            </a:r>
            <a:r>
              <a:rPr lang="hr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kognitive </a:t>
            </a:r>
            <a:r>
              <a:rPr lang="hr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terapije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838" lvl="1">
              <a:spcBef>
                <a:spcPts val="1600"/>
              </a:spcBef>
              <a:buFont typeface="Arial" pitchFamily="34" charset="0"/>
              <a:buChar char="•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tehnika razlikuje od „suočavanja u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predodžbi“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 ovdje terapeut izaziva predodžbu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kako bi klijent vježbao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tehnike kognitivne terapije, umjesto da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zamišlja kako se suočava u spontanoj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predodžbi</a:t>
            </a:r>
            <a:r>
              <a:rPr lang="hr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260648"/>
            <a:ext cx="9601200" cy="959768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Izazivanje predodžbi kao terapijski postupak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4" y="2060848"/>
            <a:ext cx="10585176" cy="4279776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hr-B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r-B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Udaljavanje</a:t>
            </a:r>
            <a:endParaRPr lang="hr-BA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hr-BA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hr-B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pomaganje klijentu </a:t>
            </a:r>
            <a:r>
              <a:rPr lang="hr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problem </a:t>
            </a:r>
            <a:r>
              <a:rPr lang="hr-B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vidi u </a:t>
            </a:r>
            <a:r>
              <a:rPr lang="hr-B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široj perspektivi </a:t>
            </a:r>
            <a:r>
              <a:rPr lang="hr-B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(sagledavajući problem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6 mj, 2, 5, 10 i 20 godina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što dovodi do smanjenja uznemirenosti</a:t>
            </a:r>
            <a:endParaRPr lang="hr-B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hr-B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None/>
            </a:pPr>
            <a:endParaRPr lang="hr-B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hr-B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B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Smanjenje opažene prijetnje</a:t>
            </a:r>
            <a:endParaRPr lang="hr-BA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hr-B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hr-B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terapeut potiče klijenta da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situaciju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razmotri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realističnijom procjenom stvarne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prijetnje odnosno potiče pacijenta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mijenjanje prvobitne predodžbe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realističniju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2060848"/>
            <a:ext cx="9601200" cy="4111352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Beck, J. (2007).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Kognitivna terapija - osnove, educiranje i uvježbavanje. Jastrebarsko: Naklada Slap. </a:t>
            </a:r>
          </a:p>
        </p:txBody>
      </p:sp>
    </p:spTree>
    <p:extLst>
      <p:ext uri="{BB962C8B-B14F-4D97-AF65-F5344CB8AC3E}">
        <p14:creationId xmlns:p14="http://schemas.microsoft.com/office/powerpoint/2010/main" val="40211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</a:t>
            </a:r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87760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Imaginacija = predočavanje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700808"/>
            <a:ext cx="10129191" cy="44713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nogi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pacijenti AM ne doživljavaju samo kao neizgovorene riječi u njihovoj svijesti, već i u obliku mentalnih slika ili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predodžbi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PREDODŽBE =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slikovne misli, </a:t>
            </a:r>
            <a:r>
              <a:rPr lang="hr-HR" dirty="0">
                <a:solidFill>
                  <a:srgbClr val="164B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mentalne </a:t>
            </a:r>
            <a:r>
              <a:rPr lang="hr-HR" dirty="0" smtClean="0">
                <a:solidFill>
                  <a:srgbClr val="164B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slike,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dnevno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sanjarenje, maštanje, zamišljanje,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sjećanje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hr-HR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Karakteristike predodžbi:</a:t>
            </a:r>
            <a:endParaRPr lang="hr-HR" altLang="sr-Latn-RS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hr-HR" dirty="0" smtClean="0">
                <a:solidFill>
                  <a:srgbClr val="164B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vrlo </a:t>
            </a:r>
            <a:r>
              <a:rPr lang="hr-HR" dirty="0">
                <a:solidFill>
                  <a:srgbClr val="164B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kratke i često </a:t>
            </a:r>
            <a:r>
              <a:rPr lang="hr-HR" dirty="0" smtClean="0">
                <a:solidFill>
                  <a:srgbClr val="164B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uznemirujuće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mnogi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 pacijenti brzo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potiskuju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iako znatan broj ima vizualne predodžbe, rijetko o njima i izvještavaju (potrebna upornost za njihovo otkrivanje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euspjeh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identificiranju i odgovaranju na uznemirujuće predodžbe rezultira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održavanjem tjeskobe kod klijenta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60648"/>
            <a:ext cx="9601200" cy="1143000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Ciljevi terapeuta: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844824"/>
            <a:ext cx="9601200" cy="432737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rgbClr val="164B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Identificiranje predodžbi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rgbClr val="164B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Educiranje klijenta o predodžbama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rgbClr val="164B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Suočavanje s predodžbama, spontanim ili izazvanim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sz="2800" i="1" dirty="0" smtClean="0">
              <a:solidFill>
                <a:srgbClr val="164B4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sz="2800" i="1" dirty="0">
              <a:solidFill>
                <a:srgbClr val="164B4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269503"/>
            <a:ext cx="9601200" cy="1143000"/>
          </a:xfrm>
        </p:spPr>
        <p:txBody>
          <a:bodyPr/>
          <a:lstStyle/>
          <a:p>
            <a:pPr lvl="0"/>
            <a:r>
              <a:rPr lang="hr-HR" dirty="0">
                <a:solidFill>
                  <a:srgbClr val="164B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Identificiranje predodžbi</a:t>
            </a:r>
            <a:r>
              <a:rPr lang="hr-HR" dirty="0" smtClean="0">
                <a:solidFill>
                  <a:srgbClr val="164B4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36" y="1676400"/>
            <a:ext cx="11017224" cy="4848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>
              <a:cs typeface="Miriam Fixed" pitchFamily="49" charset="-79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„Iskritizirat će moju prezentaciju.”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Terapeut na seansi otkriva spontanu predodžbu koju je klijent imao sa verbalnom AM</a:t>
            </a:r>
          </a:p>
          <a:p>
            <a:pPr marL="457200" indent="-457200">
              <a:buAutoNum type="alphaLcPeriod"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Kada klijent ima problema s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identificiranjem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predodžbi, terapeut izaziva predodžbu na seansi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najmanje uznemirujuću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predodžbu </a:t>
            </a:r>
          </a:p>
          <a:p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prisjećanje 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nedavnog događaja 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npr. 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prije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 smo vidjeli 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klijenta, zamišljanje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bi mogao 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izgledati, što će reći itd.) </a:t>
            </a:r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pornost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podučavanju klijenta identifikaciji predodžbi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osim zapisivanja AM, zapisati 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predodžbe)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altLang="sr-Latn-RS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>
              <a:cs typeface="Miriam Fixed" pitchFamily="49" charset="-79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326660" y="476672"/>
            <a:ext cx="3389312" cy="1871662"/>
          </a:xfrm>
          <a:prstGeom prst="cloudCallout">
            <a:avLst>
              <a:gd name="adj1" fmla="val -40586"/>
              <a:gd name="adj2" fmla="val 63169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BA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trenutku kad ste to pomislili, jeste li zamislili nešto?</a:t>
            </a:r>
          </a:p>
        </p:txBody>
      </p:sp>
    </p:spTree>
    <p:extLst>
      <p:ext uri="{BB962C8B-B14F-4D97-AF65-F5344CB8AC3E}">
        <p14:creationId xmlns:p14="http://schemas.microsoft.com/office/powerpoint/2010/main" val="39473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337" y="188640"/>
            <a:ext cx="9601200" cy="1143000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Educiranje klijenta o predodžbama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76400"/>
            <a:ext cx="10417224" cy="4495800"/>
          </a:xfrm>
        </p:spPr>
        <p:txBody>
          <a:bodyPr/>
          <a:lstStyle/>
          <a:p>
            <a:endParaRPr lang="hr-HR" dirty="0" smtClean="0"/>
          </a:p>
          <a:p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Poteškoće s izricanjem predodžbi zbog uznemiravajuće prirode </a:t>
            </a:r>
            <a:r>
              <a:rPr lang="hr-H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opiranje ponovnom proživljavanju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 </a:t>
            </a:r>
            <a:r>
              <a:rPr lang="hr-HR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žele da ih terapeut vidi uznemirene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r-H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Normaliziranje predodžbenih iskustava 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podučavanje klijenta o predodžbama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pomaže u: </a:t>
            </a:r>
          </a:p>
          <a:p>
            <a:pPr lvl="1"/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smanjivanju anksioznosti</a:t>
            </a:r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omogućava klijentu njihovo 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lakše identificiranje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upućivanje klijenta kako postoje načini za nošenje s predodžbama, </a:t>
            </a:r>
            <a:r>
              <a:rPr lang="hr-H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povećava se mogućnost kontrole uznemirenosti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-1826"/>
            <a:ext cx="9985174" cy="815752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Tehnike odgovaranja na spontane predodžbe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52" y="1196752"/>
            <a:ext cx="10441160" cy="5400600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mogućuju osjećaj kontrole nad predodžbama i osiguravaju olakšanje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Praćenje predodžbe do završetka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Vremenski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skok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unaprijed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Suočavanje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Mijenjanje predodžbe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Testiranje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stvarnosti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Ponavljanje predodžbi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Zamjenjivanje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zaustavljanje i skretanje pažnje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predodžbe</a:t>
            </a:r>
          </a:p>
          <a:p>
            <a:pPr marL="0" lvl="0" indent="0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1.-6. tehnika: smanjivanje uznemirenosti pomoću promatranja situacije na različite načine </a:t>
            </a: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tehnika: privremeno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odgađanje usmjeravajući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nešto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434" y="19675"/>
            <a:ext cx="9601200" cy="959768"/>
          </a:xfrm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Praćenje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predodžbe do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završetka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52" y="1484784"/>
            <a:ext cx="10801200" cy="5112568"/>
          </a:xfrm>
        </p:spPr>
        <p:txBody>
          <a:bodyPr>
            <a:normAutofit/>
          </a:bodyPr>
          <a:lstStyle/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ajkorištenija tehnika; vodi boljoj konceptualizaciji, kognitivnoj restrukturaciji predodžbe i osigurava olakšanje</a:t>
            </a:r>
          </a:p>
          <a:p>
            <a:pPr marL="0" indent="0">
              <a:buNone/>
            </a:pPr>
            <a:endParaRPr lang="hr-H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Terapeut potiče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klijenta da, </a:t>
            </a:r>
            <a:r>
              <a:rPr lang="hr-HR" alt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što se zaustavio u najgorem </a:t>
            </a:r>
            <a:r>
              <a:rPr lang="hr-HR" alt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trenutku</a:t>
            </a:r>
            <a:r>
              <a:rPr lang="hr-HR" altLang="sr-Latn-R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nastavi zamišljati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 se sve moglo dogoditi nakon toga sve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dok:</a:t>
            </a:r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ne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prođe kroz određenu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krizu/teškoću, stigne do predodžbe koja je manje uznemirujuća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osjeća se bolje (osjeti olakšanje) </a:t>
            </a:r>
            <a:endParaRPr lang="hr-H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7722" lvl="3" indent="0">
              <a:buNone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ponekad terapeut može predložiti modifikaciju scene u razumni ishod </a:t>
            </a:r>
          </a:p>
          <a:p>
            <a:pPr marL="0" indent="0">
              <a:buNone/>
            </a:pP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ne dođe do katastrofičnog kraja kao što je npr. smrt</a:t>
            </a:r>
          </a:p>
          <a:p>
            <a:pPr marL="827722" lvl="3" indent="0">
              <a:buNone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istražiti posljedice kojih se klijent boji, konceptualizirati njihovo značenje te na osnovi toga intervenirati - dolazi do novog problema koji se rješava izazivanjem predodžbe za suočavanje</a:t>
            </a: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260648"/>
            <a:ext cx="9601200" cy="1143000"/>
          </a:xfrm>
        </p:spPr>
        <p:txBody>
          <a:bodyPr/>
          <a:lstStyle/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Vremenski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skok unaprijed</a:t>
            </a: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4" y="1340768"/>
            <a:ext cx="9913169" cy="4831432"/>
          </a:xfrm>
        </p:spPr>
        <p:txBody>
          <a:bodyPr/>
          <a:lstStyle/>
          <a:p>
            <a:pPr marL="342900" indent="-342900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 klijenti zamišljaju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puno prepreka 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 uznemirujućih događaja, terapeut traži zamišljanje sebe u nekom vremenu u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bliskoj </a:t>
            </a:r>
            <a:r>
              <a:rPr lang="hr-HR" alt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budućnosti, u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kojem je problematična situacija već riješena</a:t>
            </a:r>
          </a:p>
          <a:p>
            <a:pPr marL="342900" indent="-342900"/>
            <a:endParaRPr lang="hr-BA" altLang="en-US" dirty="0">
              <a:solidFill>
                <a:srgbClr val="2275A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85900" y="2924944"/>
            <a:ext cx="2880320" cy="2664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Pisanje nagomilane DZ:</a:t>
            </a:r>
          </a:p>
          <a:p>
            <a:pPr marL="342900" indent="-342900">
              <a:buFontTx/>
              <a:buChar char="-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Nikad to neću završiti.</a:t>
            </a:r>
          </a:p>
          <a:p>
            <a:pPr marL="342900" indent="-342900">
              <a:buFontTx/>
              <a:buChar char="-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Previše ih je.</a:t>
            </a:r>
          </a:p>
          <a:p>
            <a:pPr marL="342900" indent="-342900">
              <a:buFontTx/>
              <a:buChar char="-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Neću moći, ne znam ja to.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8548" y="2924944"/>
            <a:ext cx="2952328" cy="25922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Prebrojavanje svih napisanih DZ-a</a:t>
            </a:r>
          </a:p>
          <a:p>
            <a:pPr marL="342900" indent="-342900">
              <a:buFontTx/>
              <a:buChar char="-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Printanje</a:t>
            </a:r>
          </a:p>
          <a:p>
            <a:pPr marL="342900" indent="-342900">
              <a:buFontTx/>
              <a:buChar char="-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Predaja</a:t>
            </a:r>
          </a:p>
          <a:p>
            <a:pPr marL="342900" indent="-342900">
              <a:buFontTx/>
              <a:buChar char="-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Odlazak na zasluženi odmor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6240" y="3902598"/>
            <a:ext cx="25922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dirty="0" smtClean="0"/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Vremenski skok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5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82285"/>
            <a:ext cx="9601200" cy="959768"/>
          </a:xfrm>
        </p:spPr>
        <p:txBody>
          <a:bodyPr>
            <a:normAutofit/>
          </a:bodyPr>
          <a:lstStyle/>
          <a:p>
            <a:pPr lvl="0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Suočavanje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predodžbi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484784"/>
            <a:ext cx="10345215" cy="4687416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lijent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suočava s teškom situacijom koju je spontano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zamislio...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uspješnog suočavanja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 tom klijent može zamišljati sebe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upotrebljava tehnike koje je naučio u terapiji (kontrolirano disanje, kartice za suočavanje, glasno izgovaranje samoinstrukcija i sl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73932" y="3717032"/>
            <a:ext cx="2736304" cy="2304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„Misli da sam nesposobna. Jedva se suzdržavam da ne planem.”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Klijentica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šuti i ništa ne poduzima, jer bi mogla svašta reći što ne bi smjela. Osjeća se ugroženo i ljuto.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46540" y="3356992"/>
            <a:ext cx="4248472" cy="2815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Klijentica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zamišlja sebe kako, dok sugovornik govori, trbušno diše i govori si umirujuće samoinstrukcije (‘To je njegov stil komunikacije, ne moram ga prihvatiti. Ostat ću mirna i zastupati svoje mišljenje.’) Nakon toga </a:t>
            </a:r>
            <a:r>
              <a:rPr lang="hr-H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asertivno ponaša, navodeći sve relevantne argumente. (‘Poštujem Vaše mišljenje pa bih voljela da i Vi poslušate moje kako bismo pronašli najbolje rješenje’).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Sugovornik prihvaća navedeno i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klijentica </a:t>
            </a:r>
            <a:r>
              <a:rPr lang="hr-H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osjeća sigurno i mirno.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9831" y="4221088"/>
            <a:ext cx="201622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Suočavanje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1187</Words>
  <Application>Microsoft Office PowerPoint</Application>
  <PresentationFormat>Custom</PresentationFormat>
  <Paragraphs>155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Euphemia</vt:lpstr>
      <vt:lpstr>Miriam Fixed</vt:lpstr>
      <vt:lpstr>Times New Roman</vt:lpstr>
      <vt:lpstr>Wingdings</vt:lpstr>
      <vt:lpstr>Serenity 16x9</vt:lpstr>
      <vt:lpstr>IMAGINACIJA ILI PREDOČAVANJE</vt:lpstr>
      <vt:lpstr>Imaginacija = predočavanje</vt:lpstr>
      <vt:lpstr>Ciljevi terapeuta:</vt:lpstr>
      <vt:lpstr>Identificiranje predodžbi:</vt:lpstr>
      <vt:lpstr>Educiranje klijenta o predodžbama</vt:lpstr>
      <vt:lpstr>Tehnike odgovaranja na spontane predodžbe</vt:lpstr>
      <vt:lpstr>1. Praćenje predodžbe do završetka</vt:lpstr>
      <vt:lpstr>2. Vremenski skok unaprijed </vt:lpstr>
      <vt:lpstr>3. Suočavanje u predodžbi</vt:lpstr>
      <vt:lpstr>4. Mijenjanje predodžbe</vt:lpstr>
      <vt:lpstr>5. Testiranje stvarnosti predodžbe </vt:lpstr>
      <vt:lpstr>6. Ponavljanje predodžbi </vt:lpstr>
      <vt:lpstr>7. Zamjenjivanje, zaustavljanje i skretanje pažnje od predodžbe</vt:lpstr>
      <vt:lpstr>Izazivanje predodžbi kao terapijski postupak</vt:lpstr>
      <vt:lpstr>Izazivanje predodžbi kao terapijski postupak</vt:lpstr>
      <vt:lpstr>Literatura: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2016-04-28T08:48:31Z</dcterms:created>
  <dcterms:modified xsi:type="dcterms:W3CDTF">2016-05-05T20:58:55Z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