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72" r:id="rId4"/>
    <p:sldId id="274" r:id="rId5"/>
    <p:sldId id="289" r:id="rId6"/>
    <p:sldId id="260" r:id="rId7"/>
    <p:sldId id="264" r:id="rId8"/>
    <p:sldId id="267" r:id="rId9"/>
    <p:sldId id="268" r:id="rId10"/>
    <p:sldId id="269" r:id="rId11"/>
    <p:sldId id="270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53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0818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07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70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1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356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8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71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133600"/>
            <a:ext cx="5638800" cy="1673352"/>
          </a:xfrm>
        </p:spPr>
        <p:txBody>
          <a:bodyPr>
            <a:noAutofit/>
          </a:bodyPr>
          <a:lstStyle/>
          <a:p>
            <a:r>
              <a:rPr lang="en-GB" sz="4800" dirty="0" err="1" smtClean="0">
                <a:latin typeface="Calibri" panose="020F0502020204030204" pitchFamily="34" charset="0"/>
              </a:rPr>
              <a:t>BKT</a:t>
            </a:r>
            <a:r>
              <a:rPr lang="en-GB" sz="4800" dirty="0" smtClean="0">
                <a:latin typeface="Calibri" panose="020F0502020204030204" pitchFamily="34" charset="0"/>
              </a:rPr>
              <a:t> </a:t>
            </a:r>
            <a:r>
              <a:rPr lang="en-GB" sz="4800" dirty="0" err="1" smtClean="0">
                <a:latin typeface="Calibri" panose="020F0502020204030204" pitchFamily="34" charset="0"/>
              </a:rPr>
              <a:t>AGRESIVNOSTI</a:t>
            </a:r>
            <a:r>
              <a:rPr lang="en-GB" sz="4800" dirty="0" smtClean="0">
                <a:latin typeface="Calibri" panose="020F0502020204030204" pitchFamily="34" charset="0"/>
              </a:rPr>
              <a:t> </a:t>
            </a:r>
            <a:r>
              <a:rPr lang="en-GB" sz="4800" dirty="0" err="1" smtClean="0">
                <a:latin typeface="Calibri" panose="020F0502020204030204" pitchFamily="34" charset="0"/>
              </a:rPr>
              <a:t>KOD</a:t>
            </a:r>
            <a:r>
              <a:rPr lang="en-GB" sz="4800" dirty="0" smtClean="0">
                <a:latin typeface="Calibri" panose="020F0502020204030204" pitchFamily="34" charset="0"/>
              </a:rPr>
              <a:t> </a:t>
            </a:r>
            <a:r>
              <a:rPr lang="en-GB" sz="4800" dirty="0" err="1" smtClean="0">
                <a:latin typeface="Calibri" panose="020F0502020204030204" pitchFamily="34" charset="0"/>
              </a:rPr>
              <a:t>DJECE</a:t>
            </a:r>
            <a:endParaRPr lang="hr-HR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8077200" cy="1499616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latin typeface="Calibri" panose="020F0502020204030204" pitchFamily="34" charset="0"/>
              </a:rPr>
              <a:t>Danijela Tokić</a:t>
            </a:r>
            <a:endParaRPr lang="en-GB" dirty="0" smtClean="0">
              <a:latin typeface="Calibri" panose="020F0502020204030204" pitchFamily="34" charset="0"/>
            </a:endParaRPr>
          </a:p>
          <a:p>
            <a:pPr algn="l"/>
            <a:endParaRPr lang="en-GB" dirty="0">
              <a:latin typeface="Calibri" panose="020F0502020204030204" pitchFamily="34" charset="0"/>
            </a:endParaRPr>
          </a:p>
          <a:p>
            <a:pPr algn="l"/>
            <a:r>
              <a:rPr lang="hr-HR" dirty="0" err="1" smtClean="0">
                <a:latin typeface="Calibri" panose="020F0502020204030204" pitchFamily="34" charset="0"/>
              </a:rPr>
              <a:t>Hubikot</a:t>
            </a:r>
            <a:endParaRPr lang="hr-HR" dirty="0">
              <a:latin typeface="Calibri" panose="020F0502020204030204" pitchFamily="34" charset="0"/>
            </a:endParaRPr>
          </a:p>
          <a:p>
            <a:pPr algn="l"/>
            <a:r>
              <a:rPr lang="en-GB" dirty="0" err="1" smtClean="0">
                <a:latin typeface="Calibri" panose="020F0502020204030204" pitchFamily="34" charset="0"/>
              </a:rPr>
              <a:t>Travanj</a:t>
            </a:r>
            <a:r>
              <a:rPr lang="hr-HR" dirty="0" smtClean="0">
                <a:latin typeface="Calibri" panose="020F0502020204030204" pitchFamily="34" charset="0"/>
              </a:rPr>
              <a:t>, </a:t>
            </a:r>
            <a:r>
              <a:rPr lang="hr-HR" dirty="0" err="1">
                <a:latin typeface="Calibri" panose="020F0502020204030204" pitchFamily="34" charset="0"/>
              </a:rPr>
              <a:t>2016</a:t>
            </a:r>
            <a:endParaRPr lang="hr-HR" dirty="0">
              <a:latin typeface="Calibri" panose="020F0502020204030204" pitchFamily="34" charset="0"/>
            </a:endParaRPr>
          </a:p>
          <a:p>
            <a:pPr algn="ctr"/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dirty="0" err="1"/>
              <a:t>TRETMAN</a:t>
            </a:r>
            <a:r>
              <a:rPr lang="en-GB" sz="4000" dirty="0"/>
              <a:t> </a:t>
            </a:r>
            <a:r>
              <a:rPr lang="en-GB" sz="4000" dirty="0" err="1"/>
              <a:t>AGRESIVNE</a:t>
            </a:r>
            <a:r>
              <a:rPr lang="en-GB" sz="4000" dirty="0"/>
              <a:t> </a:t>
            </a:r>
            <a:r>
              <a:rPr lang="en-GB" sz="4000" dirty="0" err="1"/>
              <a:t>DJECE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8305800" cy="4648200"/>
          </a:xfrm>
        </p:spPr>
        <p:txBody>
          <a:bodyPr>
            <a:normAutofit lnSpcReduction="10000"/>
          </a:bodyPr>
          <a:lstStyle/>
          <a:p>
            <a:pPr marL="411480" lvl="1" indent="0">
              <a:buNone/>
            </a:pPr>
            <a:r>
              <a:rPr lang="en-GB" sz="2600" dirty="0" smtClean="0">
                <a:latin typeface="Calibri" panose="020F0502020204030204" pitchFamily="34" charset="0"/>
              </a:rPr>
              <a:t>PROGRAM </a:t>
            </a:r>
            <a:r>
              <a:rPr lang="en-GB" sz="2600" dirty="0" err="1" smtClean="0">
                <a:latin typeface="Calibri" panose="020F0502020204030204" pitchFamily="34" charset="0"/>
              </a:rPr>
              <a:t>SUOČAVANJA</a:t>
            </a:r>
            <a:r>
              <a:rPr lang="en-GB" sz="2600" dirty="0" smtClean="0">
                <a:latin typeface="Calibri" panose="020F0502020204030204" pitchFamily="34" charset="0"/>
              </a:rPr>
              <a:t> S </a:t>
            </a:r>
            <a:r>
              <a:rPr lang="en-GB" sz="2600" dirty="0" err="1" smtClean="0">
                <a:latin typeface="Calibri" panose="020F0502020204030204" pitchFamily="34" charset="0"/>
              </a:rPr>
              <a:t>LJUTNJOM</a:t>
            </a:r>
            <a:endParaRPr lang="en-GB" sz="2600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dirty="0" err="1" smtClean="0">
                <a:latin typeface="Calibri" panose="020F0502020204030204" pitchFamily="34" charset="0"/>
              </a:rPr>
              <a:t>Tehnike</a:t>
            </a:r>
            <a:r>
              <a:rPr lang="en-GB" dirty="0" smtClean="0">
                <a:latin typeface="Calibri" panose="020F0502020204030204" pitchFamily="34" charset="0"/>
              </a:rPr>
              <a:t>:</a:t>
            </a: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 smtClean="0">
                <a:latin typeface="Calibri" panose="020F0502020204030204" pitchFamily="34" charset="0"/>
              </a:rPr>
              <a:t>vizualizacija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d</a:t>
            </a:r>
            <a:r>
              <a:rPr lang="en-GB" dirty="0" err="1" smtClean="0">
                <a:latin typeface="Calibri" panose="020F0502020204030204" pitchFamily="34" charset="0"/>
              </a:rPr>
              <a:t>istrakcija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 smtClean="0">
                <a:latin typeface="Calibri" panose="020F0502020204030204" pitchFamily="34" charset="0"/>
              </a:rPr>
              <a:t>relaksacija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 smtClean="0">
                <a:latin typeface="Calibri" panose="020F0502020204030204" pitchFamily="34" charset="0"/>
              </a:rPr>
              <a:t>modeliranje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o</a:t>
            </a:r>
            <a:r>
              <a:rPr lang="en-GB" dirty="0" err="1" smtClean="0">
                <a:latin typeface="Calibri" panose="020F0502020204030204" pitchFamily="34" charset="0"/>
              </a:rPr>
              <a:t>pažanje</a:t>
            </a:r>
            <a:r>
              <a:rPr lang="en-GB" dirty="0" smtClean="0">
                <a:latin typeface="Calibri" panose="020F0502020204030204" pitchFamily="34" charset="0"/>
              </a:rPr>
              <a:t> u </a:t>
            </a:r>
            <a:r>
              <a:rPr lang="en-GB" dirty="0" err="1" smtClean="0">
                <a:latin typeface="Calibri" panose="020F0502020204030204" pitchFamily="34" charset="0"/>
              </a:rPr>
              <a:t>grupi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g</a:t>
            </a:r>
            <a:r>
              <a:rPr lang="en-GB" dirty="0" err="1" smtClean="0">
                <a:latin typeface="Calibri" panose="020F0502020204030204" pitchFamily="34" charset="0"/>
              </a:rPr>
              <a:t>rupne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vježbe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rasprave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i</a:t>
            </a:r>
            <a:r>
              <a:rPr lang="en-GB" dirty="0" err="1" smtClean="0">
                <a:latin typeface="Calibri" panose="020F0502020204030204" pitchFamily="34" charset="0"/>
              </a:rPr>
              <a:t>granje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uloga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i</a:t>
            </a:r>
            <a:r>
              <a:rPr lang="en-GB" dirty="0" err="1" smtClean="0">
                <a:latin typeface="Calibri" panose="020F0502020204030204" pitchFamily="34" charset="0"/>
              </a:rPr>
              <a:t>zlaganje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postavljanje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ciljeva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marL="676656" lvl="2" indent="0">
              <a:buClr>
                <a:schemeClr val="accent1"/>
              </a:buClr>
              <a:buNone/>
            </a:pPr>
            <a:r>
              <a:rPr lang="en-GB" dirty="0" smtClean="0">
                <a:latin typeface="Calibri" panose="020F0502020204030204" pitchFamily="34" charset="0"/>
              </a:rPr>
              <a:t>→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uočavanje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individualnih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razlika</a:t>
            </a:r>
            <a:r>
              <a:rPr lang="en-GB" dirty="0">
                <a:latin typeface="Calibri" panose="020F0502020204030204" pitchFamily="34" charset="0"/>
              </a:rPr>
              <a:t> u </a:t>
            </a:r>
            <a:r>
              <a:rPr lang="en-GB" dirty="0" err="1" smtClean="0">
                <a:latin typeface="Calibri" panose="020F0502020204030204" pitchFamily="34" charset="0"/>
              </a:rPr>
              <a:t>iskustvima</a:t>
            </a:r>
            <a:r>
              <a:rPr lang="en-GB" dirty="0" smtClean="0">
                <a:latin typeface="Calibri" panose="020F0502020204030204" pitchFamily="34" charset="0"/>
              </a:rPr>
              <a:t>; </a:t>
            </a:r>
            <a:r>
              <a:rPr lang="en-GB" dirty="0" err="1" smtClean="0">
                <a:latin typeface="Calibri" panose="020F0502020204030204" pitchFamily="34" charset="0"/>
              </a:rPr>
              <a:t>uočavanje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kontinuuma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afektivnih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stanja</a:t>
            </a:r>
            <a:endParaRPr lang="en-GB" dirty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  <p:pic>
        <p:nvPicPr>
          <p:cNvPr id="6146" name="Picture 2" descr="http://www.prattcenter.com/images/child_testing_palo_alt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8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dirty="0" err="1"/>
              <a:t>UČINKOVITOST</a:t>
            </a:r>
            <a:r>
              <a:rPr lang="en-GB" sz="4000" dirty="0"/>
              <a:t> </a:t>
            </a:r>
            <a:r>
              <a:rPr lang="en-GB" sz="4000" dirty="0" err="1"/>
              <a:t>BKT</a:t>
            </a:r>
            <a:r>
              <a:rPr lang="en-GB" sz="4000" dirty="0"/>
              <a:t>-A </a:t>
            </a:r>
            <a:r>
              <a:rPr lang="en-GB" sz="4000" dirty="0" err="1"/>
              <a:t>KOD</a:t>
            </a:r>
            <a:r>
              <a:rPr lang="en-GB" sz="4000" dirty="0"/>
              <a:t> </a:t>
            </a:r>
            <a:r>
              <a:rPr lang="en-GB" sz="4000" dirty="0" err="1"/>
              <a:t>AGRESIVNE</a:t>
            </a:r>
            <a:r>
              <a:rPr lang="en-GB" sz="4000" dirty="0"/>
              <a:t> </a:t>
            </a:r>
            <a:r>
              <a:rPr lang="en-GB" sz="4000" dirty="0" err="1"/>
              <a:t>DJECE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8305800" cy="4648200"/>
          </a:xfrm>
        </p:spPr>
        <p:txBody>
          <a:bodyPr>
            <a:normAutofit fontScale="92500" lnSpcReduction="10000"/>
          </a:bodyPr>
          <a:lstStyle/>
          <a:p>
            <a:pPr marL="676656" lvl="2" indent="0">
              <a:buClr>
                <a:schemeClr val="accent1"/>
              </a:buClr>
              <a:buNone/>
            </a:pPr>
            <a:r>
              <a:rPr lang="hr-HR" sz="1800" dirty="0" smtClean="0">
                <a:latin typeface="Calibri" panose="020F0502020204030204" pitchFamily="34" charset="0"/>
              </a:rPr>
              <a:t>Ovisi o:</a:t>
            </a:r>
          </a:p>
          <a:p>
            <a:pPr marL="962406" lvl="2" indent="-285750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procjenjivaču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(</a:t>
            </a:r>
            <a:r>
              <a:rPr lang="en-GB" sz="1800" dirty="0" err="1" smtClean="0">
                <a:latin typeface="Calibri" panose="020F0502020204030204" pitchFamily="34" charset="0"/>
              </a:rPr>
              <a:t>samoprocjene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roditelji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učitelji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vršnjaci</a:t>
            </a:r>
            <a:r>
              <a:rPr lang="en-GB" sz="1800" dirty="0" smtClean="0">
                <a:latin typeface="Calibri" panose="020F0502020204030204" pitchFamily="34" charset="0"/>
              </a:rPr>
              <a:t>)</a:t>
            </a:r>
          </a:p>
          <a:p>
            <a:pPr marL="1019556" lvl="2" indent="-342900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aspektima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agresivnosti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koji</a:t>
            </a:r>
            <a:r>
              <a:rPr lang="en-GB" sz="1800" dirty="0" smtClean="0">
                <a:latin typeface="Calibri" panose="020F0502020204030204" pitchFamily="34" charset="0"/>
              </a:rPr>
              <a:t> se </a:t>
            </a:r>
            <a:r>
              <a:rPr lang="en-GB" sz="1800" dirty="0" err="1" smtClean="0">
                <a:latin typeface="Calibri" panose="020F0502020204030204" pitchFamily="34" charset="0"/>
              </a:rPr>
              <a:t>procjenjuju</a:t>
            </a:r>
            <a:r>
              <a:rPr lang="en-GB" sz="1800" dirty="0" smtClean="0">
                <a:latin typeface="Calibri" panose="020F0502020204030204" pitchFamily="34" charset="0"/>
              </a:rPr>
              <a:t> (</a:t>
            </a:r>
            <a:r>
              <a:rPr lang="en-GB" sz="1800" dirty="0" err="1" smtClean="0">
                <a:latin typeface="Calibri" panose="020F0502020204030204" pitchFamily="34" charset="0"/>
              </a:rPr>
              <a:t>pažnja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vještine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rješavanja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problema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impulzivnost</a:t>
            </a:r>
            <a:r>
              <a:rPr lang="en-GB" sz="1800" dirty="0" smtClean="0">
                <a:latin typeface="Calibri" panose="020F0502020204030204" pitchFamily="34" charset="0"/>
              </a:rPr>
              <a:t>…)</a:t>
            </a:r>
          </a:p>
          <a:p>
            <a:pPr marL="676656" lvl="2" indent="0">
              <a:buClr>
                <a:schemeClr val="accent1"/>
              </a:buClr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461772" indent="-342900"/>
            <a:r>
              <a:rPr lang="hr-HR" sz="2500" dirty="0" smtClean="0">
                <a:latin typeface="Calibri" panose="020F0502020204030204" pitchFamily="34" charset="0"/>
              </a:rPr>
              <a:t>Najveći učinak:</a:t>
            </a:r>
            <a:endParaRPr lang="en-GB" sz="25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 smtClean="0">
                <a:latin typeface="Calibri" panose="020F0502020204030204" pitchFamily="34" charset="0"/>
              </a:rPr>
              <a:t>rani </a:t>
            </a:r>
            <a:r>
              <a:rPr lang="en-GB" sz="2000" dirty="0" err="1" smtClean="0">
                <a:latin typeface="Calibri" panose="020F0502020204030204" pitchFamily="34" charset="0"/>
              </a:rPr>
              <a:t>početak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intervencije</a:t>
            </a:r>
            <a:endParaRPr lang="en-GB" sz="2000" dirty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 err="1" smtClean="0">
                <a:latin typeface="Calibri" panose="020F0502020204030204" pitchFamily="34" charset="0"/>
              </a:rPr>
              <a:t>usmjerenost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na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više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aspekata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agresije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 smtClean="0">
                <a:latin typeface="Calibri" panose="020F0502020204030204" pitchFamily="34" charset="0"/>
              </a:rPr>
              <a:t>rad </a:t>
            </a:r>
            <a:r>
              <a:rPr lang="en-GB" sz="2000" dirty="0" err="1" smtClean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 s </a:t>
            </a:r>
            <a:r>
              <a:rPr lang="en-GB" sz="2000" dirty="0" err="1" smtClean="0">
                <a:latin typeface="Calibri" panose="020F0502020204030204" pitchFamily="34" charset="0"/>
              </a:rPr>
              <a:t>roditeljima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 s </a:t>
            </a:r>
            <a:r>
              <a:rPr lang="en-GB" sz="2000" dirty="0" err="1" smtClean="0">
                <a:latin typeface="Calibri" panose="020F0502020204030204" pitchFamily="34" charset="0"/>
              </a:rPr>
              <a:t>djetetom</a:t>
            </a:r>
            <a:r>
              <a:rPr lang="en-GB" sz="2000" dirty="0" smtClean="0">
                <a:latin typeface="Calibri" panose="020F0502020204030204" pitchFamily="34" charset="0"/>
              </a:rPr>
              <a:t> – </a:t>
            </a:r>
            <a:r>
              <a:rPr lang="en-GB" sz="2000" dirty="0" err="1" smtClean="0">
                <a:latin typeface="Calibri" panose="020F0502020204030204" pitchFamily="34" charset="0"/>
              </a:rPr>
              <a:t>smanjenje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agresivnosti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poboljšanje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odnosa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roditelj-dijete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>
                <a:latin typeface="Calibri" panose="020F0502020204030204" pitchFamily="34" charset="0"/>
              </a:rPr>
              <a:t>b</a:t>
            </a:r>
            <a:r>
              <a:rPr lang="en-GB" sz="2000" dirty="0" smtClean="0">
                <a:latin typeface="Calibri" panose="020F0502020204030204" pitchFamily="34" charset="0"/>
              </a:rPr>
              <a:t>ooster </a:t>
            </a:r>
            <a:r>
              <a:rPr lang="en-GB" sz="2000" dirty="0" err="1" smtClean="0">
                <a:latin typeface="Calibri" panose="020F0502020204030204" pitchFamily="34" charset="0"/>
              </a:rPr>
              <a:t>seanse</a:t>
            </a:r>
            <a:endParaRPr lang="en-GB" sz="2000" dirty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 err="1" smtClean="0">
                <a:latin typeface="Calibri" panose="020F0502020204030204" pitchFamily="34" charset="0"/>
              </a:rPr>
              <a:t>ostala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obilježja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djeteta</a:t>
            </a:r>
            <a:r>
              <a:rPr lang="en-GB" sz="2000" dirty="0" smtClean="0">
                <a:latin typeface="Calibri" panose="020F0502020204030204" pitchFamily="34" charset="0"/>
              </a:rPr>
              <a:t> (</a:t>
            </a:r>
            <a:r>
              <a:rPr lang="en-GB" sz="2000" dirty="0" err="1" smtClean="0">
                <a:latin typeface="Calibri" panose="020F0502020204030204" pitchFamily="34" charset="0"/>
              </a:rPr>
              <a:t>anksioznost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</a:rPr>
              <a:t>somatizacija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</a:rPr>
              <a:t>odbačenost</a:t>
            </a:r>
            <a:r>
              <a:rPr lang="en-GB" sz="2000" dirty="0" smtClean="0">
                <a:latin typeface="Calibri" panose="020F0502020204030204" pitchFamily="34" charset="0"/>
              </a:rPr>
              <a:t> od </a:t>
            </a:r>
            <a:r>
              <a:rPr lang="en-GB" sz="2000" dirty="0" err="1" smtClean="0">
                <a:latin typeface="Calibri" panose="020F0502020204030204" pitchFamily="34" charset="0"/>
              </a:rPr>
              <a:t>strane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vršnjaka</a:t>
            </a:r>
            <a:r>
              <a:rPr lang="en-GB" sz="2000" dirty="0" smtClean="0">
                <a:latin typeface="Calibri" panose="020F0502020204030204" pitchFamily="34" charset="0"/>
              </a:rPr>
              <a:t>)</a:t>
            </a:r>
          </a:p>
          <a:p>
            <a:pPr marL="411480" lvl="1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w.biltmorepreppto.org/wp-content/uploads/2013/09/kids-thank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710120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4000" dirty="0" err="1"/>
              <a:t>UVOD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 fontScale="55000" lnSpcReduction="20000"/>
          </a:bodyPr>
          <a:lstStyle/>
          <a:p>
            <a:r>
              <a:rPr lang="en-GB" sz="3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AGRESIJA </a:t>
            </a:r>
            <a:r>
              <a:rPr lang="en-GB" sz="3400" dirty="0" smtClean="0">
                <a:latin typeface="Calibri" panose="020F0502020204030204" pitchFamily="34" charset="0"/>
              </a:rPr>
              <a:t>– </a:t>
            </a:r>
            <a:r>
              <a:rPr lang="en-GB" sz="3400" dirty="0" err="1" smtClean="0">
                <a:latin typeface="Calibri" panose="020F0502020204030204" pitchFamily="34" charset="0"/>
              </a:rPr>
              <a:t>verbalna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ili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fizička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ponašanja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koja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nanose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štetu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drugoj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osobi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ili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nekom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objektu</a:t>
            </a:r>
            <a:endParaRPr lang="en-GB" sz="3400" dirty="0" smtClean="0">
              <a:latin typeface="Calibri" panose="020F0502020204030204" pitchFamily="34" charset="0"/>
            </a:endParaRPr>
          </a:p>
          <a:p>
            <a:endParaRPr lang="en-GB" sz="1700" dirty="0" smtClean="0">
              <a:latin typeface="Calibri" panose="020F0502020204030204" pitchFamily="34" charset="0"/>
            </a:endParaRPr>
          </a:p>
          <a:p>
            <a:pPr lvl="1"/>
            <a:r>
              <a:rPr lang="hr-HR" sz="3400" dirty="0" smtClean="0">
                <a:latin typeface="Calibri" panose="020F0502020204030204" pitchFamily="34" charset="0"/>
              </a:rPr>
              <a:t>Nerijetka 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pojava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kod</a:t>
            </a:r>
            <a:r>
              <a:rPr lang="en-GB" sz="3400" dirty="0" smtClean="0">
                <a:latin typeface="Calibri" panose="020F0502020204030204" pitchFamily="34" charset="0"/>
              </a:rPr>
              <a:t> </a:t>
            </a:r>
            <a:r>
              <a:rPr lang="en-GB" sz="3400" dirty="0" err="1" smtClean="0">
                <a:latin typeface="Calibri" panose="020F0502020204030204" pitchFamily="34" charset="0"/>
              </a:rPr>
              <a:t>djece</a:t>
            </a:r>
            <a:r>
              <a:rPr lang="hr-HR" sz="3400" dirty="0">
                <a:latin typeface="Calibri" panose="020F0502020204030204" pitchFamily="34" charset="0"/>
              </a:rPr>
              <a:t> </a:t>
            </a:r>
            <a:r>
              <a:rPr lang="hr-HR" sz="3400" dirty="0" smtClean="0">
                <a:latin typeface="Calibri" panose="020F0502020204030204" pitchFamily="34" charset="0"/>
              </a:rPr>
              <a:t>– zabrinjavajuće ako je često i s „</a:t>
            </a:r>
            <a:r>
              <a:rPr lang="hr-HR" sz="3400" dirty="0" err="1" smtClean="0">
                <a:latin typeface="Calibri" panose="020F0502020204030204" pitchFamily="34" charset="0"/>
              </a:rPr>
              <a:t>preagresivno</a:t>
            </a:r>
            <a:r>
              <a:rPr lang="hr-HR" sz="3400" dirty="0" smtClean="0">
                <a:latin typeface="Calibri" panose="020F0502020204030204" pitchFamily="34" charset="0"/>
              </a:rPr>
              <a:t>”</a:t>
            </a:r>
          </a:p>
          <a:p>
            <a:pPr marL="914400" lvl="2" indent="0">
              <a:buNone/>
            </a:pPr>
            <a:endParaRPr lang="hr-HR" sz="2300" dirty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sz="3800" dirty="0" smtClean="0">
                <a:latin typeface="Calibri" panose="020F0502020204030204" pitchFamily="34" charset="0"/>
              </a:rPr>
              <a:t>  Agresivna djeca u većoj mjeri se upućuju na procjenu:</a:t>
            </a:r>
            <a:endParaRPr lang="hr-HR" sz="3800" dirty="0">
              <a:latin typeface="Calibri" panose="020F0502020204030204" pitchFamily="34" charset="0"/>
            </a:endParaRPr>
          </a:p>
          <a:p>
            <a:pPr lvl="1"/>
            <a:r>
              <a:rPr lang="hr-HR" sz="3400" dirty="0">
                <a:latin typeface="Calibri" panose="020F0502020204030204" pitchFamily="34" charset="0"/>
              </a:rPr>
              <a:t>oblik eksternaliziranih teškoća koji </a:t>
            </a:r>
            <a:r>
              <a:rPr lang="hr-HR" sz="3400" dirty="0" smtClean="0">
                <a:latin typeface="Calibri" panose="020F0502020204030204" pitchFamily="34" charset="0"/>
              </a:rPr>
              <a:t>značajno utječe na </a:t>
            </a:r>
            <a:r>
              <a:rPr lang="hr-HR" sz="3400" dirty="0">
                <a:latin typeface="Calibri" panose="020F0502020204030204" pitchFamily="34" charset="0"/>
              </a:rPr>
              <a:t>okolinu</a:t>
            </a:r>
          </a:p>
          <a:p>
            <a:pPr marL="457200" lvl="1" indent="0">
              <a:buNone/>
            </a:pPr>
            <a:endParaRPr lang="hr-HR" sz="1900" dirty="0">
              <a:latin typeface="Calibri" panose="020F0502020204030204" pitchFamily="34" charset="0"/>
            </a:endParaRPr>
          </a:p>
          <a:p>
            <a:pPr lvl="1"/>
            <a:r>
              <a:rPr lang="hr-HR" sz="3400" dirty="0" smtClean="0">
                <a:latin typeface="Calibri" panose="020F0502020204030204" pitchFamily="34" charset="0"/>
              </a:rPr>
              <a:t>djeca koja primjenjuju agresiju postaju nasilnici </a:t>
            </a:r>
            <a:r>
              <a:rPr lang="hr-HR" sz="3400" dirty="0">
                <a:latin typeface="Calibri" panose="020F0502020204030204" pitchFamily="34" charset="0"/>
              </a:rPr>
              <a:t>ili delinkventi za vrijeme školovanja i/ili u odrasloj dobi </a:t>
            </a:r>
            <a:endParaRPr lang="hr-HR" sz="3400" dirty="0" smtClean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sz="2500" dirty="0" smtClean="0">
                <a:latin typeface="Calibri" panose="020F0502020204030204" pitchFamily="34" charset="0"/>
              </a:rPr>
              <a:t>Posljedice za </a:t>
            </a:r>
            <a:r>
              <a:rPr lang="hr-HR" sz="2500" dirty="0">
                <a:latin typeface="Calibri" panose="020F0502020204030204" pitchFamily="34" charset="0"/>
              </a:rPr>
              <a:t>pojedinca i društvo</a:t>
            </a:r>
          </a:p>
          <a:p>
            <a:pPr lvl="2">
              <a:buClr>
                <a:schemeClr val="accent1"/>
              </a:buClr>
            </a:pPr>
            <a:r>
              <a:rPr lang="hr-HR" sz="2500" dirty="0" err="1" smtClean="0">
                <a:latin typeface="Calibri" panose="020F0502020204030204" pitchFamily="34" charset="0"/>
              </a:rPr>
              <a:t>Transgeneracijski</a:t>
            </a:r>
            <a:r>
              <a:rPr lang="hr-HR" sz="2500" dirty="0" smtClean="0">
                <a:latin typeface="Calibri" panose="020F0502020204030204" pitchFamily="34" charset="0"/>
              </a:rPr>
              <a:t> </a:t>
            </a:r>
            <a:r>
              <a:rPr lang="hr-HR" sz="2500" dirty="0">
                <a:latin typeface="Calibri" panose="020F0502020204030204" pitchFamily="34" charset="0"/>
              </a:rPr>
              <a:t>prijenos </a:t>
            </a:r>
            <a:r>
              <a:rPr lang="hr-HR" sz="2500" dirty="0" smtClean="0">
                <a:latin typeface="Calibri" panose="020F0502020204030204" pitchFamily="34" charset="0"/>
              </a:rPr>
              <a:t>agresije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hr-HR" sz="3400" dirty="0" smtClean="0">
                <a:latin typeface="Calibri" panose="020F0502020204030204" pitchFamily="34" charset="0"/>
              </a:rPr>
              <a:t>   Konzistentnost </a:t>
            </a:r>
            <a:r>
              <a:rPr lang="hr-HR" sz="3400" dirty="0">
                <a:latin typeface="Calibri" panose="020F0502020204030204" pitchFamily="34" charset="0"/>
              </a:rPr>
              <a:t>agresivnog ponašanja tijekom djetinjstva i </a:t>
            </a:r>
            <a:r>
              <a:rPr lang="hr-HR" sz="3400" dirty="0" smtClean="0">
                <a:latin typeface="Calibri" panose="020F0502020204030204" pitchFamily="34" charset="0"/>
              </a:rPr>
              <a:t>adolescencije</a:t>
            </a:r>
          </a:p>
          <a:p>
            <a:pPr lvl="2">
              <a:buClr>
                <a:schemeClr val="accent1"/>
              </a:buClr>
            </a:pPr>
            <a:r>
              <a:rPr lang="hr-HR" sz="2300" dirty="0" smtClean="0">
                <a:latin typeface="Calibri" panose="020F0502020204030204" pitchFamily="34" charset="0"/>
              </a:rPr>
              <a:t>D</a:t>
            </a:r>
            <a:r>
              <a:rPr lang="en-GB" sz="2500" dirty="0" err="1">
                <a:latin typeface="Calibri" panose="020F0502020204030204" pitchFamily="34" charset="0"/>
              </a:rPr>
              <a:t>jeca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koja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iskazuju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različite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oblike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agresivnog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ponašanja</a:t>
            </a:r>
            <a:r>
              <a:rPr lang="en-GB" sz="2500" dirty="0">
                <a:latin typeface="Calibri" panose="020F0502020204030204" pitchFamily="34" charset="0"/>
              </a:rPr>
              <a:t> u </a:t>
            </a:r>
            <a:r>
              <a:rPr lang="en-GB" sz="2500" dirty="0" err="1">
                <a:latin typeface="Calibri" panose="020F0502020204030204" pitchFamily="34" charset="0"/>
              </a:rPr>
              <a:t>različitim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okruženjima</a:t>
            </a:r>
            <a:endParaRPr lang="en-GB" sz="25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en-GB" sz="2500" dirty="0" err="1">
                <a:latin typeface="Calibri" panose="020F0502020204030204" pitchFamily="34" charset="0"/>
              </a:rPr>
              <a:t>najveći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rizik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za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pogoršanje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teškoća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i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negativne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ishode</a:t>
            </a:r>
            <a:r>
              <a:rPr lang="en-GB" sz="2500" dirty="0">
                <a:latin typeface="Calibri" panose="020F0502020204030204" pitchFamily="34" charset="0"/>
              </a:rPr>
              <a:t>  (</a:t>
            </a:r>
            <a:r>
              <a:rPr lang="en-GB" sz="2500" dirty="0" err="1">
                <a:latin typeface="Calibri" panose="020F0502020204030204" pitchFamily="34" charset="0"/>
              </a:rPr>
              <a:t>zlouporaba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 err="1">
                <a:latin typeface="Calibri" panose="020F0502020204030204" pitchFamily="34" charset="0"/>
              </a:rPr>
              <a:t>droge</a:t>
            </a:r>
            <a:r>
              <a:rPr lang="en-GB" sz="2500" dirty="0">
                <a:latin typeface="Calibri" panose="020F0502020204030204" pitchFamily="34" charset="0"/>
              </a:rPr>
              <a:t>, </a:t>
            </a:r>
            <a:r>
              <a:rPr lang="en-GB" sz="2500" dirty="0" err="1">
                <a:latin typeface="Calibri" panose="020F0502020204030204" pitchFamily="34" charset="0"/>
              </a:rPr>
              <a:t>alkohola</a:t>
            </a:r>
            <a:r>
              <a:rPr lang="en-GB" sz="2500" dirty="0">
                <a:latin typeface="Calibri" panose="020F0502020204030204" pitchFamily="34" charset="0"/>
              </a:rPr>
              <a:t>, </a:t>
            </a:r>
            <a:r>
              <a:rPr lang="en-GB" sz="2500" dirty="0" err="1">
                <a:latin typeface="Calibri" panose="020F0502020204030204" pitchFamily="34" charset="0"/>
              </a:rPr>
              <a:t>cigareta</a:t>
            </a:r>
            <a:r>
              <a:rPr lang="en-GB" sz="2500" dirty="0">
                <a:latin typeface="Calibri" panose="020F0502020204030204" pitchFamily="34" charset="0"/>
              </a:rPr>
              <a:t>; </a:t>
            </a:r>
            <a:r>
              <a:rPr lang="en-GB" sz="2500" dirty="0" err="1">
                <a:latin typeface="Calibri" panose="020F0502020204030204" pitchFamily="34" charset="0"/>
              </a:rPr>
              <a:t>delinkvencija</a:t>
            </a:r>
            <a:r>
              <a:rPr lang="en-GB" sz="2500" dirty="0">
                <a:latin typeface="Calibri" panose="020F0502020204030204" pitchFamily="34" charset="0"/>
              </a:rPr>
              <a:t>; </a:t>
            </a:r>
            <a:r>
              <a:rPr lang="en-GB" sz="2500" dirty="0" err="1">
                <a:latin typeface="Calibri" panose="020F0502020204030204" pitchFamily="34" charset="0"/>
              </a:rPr>
              <a:t>odustajanje</a:t>
            </a:r>
            <a:r>
              <a:rPr lang="en-GB" sz="2500" dirty="0">
                <a:latin typeface="Calibri" panose="020F0502020204030204" pitchFamily="34" charset="0"/>
              </a:rPr>
              <a:t> od </a:t>
            </a:r>
            <a:r>
              <a:rPr lang="en-GB" sz="2500" dirty="0" err="1">
                <a:latin typeface="Calibri" panose="020F0502020204030204" pitchFamily="34" charset="0"/>
              </a:rPr>
              <a:t>školovanja</a:t>
            </a:r>
            <a:r>
              <a:rPr lang="en-GB" sz="2500" dirty="0">
                <a:latin typeface="Calibri" panose="020F0502020204030204" pitchFamily="34" charset="0"/>
              </a:rPr>
              <a:t>…)</a:t>
            </a:r>
          </a:p>
          <a:p>
            <a:pPr lvl="1">
              <a:buClr>
                <a:schemeClr val="accent1"/>
              </a:buClr>
            </a:pPr>
            <a:endParaRPr lang="hr-HR" sz="2000" dirty="0">
              <a:latin typeface="Calibri" panose="020F0502020204030204" pitchFamily="34" charset="0"/>
            </a:endParaRPr>
          </a:p>
          <a:p>
            <a:pPr lvl="2"/>
            <a:endParaRPr lang="hr-HR" sz="1800" dirty="0" smtClean="0">
              <a:latin typeface="Calibri" panose="020F0502020204030204" pitchFamily="34" charset="0"/>
            </a:endParaRPr>
          </a:p>
          <a:p>
            <a:pPr lvl="2"/>
            <a:endParaRPr lang="hr-HR" sz="1800" dirty="0">
              <a:latin typeface="Calibri" panose="020F0502020204030204" pitchFamily="34" charset="0"/>
            </a:endParaRPr>
          </a:p>
          <a:p>
            <a:pPr lvl="3"/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 fontScale="90000"/>
          </a:bodyPr>
          <a:lstStyle/>
          <a:p>
            <a:r>
              <a:rPr lang="en-GB" altLang="sr-Latn-RS" sz="3600" dirty="0" smtClean="0">
                <a:latin typeface="Calibri" panose="020F0502020204030204" pitchFamily="34" charset="0"/>
              </a:rPr>
              <a:t>POREMEĆAJ S PRKOŠENJEM I SUPROTSTAVLJANJEM</a:t>
            </a:r>
            <a:endParaRPr lang="hr-HR" altLang="sr-Latn-R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267200"/>
          </a:xfrm>
        </p:spPr>
        <p:txBody>
          <a:bodyPr>
            <a:normAutofit/>
          </a:bodyPr>
          <a:lstStyle/>
          <a:p>
            <a:endParaRPr lang="en-GB" altLang="sr-Latn-RS" sz="10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hr-HR" altLang="sr-Latn-RS" sz="2200" dirty="0" smtClean="0">
                <a:latin typeface="Calibri" panose="020F0502020204030204" pitchFamily="34" charset="0"/>
              </a:rPr>
              <a:t>Negativističko, neprijateljsko i prkosno ponašanje (obično kod kuće)</a:t>
            </a:r>
            <a:endParaRPr lang="hr-HR" altLang="sr-Latn-RS" sz="22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1600" dirty="0" smtClean="0">
                <a:latin typeface="Calibri" panose="020F0502020204030204" pitchFamily="34" charset="0"/>
              </a:rPr>
              <a:t>Ljutnja, svađe s odraslima</a:t>
            </a:r>
            <a:endParaRPr lang="hr-HR" altLang="sr-Latn-RS" sz="16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dirty="0" smtClean="0">
                <a:latin typeface="Calibri" panose="020F0502020204030204" pitchFamily="34" charset="0"/>
              </a:rPr>
              <a:t>Prkošenje, odbijanje poslušnosti i kršenje pravila</a:t>
            </a:r>
          </a:p>
          <a:p>
            <a:pPr lvl="2">
              <a:buClr>
                <a:schemeClr val="accent1"/>
              </a:buClr>
            </a:pPr>
            <a:r>
              <a:rPr lang="hr-HR" altLang="sr-Latn-RS" sz="1600" dirty="0" smtClean="0">
                <a:latin typeface="Calibri" panose="020F0502020204030204" pitchFamily="34" charset="0"/>
              </a:rPr>
              <a:t>Ometanje drugih</a:t>
            </a:r>
            <a:endParaRPr lang="hr-HR" altLang="sr-Latn-RS" sz="1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hr-HR" altLang="sr-Latn-RS" sz="2200" dirty="0" smtClean="0">
                <a:latin typeface="Calibri" panose="020F0502020204030204" pitchFamily="34" charset="0"/>
              </a:rPr>
              <a:t>- </a:t>
            </a:r>
            <a:r>
              <a:rPr lang="hr-HR" altLang="sr-Latn-RS" sz="2200" dirty="0" err="1" smtClean="0">
                <a:latin typeface="Calibri" panose="020F0502020204030204" pitchFamily="34" charset="0"/>
              </a:rPr>
              <a:t>Prevalencija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: 6-16</a:t>
            </a:r>
            <a:r>
              <a:rPr lang="hr-HR" altLang="sr-Latn-RS" sz="2200" dirty="0">
                <a:latin typeface="Calibri" panose="020F0502020204030204" pitchFamily="34" charset="0"/>
              </a:rPr>
              <a:t>%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dječaci, </a:t>
            </a:r>
            <a:r>
              <a:rPr lang="hr-HR" altLang="sr-Latn-RS" sz="2200" dirty="0">
                <a:latin typeface="Calibri" panose="020F0502020204030204" pitchFamily="34" charset="0"/>
              </a:rPr>
              <a:t>2-9%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djevojčice</a:t>
            </a:r>
            <a:endParaRPr lang="hr-HR" altLang="sr-Latn-RS" sz="22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superoblivionbread.files.wordpress.com/2012/11/article-new_ehow_images_a08_ag_3l_types-child-deviance-activities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413492"/>
            <a:ext cx="2057400" cy="310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hr-HR" sz="3500" dirty="0" smtClean="0">
                <a:latin typeface="Calibri" panose="020F0502020204030204" pitchFamily="34" charset="0"/>
              </a:rPr>
              <a:t>Poremećaj ophođenja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67200"/>
          </a:xfrm>
        </p:spPr>
        <p:txBody>
          <a:bodyPr>
            <a:normAutofit/>
          </a:bodyPr>
          <a:lstStyle/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altLang="sr-Latn-RS" sz="10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hr-HR" altLang="sr-Latn-RS" sz="2200" dirty="0" smtClean="0">
                <a:latin typeface="Calibri" panose="020F0502020204030204" pitchFamily="34" charset="0"/>
              </a:rPr>
              <a:t>K</a:t>
            </a:r>
            <a:r>
              <a:rPr lang="vi-VN" altLang="sr-Latn-RS" sz="2200" dirty="0" smtClean="0">
                <a:latin typeface="Calibri" panose="020F0502020204030204" pitchFamily="34" charset="0"/>
              </a:rPr>
              <a:t>ršenj</a:t>
            </a:r>
            <a:r>
              <a:rPr lang="hr-HR" altLang="sr-Latn-RS" sz="2200" dirty="0">
                <a:latin typeface="Calibri" panose="020F0502020204030204" pitchFamily="34" charset="0"/>
              </a:rPr>
              <a:t>e</a:t>
            </a:r>
            <a:r>
              <a:rPr lang="vi-VN" altLang="sr-Latn-RS" sz="2200" dirty="0" smtClean="0">
                <a:latin typeface="Calibri" panose="020F0502020204030204" pitchFamily="34" charset="0"/>
              </a:rPr>
              <a:t> </a:t>
            </a:r>
            <a:r>
              <a:rPr lang="vi-VN" altLang="sr-Latn-RS" sz="2200" dirty="0">
                <a:latin typeface="Calibri" panose="020F0502020204030204" pitchFamily="34" charset="0"/>
              </a:rPr>
              <a:t>tuđih prava ili norm</a:t>
            </a:r>
            <a:r>
              <a:rPr lang="hr-HR" altLang="sr-Latn-RS" sz="2200" dirty="0">
                <a:latin typeface="Calibri" panose="020F0502020204030204" pitchFamily="34" charset="0"/>
              </a:rPr>
              <a:t>i ponašanja za određenu dob</a:t>
            </a:r>
          </a:p>
          <a:p>
            <a:pPr marL="457200" lvl="1" indent="0">
              <a:buNone/>
            </a:pPr>
            <a:r>
              <a:rPr lang="hr-HR" altLang="sr-Latn-RS" sz="2200" dirty="0" smtClean="0">
                <a:latin typeface="Calibri" panose="020F0502020204030204" pitchFamily="34" charset="0"/>
              </a:rPr>
              <a:t>Ne samo u vlastitom domu, nego u </a:t>
            </a:r>
            <a:r>
              <a:rPr lang="hr-HR" altLang="sr-Latn-RS" sz="2200" dirty="0">
                <a:latin typeface="Calibri" panose="020F0502020204030204" pitchFamily="34" charset="0"/>
              </a:rPr>
              <a:t>različitim socijalnim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okruženjima:</a:t>
            </a:r>
            <a:endParaRPr lang="hr-HR" altLang="sr-Latn-RS" sz="24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1600" dirty="0" smtClean="0">
                <a:latin typeface="Calibri" panose="020F0502020204030204" pitchFamily="34" charset="0"/>
              </a:rPr>
              <a:t>Agresivno ophođenje prema </a:t>
            </a:r>
            <a:r>
              <a:rPr lang="vi-VN" altLang="sr-Latn-RS" sz="1600" dirty="0">
                <a:latin typeface="Calibri" panose="020F0502020204030204" pitchFamily="34" charset="0"/>
              </a:rPr>
              <a:t>ljud</a:t>
            </a:r>
            <a:r>
              <a:rPr lang="hr-HR" altLang="sr-Latn-RS" sz="1600" dirty="0" smtClean="0">
                <a:latin typeface="Calibri" panose="020F0502020204030204" pitchFamily="34" charset="0"/>
              </a:rPr>
              <a:t>ima</a:t>
            </a:r>
            <a:r>
              <a:rPr lang="en-GB" altLang="sr-Latn-RS" sz="1600" dirty="0" smtClean="0">
                <a:latin typeface="Calibri" panose="020F0502020204030204" pitchFamily="34" charset="0"/>
              </a:rPr>
              <a:t> </a:t>
            </a:r>
            <a:r>
              <a:rPr lang="vi-VN" altLang="sr-Latn-RS" sz="1600" dirty="0" smtClean="0">
                <a:latin typeface="Calibri" panose="020F0502020204030204" pitchFamily="34" charset="0"/>
              </a:rPr>
              <a:t>i </a:t>
            </a:r>
            <a:r>
              <a:rPr lang="vi-VN" altLang="sr-Latn-RS" sz="1600" dirty="0">
                <a:latin typeface="Calibri" panose="020F0502020204030204" pitchFamily="34" charset="0"/>
              </a:rPr>
              <a:t>životinj</a:t>
            </a:r>
            <a:r>
              <a:rPr lang="hr-HR" altLang="sr-Latn-RS" sz="1600" dirty="0" smtClean="0">
                <a:latin typeface="Calibri" panose="020F0502020204030204" pitchFamily="34" charset="0"/>
              </a:rPr>
              <a:t>ama</a:t>
            </a:r>
          </a:p>
          <a:p>
            <a:pPr lvl="2">
              <a:buClr>
                <a:schemeClr val="accent1"/>
              </a:buClr>
            </a:pPr>
            <a:r>
              <a:rPr lang="hr-HR" altLang="sr-Latn-RS" dirty="0" smtClean="0">
                <a:latin typeface="Calibri" panose="020F0502020204030204" pitchFamily="34" charset="0"/>
              </a:rPr>
              <a:t>Uništavanje imovina</a:t>
            </a:r>
          </a:p>
          <a:p>
            <a:pPr lvl="2">
              <a:buClr>
                <a:schemeClr val="accent1"/>
              </a:buClr>
            </a:pPr>
            <a:r>
              <a:rPr lang="hr-HR" altLang="sr-Latn-RS" sz="1600" dirty="0" smtClean="0">
                <a:latin typeface="Calibri" panose="020F0502020204030204" pitchFamily="34" charset="0"/>
              </a:rPr>
              <a:t>Krađe</a:t>
            </a:r>
            <a:endParaRPr lang="hr-HR" altLang="sr-Latn-RS" sz="16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dirty="0" smtClean="0">
                <a:latin typeface="Calibri" panose="020F0502020204030204" pitchFamily="34" charset="0"/>
              </a:rPr>
              <a:t>Ozbiljna kršenja zakona</a:t>
            </a:r>
          </a:p>
          <a:p>
            <a:pPr marL="457200" lvl="1" indent="0">
              <a:buNone/>
            </a:pPr>
            <a:r>
              <a:rPr lang="hr-HR" altLang="sr-Latn-RS" sz="2200" dirty="0" smtClean="0">
                <a:latin typeface="Calibri" panose="020F0502020204030204" pitchFamily="34" charset="0"/>
              </a:rPr>
              <a:t>- </a:t>
            </a:r>
            <a:r>
              <a:rPr lang="hr-HR" altLang="sr-Latn-RS" sz="2200" dirty="0" err="1" smtClean="0">
                <a:latin typeface="Calibri" panose="020F0502020204030204" pitchFamily="34" charset="0"/>
              </a:rPr>
              <a:t>Prevalencija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:  </a:t>
            </a:r>
            <a:r>
              <a:rPr lang="en-GB" altLang="sr-Latn-RS" sz="2200" dirty="0" smtClean="0">
                <a:latin typeface="Calibri" panose="020F0502020204030204" pitchFamily="34" charset="0"/>
              </a:rPr>
              <a:t>od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1 </a:t>
            </a:r>
            <a:r>
              <a:rPr lang="hr-HR" altLang="sr-Latn-RS" sz="2200" dirty="0">
                <a:latin typeface="Calibri" panose="020F0502020204030204" pitchFamily="34" charset="0"/>
              </a:rPr>
              <a:t>do </a:t>
            </a:r>
            <a:r>
              <a:rPr lang="hr-HR" altLang="sr-Latn-RS" sz="2200" dirty="0" err="1">
                <a:latin typeface="Calibri" panose="020F0502020204030204" pitchFamily="34" charset="0"/>
              </a:rPr>
              <a:t>10</a:t>
            </a:r>
            <a:r>
              <a:rPr lang="hr-HR" altLang="sr-Latn-RS" sz="2200" dirty="0">
                <a:latin typeface="Calibri" panose="020F0502020204030204" pitchFamily="34" charset="0"/>
              </a:rPr>
              <a:t>% (češći kod dječaka)</a:t>
            </a:r>
          </a:p>
          <a:p>
            <a:pPr lvl="1"/>
            <a:endParaRPr lang="hr-HR" altLang="sr-Latn-RS" sz="2400" dirty="0">
              <a:latin typeface="Calibri" panose="020F0502020204030204" pitchFamily="34" charset="0"/>
            </a:endParaRPr>
          </a:p>
          <a:p>
            <a:pPr lvl="1"/>
            <a:endParaRPr lang="hr-HR" altLang="sr-Latn-RS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mangoesworld.files.wordpress.com/2012/06/pulling-girls-ha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28" y="5029200"/>
            <a:ext cx="237636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Socijalno kognitivni model agresivnosti</a:t>
            </a:r>
            <a:endParaRPr lang="en-US" sz="4000" dirty="0"/>
          </a:p>
        </p:txBody>
      </p:sp>
      <p:pic>
        <p:nvPicPr>
          <p:cNvPr id="1026" name="Picture 2" descr="http://media2.onsugar.com/files/2013/02/07/3/2415/24155406/f8e418b0c87bd8e2_shutterstock_110264456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87580"/>
            <a:ext cx="2302337" cy="15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4999" y="3505200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libri" panose="020F0502020204030204" pitchFamily="34" charset="0"/>
              </a:rPr>
              <a:t>Podražaj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60211" y="2465224"/>
            <a:ext cx="10980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blog.cookingchanneltv.com/files/2011/03/excited-k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98125"/>
            <a:ext cx="2282789" cy="15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4393" y="3451829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libri" panose="020F0502020204030204" pitchFamily="34" charset="0"/>
              </a:rPr>
              <a:t>Uzbuđenje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069483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Socijalno-kognitivna procjena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4998" y="588481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Agresija</a:t>
            </a:r>
            <a:endParaRPr lang="en-US" dirty="0"/>
          </a:p>
        </p:txBody>
      </p:sp>
      <p:pic>
        <p:nvPicPr>
          <p:cNvPr id="1030" name="Picture 6" descr="http://2.bp.blogspot.com/-bZHuaTiGwbk/TfJaTWFAsAI/AAAAAAAAD4k/-XAmvYQo9Bw/s1600/aspergers+literal+thin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46" y="4360882"/>
            <a:ext cx="228278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11027227">
            <a:off x="4070648" y="5156714"/>
            <a:ext cx="10980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724153">
            <a:off x="6033246" y="3883756"/>
            <a:ext cx="53103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previews.123rf.com/images/aksakalko/aksakalko1204/aksakalko120400082/13274570-Children-fighting-over-a-sweater-on-a-green-field-Stock-Photo-angry-child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47" y="4304987"/>
            <a:ext cx="2299090" cy="153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35018"/>
          </a:xfrm>
        </p:spPr>
        <p:txBody>
          <a:bodyPr>
            <a:noAutofit/>
          </a:bodyPr>
          <a:lstStyle/>
          <a:p>
            <a:pPr algn="l"/>
            <a:r>
              <a:rPr lang="hr-HR" sz="4000" dirty="0"/>
              <a:t> </a:t>
            </a:r>
            <a:r>
              <a:rPr lang="en-GB" sz="4000" dirty="0"/>
              <a:t>SOCIJALNO-KOGNITIVNI MODEL AGRESIVNOSTI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Socijalno- kognitivna </a:t>
            </a:r>
            <a:r>
              <a:rPr lang="hr-HR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procjena</a:t>
            </a:r>
          </a:p>
          <a:p>
            <a:pPr marL="0" indent="0">
              <a:buNone/>
            </a:pPr>
            <a:r>
              <a:rPr lang="hr-HR" sz="1800" b="1" dirty="0">
                <a:latin typeface="Calibri" panose="020F0502020204030204" pitchFamily="34" charset="0"/>
              </a:rPr>
              <a:t>Kognitivna </a:t>
            </a:r>
            <a:r>
              <a:rPr lang="hr-HR" sz="1800" b="1" dirty="0" smtClean="0">
                <a:latin typeface="Calibri" panose="020F0502020204030204" pitchFamily="34" charset="0"/>
              </a:rPr>
              <a:t>distorzija</a:t>
            </a:r>
            <a:endParaRPr lang="hr-HR" sz="1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latin typeface="Calibri" panose="020F0502020204030204" pitchFamily="34" charset="0"/>
              </a:rPr>
              <a:t>Agresivna djeca – razlike u kodiranju i percepciji znakova iz okoline u odnosu na manje neagresivnu (selektivno)</a:t>
            </a:r>
          </a:p>
          <a:p>
            <a:pPr>
              <a:buFontTx/>
              <a:buChar char="-"/>
            </a:pPr>
            <a:r>
              <a:rPr lang="hr-HR" sz="1800" dirty="0" smtClean="0">
                <a:latin typeface="Calibri" panose="020F0502020204030204" pitchFamily="34" charset="0"/>
              </a:rPr>
              <a:t>Uočavanje više agresivnih znakova u odnosu na drugu djecu</a:t>
            </a:r>
          </a:p>
          <a:p>
            <a:pPr>
              <a:buFontTx/>
              <a:buChar char="-"/>
            </a:pPr>
            <a:r>
              <a:rPr lang="hr-HR" sz="1800" dirty="0" smtClean="0">
                <a:latin typeface="Calibri" panose="020F0502020204030204" pitchFamily="34" charset="0"/>
              </a:rPr>
              <a:t>- rezultat ranijih socijalnih interakcija</a:t>
            </a:r>
          </a:p>
          <a:p>
            <a:pPr marL="0" indent="0">
              <a:buNone/>
            </a:pPr>
            <a:r>
              <a:rPr lang="hr-HR" sz="2200" b="1" dirty="0">
                <a:solidFill>
                  <a:schemeClr val="accent1"/>
                </a:solidFill>
                <a:latin typeface="Calibri" panose="020F0502020204030204" pitchFamily="34" charset="0"/>
              </a:rPr>
              <a:t>Rješavanje </a:t>
            </a:r>
            <a:r>
              <a:rPr lang="hr-HR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socijalnih </a:t>
            </a:r>
            <a:r>
              <a:rPr lang="hr-HR" sz="2200" b="1" dirty="0">
                <a:solidFill>
                  <a:schemeClr val="accent1"/>
                </a:solidFill>
                <a:latin typeface="Calibri" panose="020F0502020204030204" pitchFamily="34" charset="0"/>
              </a:rPr>
              <a:t>problema</a:t>
            </a:r>
          </a:p>
          <a:p>
            <a:pPr>
              <a:buFontTx/>
              <a:buChar char="-"/>
            </a:pPr>
            <a:r>
              <a:rPr lang="hr-HR" sz="1800" b="1" dirty="0" smtClean="0">
                <a:latin typeface="Calibri" panose="020F0502020204030204" pitchFamily="34" charset="0"/>
              </a:rPr>
              <a:t>Atribucijska pogreška- </a:t>
            </a:r>
            <a:r>
              <a:rPr lang="hr-HR" sz="1800" dirty="0" smtClean="0">
                <a:latin typeface="Calibri" panose="020F0502020204030204" pitchFamily="34" charset="0"/>
              </a:rPr>
              <a:t>podcjenjivanje </a:t>
            </a:r>
            <a:r>
              <a:rPr lang="hr-HR" sz="1800" dirty="0" smtClean="0">
                <a:latin typeface="Calibri" panose="020F0502020204030204" pitchFamily="34" charset="0"/>
              </a:rPr>
              <a:t>vlastite </a:t>
            </a:r>
            <a:r>
              <a:rPr lang="hr-HR" sz="1800" dirty="0" smtClean="0">
                <a:latin typeface="Calibri" panose="020F0502020204030204" pitchFamily="34" charset="0"/>
              </a:rPr>
              <a:t>agresivnosti, precjenjuju tuđu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hr-HR" sz="1800" dirty="0" smtClean="0">
                <a:latin typeface="Calibri" panose="020F0502020204030204" pitchFamily="34" charset="0"/>
              </a:rPr>
              <a:t>Generiranje manje rješenja problema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200" b="1" dirty="0">
                <a:solidFill>
                  <a:schemeClr val="accent1"/>
                </a:solidFill>
                <a:latin typeface="Calibri" panose="020F0502020204030204" pitchFamily="34" charset="0"/>
              </a:rPr>
              <a:t>Uzbuđenje</a:t>
            </a:r>
          </a:p>
          <a:p>
            <a:pPr>
              <a:buFontTx/>
              <a:buChar char="-"/>
            </a:pPr>
            <a:r>
              <a:rPr lang="hr-HR" sz="1600" dirty="0" smtClean="0">
                <a:latin typeface="Calibri" panose="020F0502020204030204" pitchFamily="34" charset="0"/>
              </a:rPr>
              <a:t>Distorzije </a:t>
            </a:r>
            <a:r>
              <a:rPr lang="hr-HR" sz="1600" dirty="0" smtClean="0">
                <a:latin typeface="Calibri" panose="020F0502020204030204" pitchFamily="34" charset="0"/>
              </a:rPr>
              <a:t>u tumačenju </a:t>
            </a:r>
            <a:r>
              <a:rPr lang="hr-HR" sz="1600" dirty="0" smtClean="0">
                <a:latin typeface="Calibri" panose="020F0502020204030204" pitchFamily="34" charset="0"/>
              </a:rPr>
              <a:t>uzbuđenja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hr-HR" sz="1600" dirty="0" smtClean="0">
                <a:latin typeface="Calibri" panose="020F0502020204030204" pitchFamily="34" charset="0"/>
              </a:rPr>
              <a:t>Korelacija između empatije i </a:t>
            </a:r>
            <a:r>
              <a:rPr lang="hr-HR" sz="1600" dirty="0" err="1" smtClean="0">
                <a:latin typeface="Calibri" panose="020F0502020204030204" pitchFamily="34" charset="0"/>
              </a:rPr>
              <a:t>prosocijalnog</a:t>
            </a:r>
            <a:r>
              <a:rPr lang="hr-HR" sz="1600" dirty="0" smtClean="0">
                <a:latin typeface="Calibri" panose="020F0502020204030204" pitchFamily="34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</a:rPr>
              <a:t>ponašanja</a:t>
            </a:r>
          </a:p>
          <a:p>
            <a:pPr>
              <a:buFontTx/>
              <a:buChar char="-"/>
            </a:pPr>
            <a:r>
              <a:rPr lang="hr-HR" sz="1600" dirty="0" smtClean="0">
                <a:latin typeface="Calibri" panose="020F0502020204030204" pitchFamily="34" charset="0"/>
              </a:rPr>
              <a:t>Sporiji rad srca u stanju mirovanja u usporedbi s neagresivnim dječacima</a:t>
            </a:r>
            <a:endParaRPr lang="en-GB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err="1"/>
              <a:t>PSIHOLOŠKA</a:t>
            </a:r>
            <a:r>
              <a:rPr lang="en-GB" sz="4000" dirty="0"/>
              <a:t> </a:t>
            </a:r>
            <a:r>
              <a:rPr lang="en-GB" sz="4000" dirty="0" err="1"/>
              <a:t>PROCJENA</a:t>
            </a:r>
            <a:r>
              <a:rPr lang="en-GB" sz="4000" dirty="0"/>
              <a:t> </a:t>
            </a:r>
            <a:r>
              <a:rPr lang="en-GB" sz="4000" dirty="0" err="1"/>
              <a:t>AGRESIVNE</a:t>
            </a:r>
            <a:r>
              <a:rPr lang="en-GB" sz="4000" dirty="0"/>
              <a:t> </a:t>
            </a:r>
            <a:r>
              <a:rPr lang="en-GB" sz="4000" dirty="0" err="1"/>
              <a:t>DJECE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2000" y="1752600"/>
            <a:ext cx="7924800" cy="4876800"/>
          </a:xfrm>
        </p:spPr>
        <p:txBody>
          <a:bodyPr>
            <a:normAutofit/>
          </a:bodyPr>
          <a:lstStyle/>
          <a:p>
            <a:pPr marL="633222" indent="-514350">
              <a:buAutoNum type="arabicPeriod"/>
            </a:pPr>
            <a:r>
              <a:rPr lang="en-GB" dirty="0" err="1" smtClean="0">
                <a:latin typeface="Calibri" panose="020F0502020204030204" pitchFamily="34" charset="0"/>
              </a:rPr>
              <a:t>LJESTVICE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ZA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PROCJENU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PONAŠANJA</a:t>
            </a:r>
            <a:endParaRPr lang="en-GB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CBCL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(Child </a:t>
            </a:r>
            <a:r>
              <a:rPr lang="en-GB" sz="1800" dirty="0" err="1" smtClean="0">
                <a:latin typeface="Calibri" panose="020F0502020204030204" pitchFamily="34" charset="0"/>
              </a:rPr>
              <a:t>Behavior</a:t>
            </a:r>
            <a:r>
              <a:rPr lang="en-GB" sz="1800" dirty="0" smtClean="0">
                <a:latin typeface="Calibri" panose="020F0502020204030204" pitchFamily="34" charset="0"/>
              </a:rPr>
              <a:t> Checklist; Achenbach, 1991)</a:t>
            </a: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dirty="0" err="1" smtClean="0">
                <a:latin typeface="Calibri" panose="020F0502020204030204" pitchFamily="34" charset="0"/>
              </a:rPr>
              <a:t>INTERVJUI</a:t>
            </a:r>
            <a:endParaRPr lang="en-GB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dirty="0" err="1" smtClean="0">
                <a:latin typeface="Calibri" panose="020F0502020204030204" pitchFamily="34" charset="0"/>
              </a:rPr>
              <a:t>OPAŽANJE</a:t>
            </a:r>
            <a:r>
              <a:rPr lang="en-GB" dirty="0" smtClean="0">
                <a:latin typeface="Calibri" panose="020F0502020204030204" pitchFamily="34" charset="0"/>
              </a:rPr>
              <a:t>	</a:t>
            </a: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PROCJENA RODITELJA</a:t>
            </a:r>
          </a:p>
        </p:txBody>
      </p:sp>
      <p:pic>
        <p:nvPicPr>
          <p:cNvPr id="3074" name="Picture 2" descr="https://www.colourbox.com/preview/2460316-girl-observing-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2396273" cy="359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dirty="0" err="1"/>
              <a:t>TRETMAN</a:t>
            </a:r>
            <a:r>
              <a:rPr lang="en-GB" sz="4000" dirty="0"/>
              <a:t> </a:t>
            </a:r>
            <a:r>
              <a:rPr lang="en-GB" sz="4000" dirty="0" err="1"/>
              <a:t>AGRESIVNE</a:t>
            </a:r>
            <a:r>
              <a:rPr lang="en-GB" sz="4000" dirty="0"/>
              <a:t> </a:t>
            </a:r>
            <a:r>
              <a:rPr lang="en-GB" sz="4000" dirty="0" err="1"/>
              <a:t>DJECE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8305800" cy="46482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GB" b="1" dirty="0" smtClean="0">
                <a:latin typeface="Calibri" panose="020F0502020204030204" pitchFamily="34" charset="0"/>
              </a:rPr>
              <a:t>PROGRAM </a:t>
            </a:r>
            <a:r>
              <a:rPr lang="en-GB" b="1" dirty="0" err="1" smtClean="0">
                <a:latin typeface="Calibri" panose="020F0502020204030204" pitchFamily="34" charset="0"/>
              </a:rPr>
              <a:t>SUOČAVANJA</a:t>
            </a:r>
            <a:r>
              <a:rPr lang="en-GB" b="1" dirty="0" smtClean="0">
                <a:latin typeface="Calibri" panose="020F0502020204030204" pitchFamily="34" charset="0"/>
              </a:rPr>
              <a:t> S </a:t>
            </a:r>
            <a:r>
              <a:rPr lang="en-GB" b="1" dirty="0" err="1" smtClean="0">
                <a:latin typeface="Calibri" panose="020F0502020204030204" pitchFamily="34" charset="0"/>
              </a:rPr>
              <a:t>LJUTNJOM</a:t>
            </a:r>
            <a:endParaRPr lang="en-GB" b="1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5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>
                <a:latin typeface="Calibri" panose="020F0502020204030204" pitchFamily="34" charset="0"/>
              </a:rPr>
              <a:t>g</a:t>
            </a:r>
            <a:r>
              <a:rPr lang="en-GB" sz="2200" dirty="0" err="1" smtClean="0">
                <a:latin typeface="Calibri" panose="020F0502020204030204" pitchFamily="34" charset="0"/>
              </a:rPr>
              <a:t>rupni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tretman</a:t>
            </a:r>
            <a:r>
              <a:rPr lang="en-GB" sz="2200" dirty="0" smtClean="0">
                <a:latin typeface="Calibri" panose="020F0502020204030204" pitchFamily="34" charset="0"/>
              </a:rPr>
              <a:t> – </a:t>
            </a:r>
            <a:r>
              <a:rPr lang="en-GB" sz="2200" dirty="0" err="1" smtClean="0">
                <a:latin typeface="Calibri" panose="020F0502020204030204" pitchFamily="34" charset="0"/>
              </a:rPr>
              <a:t>agresivnoj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djeci</a:t>
            </a:r>
            <a:r>
              <a:rPr lang="en-GB" sz="2200" dirty="0" smtClean="0">
                <a:latin typeface="Calibri" panose="020F0502020204030204" pitchFamily="34" charset="0"/>
              </a:rPr>
              <a:t> je </a:t>
            </a:r>
            <a:r>
              <a:rPr lang="en-GB" sz="2200" dirty="0" err="1" smtClean="0">
                <a:latin typeface="Calibri" panose="020F0502020204030204" pitchFamily="34" charset="0"/>
              </a:rPr>
              <a:t>važno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potkrepljenje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dobiveno</a:t>
            </a:r>
            <a:r>
              <a:rPr lang="en-GB" sz="2200" dirty="0" smtClean="0">
                <a:latin typeface="Calibri" panose="020F0502020204030204" pitchFamily="34" charset="0"/>
              </a:rPr>
              <a:t> od </a:t>
            </a:r>
            <a:r>
              <a:rPr lang="en-GB" sz="2200" dirty="0" err="1" smtClean="0">
                <a:latin typeface="Calibri" panose="020F0502020204030204" pitchFamily="34" charset="0"/>
              </a:rPr>
              <a:t>grupe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vršnjaka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 smtClean="0">
                <a:latin typeface="Calibri" panose="020F0502020204030204" pitchFamily="34" charset="0"/>
              </a:rPr>
              <a:t>Ciljevi</a:t>
            </a:r>
            <a:r>
              <a:rPr lang="hr-HR" sz="2200" dirty="0" smtClean="0">
                <a:latin typeface="Calibri" panose="020F0502020204030204" pitchFamily="34" charset="0"/>
              </a:rPr>
              <a:t> KBT: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osvijestiti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kognitivna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afektivna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fiziološka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stanja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povezana</a:t>
            </a:r>
            <a:r>
              <a:rPr lang="en-GB" sz="1800" dirty="0" smtClean="0">
                <a:latin typeface="Calibri" panose="020F0502020204030204" pitchFamily="34" charset="0"/>
              </a:rPr>
              <a:t> s </a:t>
            </a:r>
            <a:r>
              <a:rPr lang="en-GB" sz="1800" dirty="0" err="1" smtClean="0">
                <a:latin typeface="Calibri" panose="020F0502020204030204" pitchFamily="34" charset="0"/>
              </a:rPr>
              <a:t>ljutnjom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učenje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uvježbavanje</a:t>
            </a:r>
            <a:r>
              <a:rPr lang="en-GB" sz="1800" dirty="0" smtClean="0">
                <a:latin typeface="Calibri" panose="020F0502020204030204" pitchFamily="34" charset="0"/>
              </a:rPr>
              <a:t>:</a:t>
            </a:r>
          </a:p>
          <a:p>
            <a:pPr marL="1239012" lvl="3" indent="-342900">
              <a:buClr>
                <a:schemeClr val="accent1"/>
              </a:buClr>
            </a:pPr>
            <a:r>
              <a:rPr lang="en-GB" sz="1600" dirty="0" err="1" smtClean="0">
                <a:latin typeface="Calibri" panose="020F0502020204030204" pitchFamily="34" charset="0"/>
              </a:rPr>
              <a:t>samokontrole</a:t>
            </a:r>
            <a:endParaRPr lang="en-GB" sz="1600" dirty="0">
              <a:latin typeface="Calibri" panose="020F0502020204030204" pitchFamily="34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1600" dirty="0" err="1" smtClean="0">
                <a:latin typeface="Calibri" panose="020F0502020204030204" pitchFamily="34" charset="0"/>
              </a:rPr>
              <a:t>socijalnih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vještina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1600" dirty="0" err="1" smtClean="0">
                <a:latin typeface="Calibri" panose="020F0502020204030204" pitchFamily="34" charset="0"/>
              </a:rPr>
              <a:t>vještina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rješavanja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problema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1600" dirty="0" err="1" smtClean="0">
                <a:latin typeface="Calibri" panose="020F0502020204030204" pitchFamily="34" charset="0"/>
              </a:rPr>
              <a:t>zauzimanja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perspektive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754380" lvl="1" indent="-342900"/>
            <a:endParaRPr lang="en-GB" dirty="0" smtClean="0">
              <a:latin typeface="Calibri" panose="020F0502020204030204" pitchFamily="34" charset="0"/>
            </a:endParaRPr>
          </a:p>
        </p:txBody>
      </p:sp>
      <p:pic>
        <p:nvPicPr>
          <p:cNvPr id="5122" name="Picture 2" descr="http://www.musictreeschool.com/blog/wp-content/uploads/2014/09/music-therapy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828322"/>
            <a:ext cx="2609393" cy="19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err="1"/>
              <a:t>TRETMAN</a:t>
            </a:r>
            <a:r>
              <a:rPr lang="en-GB" sz="4000" dirty="0"/>
              <a:t> </a:t>
            </a:r>
            <a:r>
              <a:rPr lang="en-GB" sz="4000" dirty="0" err="1"/>
              <a:t>AGRESIVNE</a:t>
            </a:r>
            <a:r>
              <a:rPr lang="en-GB" sz="4000" dirty="0"/>
              <a:t> </a:t>
            </a:r>
            <a:r>
              <a:rPr lang="en-GB" sz="4000" dirty="0" err="1"/>
              <a:t>DJECE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8305800" cy="4800600"/>
          </a:xfrm>
        </p:spPr>
        <p:txBody>
          <a:bodyPr>
            <a:normAutofit fontScale="92500" lnSpcReduction="10000"/>
          </a:bodyPr>
          <a:lstStyle/>
          <a:p>
            <a:pPr marL="411480" lvl="1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PROGRAM </a:t>
            </a:r>
            <a:r>
              <a:rPr lang="en-GB" dirty="0" err="1" smtClean="0">
                <a:latin typeface="Calibri" panose="020F0502020204030204" pitchFamily="34" charset="0"/>
              </a:rPr>
              <a:t>SUOČAVANJA</a:t>
            </a:r>
            <a:r>
              <a:rPr lang="en-GB" dirty="0" smtClean="0">
                <a:latin typeface="Calibri" panose="020F0502020204030204" pitchFamily="34" charset="0"/>
              </a:rPr>
              <a:t> S </a:t>
            </a:r>
            <a:r>
              <a:rPr lang="en-GB" dirty="0" err="1" smtClean="0">
                <a:latin typeface="Calibri" panose="020F0502020204030204" pitchFamily="34" charset="0"/>
              </a:rPr>
              <a:t>LJUTNJOM</a:t>
            </a:r>
            <a:endParaRPr lang="en-GB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5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>
                <a:latin typeface="Calibri" panose="020F0502020204030204" pitchFamily="34" charset="0"/>
              </a:rPr>
              <a:t>p</a:t>
            </a:r>
            <a:r>
              <a:rPr lang="en-GB" sz="2200" dirty="0" err="1" smtClean="0">
                <a:latin typeface="Calibri" panose="020F0502020204030204" pitchFamily="34" charset="0"/>
              </a:rPr>
              <a:t>riprema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za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grupni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tretman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kroz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individualnu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terapiju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 smtClean="0">
                <a:latin typeface="Calibri" panose="020F0502020204030204" pitchFamily="34" charset="0"/>
              </a:rPr>
              <a:t>grupe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</a:rPr>
              <a:t>su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</a:rPr>
              <a:t>homogene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</a:rPr>
              <a:t>prema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</a:rPr>
              <a:t>dobi</a:t>
            </a:r>
            <a:r>
              <a:rPr lang="en-GB" sz="2200" dirty="0">
                <a:latin typeface="Calibri" panose="020F0502020204030204" pitchFamily="34" charset="0"/>
              </a:rPr>
              <a:t>, </a:t>
            </a:r>
            <a:r>
              <a:rPr lang="en-GB" sz="2200" dirty="0" err="1">
                <a:latin typeface="Calibri" panose="020F0502020204030204" pitchFamily="34" charset="0"/>
              </a:rPr>
              <a:t>spolu</a:t>
            </a:r>
            <a:r>
              <a:rPr lang="en-GB" sz="2200" dirty="0">
                <a:latin typeface="Calibri" panose="020F0502020204030204" pitchFamily="34" charset="0"/>
              </a:rPr>
              <a:t>, </a:t>
            </a:r>
            <a:r>
              <a:rPr lang="en-GB" sz="2200" dirty="0" err="1" smtClean="0">
                <a:latin typeface="Calibri" panose="020F0502020204030204" pitchFamily="34" charset="0"/>
              </a:rPr>
              <a:t>teškoćama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 smtClean="0">
                <a:latin typeface="Calibri" panose="020F0502020204030204" pitchFamily="34" charset="0"/>
              </a:rPr>
              <a:t>osigurati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prostoriju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sa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što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manje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distraktora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r>
              <a:rPr lang="hr-HR" sz="2200" b="1" dirty="0" err="1">
                <a:latin typeface="Calibri" panose="020F0502020204030204" pitchFamily="34" charset="0"/>
              </a:rPr>
              <a:t>E</a:t>
            </a:r>
            <a:r>
              <a:rPr lang="en-GB" sz="2200" b="1" dirty="0" err="1" smtClean="0">
                <a:latin typeface="Calibri" panose="020F0502020204030204" pitchFamily="34" charset="0"/>
              </a:rPr>
              <a:t>lementi</a:t>
            </a:r>
            <a:r>
              <a:rPr lang="en-GB" sz="2200" b="1" dirty="0" smtClean="0">
                <a:latin typeface="Calibri" panose="020F0502020204030204" pitchFamily="34" charset="0"/>
              </a:rPr>
              <a:t> </a:t>
            </a:r>
            <a:r>
              <a:rPr lang="hr-HR" sz="2200" b="1" dirty="0" err="1">
                <a:latin typeface="Calibri" panose="020F0502020204030204" pitchFamily="34" charset="0"/>
              </a:rPr>
              <a:t>p</a:t>
            </a:r>
            <a:r>
              <a:rPr lang="en-GB" sz="2200" b="1" dirty="0" err="1" smtClean="0">
                <a:latin typeface="Calibri" panose="020F0502020204030204" pitchFamily="34" charset="0"/>
              </a:rPr>
              <a:t>rograma</a:t>
            </a:r>
            <a:r>
              <a:rPr lang="en-GB" sz="2200" b="1" dirty="0" smtClean="0">
                <a:latin typeface="Calibri" panose="020F0502020204030204" pitchFamily="34" charset="0"/>
              </a:rPr>
              <a:t>:</a:t>
            </a:r>
            <a:endParaRPr lang="en-GB" sz="2200" b="1" dirty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prepoznavanje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znakova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uzbuđenja</a:t>
            </a:r>
            <a:endParaRPr lang="en-GB" sz="2000" dirty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prepoznavanje</a:t>
            </a:r>
            <a:r>
              <a:rPr lang="en-GB" sz="2000" dirty="0">
                <a:latin typeface="Calibri" panose="020F0502020204030204" pitchFamily="34" charset="0"/>
              </a:rPr>
              <a:t> podražaja </a:t>
            </a:r>
            <a:r>
              <a:rPr lang="en-GB" sz="2000" dirty="0" err="1">
                <a:latin typeface="Calibri" panose="020F0502020204030204" pitchFamily="34" charset="0"/>
              </a:rPr>
              <a:t>koji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izazivaju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ljutnju</a:t>
            </a:r>
            <a:endParaRPr lang="en-GB" sz="2000" dirty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upoznavanje</a:t>
            </a:r>
            <a:r>
              <a:rPr lang="en-GB" sz="2000" dirty="0">
                <a:latin typeface="Calibri" panose="020F0502020204030204" pitchFamily="34" charset="0"/>
              </a:rPr>
              <a:t> s </a:t>
            </a:r>
            <a:r>
              <a:rPr lang="en-GB" sz="2000" dirty="0" err="1">
                <a:latin typeface="Calibri" panose="020F0502020204030204" pitchFamily="34" charset="0"/>
              </a:rPr>
              <a:t>fiziološkim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aspektima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ljutnje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 smtClean="0">
                <a:latin typeface="Calibri" panose="020F0502020204030204" pitchFamily="34" charset="0"/>
              </a:rPr>
              <a:t>poučavanje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strategija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samokontrole</a:t>
            </a:r>
            <a:r>
              <a:rPr lang="en-GB" sz="2000" dirty="0" smtClean="0">
                <a:latin typeface="Calibri" panose="020F0502020204030204" pitchFamily="34" charset="0"/>
              </a:rPr>
              <a:t> (</a:t>
            </a:r>
            <a:r>
              <a:rPr lang="en-GB" sz="2000" dirty="0" err="1" smtClean="0">
                <a:latin typeface="Calibri" panose="020F0502020204030204" pitchFamily="34" charset="0"/>
              </a:rPr>
              <a:t>npr</a:t>
            </a:r>
            <a:r>
              <a:rPr lang="en-GB" sz="2000" dirty="0" smtClean="0">
                <a:latin typeface="Calibri" panose="020F0502020204030204" pitchFamily="34" charset="0"/>
              </a:rPr>
              <a:t>. </a:t>
            </a:r>
            <a:r>
              <a:rPr lang="en-GB" sz="2000" dirty="0" err="1" smtClean="0">
                <a:latin typeface="Calibri" panose="020F0502020204030204" pitchFamily="34" charset="0"/>
              </a:rPr>
              <a:t>unutarnji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govor</a:t>
            </a:r>
            <a:r>
              <a:rPr lang="en-GB" sz="2000" dirty="0" smtClean="0">
                <a:latin typeface="Calibri" panose="020F0502020204030204" pitchFamily="34" charset="0"/>
              </a:rPr>
              <a:t>)</a:t>
            </a: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z</a:t>
            </a:r>
            <a:r>
              <a:rPr lang="en-GB" sz="2000" dirty="0" err="1" smtClean="0">
                <a:latin typeface="Calibri" panose="020F0502020204030204" pitchFamily="34" charset="0"/>
              </a:rPr>
              <a:t>auzimanje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perspektive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u</a:t>
            </a:r>
            <a:r>
              <a:rPr lang="en-GB" sz="2000" dirty="0" err="1" smtClean="0">
                <a:latin typeface="Calibri" panose="020F0502020204030204" pitchFamily="34" charset="0"/>
              </a:rPr>
              <a:t>čenje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socijalnih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vještina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endParaRPr lang="en-GB" sz="2000" dirty="0">
              <a:latin typeface="Calibri" panose="020F0502020204030204" pitchFamily="34" charset="0"/>
            </a:endParaRPr>
          </a:p>
          <a:p>
            <a:pPr marL="1019556" lvl="2" indent="-342900"/>
            <a:endParaRPr lang="en-GB" dirty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1503</TotalTime>
  <Words>536</Words>
  <Application>Microsoft Office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Badge</vt:lpstr>
      <vt:lpstr>BKT AGRESIVNOSTI KOD DJECE</vt:lpstr>
      <vt:lpstr>UVOD</vt:lpstr>
      <vt:lpstr>POREMEĆAJ S PRKOŠENJEM I SUPROTSTAVLJANJEM</vt:lpstr>
      <vt:lpstr>Poremećaj ophođenja</vt:lpstr>
      <vt:lpstr>Socijalno kognitivni model agresivnosti</vt:lpstr>
      <vt:lpstr> SOCIJALNO-KOGNITIVNI MODEL AGRESIVNOSTI</vt:lpstr>
      <vt:lpstr>PSIHOLOŠKA PROCJENA AGRESIVNE DJECE</vt:lpstr>
      <vt:lpstr>TRETMAN AGRESIVNE DJECE</vt:lpstr>
      <vt:lpstr>TRETMAN AGRESIVNE DJECE</vt:lpstr>
      <vt:lpstr>TRETMAN AGRESIVNE DJECE</vt:lpstr>
      <vt:lpstr>UČINKOVITOST BKT-A KOD AGRESIVNE DJECE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AGRESIVNOSTI KOD DJECE</dc:title>
  <dc:creator>Danijela Tokić</dc:creator>
  <cp:lastModifiedBy>Danijela Tokic</cp:lastModifiedBy>
  <cp:revision>87</cp:revision>
  <dcterms:created xsi:type="dcterms:W3CDTF">2006-08-16T00:00:00Z</dcterms:created>
  <dcterms:modified xsi:type="dcterms:W3CDTF">2016-04-08T06:51:12Z</dcterms:modified>
</cp:coreProperties>
</file>