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74" r:id="rId13"/>
    <p:sldId id="267" r:id="rId14"/>
    <p:sldId id="302" r:id="rId15"/>
    <p:sldId id="275" r:id="rId16"/>
    <p:sldId id="269" r:id="rId17"/>
    <p:sldId id="276" r:id="rId18"/>
    <p:sldId id="277" r:id="rId19"/>
    <p:sldId id="278" r:id="rId20"/>
    <p:sldId id="279" r:id="rId21"/>
    <p:sldId id="280" r:id="rId22"/>
    <p:sldId id="282" r:id="rId23"/>
    <p:sldId id="283" r:id="rId24"/>
    <p:sldId id="284" r:id="rId25"/>
    <p:sldId id="288" r:id="rId26"/>
    <p:sldId id="289" r:id="rId27"/>
    <p:sldId id="290" r:id="rId28"/>
    <p:sldId id="304" r:id="rId29"/>
    <p:sldId id="303" r:id="rId30"/>
    <p:sldId id="291" r:id="rId31"/>
    <p:sldId id="273" r:id="rId32"/>
    <p:sldId id="293" r:id="rId33"/>
    <p:sldId id="294" r:id="rId34"/>
    <p:sldId id="295" r:id="rId35"/>
    <p:sldId id="296" r:id="rId36"/>
    <p:sldId id="297" r:id="rId37"/>
    <p:sldId id="298" r:id="rId38"/>
    <p:sldId id="299" r:id="rId39"/>
    <p:sldId id="300" r:id="rId40"/>
    <p:sldId id="301" r:id="rId41"/>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61" autoAdjust="0"/>
    <p:restoredTop sz="92756" autoAdjust="0"/>
  </p:normalViewPr>
  <p:slideViewPr>
    <p:cSldViewPr>
      <p:cViewPr>
        <p:scale>
          <a:sx n="80" d="100"/>
          <a:sy n="80" d="100"/>
        </p:scale>
        <p:origin x="-1734" y="-138"/>
      </p:cViewPr>
      <p:guideLst>
        <p:guide orient="horz" pos="2160"/>
        <p:guide pos="2880"/>
      </p:guideLst>
    </p:cSldViewPr>
  </p:slideViewPr>
  <p:outlineViewPr>
    <p:cViewPr>
      <p:scale>
        <a:sx n="33" d="100"/>
        <a:sy n="33" d="100"/>
      </p:scale>
      <p:origin x="0" y="134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1E126C-6929-48DD-9186-5DA5D259293A}"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hr-HR"/>
        </a:p>
      </dgm:t>
    </dgm:pt>
    <dgm:pt modelId="{595ACCA6-B973-496A-BDC4-74002DF8FFFC}">
      <dgm:prSet phldrT="[Tekst]"/>
      <dgm:spPr/>
      <dgm:t>
        <a:bodyPr vert="vert"/>
        <a:lstStyle/>
        <a:p>
          <a:r>
            <a:rPr lang="hr-HR" dirty="0" smtClean="0"/>
            <a:t>-</a:t>
          </a:r>
          <a:endParaRPr lang="hr-HR" dirty="0"/>
        </a:p>
      </dgm:t>
    </dgm:pt>
    <dgm:pt modelId="{D86B60A9-C1C7-4F0E-9FFE-3EDC7189DC39}" type="parTrans" cxnId="{04794D01-EA3C-41F4-97CB-31FAAF2ABBCB}">
      <dgm:prSet/>
      <dgm:spPr/>
      <dgm:t>
        <a:bodyPr/>
        <a:lstStyle/>
        <a:p>
          <a:endParaRPr lang="hr-HR"/>
        </a:p>
      </dgm:t>
    </dgm:pt>
    <dgm:pt modelId="{A530214B-2567-4726-888D-21013A0EFCD3}" type="sibTrans" cxnId="{04794D01-EA3C-41F4-97CB-31FAAF2ABBCB}">
      <dgm:prSet/>
      <dgm:spPr/>
      <dgm:t>
        <a:bodyPr/>
        <a:lstStyle/>
        <a:p>
          <a:endParaRPr lang="hr-HR"/>
        </a:p>
      </dgm:t>
    </dgm:pt>
    <dgm:pt modelId="{A2B6913B-C1C8-4D17-8960-FB8B9F753508}">
      <dgm:prSet phldrT="[Tekst]" custT="1"/>
      <dgm:spPr/>
      <dgm:t>
        <a:bodyPr/>
        <a:lstStyle/>
        <a:p>
          <a:r>
            <a:rPr lang="hr-HR" sz="1500" dirty="0" smtClean="0"/>
            <a:t>Sumnja u sebe i samokritičnost javljaju se u velikom broju svakodnevnih situacija.</a:t>
          </a:r>
          <a:endParaRPr lang="hr-HR" sz="1500" dirty="0"/>
        </a:p>
      </dgm:t>
    </dgm:pt>
    <dgm:pt modelId="{B8FBB36A-1DBE-474F-8F32-719A2843402A}" type="parTrans" cxnId="{423BFE6B-D552-4BE4-8365-D1B75610A1E1}">
      <dgm:prSet/>
      <dgm:spPr/>
      <dgm:t>
        <a:bodyPr/>
        <a:lstStyle/>
        <a:p>
          <a:endParaRPr lang="hr-HR"/>
        </a:p>
      </dgm:t>
    </dgm:pt>
    <dgm:pt modelId="{758096EC-7A7F-4766-995C-B6B54BE445C3}" type="sibTrans" cxnId="{423BFE6B-D552-4BE4-8365-D1B75610A1E1}">
      <dgm:prSet/>
      <dgm:spPr/>
      <dgm:t>
        <a:bodyPr/>
        <a:lstStyle/>
        <a:p>
          <a:endParaRPr lang="hr-HR"/>
        </a:p>
      </dgm:t>
    </dgm:pt>
    <dgm:pt modelId="{F102CE7F-299E-4A29-8752-7474B6FD7F53}">
      <dgm:prSet phldrT="[Tekst]"/>
      <dgm:spPr/>
      <dgm:t>
        <a:bodyPr vert="vert"/>
        <a:lstStyle/>
        <a:p>
          <a:r>
            <a:rPr lang="hr-HR" dirty="0" smtClean="0"/>
            <a:t>+</a:t>
          </a:r>
          <a:endParaRPr lang="hr-HR" dirty="0"/>
        </a:p>
      </dgm:t>
    </dgm:pt>
    <dgm:pt modelId="{23FFAA82-A84E-4DD3-BEB6-FD0E7FA2457C}" type="parTrans" cxnId="{4414AB00-33AE-47E4-B52D-6BE0E40E39E0}">
      <dgm:prSet/>
      <dgm:spPr/>
      <dgm:t>
        <a:bodyPr/>
        <a:lstStyle/>
        <a:p>
          <a:endParaRPr lang="hr-HR"/>
        </a:p>
      </dgm:t>
    </dgm:pt>
    <dgm:pt modelId="{EF1D9F64-58E6-4F43-A50B-53D663E3FCAA}" type="sibTrans" cxnId="{4414AB00-33AE-47E4-B52D-6BE0E40E39E0}">
      <dgm:prSet/>
      <dgm:spPr/>
      <dgm:t>
        <a:bodyPr/>
        <a:lstStyle/>
        <a:p>
          <a:endParaRPr lang="hr-HR"/>
        </a:p>
      </dgm:t>
    </dgm:pt>
    <dgm:pt modelId="{56B629E8-9F37-4E7E-BB3C-FEC526603D13}">
      <dgm:prSet phldrT="[Tekst]" custT="1"/>
      <dgm:spPr/>
      <dgm:t>
        <a:bodyPr/>
        <a:lstStyle/>
        <a:p>
          <a:r>
            <a:rPr lang="hr-HR" sz="1500" dirty="0" smtClean="0"/>
            <a:t>Sumnja u sebe izazvana malim </a:t>
          </a:r>
          <a:r>
            <a:rPr lang="hr-HR" sz="1500" dirty="0" smtClean="0"/>
            <a:t>brojem </a:t>
          </a:r>
          <a:r>
            <a:rPr lang="hr-HR" sz="1500" dirty="0" smtClean="0"/>
            <a:t>posebno izazovnih situacija.</a:t>
          </a:r>
        </a:p>
        <a:p>
          <a:r>
            <a:rPr lang="hr-HR" sz="1500" dirty="0" smtClean="0"/>
            <a:t>Prevladavanje sumnje bez većih teškoća. </a:t>
          </a:r>
        </a:p>
        <a:p>
          <a:r>
            <a:rPr lang="hr-HR" sz="1500" dirty="0" smtClean="0"/>
            <a:t>Puno pozitivnih zaključaka o sebi.</a:t>
          </a:r>
        </a:p>
        <a:p>
          <a:r>
            <a:rPr lang="hr-HR" sz="1500" dirty="0" smtClean="0"/>
            <a:t>Problemi se doživljavaju potencijalno rješivima, nisu dio identiteta osobe.</a:t>
          </a:r>
        </a:p>
        <a:p>
          <a:r>
            <a:rPr lang="hr-HR" sz="1500" dirty="0" smtClean="0"/>
            <a:t>Promjena nastupa relativno lako.</a:t>
          </a:r>
          <a:endParaRPr lang="hr-HR" sz="1500" dirty="0"/>
        </a:p>
      </dgm:t>
    </dgm:pt>
    <dgm:pt modelId="{37647AE1-3BD2-46B3-9902-C929036E35FF}" type="parTrans" cxnId="{CA403A51-B1D8-493E-9971-D477629EA0D2}">
      <dgm:prSet/>
      <dgm:spPr/>
      <dgm:t>
        <a:bodyPr/>
        <a:lstStyle/>
        <a:p>
          <a:endParaRPr lang="hr-HR"/>
        </a:p>
      </dgm:t>
    </dgm:pt>
    <dgm:pt modelId="{9E3EC278-C411-4897-BBD3-888099F9E3CD}" type="sibTrans" cxnId="{CA403A51-B1D8-493E-9971-D477629EA0D2}">
      <dgm:prSet/>
      <dgm:spPr/>
      <dgm:t>
        <a:bodyPr/>
        <a:lstStyle/>
        <a:p>
          <a:endParaRPr lang="hr-HR"/>
        </a:p>
      </dgm:t>
    </dgm:pt>
    <dgm:pt modelId="{87A914B8-143B-4130-90F5-D37463C68C73}">
      <dgm:prSet phldrT="[Tekst]" custT="1"/>
      <dgm:spPr/>
      <dgm:t>
        <a:bodyPr/>
        <a:lstStyle/>
        <a:p>
          <a:endParaRPr lang="hr-HR" sz="1600" dirty="0" smtClean="0"/>
        </a:p>
      </dgm:t>
    </dgm:pt>
    <dgm:pt modelId="{81B93671-4633-41D0-A956-78BC8141C5F3}" type="parTrans" cxnId="{79BE57AE-D4C8-41F9-8693-BA0446FFED0C}">
      <dgm:prSet/>
      <dgm:spPr/>
      <dgm:t>
        <a:bodyPr/>
        <a:lstStyle/>
        <a:p>
          <a:endParaRPr lang="hr-HR"/>
        </a:p>
      </dgm:t>
    </dgm:pt>
    <dgm:pt modelId="{4B09E3A4-0D27-4CFC-A156-8CECAA7D64AD}" type="sibTrans" cxnId="{79BE57AE-D4C8-41F9-8693-BA0446FFED0C}">
      <dgm:prSet/>
      <dgm:spPr/>
      <dgm:t>
        <a:bodyPr/>
        <a:lstStyle/>
        <a:p>
          <a:endParaRPr lang="hr-HR"/>
        </a:p>
      </dgm:t>
    </dgm:pt>
    <dgm:pt modelId="{46C2402D-6FAA-4AEB-BBC4-81DF566C5342}">
      <dgm:prSet phldrT="[Tekst]" custT="1"/>
      <dgm:spPr/>
      <dgm:t>
        <a:bodyPr/>
        <a:lstStyle/>
        <a:p>
          <a:endParaRPr lang="hr-HR" sz="1600" dirty="0" smtClean="0"/>
        </a:p>
        <a:p>
          <a:r>
            <a:rPr lang="hr-HR" sz="1600" dirty="0" smtClean="0"/>
            <a:t>.</a:t>
          </a:r>
          <a:endParaRPr lang="hr-HR" dirty="0"/>
        </a:p>
      </dgm:t>
    </dgm:pt>
    <dgm:pt modelId="{F21AC5D4-456A-4A50-AC23-DD1EE48391CA}" type="parTrans" cxnId="{C6DA4098-DC15-48AA-8CF1-578F16A1B75E}">
      <dgm:prSet/>
      <dgm:spPr/>
      <dgm:t>
        <a:bodyPr/>
        <a:lstStyle/>
        <a:p>
          <a:endParaRPr lang="hr-HR"/>
        </a:p>
      </dgm:t>
    </dgm:pt>
    <dgm:pt modelId="{8B381143-6F5A-4EED-8F11-A11B92EC0102}" type="sibTrans" cxnId="{C6DA4098-DC15-48AA-8CF1-578F16A1B75E}">
      <dgm:prSet/>
      <dgm:spPr/>
      <dgm:t>
        <a:bodyPr/>
        <a:lstStyle/>
        <a:p>
          <a:endParaRPr lang="hr-HR"/>
        </a:p>
      </dgm:t>
    </dgm:pt>
    <dgm:pt modelId="{95055DB8-1032-4B3A-AF97-516064EEDF61}">
      <dgm:prSet phldrT="[Tekst]" custT="1"/>
      <dgm:spPr/>
      <dgm:t>
        <a:bodyPr/>
        <a:lstStyle/>
        <a:p>
          <a:r>
            <a:rPr lang="hr-HR" sz="1500" dirty="0" smtClean="0"/>
            <a:t>Visok su izvor stresa i onesposobljavajući za osobu.</a:t>
          </a:r>
        </a:p>
      </dgm:t>
    </dgm:pt>
    <dgm:pt modelId="{4CE77707-27E5-49DD-8E47-CDD601062FAD}" type="parTrans" cxnId="{E13DABB9-77BD-41B4-83D2-6E620DA3A3A0}">
      <dgm:prSet/>
      <dgm:spPr/>
      <dgm:t>
        <a:bodyPr/>
        <a:lstStyle/>
        <a:p>
          <a:endParaRPr lang="hr-HR"/>
        </a:p>
      </dgm:t>
    </dgm:pt>
    <dgm:pt modelId="{453908B0-5EE5-46A3-8790-81EA4AE32551}" type="sibTrans" cxnId="{E13DABB9-77BD-41B4-83D2-6E620DA3A3A0}">
      <dgm:prSet/>
      <dgm:spPr/>
      <dgm:t>
        <a:bodyPr/>
        <a:lstStyle/>
        <a:p>
          <a:endParaRPr lang="hr-HR"/>
        </a:p>
      </dgm:t>
    </dgm:pt>
    <dgm:pt modelId="{FFC4020E-22C5-4B7D-9C04-7E854147E12E}">
      <dgm:prSet phldrT="[Tekst]" custT="1"/>
      <dgm:spPr/>
      <dgm:t>
        <a:bodyPr/>
        <a:lstStyle/>
        <a:p>
          <a:r>
            <a:rPr lang="hr-HR" sz="1500" dirty="0" smtClean="0"/>
            <a:t>Negativan pogled na sebe uzima se kao gotova činjenica, pozitivnih pogleda nema.</a:t>
          </a:r>
        </a:p>
      </dgm:t>
    </dgm:pt>
    <dgm:pt modelId="{CCF9C528-DF7A-4610-8A6D-D771E1CE26FB}" type="parTrans" cxnId="{4A10057B-F3A6-432C-876E-8B2B32B3230B}">
      <dgm:prSet/>
      <dgm:spPr/>
      <dgm:t>
        <a:bodyPr/>
        <a:lstStyle/>
        <a:p>
          <a:endParaRPr lang="hr-HR"/>
        </a:p>
      </dgm:t>
    </dgm:pt>
    <dgm:pt modelId="{A612A32F-1EE6-4399-8E97-3BCB8039221D}" type="sibTrans" cxnId="{4A10057B-F3A6-432C-876E-8B2B32B3230B}">
      <dgm:prSet/>
      <dgm:spPr/>
      <dgm:t>
        <a:bodyPr/>
        <a:lstStyle/>
        <a:p>
          <a:endParaRPr lang="hr-HR"/>
        </a:p>
      </dgm:t>
    </dgm:pt>
    <dgm:pt modelId="{F247ECA8-6435-4E26-9169-2252776E9211}">
      <dgm:prSet phldrT="[Tekst]" custT="1"/>
      <dgm:spPr/>
      <dgm:t>
        <a:bodyPr/>
        <a:lstStyle/>
        <a:p>
          <a:r>
            <a:rPr lang="hr-HR" sz="1500" dirty="0" smtClean="0"/>
            <a:t>Svakodnevni problemi predstavljaju dio </a:t>
          </a:r>
          <a:r>
            <a:rPr lang="hr-HR" sz="1500" dirty="0" err="1" smtClean="0"/>
            <a:t>selfa</a:t>
          </a:r>
          <a:r>
            <a:rPr lang="hr-HR" sz="1500" dirty="0" smtClean="0"/>
            <a:t>.</a:t>
          </a:r>
        </a:p>
      </dgm:t>
    </dgm:pt>
    <dgm:pt modelId="{185D9D14-7859-4247-B5A7-0A8268E70596}" type="parTrans" cxnId="{B651DF2B-2027-4C9C-9F88-FFADDCB614BA}">
      <dgm:prSet/>
      <dgm:spPr/>
      <dgm:t>
        <a:bodyPr/>
        <a:lstStyle/>
        <a:p>
          <a:endParaRPr lang="hr-HR"/>
        </a:p>
      </dgm:t>
    </dgm:pt>
    <dgm:pt modelId="{57F33B7A-0A28-45B9-ACB4-D6E1F73F9EB9}" type="sibTrans" cxnId="{B651DF2B-2027-4C9C-9F88-FFADDCB614BA}">
      <dgm:prSet/>
      <dgm:spPr/>
      <dgm:t>
        <a:bodyPr/>
        <a:lstStyle/>
        <a:p>
          <a:endParaRPr lang="hr-HR"/>
        </a:p>
      </dgm:t>
    </dgm:pt>
    <dgm:pt modelId="{EE5E755C-1822-41D8-AA39-BC0F8CFE0640}">
      <dgm:prSet phldrT="[Tekst]" custT="1"/>
      <dgm:spPr/>
      <dgm:t>
        <a:bodyPr/>
        <a:lstStyle/>
        <a:p>
          <a:r>
            <a:rPr lang="hr-HR" sz="1500" dirty="0" smtClean="0"/>
            <a:t>Mala vjerojatnost promjene.</a:t>
          </a:r>
          <a:endParaRPr lang="hr-HR" sz="1500" dirty="0"/>
        </a:p>
      </dgm:t>
    </dgm:pt>
    <dgm:pt modelId="{AB5E0AEF-1130-4080-843D-5808EEC4F8E6}" type="parTrans" cxnId="{9B78BD30-AFA5-48A5-A445-1FC8CB14DA60}">
      <dgm:prSet/>
      <dgm:spPr/>
      <dgm:t>
        <a:bodyPr/>
        <a:lstStyle/>
        <a:p>
          <a:endParaRPr lang="hr-HR"/>
        </a:p>
      </dgm:t>
    </dgm:pt>
    <dgm:pt modelId="{E9F18EED-BB8B-48A5-955A-DCB79FF60275}" type="sibTrans" cxnId="{9B78BD30-AFA5-48A5-A445-1FC8CB14DA60}">
      <dgm:prSet/>
      <dgm:spPr/>
      <dgm:t>
        <a:bodyPr/>
        <a:lstStyle/>
        <a:p>
          <a:endParaRPr lang="hr-HR"/>
        </a:p>
      </dgm:t>
    </dgm:pt>
    <dgm:pt modelId="{2C3634F4-AA0D-477A-8095-BBEE1C77FC3D}">
      <dgm:prSet phldrT="[Tekst]" custT="1"/>
      <dgm:spPr/>
      <dgm:t>
        <a:bodyPr/>
        <a:lstStyle/>
        <a:p>
          <a:endParaRPr lang="hr-HR" sz="1500" dirty="0" smtClean="0"/>
        </a:p>
      </dgm:t>
    </dgm:pt>
    <dgm:pt modelId="{F45AF9D5-5F8D-4F0A-957F-4F45CB8AFCD5}" type="parTrans" cxnId="{DB84548F-CFC0-4259-9E30-2AFBBB3A80B6}">
      <dgm:prSet/>
      <dgm:spPr/>
      <dgm:t>
        <a:bodyPr/>
        <a:lstStyle/>
        <a:p>
          <a:endParaRPr lang="hr-HR"/>
        </a:p>
      </dgm:t>
    </dgm:pt>
    <dgm:pt modelId="{732D3990-56D8-4F3C-9427-A6A9772B2DFD}" type="sibTrans" cxnId="{DB84548F-CFC0-4259-9E30-2AFBBB3A80B6}">
      <dgm:prSet/>
      <dgm:spPr/>
      <dgm:t>
        <a:bodyPr/>
        <a:lstStyle/>
        <a:p>
          <a:endParaRPr lang="hr-HR"/>
        </a:p>
      </dgm:t>
    </dgm:pt>
    <dgm:pt modelId="{A6D2C306-5D8A-452B-99DA-A96A75FB3994}" type="pres">
      <dgm:prSet presAssocID="{C11E126C-6929-48DD-9186-5DA5D259293A}" presName="Name0" presStyleCnt="0">
        <dgm:presLayoutVars>
          <dgm:dir/>
          <dgm:animLvl val="lvl"/>
          <dgm:resizeHandles val="exact"/>
        </dgm:presLayoutVars>
      </dgm:prSet>
      <dgm:spPr/>
      <dgm:t>
        <a:bodyPr/>
        <a:lstStyle/>
        <a:p>
          <a:endParaRPr lang="hr-HR"/>
        </a:p>
      </dgm:t>
    </dgm:pt>
    <dgm:pt modelId="{22E7B486-646E-4529-828B-DF834F17F2F6}" type="pres">
      <dgm:prSet presAssocID="{595ACCA6-B973-496A-BDC4-74002DF8FFFC}" presName="compositeNode" presStyleCnt="0">
        <dgm:presLayoutVars>
          <dgm:bulletEnabled val="1"/>
        </dgm:presLayoutVars>
      </dgm:prSet>
      <dgm:spPr/>
    </dgm:pt>
    <dgm:pt modelId="{21057846-2F60-44DA-8108-82975D809C96}" type="pres">
      <dgm:prSet presAssocID="{595ACCA6-B973-496A-BDC4-74002DF8FFFC}" presName="bgRect" presStyleLbl="node1" presStyleIdx="0" presStyleCnt="2" custScaleX="85617"/>
      <dgm:spPr/>
      <dgm:t>
        <a:bodyPr/>
        <a:lstStyle/>
        <a:p>
          <a:endParaRPr lang="hr-HR"/>
        </a:p>
      </dgm:t>
    </dgm:pt>
    <dgm:pt modelId="{664F3BD8-8E6C-434B-85DC-C3C102E93B1C}" type="pres">
      <dgm:prSet presAssocID="{595ACCA6-B973-496A-BDC4-74002DF8FFFC}" presName="parentNode" presStyleLbl="node1" presStyleIdx="0" presStyleCnt="2">
        <dgm:presLayoutVars>
          <dgm:chMax val="0"/>
          <dgm:bulletEnabled val="1"/>
        </dgm:presLayoutVars>
      </dgm:prSet>
      <dgm:spPr/>
      <dgm:t>
        <a:bodyPr/>
        <a:lstStyle/>
        <a:p>
          <a:endParaRPr lang="hr-HR"/>
        </a:p>
      </dgm:t>
    </dgm:pt>
    <dgm:pt modelId="{54AE6E50-3887-4EBF-9C00-96CEF7BD8279}" type="pres">
      <dgm:prSet presAssocID="{595ACCA6-B973-496A-BDC4-74002DF8FFFC}" presName="childNode" presStyleLbl="node1" presStyleIdx="0" presStyleCnt="2">
        <dgm:presLayoutVars>
          <dgm:bulletEnabled val="1"/>
        </dgm:presLayoutVars>
      </dgm:prSet>
      <dgm:spPr/>
      <dgm:t>
        <a:bodyPr/>
        <a:lstStyle/>
        <a:p>
          <a:endParaRPr lang="hr-HR"/>
        </a:p>
      </dgm:t>
    </dgm:pt>
    <dgm:pt modelId="{61EA779E-741B-443B-838D-D4A9B6B1ED7A}" type="pres">
      <dgm:prSet presAssocID="{A530214B-2567-4726-888D-21013A0EFCD3}" presName="hSp" presStyleCnt="0"/>
      <dgm:spPr/>
    </dgm:pt>
    <dgm:pt modelId="{0B4481BF-A49C-41F4-9B77-D30282BF2B00}" type="pres">
      <dgm:prSet presAssocID="{A530214B-2567-4726-888D-21013A0EFCD3}" presName="vProcSp" presStyleCnt="0"/>
      <dgm:spPr/>
    </dgm:pt>
    <dgm:pt modelId="{78C050D8-82F9-4A85-9F4D-2EBD4F88A94F}" type="pres">
      <dgm:prSet presAssocID="{A530214B-2567-4726-888D-21013A0EFCD3}" presName="vSp1" presStyleCnt="0"/>
      <dgm:spPr/>
    </dgm:pt>
    <dgm:pt modelId="{BD8DD3EF-0C43-4648-BADB-EFF72FE2AC34}" type="pres">
      <dgm:prSet presAssocID="{A530214B-2567-4726-888D-21013A0EFCD3}" presName="simulatedConn" presStyleLbl="solidFgAcc1" presStyleIdx="0" presStyleCnt="1"/>
      <dgm:spPr/>
    </dgm:pt>
    <dgm:pt modelId="{EF8CFA99-517B-42B1-9B12-7D0B0D160CDD}" type="pres">
      <dgm:prSet presAssocID="{A530214B-2567-4726-888D-21013A0EFCD3}" presName="vSp2" presStyleCnt="0"/>
      <dgm:spPr/>
    </dgm:pt>
    <dgm:pt modelId="{240A5F7C-1E79-4234-B0B5-50B44A23A929}" type="pres">
      <dgm:prSet presAssocID="{A530214B-2567-4726-888D-21013A0EFCD3}" presName="sibTrans" presStyleCnt="0"/>
      <dgm:spPr/>
    </dgm:pt>
    <dgm:pt modelId="{4F2162CF-700E-4812-8647-8F5D6378148F}" type="pres">
      <dgm:prSet presAssocID="{F102CE7F-299E-4A29-8752-7474B6FD7F53}" presName="compositeNode" presStyleCnt="0">
        <dgm:presLayoutVars>
          <dgm:bulletEnabled val="1"/>
        </dgm:presLayoutVars>
      </dgm:prSet>
      <dgm:spPr/>
    </dgm:pt>
    <dgm:pt modelId="{27711539-E7E9-453E-80A3-1041D898EC59}" type="pres">
      <dgm:prSet presAssocID="{F102CE7F-299E-4A29-8752-7474B6FD7F53}" presName="bgRect" presStyleLbl="node1" presStyleIdx="1" presStyleCnt="2" custScaleX="93895" custLinFactNeighborX="-1101"/>
      <dgm:spPr/>
      <dgm:t>
        <a:bodyPr/>
        <a:lstStyle/>
        <a:p>
          <a:endParaRPr lang="hr-HR"/>
        </a:p>
      </dgm:t>
    </dgm:pt>
    <dgm:pt modelId="{BAE13EED-1CA0-4A06-AE70-F2DA167899B1}" type="pres">
      <dgm:prSet presAssocID="{F102CE7F-299E-4A29-8752-7474B6FD7F53}" presName="parentNode" presStyleLbl="node1" presStyleIdx="1" presStyleCnt="2">
        <dgm:presLayoutVars>
          <dgm:chMax val="0"/>
          <dgm:bulletEnabled val="1"/>
        </dgm:presLayoutVars>
      </dgm:prSet>
      <dgm:spPr/>
      <dgm:t>
        <a:bodyPr/>
        <a:lstStyle/>
        <a:p>
          <a:endParaRPr lang="hr-HR"/>
        </a:p>
      </dgm:t>
    </dgm:pt>
    <dgm:pt modelId="{0A5F6D47-7CD9-4ED6-8C58-315C368D9D2D}" type="pres">
      <dgm:prSet presAssocID="{F102CE7F-299E-4A29-8752-7474B6FD7F53}" presName="childNode" presStyleLbl="node1" presStyleIdx="1" presStyleCnt="2">
        <dgm:presLayoutVars>
          <dgm:bulletEnabled val="1"/>
        </dgm:presLayoutVars>
      </dgm:prSet>
      <dgm:spPr/>
      <dgm:t>
        <a:bodyPr/>
        <a:lstStyle/>
        <a:p>
          <a:endParaRPr lang="hr-HR"/>
        </a:p>
      </dgm:t>
    </dgm:pt>
  </dgm:ptLst>
  <dgm:cxnLst>
    <dgm:cxn modelId="{DE4C0391-5E28-49A5-94B9-737CED0594C1}" type="presOf" srcId="{F102CE7F-299E-4A29-8752-7474B6FD7F53}" destId="{27711539-E7E9-453E-80A3-1041D898EC59}" srcOrd="0" destOrd="0" presId="urn:microsoft.com/office/officeart/2005/8/layout/hProcess7"/>
    <dgm:cxn modelId="{C6DA4098-DC15-48AA-8CF1-578F16A1B75E}" srcId="{F102CE7F-299E-4A29-8752-7474B6FD7F53}" destId="{46C2402D-6FAA-4AEB-BBC4-81DF566C5342}" srcOrd="2" destOrd="0" parTransId="{F21AC5D4-456A-4A50-AC23-DD1EE48391CA}" sibTransId="{8B381143-6F5A-4EED-8F11-A11B92EC0102}"/>
    <dgm:cxn modelId="{83B20EEF-D79B-4E05-8F6B-44416E465337}" type="presOf" srcId="{A2B6913B-C1C8-4D17-8960-FB8B9F753508}" destId="{54AE6E50-3887-4EBF-9C00-96CEF7BD8279}" srcOrd="0" destOrd="0" presId="urn:microsoft.com/office/officeart/2005/8/layout/hProcess7"/>
    <dgm:cxn modelId="{79BE57AE-D4C8-41F9-8693-BA0446FFED0C}" srcId="{F102CE7F-299E-4A29-8752-7474B6FD7F53}" destId="{87A914B8-143B-4130-90F5-D37463C68C73}" srcOrd="1" destOrd="0" parTransId="{81B93671-4633-41D0-A956-78BC8141C5F3}" sibTransId="{4B09E3A4-0D27-4CFC-A156-8CECAA7D64AD}"/>
    <dgm:cxn modelId="{E13DABB9-77BD-41B4-83D2-6E620DA3A3A0}" srcId="{595ACCA6-B973-496A-BDC4-74002DF8FFFC}" destId="{95055DB8-1032-4B3A-AF97-516064EEDF61}" srcOrd="1" destOrd="0" parTransId="{4CE77707-27E5-49DD-8E47-CDD601062FAD}" sibTransId="{453908B0-5EE5-46A3-8790-81EA4AE32551}"/>
    <dgm:cxn modelId="{4414AB00-33AE-47E4-B52D-6BE0E40E39E0}" srcId="{C11E126C-6929-48DD-9186-5DA5D259293A}" destId="{F102CE7F-299E-4A29-8752-7474B6FD7F53}" srcOrd="1" destOrd="0" parTransId="{23FFAA82-A84E-4DD3-BEB6-FD0E7FA2457C}" sibTransId="{EF1D9F64-58E6-4F43-A50B-53D663E3FCAA}"/>
    <dgm:cxn modelId="{B651DF2B-2027-4C9C-9F88-FFADDCB614BA}" srcId="{595ACCA6-B973-496A-BDC4-74002DF8FFFC}" destId="{F247ECA8-6435-4E26-9169-2252776E9211}" srcOrd="3" destOrd="0" parTransId="{185D9D14-7859-4247-B5A7-0A8268E70596}" sibTransId="{57F33B7A-0A28-45B9-ACB4-D6E1F73F9EB9}"/>
    <dgm:cxn modelId="{4A10057B-F3A6-432C-876E-8B2B32B3230B}" srcId="{595ACCA6-B973-496A-BDC4-74002DF8FFFC}" destId="{FFC4020E-22C5-4B7D-9C04-7E854147E12E}" srcOrd="2" destOrd="0" parTransId="{CCF9C528-DF7A-4610-8A6D-D771E1CE26FB}" sibTransId="{A612A32F-1EE6-4399-8E97-3BCB8039221D}"/>
    <dgm:cxn modelId="{E83387AE-7DF4-40AB-AE0B-09B8B8D4299F}" type="presOf" srcId="{2C3634F4-AA0D-477A-8095-BBEE1C77FC3D}" destId="{54AE6E50-3887-4EBF-9C00-96CEF7BD8279}" srcOrd="0" destOrd="5" presId="urn:microsoft.com/office/officeart/2005/8/layout/hProcess7"/>
    <dgm:cxn modelId="{D4AD8B34-F85D-4CD0-9220-7D1CB8A8DBB4}" type="presOf" srcId="{F102CE7F-299E-4A29-8752-7474B6FD7F53}" destId="{BAE13EED-1CA0-4A06-AE70-F2DA167899B1}" srcOrd="1" destOrd="0" presId="urn:microsoft.com/office/officeart/2005/8/layout/hProcess7"/>
    <dgm:cxn modelId="{6603E74F-5D33-477A-AF68-2C1EB8327B45}" type="presOf" srcId="{46C2402D-6FAA-4AEB-BBC4-81DF566C5342}" destId="{0A5F6D47-7CD9-4ED6-8C58-315C368D9D2D}" srcOrd="0" destOrd="2" presId="urn:microsoft.com/office/officeart/2005/8/layout/hProcess7"/>
    <dgm:cxn modelId="{66292AEF-73D5-4C21-9A24-FB69D18D9AB3}" type="presOf" srcId="{595ACCA6-B973-496A-BDC4-74002DF8FFFC}" destId="{664F3BD8-8E6C-434B-85DC-C3C102E93B1C}" srcOrd="1" destOrd="0" presId="urn:microsoft.com/office/officeart/2005/8/layout/hProcess7"/>
    <dgm:cxn modelId="{F89ADD42-FB67-406D-A424-453551646566}" type="presOf" srcId="{56B629E8-9F37-4E7E-BB3C-FEC526603D13}" destId="{0A5F6D47-7CD9-4ED6-8C58-315C368D9D2D}" srcOrd="0" destOrd="0" presId="urn:microsoft.com/office/officeart/2005/8/layout/hProcess7"/>
    <dgm:cxn modelId="{C63FD1B7-E642-4015-89CA-07A47BED9898}" type="presOf" srcId="{95055DB8-1032-4B3A-AF97-516064EEDF61}" destId="{54AE6E50-3887-4EBF-9C00-96CEF7BD8279}" srcOrd="0" destOrd="1" presId="urn:microsoft.com/office/officeart/2005/8/layout/hProcess7"/>
    <dgm:cxn modelId="{CA403A51-B1D8-493E-9971-D477629EA0D2}" srcId="{F102CE7F-299E-4A29-8752-7474B6FD7F53}" destId="{56B629E8-9F37-4E7E-BB3C-FEC526603D13}" srcOrd="0" destOrd="0" parTransId="{37647AE1-3BD2-46B3-9902-C929036E35FF}" sibTransId="{9E3EC278-C411-4897-BBD3-888099F9E3CD}"/>
    <dgm:cxn modelId="{975438ED-FFBD-4421-98FD-6FC71E775678}" type="presOf" srcId="{EE5E755C-1822-41D8-AA39-BC0F8CFE0640}" destId="{54AE6E50-3887-4EBF-9C00-96CEF7BD8279}" srcOrd="0" destOrd="4" presId="urn:microsoft.com/office/officeart/2005/8/layout/hProcess7"/>
    <dgm:cxn modelId="{9B78BD30-AFA5-48A5-A445-1FC8CB14DA60}" srcId="{595ACCA6-B973-496A-BDC4-74002DF8FFFC}" destId="{EE5E755C-1822-41D8-AA39-BC0F8CFE0640}" srcOrd="4" destOrd="0" parTransId="{AB5E0AEF-1130-4080-843D-5808EEC4F8E6}" sibTransId="{E9F18EED-BB8B-48A5-955A-DCB79FF60275}"/>
    <dgm:cxn modelId="{CFDD8625-3F45-43EA-A496-5433CE574783}" type="presOf" srcId="{C11E126C-6929-48DD-9186-5DA5D259293A}" destId="{A6D2C306-5D8A-452B-99DA-A96A75FB3994}" srcOrd="0" destOrd="0" presId="urn:microsoft.com/office/officeart/2005/8/layout/hProcess7"/>
    <dgm:cxn modelId="{80423FE4-26F3-4624-8665-5C673EF9406C}" type="presOf" srcId="{FFC4020E-22C5-4B7D-9C04-7E854147E12E}" destId="{54AE6E50-3887-4EBF-9C00-96CEF7BD8279}" srcOrd="0" destOrd="2" presId="urn:microsoft.com/office/officeart/2005/8/layout/hProcess7"/>
    <dgm:cxn modelId="{5367F14D-008D-448C-A4ED-C1D4CCB9ED23}" type="presOf" srcId="{F247ECA8-6435-4E26-9169-2252776E9211}" destId="{54AE6E50-3887-4EBF-9C00-96CEF7BD8279}" srcOrd="0" destOrd="3" presId="urn:microsoft.com/office/officeart/2005/8/layout/hProcess7"/>
    <dgm:cxn modelId="{A491F763-B780-41C6-916E-051A6D4F857D}" type="presOf" srcId="{87A914B8-143B-4130-90F5-D37463C68C73}" destId="{0A5F6D47-7CD9-4ED6-8C58-315C368D9D2D}" srcOrd="0" destOrd="1" presId="urn:microsoft.com/office/officeart/2005/8/layout/hProcess7"/>
    <dgm:cxn modelId="{423BFE6B-D552-4BE4-8365-D1B75610A1E1}" srcId="{595ACCA6-B973-496A-BDC4-74002DF8FFFC}" destId="{A2B6913B-C1C8-4D17-8960-FB8B9F753508}" srcOrd="0" destOrd="0" parTransId="{B8FBB36A-1DBE-474F-8F32-719A2843402A}" sibTransId="{758096EC-7A7F-4766-995C-B6B54BE445C3}"/>
    <dgm:cxn modelId="{1F4971B1-CBDE-4F8E-BEB9-8481C835F271}" type="presOf" srcId="{595ACCA6-B973-496A-BDC4-74002DF8FFFC}" destId="{21057846-2F60-44DA-8108-82975D809C96}" srcOrd="0" destOrd="0" presId="urn:microsoft.com/office/officeart/2005/8/layout/hProcess7"/>
    <dgm:cxn modelId="{DB84548F-CFC0-4259-9E30-2AFBBB3A80B6}" srcId="{595ACCA6-B973-496A-BDC4-74002DF8FFFC}" destId="{2C3634F4-AA0D-477A-8095-BBEE1C77FC3D}" srcOrd="5" destOrd="0" parTransId="{F45AF9D5-5F8D-4F0A-957F-4F45CB8AFCD5}" sibTransId="{732D3990-56D8-4F3C-9427-A6A9772B2DFD}"/>
    <dgm:cxn modelId="{04794D01-EA3C-41F4-97CB-31FAAF2ABBCB}" srcId="{C11E126C-6929-48DD-9186-5DA5D259293A}" destId="{595ACCA6-B973-496A-BDC4-74002DF8FFFC}" srcOrd="0" destOrd="0" parTransId="{D86B60A9-C1C7-4F0E-9FFE-3EDC7189DC39}" sibTransId="{A530214B-2567-4726-888D-21013A0EFCD3}"/>
    <dgm:cxn modelId="{89AB6A1F-5D57-4C91-8226-8F975A229923}" type="presParOf" srcId="{A6D2C306-5D8A-452B-99DA-A96A75FB3994}" destId="{22E7B486-646E-4529-828B-DF834F17F2F6}" srcOrd="0" destOrd="0" presId="urn:microsoft.com/office/officeart/2005/8/layout/hProcess7"/>
    <dgm:cxn modelId="{C9C1F752-31ED-4795-8264-5FA42FF86D53}" type="presParOf" srcId="{22E7B486-646E-4529-828B-DF834F17F2F6}" destId="{21057846-2F60-44DA-8108-82975D809C96}" srcOrd="0" destOrd="0" presId="urn:microsoft.com/office/officeart/2005/8/layout/hProcess7"/>
    <dgm:cxn modelId="{4F4DAAD6-83B3-49E3-9F36-46B9BE66FF53}" type="presParOf" srcId="{22E7B486-646E-4529-828B-DF834F17F2F6}" destId="{664F3BD8-8E6C-434B-85DC-C3C102E93B1C}" srcOrd="1" destOrd="0" presId="urn:microsoft.com/office/officeart/2005/8/layout/hProcess7"/>
    <dgm:cxn modelId="{3562C536-D60D-45C5-BA7C-47962463915B}" type="presParOf" srcId="{22E7B486-646E-4529-828B-DF834F17F2F6}" destId="{54AE6E50-3887-4EBF-9C00-96CEF7BD8279}" srcOrd="2" destOrd="0" presId="urn:microsoft.com/office/officeart/2005/8/layout/hProcess7"/>
    <dgm:cxn modelId="{7A863D06-3686-4E58-8B85-2C8BC64D90DC}" type="presParOf" srcId="{A6D2C306-5D8A-452B-99DA-A96A75FB3994}" destId="{61EA779E-741B-443B-838D-D4A9B6B1ED7A}" srcOrd="1" destOrd="0" presId="urn:microsoft.com/office/officeart/2005/8/layout/hProcess7"/>
    <dgm:cxn modelId="{07EB57E2-14E8-400D-905E-A9E42F37BD54}" type="presParOf" srcId="{A6D2C306-5D8A-452B-99DA-A96A75FB3994}" destId="{0B4481BF-A49C-41F4-9B77-D30282BF2B00}" srcOrd="2" destOrd="0" presId="urn:microsoft.com/office/officeart/2005/8/layout/hProcess7"/>
    <dgm:cxn modelId="{0654CC20-255B-4A72-9B2B-90A772C9CAC3}" type="presParOf" srcId="{0B4481BF-A49C-41F4-9B77-D30282BF2B00}" destId="{78C050D8-82F9-4A85-9F4D-2EBD4F88A94F}" srcOrd="0" destOrd="0" presId="urn:microsoft.com/office/officeart/2005/8/layout/hProcess7"/>
    <dgm:cxn modelId="{21F17973-5095-4F82-9C79-72D897D8F91C}" type="presParOf" srcId="{0B4481BF-A49C-41F4-9B77-D30282BF2B00}" destId="{BD8DD3EF-0C43-4648-BADB-EFF72FE2AC34}" srcOrd="1" destOrd="0" presId="urn:microsoft.com/office/officeart/2005/8/layout/hProcess7"/>
    <dgm:cxn modelId="{3A78B2F9-676F-4F7A-9D87-A96FAFA25293}" type="presParOf" srcId="{0B4481BF-A49C-41F4-9B77-D30282BF2B00}" destId="{EF8CFA99-517B-42B1-9B12-7D0B0D160CDD}" srcOrd="2" destOrd="0" presId="urn:microsoft.com/office/officeart/2005/8/layout/hProcess7"/>
    <dgm:cxn modelId="{A960710B-C70F-4D13-A6B7-57B391E39BB2}" type="presParOf" srcId="{A6D2C306-5D8A-452B-99DA-A96A75FB3994}" destId="{240A5F7C-1E79-4234-B0B5-50B44A23A929}" srcOrd="3" destOrd="0" presId="urn:microsoft.com/office/officeart/2005/8/layout/hProcess7"/>
    <dgm:cxn modelId="{F5B8F663-7D78-470B-916D-9E81A8B2EF61}" type="presParOf" srcId="{A6D2C306-5D8A-452B-99DA-A96A75FB3994}" destId="{4F2162CF-700E-4812-8647-8F5D6378148F}" srcOrd="4" destOrd="0" presId="urn:microsoft.com/office/officeart/2005/8/layout/hProcess7"/>
    <dgm:cxn modelId="{CA83D293-167B-4D7D-A045-F5B5FC9FD0A5}" type="presParOf" srcId="{4F2162CF-700E-4812-8647-8F5D6378148F}" destId="{27711539-E7E9-453E-80A3-1041D898EC59}" srcOrd="0" destOrd="0" presId="urn:microsoft.com/office/officeart/2005/8/layout/hProcess7"/>
    <dgm:cxn modelId="{E3EC96FE-6C04-49D8-83F7-AD2C182EB31E}" type="presParOf" srcId="{4F2162CF-700E-4812-8647-8F5D6378148F}" destId="{BAE13EED-1CA0-4A06-AE70-F2DA167899B1}" srcOrd="1" destOrd="0" presId="urn:microsoft.com/office/officeart/2005/8/layout/hProcess7"/>
    <dgm:cxn modelId="{30BADFD1-89E0-4FCD-9020-807E823178F8}" type="presParOf" srcId="{4F2162CF-700E-4812-8647-8F5D6378148F}" destId="{0A5F6D47-7CD9-4ED6-8C58-315C368D9D2D}"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7048E2-EA03-43F0-BB58-132780E7D6D2}"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hr-HR"/>
        </a:p>
      </dgm:t>
    </dgm:pt>
    <dgm:pt modelId="{9C84F39A-43A3-4023-B25F-5ED99734472D}">
      <dgm:prSet/>
      <dgm:spPr/>
      <dgm:t>
        <a:bodyPr/>
        <a:lstStyle/>
        <a:p>
          <a:r>
            <a:rPr lang="hr-HR" b="1" dirty="0" smtClean="0"/>
            <a:t>Životna pravila</a:t>
          </a:r>
        </a:p>
        <a:p>
          <a:r>
            <a:rPr lang="hr-HR" dirty="0" smtClean="0"/>
            <a:t>Politike, smjernice, strategije nošenja sa svakodnevnim životnim situacijama pod uvjetom da su bazični zaključci točni. </a:t>
          </a:r>
        </a:p>
        <a:p>
          <a:r>
            <a:rPr lang="hr-HR" dirty="0" smtClean="0"/>
            <a:t>Standardi prema kojima se mjeri vlastita vrijednost.</a:t>
          </a:r>
        </a:p>
        <a:p>
          <a:r>
            <a:rPr lang="hr-HR" dirty="0" smtClean="0"/>
            <a:t>Npr. Uvijek druge moram staviti na prvo mjesto.; Ako kažem što mislim, bit ću odbačen.; Ako ne napravim sve u skladu s najvišim mogućim standardima, ništa neću postići.; Moram se uvijek moći kontrolirati.</a:t>
          </a:r>
        </a:p>
      </dgm:t>
    </dgm:pt>
    <dgm:pt modelId="{7C82DD63-6B42-4E6F-A8B4-FE35B2770661}" type="parTrans" cxnId="{B2CC9F18-B017-4E8C-89D1-F6960409AA9A}">
      <dgm:prSet/>
      <dgm:spPr/>
      <dgm:t>
        <a:bodyPr/>
        <a:lstStyle/>
        <a:p>
          <a:endParaRPr lang="hr-HR"/>
        </a:p>
      </dgm:t>
    </dgm:pt>
    <dgm:pt modelId="{563CF209-EF8E-44B2-ADC2-E4C1E07D8E99}" type="sibTrans" cxnId="{B2CC9F18-B017-4E8C-89D1-F6960409AA9A}">
      <dgm:prSet/>
      <dgm:spPr/>
      <dgm:t>
        <a:bodyPr/>
        <a:lstStyle/>
        <a:p>
          <a:endParaRPr lang="hr-HR"/>
        </a:p>
      </dgm:t>
    </dgm:pt>
    <dgm:pt modelId="{C5FD90AB-C938-49C0-BE87-6916377C4BD3}">
      <dgm:prSet/>
      <dgm:spPr/>
      <dgm:t>
        <a:bodyPr/>
        <a:lstStyle/>
        <a:p>
          <a:r>
            <a:rPr lang="hr-HR" b="1" dirty="0" smtClean="0"/>
            <a:t>Bazičn</a:t>
          </a:r>
          <a:r>
            <a:rPr lang="en-GB" b="1" dirty="0" smtClean="0"/>
            <a:t>a </a:t>
          </a:r>
          <a:r>
            <a:rPr lang="en-GB" b="1" dirty="0" err="1" smtClean="0"/>
            <a:t>vjerovanja</a:t>
          </a:r>
          <a:endParaRPr lang="hr-HR" b="1" dirty="0" smtClean="0"/>
        </a:p>
        <a:p>
          <a:r>
            <a:rPr lang="hr-HR" dirty="0" smtClean="0"/>
            <a:t>Procjena vlastite vrijednosti odnosno formiranje sudova o sebi na temelju proživljenog iskustva</a:t>
          </a:r>
        </a:p>
        <a:p>
          <a:r>
            <a:rPr lang="hr-HR" dirty="0" smtClean="0"/>
            <a:t>Npr. loš sam, bezvrijedan sam, glup sam, nisam dovoljno dobar</a:t>
          </a:r>
          <a:endParaRPr lang="hr-HR" dirty="0"/>
        </a:p>
      </dgm:t>
    </dgm:pt>
    <dgm:pt modelId="{0FE27FC7-873F-468E-ADB4-5A45A9AFBB70}" type="parTrans" cxnId="{DAA33358-EEB2-4127-965A-684C619D2118}">
      <dgm:prSet/>
      <dgm:spPr/>
      <dgm:t>
        <a:bodyPr/>
        <a:lstStyle/>
        <a:p>
          <a:endParaRPr lang="hr-HR"/>
        </a:p>
      </dgm:t>
    </dgm:pt>
    <dgm:pt modelId="{7A45B6B5-E11F-4C50-8782-ABB87C5C51C9}" type="sibTrans" cxnId="{DAA33358-EEB2-4127-965A-684C619D2118}">
      <dgm:prSet/>
      <dgm:spPr/>
      <dgm:t>
        <a:bodyPr/>
        <a:lstStyle/>
        <a:p>
          <a:endParaRPr lang="hr-HR"/>
        </a:p>
      </dgm:t>
    </dgm:pt>
    <dgm:pt modelId="{A19E9802-889A-4DDF-A4C7-67595D686181}">
      <dgm:prSet/>
      <dgm:spPr/>
      <dgm:t>
        <a:bodyPr/>
        <a:lstStyle/>
        <a:p>
          <a:r>
            <a:rPr lang="hr-HR" b="1" dirty="0" smtClean="0"/>
            <a:t>(Rana) iskustva</a:t>
          </a:r>
        </a:p>
        <a:p>
          <a:r>
            <a:rPr lang="hr-HR" dirty="0" smtClean="0"/>
            <a:t>Događaji, odnosi, uvjeti odrastanja koji su utjecali na razvoj predodžbi o sebi.</a:t>
          </a:r>
        </a:p>
        <a:p>
          <a:r>
            <a:rPr lang="hr-HR" dirty="0" smtClean="0"/>
            <a:t>Npr. odbacivanje, zanemarivanje, maltretiranje, kritiziranje i kažnjavanje, nedostatak pohvala, pažnje, topline, označavanje uljezom</a:t>
          </a:r>
          <a:endParaRPr lang="hr-HR" dirty="0"/>
        </a:p>
      </dgm:t>
    </dgm:pt>
    <dgm:pt modelId="{F509874B-9097-40A2-85FE-A40517A38C39}" type="parTrans" cxnId="{97B1BBF1-85D6-44BA-8039-854A34E67566}">
      <dgm:prSet/>
      <dgm:spPr/>
      <dgm:t>
        <a:bodyPr/>
        <a:lstStyle/>
        <a:p>
          <a:endParaRPr lang="hr-HR"/>
        </a:p>
      </dgm:t>
    </dgm:pt>
    <dgm:pt modelId="{D4B19350-856A-44D6-A733-2807CE4AE95D}" type="sibTrans" cxnId="{97B1BBF1-85D6-44BA-8039-854A34E67566}">
      <dgm:prSet/>
      <dgm:spPr/>
      <dgm:t>
        <a:bodyPr/>
        <a:lstStyle/>
        <a:p>
          <a:endParaRPr lang="hr-HR"/>
        </a:p>
      </dgm:t>
    </dgm:pt>
    <dgm:pt modelId="{62F4EC48-D9E1-41A4-8862-1D8C7F6B74E0}">
      <dgm:prSet/>
      <dgm:spPr/>
      <dgm:t>
        <a:bodyPr/>
        <a:lstStyle/>
        <a:p>
          <a:r>
            <a:rPr lang="en-GB" b="1" dirty="0" smtClean="0"/>
            <a:t>O</a:t>
          </a:r>
          <a:r>
            <a:rPr lang="hr-HR" b="1" dirty="0" smtClean="0"/>
            <a:t>kidači</a:t>
          </a:r>
          <a:endParaRPr lang="hr-HR" b="1" dirty="0" smtClean="0"/>
        </a:p>
        <a:p>
          <a:r>
            <a:rPr lang="hr-HR" dirty="0" smtClean="0"/>
            <a:t>Situacije u kojima su životna pravila prekršena ili postoji opasnost da će biti prekršena.</a:t>
          </a:r>
        </a:p>
        <a:p>
          <a:r>
            <a:rPr lang="hr-HR" dirty="0" smtClean="0"/>
            <a:t>Npr. biti odbačen, vjerojatnost neuspjeha, vjerojatnost </a:t>
          </a:r>
          <a:r>
            <a:rPr lang="hr-HR" dirty="0" err="1" smtClean="0"/>
            <a:t>nezadržavanja</a:t>
          </a:r>
          <a:r>
            <a:rPr lang="hr-HR" dirty="0" smtClean="0"/>
            <a:t> kontrole.</a:t>
          </a:r>
          <a:endParaRPr lang="hr-HR" dirty="0"/>
        </a:p>
      </dgm:t>
    </dgm:pt>
    <dgm:pt modelId="{141AFC56-FF9E-4F14-9212-6A03A1E733F1}" type="parTrans" cxnId="{DC9C896A-99AB-4545-8AD7-F935DF8F7B5F}">
      <dgm:prSet/>
      <dgm:spPr/>
      <dgm:t>
        <a:bodyPr/>
        <a:lstStyle/>
        <a:p>
          <a:endParaRPr lang="hr-HR"/>
        </a:p>
      </dgm:t>
    </dgm:pt>
    <dgm:pt modelId="{BFEB8E5C-B775-4717-8A78-815D57A73CBC}" type="sibTrans" cxnId="{DC9C896A-99AB-4545-8AD7-F935DF8F7B5F}">
      <dgm:prSet/>
      <dgm:spPr/>
      <dgm:t>
        <a:bodyPr/>
        <a:lstStyle/>
        <a:p>
          <a:endParaRPr lang="hr-HR"/>
        </a:p>
      </dgm:t>
    </dgm:pt>
    <dgm:pt modelId="{12B0DF29-2C93-430D-A0B9-6DADC6C9868B}" type="pres">
      <dgm:prSet presAssocID="{E77048E2-EA03-43F0-BB58-132780E7D6D2}" presName="Name0" presStyleCnt="0">
        <dgm:presLayoutVars>
          <dgm:chPref val="1"/>
          <dgm:dir/>
          <dgm:animOne val="branch"/>
          <dgm:animLvl val="lvl"/>
          <dgm:resizeHandles/>
        </dgm:presLayoutVars>
      </dgm:prSet>
      <dgm:spPr/>
      <dgm:t>
        <a:bodyPr/>
        <a:lstStyle/>
        <a:p>
          <a:endParaRPr lang="hr-HR"/>
        </a:p>
      </dgm:t>
    </dgm:pt>
    <dgm:pt modelId="{593A894C-4D7C-4C9A-8B89-4A30A9213B89}" type="pres">
      <dgm:prSet presAssocID="{A19E9802-889A-4DDF-A4C7-67595D686181}" presName="vertOne" presStyleCnt="0"/>
      <dgm:spPr/>
    </dgm:pt>
    <dgm:pt modelId="{3EFC0CB7-4114-4D25-B9CB-0F90F0846B5B}" type="pres">
      <dgm:prSet presAssocID="{A19E9802-889A-4DDF-A4C7-67595D686181}" presName="txOne" presStyleLbl="node0" presStyleIdx="0" presStyleCnt="1">
        <dgm:presLayoutVars>
          <dgm:chPref val="3"/>
        </dgm:presLayoutVars>
      </dgm:prSet>
      <dgm:spPr/>
      <dgm:t>
        <a:bodyPr/>
        <a:lstStyle/>
        <a:p>
          <a:endParaRPr lang="hr-HR"/>
        </a:p>
      </dgm:t>
    </dgm:pt>
    <dgm:pt modelId="{2BDAD6B9-8031-408C-A6E0-2721B8AE7BEF}" type="pres">
      <dgm:prSet presAssocID="{A19E9802-889A-4DDF-A4C7-67595D686181}" presName="parTransOne" presStyleCnt="0"/>
      <dgm:spPr/>
    </dgm:pt>
    <dgm:pt modelId="{0D50E6D4-92CE-4F82-AC72-B51D46E9EBD8}" type="pres">
      <dgm:prSet presAssocID="{A19E9802-889A-4DDF-A4C7-67595D686181}" presName="horzOne" presStyleCnt="0"/>
      <dgm:spPr/>
    </dgm:pt>
    <dgm:pt modelId="{479E7368-BFD8-458D-A588-921976A992CC}" type="pres">
      <dgm:prSet presAssocID="{C5FD90AB-C938-49C0-BE87-6916377C4BD3}" presName="vertTwo" presStyleCnt="0"/>
      <dgm:spPr/>
    </dgm:pt>
    <dgm:pt modelId="{DE6A10D1-A5B1-4625-B9F3-A81001B2B3FB}" type="pres">
      <dgm:prSet presAssocID="{C5FD90AB-C938-49C0-BE87-6916377C4BD3}" presName="txTwo" presStyleLbl="node2" presStyleIdx="0" presStyleCnt="1">
        <dgm:presLayoutVars>
          <dgm:chPref val="3"/>
        </dgm:presLayoutVars>
      </dgm:prSet>
      <dgm:spPr/>
      <dgm:t>
        <a:bodyPr/>
        <a:lstStyle/>
        <a:p>
          <a:endParaRPr lang="hr-HR"/>
        </a:p>
      </dgm:t>
    </dgm:pt>
    <dgm:pt modelId="{04975FE3-12E8-468E-BA8B-86D9845B9F75}" type="pres">
      <dgm:prSet presAssocID="{C5FD90AB-C938-49C0-BE87-6916377C4BD3}" presName="parTransTwo" presStyleCnt="0"/>
      <dgm:spPr/>
    </dgm:pt>
    <dgm:pt modelId="{A3F249AA-6ED6-40FF-95C3-CB0AC096FE27}" type="pres">
      <dgm:prSet presAssocID="{C5FD90AB-C938-49C0-BE87-6916377C4BD3}" presName="horzTwo" presStyleCnt="0"/>
      <dgm:spPr/>
    </dgm:pt>
    <dgm:pt modelId="{D80F100B-54AB-4A0A-BE43-71D4E409A994}" type="pres">
      <dgm:prSet presAssocID="{9C84F39A-43A3-4023-B25F-5ED99734472D}" presName="vertThree" presStyleCnt="0"/>
      <dgm:spPr/>
    </dgm:pt>
    <dgm:pt modelId="{D0444236-9529-49E8-80D8-A5B9D7094A2A}" type="pres">
      <dgm:prSet presAssocID="{9C84F39A-43A3-4023-B25F-5ED99734472D}" presName="txThree" presStyleLbl="node3" presStyleIdx="0" presStyleCnt="1" custScaleY="155520">
        <dgm:presLayoutVars>
          <dgm:chPref val="3"/>
        </dgm:presLayoutVars>
      </dgm:prSet>
      <dgm:spPr/>
      <dgm:t>
        <a:bodyPr/>
        <a:lstStyle/>
        <a:p>
          <a:endParaRPr lang="hr-HR"/>
        </a:p>
      </dgm:t>
    </dgm:pt>
    <dgm:pt modelId="{2932780D-E2CB-41CB-B513-006943ED25AF}" type="pres">
      <dgm:prSet presAssocID="{9C84F39A-43A3-4023-B25F-5ED99734472D}" presName="parTransThree" presStyleCnt="0"/>
      <dgm:spPr/>
    </dgm:pt>
    <dgm:pt modelId="{5154D2D6-59F9-4D1A-B43A-4380681A9AC9}" type="pres">
      <dgm:prSet presAssocID="{9C84F39A-43A3-4023-B25F-5ED99734472D}" presName="horzThree" presStyleCnt="0"/>
      <dgm:spPr/>
    </dgm:pt>
    <dgm:pt modelId="{45ABFCA8-6319-4E64-8D4E-C1109D19D83F}" type="pres">
      <dgm:prSet presAssocID="{62F4EC48-D9E1-41A4-8862-1D8C7F6B74E0}" presName="vertFour" presStyleCnt="0">
        <dgm:presLayoutVars>
          <dgm:chPref val="3"/>
        </dgm:presLayoutVars>
      </dgm:prSet>
      <dgm:spPr/>
    </dgm:pt>
    <dgm:pt modelId="{4FEBE05E-9EA7-4B29-A2E2-1D0526A22B71}" type="pres">
      <dgm:prSet presAssocID="{62F4EC48-D9E1-41A4-8862-1D8C7F6B74E0}" presName="txFour" presStyleLbl="node4" presStyleIdx="0" presStyleCnt="1">
        <dgm:presLayoutVars>
          <dgm:chPref val="3"/>
        </dgm:presLayoutVars>
      </dgm:prSet>
      <dgm:spPr/>
      <dgm:t>
        <a:bodyPr/>
        <a:lstStyle/>
        <a:p>
          <a:endParaRPr lang="hr-HR"/>
        </a:p>
      </dgm:t>
    </dgm:pt>
    <dgm:pt modelId="{4FBC4E8F-4245-47B7-A898-CFFD18F4686D}" type="pres">
      <dgm:prSet presAssocID="{62F4EC48-D9E1-41A4-8862-1D8C7F6B74E0}" presName="horzFour" presStyleCnt="0"/>
      <dgm:spPr/>
    </dgm:pt>
  </dgm:ptLst>
  <dgm:cxnLst>
    <dgm:cxn modelId="{B2CC9F18-B017-4E8C-89D1-F6960409AA9A}" srcId="{C5FD90AB-C938-49C0-BE87-6916377C4BD3}" destId="{9C84F39A-43A3-4023-B25F-5ED99734472D}" srcOrd="0" destOrd="0" parTransId="{7C82DD63-6B42-4E6F-A8B4-FE35B2770661}" sibTransId="{563CF209-EF8E-44B2-ADC2-E4C1E07D8E99}"/>
    <dgm:cxn modelId="{DAA33358-EEB2-4127-965A-684C619D2118}" srcId="{A19E9802-889A-4DDF-A4C7-67595D686181}" destId="{C5FD90AB-C938-49C0-BE87-6916377C4BD3}" srcOrd="0" destOrd="0" parTransId="{0FE27FC7-873F-468E-ADB4-5A45A9AFBB70}" sibTransId="{7A45B6B5-E11F-4C50-8782-ABB87C5C51C9}"/>
    <dgm:cxn modelId="{97B1BBF1-85D6-44BA-8039-854A34E67566}" srcId="{E77048E2-EA03-43F0-BB58-132780E7D6D2}" destId="{A19E9802-889A-4DDF-A4C7-67595D686181}" srcOrd="0" destOrd="0" parTransId="{F509874B-9097-40A2-85FE-A40517A38C39}" sibTransId="{D4B19350-856A-44D6-A733-2807CE4AE95D}"/>
    <dgm:cxn modelId="{C8B61C28-C25E-4477-8570-9711A386C4BE}" type="presOf" srcId="{62F4EC48-D9E1-41A4-8862-1D8C7F6B74E0}" destId="{4FEBE05E-9EA7-4B29-A2E2-1D0526A22B71}" srcOrd="0" destOrd="0" presId="urn:microsoft.com/office/officeart/2005/8/layout/hierarchy4"/>
    <dgm:cxn modelId="{BBAA439E-5FD8-4811-987B-FC454D02879F}" type="presOf" srcId="{A19E9802-889A-4DDF-A4C7-67595D686181}" destId="{3EFC0CB7-4114-4D25-B9CB-0F90F0846B5B}" srcOrd="0" destOrd="0" presId="urn:microsoft.com/office/officeart/2005/8/layout/hierarchy4"/>
    <dgm:cxn modelId="{DC9C896A-99AB-4545-8AD7-F935DF8F7B5F}" srcId="{9C84F39A-43A3-4023-B25F-5ED99734472D}" destId="{62F4EC48-D9E1-41A4-8862-1D8C7F6B74E0}" srcOrd="0" destOrd="0" parTransId="{141AFC56-FF9E-4F14-9212-6A03A1E733F1}" sibTransId="{BFEB8E5C-B775-4717-8A78-815D57A73CBC}"/>
    <dgm:cxn modelId="{727A7429-4FF6-4EB4-A990-3D8FC6FB858F}" type="presOf" srcId="{C5FD90AB-C938-49C0-BE87-6916377C4BD3}" destId="{DE6A10D1-A5B1-4625-B9F3-A81001B2B3FB}" srcOrd="0" destOrd="0" presId="urn:microsoft.com/office/officeart/2005/8/layout/hierarchy4"/>
    <dgm:cxn modelId="{71D30492-9486-4992-83DF-F29CD8538287}" type="presOf" srcId="{9C84F39A-43A3-4023-B25F-5ED99734472D}" destId="{D0444236-9529-49E8-80D8-A5B9D7094A2A}" srcOrd="0" destOrd="0" presId="urn:microsoft.com/office/officeart/2005/8/layout/hierarchy4"/>
    <dgm:cxn modelId="{9DA1B23E-C118-48D9-AFFF-433A58B0ADEC}" type="presOf" srcId="{E77048E2-EA03-43F0-BB58-132780E7D6D2}" destId="{12B0DF29-2C93-430D-A0B9-6DADC6C9868B}" srcOrd="0" destOrd="0" presId="urn:microsoft.com/office/officeart/2005/8/layout/hierarchy4"/>
    <dgm:cxn modelId="{9AF079E6-F762-4CDC-9F69-B4F6117AF62C}" type="presParOf" srcId="{12B0DF29-2C93-430D-A0B9-6DADC6C9868B}" destId="{593A894C-4D7C-4C9A-8B89-4A30A9213B89}" srcOrd="0" destOrd="0" presId="urn:microsoft.com/office/officeart/2005/8/layout/hierarchy4"/>
    <dgm:cxn modelId="{B009A050-14CD-4599-A1EF-2A6D62F0E453}" type="presParOf" srcId="{593A894C-4D7C-4C9A-8B89-4A30A9213B89}" destId="{3EFC0CB7-4114-4D25-B9CB-0F90F0846B5B}" srcOrd="0" destOrd="0" presId="urn:microsoft.com/office/officeart/2005/8/layout/hierarchy4"/>
    <dgm:cxn modelId="{E65B1F25-EF04-42E9-9597-9E2FB13E6FFF}" type="presParOf" srcId="{593A894C-4D7C-4C9A-8B89-4A30A9213B89}" destId="{2BDAD6B9-8031-408C-A6E0-2721B8AE7BEF}" srcOrd="1" destOrd="0" presId="urn:microsoft.com/office/officeart/2005/8/layout/hierarchy4"/>
    <dgm:cxn modelId="{D443CA88-E0F1-4B7D-9761-C4A185C75F3D}" type="presParOf" srcId="{593A894C-4D7C-4C9A-8B89-4A30A9213B89}" destId="{0D50E6D4-92CE-4F82-AC72-B51D46E9EBD8}" srcOrd="2" destOrd="0" presId="urn:microsoft.com/office/officeart/2005/8/layout/hierarchy4"/>
    <dgm:cxn modelId="{902A6DEB-51BF-44FE-A10C-FEA8AA37479B}" type="presParOf" srcId="{0D50E6D4-92CE-4F82-AC72-B51D46E9EBD8}" destId="{479E7368-BFD8-458D-A588-921976A992CC}" srcOrd="0" destOrd="0" presId="urn:microsoft.com/office/officeart/2005/8/layout/hierarchy4"/>
    <dgm:cxn modelId="{46E3700C-A994-43E3-9732-47EAE5BBBADF}" type="presParOf" srcId="{479E7368-BFD8-458D-A588-921976A992CC}" destId="{DE6A10D1-A5B1-4625-B9F3-A81001B2B3FB}" srcOrd="0" destOrd="0" presId="urn:microsoft.com/office/officeart/2005/8/layout/hierarchy4"/>
    <dgm:cxn modelId="{24A732DD-8C38-4449-852D-F6A8F40A7FEE}" type="presParOf" srcId="{479E7368-BFD8-458D-A588-921976A992CC}" destId="{04975FE3-12E8-468E-BA8B-86D9845B9F75}" srcOrd="1" destOrd="0" presId="urn:microsoft.com/office/officeart/2005/8/layout/hierarchy4"/>
    <dgm:cxn modelId="{825727B7-9001-4B1B-BE5F-060143640305}" type="presParOf" srcId="{479E7368-BFD8-458D-A588-921976A992CC}" destId="{A3F249AA-6ED6-40FF-95C3-CB0AC096FE27}" srcOrd="2" destOrd="0" presId="urn:microsoft.com/office/officeart/2005/8/layout/hierarchy4"/>
    <dgm:cxn modelId="{38F98196-D31B-4C86-988D-36C3951615DE}" type="presParOf" srcId="{A3F249AA-6ED6-40FF-95C3-CB0AC096FE27}" destId="{D80F100B-54AB-4A0A-BE43-71D4E409A994}" srcOrd="0" destOrd="0" presId="urn:microsoft.com/office/officeart/2005/8/layout/hierarchy4"/>
    <dgm:cxn modelId="{121B03EC-0438-418F-A776-7F8819089450}" type="presParOf" srcId="{D80F100B-54AB-4A0A-BE43-71D4E409A994}" destId="{D0444236-9529-49E8-80D8-A5B9D7094A2A}" srcOrd="0" destOrd="0" presId="urn:microsoft.com/office/officeart/2005/8/layout/hierarchy4"/>
    <dgm:cxn modelId="{5702C4F5-1BD4-4777-9254-180D2C820397}" type="presParOf" srcId="{D80F100B-54AB-4A0A-BE43-71D4E409A994}" destId="{2932780D-E2CB-41CB-B513-006943ED25AF}" srcOrd="1" destOrd="0" presId="urn:microsoft.com/office/officeart/2005/8/layout/hierarchy4"/>
    <dgm:cxn modelId="{A5CFE8EE-CFA5-409F-B5FB-CAC40CAC48A0}" type="presParOf" srcId="{D80F100B-54AB-4A0A-BE43-71D4E409A994}" destId="{5154D2D6-59F9-4D1A-B43A-4380681A9AC9}" srcOrd="2" destOrd="0" presId="urn:microsoft.com/office/officeart/2005/8/layout/hierarchy4"/>
    <dgm:cxn modelId="{9782CADD-0314-45B1-9B49-C6ECADE859B0}" type="presParOf" srcId="{5154D2D6-59F9-4D1A-B43A-4380681A9AC9}" destId="{45ABFCA8-6319-4E64-8D4E-C1109D19D83F}" srcOrd="0" destOrd="0" presId="urn:microsoft.com/office/officeart/2005/8/layout/hierarchy4"/>
    <dgm:cxn modelId="{16297CB1-F927-43BF-B941-CDF3083EE064}" type="presParOf" srcId="{45ABFCA8-6319-4E64-8D4E-C1109D19D83F}" destId="{4FEBE05E-9EA7-4B29-A2E2-1D0526A22B71}" srcOrd="0" destOrd="0" presId="urn:microsoft.com/office/officeart/2005/8/layout/hierarchy4"/>
    <dgm:cxn modelId="{C775448E-8B43-45B2-9EAD-2F706A5EB2E1}" type="presParOf" srcId="{45ABFCA8-6319-4E64-8D4E-C1109D19D83F}" destId="{4FBC4E8F-4245-47B7-A898-CFFD18F4686D}"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2E2388-6267-494D-B50C-A3AAA4E08E23}"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hr-HR"/>
        </a:p>
      </dgm:t>
    </dgm:pt>
    <dgm:pt modelId="{83D97975-1AA9-4ED1-8B06-C4CBBB1C3334}">
      <dgm:prSet phldrT="[Tekst]"/>
      <dgm:spPr/>
      <dgm:t>
        <a:bodyPr/>
        <a:lstStyle/>
        <a:p>
          <a:r>
            <a:rPr lang="hr-HR" dirty="0" smtClean="0"/>
            <a:t>Aktivacija bazičnih </a:t>
          </a:r>
          <a:r>
            <a:rPr lang="en-GB" dirty="0" err="1" smtClean="0"/>
            <a:t>vjerovanja</a:t>
          </a:r>
          <a:endParaRPr lang="hr-HR" dirty="0"/>
        </a:p>
      </dgm:t>
    </dgm:pt>
    <dgm:pt modelId="{AB70EB71-B52C-4B87-BAA4-ACB5FF95895E}" type="parTrans" cxnId="{C2E0DE6D-B2B5-468C-9766-5BBBB84BDF41}">
      <dgm:prSet/>
      <dgm:spPr/>
      <dgm:t>
        <a:bodyPr/>
        <a:lstStyle/>
        <a:p>
          <a:endParaRPr lang="hr-HR"/>
        </a:p>
      </dgm:t>
    </dgm:pt>
    <dgm:pt modelId="{0BA9BF7A-C151-409C-919D-374F828A7C07}" type="sibTrans" cxnId="{C2E0DE6D-B2B5-468C-9766-5BBBB84BDF41}">
      <dgm:prSet/>
      <dgm:spPr/>
      <dgm:t>
        <a:bodyPr/>
        <a:lstStyle/>
        <a:p>
          <a:endParaRPr lang="hr-HR"/>
        </a:p>
      </dgm:t>
    </dgm:pt>
    <dgm:pt modelId="{B8EF78F5-2490-4FDD-A2FF-9BE385A01513}">
      <dgm:prSet phldrT="[Tekst]"/>
      <dgm:spPr/>
      <dgm:t>
        <a:bodyPr/>
        <a:lstStyle/>
        <a:p>
          <a:r>
            <a:rPr lang="hr-HR" dirty="0" smtClean="0"/>
            <a:t>Negativna predviđanja</a:t>
          </a:r>
          <a:endParaRPr lang="hr-HR" dirty="0"/>
        </a:p>
      </dgm:t>
    </dgm:pt>
    <dgm:pt modelId="{E147FB10-B44B-434C-9831-DFDFDAFC5DCB}" type="parTrans" cxnId="{C9C3EFCB-0258-4DB1-BF7F-D318904D3F59}">
      <dgm:prSet/>
      <dgm:spPr/>
      <dgm:t>
        <a:bodyPr/>
        <a:lstStyle/>
        <a:p>
          <a:endParaRPr lang="hr-HR"/>
        </a:p>
      </dgm:t>
    </dgm:pt>
    <dgm:pt modelId="{8D33968F-EF69-4AFF-B4B8-652291DCE84D}" type="sibTrans" cxnId="{C9C3EFCB-0258-4DB1-BF7F-D318904D3F59}">
      <dgm:prSet/>
      <dgm:spPr/>
      <dgm:t>
        <a:bodyPr/>
        <a:lstStyle/>
        <a:p>
          <a:endParaRPr lang="hr-HR"/>
        </a:p>
      </dgm:t>
    </dgm:pt>
    <dgm:pt modelId="{59E2775E-DF24-4ACB-A777-1ED6E0746960}">
      <dgm:prSet phldrT="[Tekst]"/>
      <dgm:spPr/>
      <dgm:t>
        <a:bodyPr/>
        <a:lstStyle/>
        <a:p>
          <a:r>
            <a:rPr lang="hr-HR" dirty="0" smtClean="0"/>
            <a:t>Nekorisna ponašanja</a:t>
          </a:r>
          <a:endParaRPr lang="hr-HR" dirty="0"/>
        </a:p>
      </dgm:t>
    </dgm:pt>
    <dgm:pt modelId="{3A2C7ADF-1C64-439E-A088-E9785682C016}" type="parTrans" cxnId="{D9BC212E-E8D0-40AE-8E16-C03433EF030D}">
      <dgm:prSet/>
      <dgm:spPr/>
      <dgm:t>
        <a:bodyPr/>
        <a:lstStyle/>
        <a:p>
          <a:endParaRPr lang="hr-HR"/>
        </a:p>
      </dgm:t>
    </dgm:pt>
    <dgm:pt modelId="{57BCB00F-B95F-4D4B-A03E-1008520A2714}" type="sibTrans" cxnId="{D9BC212E-E8D0-40AE-8E16-C03433EF030D}">
      <dgm:prSet/>
      <dgm:spPr/>
      <dgm:t>
        <a:bodyPr/>
        <a:lstStyle/>
        <a:p>
          <a:endParaRPr lang="hr-HR"/>
        </a:p>
      </dgm:t>
    </dgm:pt>
    <dgm:pt modelId="{2E820B73-9FE4-4DCC-A091-C5B806FBE8D8}">
      <dgm:prSet phldrT="[Tekst]"/>
      <dgm:spPr/>
      <dgm:t>
        <a:bodyPr/>
        <a:lstStyle/>
        <a:p>
          <a:r>
            <a:rPr lang="hr-HR" dirty="0" smtClean="0"/>
            <a:t>Potvrda bazičnih </a:t>
          </a:r>
          <a:r>
            <a:rPr lang="en-GB" dirty="0" err="1" smtClean="0"/>
            <a:t>vjerovanja</a:t>
          </a:r>
          <a:endParaRPr lang="hr-HR" dirty="0"/>
        </a:p>
      </dgm:t>
    </dgm:pt>
    <dgm:pt modelId="{FFF88D7F-6314-4496-A40A-30DC86BA0015}" type="parTrans" cxnId="{3A3931E0-6ECC-4F6F-B905-DA13A0652E69}">
      <dgm:prSet/>
      <dgm:spPr/>
      <dgm:t>
        <a:bodyPr/>
        <a:lstStyle/>
        <a:p>
          <a:endParaRPr lang="hr-HR"/>
        </a:p>
      </dgm:t>
    </dgm:pt>
    <dgm:pt modelId="{D3E620F0-4447-4CEB-B814-F14217304457}" type="sibTrans" cxnId="{3A3931E0-6ECC-4F6F-B905-DA13A0652E69}">
      <dgm:prSet/>
      <dgm:spPr/>
      <dgm:t>
        <a:bodyPr/>
        <a:lstStyle/>
        <a:p>
          <a:endParaRPr lang="hr-HR"/>
        </a:p>
      </dgm:t>
    </dgm:pt>
    <dgm:pt modelId="{321E4E0F-6862-4C56-B283-B5C1B45AAA9B}">
      <dgm:prSet phldrT="[Tekst]"/>
      <dgm:spPr/>
      <dgm:t>
        <a:bodyPr/>
        <a:lstStyle/>
        <a:p>
          <a:r>
            <a:rPr lang="hr-HR" dirty="0" smtClean="0"/>
            <a:t>Samokritične misli</a:t>
          </a:r>
          <a:endParaRPr lang="hr-HR" dirty="0"/>
        </a:p>
      </dgm:t>
    </dgm:pt>
    <dgm:pt modelId="{51A26E8F-A228-40CC-9779-4A6741B4E6D0}" type="parTrans" cxnId="{9B2DF9E7-246E-4BF8-BF0B-C795F3D72DF1}">
      <dgm:prSet/>
      <dgm:spPr/>
      <dgm:t>
        <a:bodyPr/>
        <a:lstStyle/>
        <a:p>
          <a:endParaRPr lang="hr-HR"/>
        </a:p>
      </dgm:t>
    </dgm:pt>
    <dgm:pt modelId="{1C549649-41D7-4AF9-A4FE-2DAE620D6965}" type="sibTrans" cxnId="{9B2DF9E7-246E-4BF8-BF0B-C795F3D72DF1}">
      <dgm:prSet/>
      <dgm:spPr/>
      <dgm:t>
        <a:bodyPr/>
        <a:lstStyle/>
        <a:p>
          <a:endParaRPr lang="hr-HR"/>
        </a:p>
      </dgm:t>
    </dgm:pt>
    <dgm:pt modelId="{24CF0FDD-3E2E-4436-8995-3F0D0C4D8725}">
      <dgm:prSet/>
      <dgm:spPr/>
      <dgm:t>
        <a:bodyPr/>
        <a:lstStyle/>
        <a:p>
          <a:r>
            <a:rPr lang="hr-HR" dirty="0" smtClean="0"/>
            <a:t>Depresivnost</a:t>
          </a:r>
          <a:endParaRPr lang="hr-HR" dirty="0"/>
        </a:p>
      </dgm:t>
    </dgm:pt>
    <dgm:pt modelId="{458C08D2-F716-4B86-9C80-F3D66DC9EF8A}" type="parTrans" cxnId="{2CD4F025-1FA1-4124-958B-364DE96E27F2}">
      <dgm:prSet/>
      <dgm:spPr/>
      <dgm:t>
        <a:bodyPr/>
        <a:lstStyle/>
        <a:p>
          <a:endParaRPr lang="hr-HR"/>
        </a:p>
      </dgm:t>
    </dgm:pt>
    <dgm:pt modelId="{ED932217-00CA-485D-BB91-F7D9704F4AAF}" type="sibTrans" cxnId="{2CD4F025-1FA1-4124-958B-364DE96E27F2}">
      <dgm:prSet/>
      <dgm:spPr/>
      <dgm:t>
        <a:bodyPr/>
        <a:lstStyle/>
        <a:p>
          <a:endParaRPr lang="hr-HR"/>
        </a:p>
      </dgm:t>
    </dgm:pt>
    <dgm:pt modelId="{B5ABDD28-6437-4A0C-A06E-325B8E57BD18}" type="pres">
      <dgm:prSet presAssocID="{A32E2388-6267-494D-B50C-A3AAA4E08E23}" presName="cycle" presStyleCnt="0">
        <dgm:presLayoutVars>
          <dgm:dir/>
          <dgm:resizeHandles val="exact"/>
        </dgm:presLayoutVars>
      </dgm:prSet>
      <dgm:spPr/>
      <dgm:t>
        <a:bodyPr/>
        <a:lstStyle/>
        <a:p>
          <a:endParaRPr lang="hr-HR"/>
        </a:p>
      </dgm:t>
    </dgm:pt>
    <dgm:pt modelId="{30307964-110C-4FB5-8B0C-122D10E5DF50}" type="pres">
      <dgm:prSet presAssocID="{83D97975-1AA9-4ED1-8B06-C4CBBB1C3334}" presName="node" presStyleLbl="node1" presStyleIdx="0" presStyleCnt="6" custScaleX="120469">
        <dgm:presLayoutVars>
          <dgm:bulletEnabled val="1"/>
        </dgm:presLayoutVars>
      </dgm:prSet>
      <dgm:spPr/>
      <dgm:t>
        <a:bodyPr/>
        <a:lstStyle/>
        <a:p>
          <a:endParaRPr lang="hr-HR"/>
        </a:p>
      </dgm:t>
    </dgm:pt>
    <dgm:pt modelId="{77B42F0A-3370-46B8-8D60-BAFBF6FDFC33}" type="pres">
      <dgm:prSet presAssocID="{83D97975-1AA9-4ED1-8B06-C4CBBB1C3334}" presName="spNode" presStyleCnt="0"/>
      <dgm:spPr/>
    </dgm:pt>
    <dgm:pt modelId="{683666CA-3B1B-4B87-9C8D-166091E2434D}" type="pres">
      <dgm:prSet presAssocID="{0BA9BF7A-C151-409C-919D-374F828A7C07}" presName="sibTrans" presStyleLbl="sibTrans1D1" presStyleIdx="0" presStyleCnt="6"/>
      <dgm:spPr/>
      <dgm:t>
        <a:bodyPr/>
        <a:lstStyle/>
        <a:p>
          <a:endParaRPr lang="hr-HR"/>
        </a:p>
      </dgm:t>
    </dgm:pt>
    <dgm:pt modelId="{477C5A7C-1590-4CB0-9C85-59B18836B236}" type="pres">
      <dgm:prSet presAssocID="{B8EF78F5-2490-4FDD-A2FF-9BE385A01513}" presName="node" presStyleLbl="node1" presStyleIdx="1" presStyleCnt="6">
        <dgm:presLayoutVars>
          <dgm:bulletEnabled val="1"/>
        </dgm:presLayoutVars>
      </dgm:prSet>
      <dgm:spPr/>
      <dgm:t>
        <a:bodyPr/>
        <a:lstStyle/>
        <a:p>
          <a:endParaRPr lang="hr-HR"/>
        </a:p>
      </dgm:t>
    </dgm:pt>
    <dgm:pt modelId="{D8462190-F5F5-479C-A9B7-8F8B3E0D1394}" type="pres">
      <dgm:prSet presAssocID="{B8EF78F5-2490-4FDD-A2FF-9BE385A01513}" presName="spNode" presStyleCnt="0"/>
      <dgm:spPr/>
    </dgm:pt>
    <dgm:pt modelId="{3E0567FE-28A6-4A2A-A8B9-A88C81232D2F}" type="pres">
      <dgm:prSet presAssocID="{8D33968F-EF69-4AFF-B4B8-652291DCE84D}" presName="sibTrans" presStyleLbl="sibTrans1D1" presStyleIdx="1" presStyleCnt="6"/>
      <dgm:spPr/>
      <dgm:t>
        <a:bodyPr/>
        <a:lstStyle/>
        <a:p>
          <a:endParaRPr lang="hr-HR"/>
        </a:p>
      </dgm:t>
    </dgm:pt>
    <dgm:pt modelId="{B5E853A4-11EE-4E55-90E7-4384BD9C396D}" type="pres">
      <dgm:prSet presAssocID="{59E2775E-DF24-4ACB-A777-1ED6E0746960}" presName="node" presStyleLbl="node1" presStyleIdx="2" presStyleCnt="6">
        <dgm:presLayoutVars>
          <dgm:bulletEnabled val="1"/>
        </dgm:presLayoutVars>
      </dgm:prSet>
      <dgm:spPr/>
      <dgm:t>
        <a:bodyPr/>
        <a:lstStyle/>
        <a:p>
          <a:endParaRPr lang="hr-HR"/>
        </a:p>
      </dgm:t>
    </dgm:pt>
    <dgm:pt modelId="{A73D1DCA-45D1-416B-BEF2-E4A477AEFF07}" type="pres">
      <dgm:prSet presAssocID="{59E2775E-DF24-4ACB-A777-1ED6E0746960}" presName="spNode" presStyleCnt="0"/>
      <dgm:spPr/>
    </dgm:pt>
    <dgm:pt modelId="{A45FD600-90A3-412E-BF64-1DE63C360565}" type="pres">
      <dgm:prSet presAssocID="{57BCB00F-B95F-4D4B-A03E-1008520A2714}" presName="sibTrans" presStyleLbl="sibTrans1D1" presStyleIdx="2" presStyleCnt="6"/>
      <dgm:spPr/>
      <dgm:t>
        <a:bodyPr/>
        <a:lstStyle/>
        <a:p>
          <a:endParaRPr lang="hr-HR"/>
        </a:p>
      </dgm:t>
    </dgm:pt>
    <dgm:pt modelId="{5201A5A5-7C37-4EE5-A5B6-28A506EF242B}" type="pres">
      <dgm:prSet presAssocID="{2E820B73-9FE4-4DCC-A091-C5B806FBE8D8}" presName="node" presStyleLbl="node1" presStyleIdx="3" presStyleCnt="6">
        <dgm:presLayoutVars>
          <dgm:bulletEnabled val="1"/>
        </dgm:presLayoutVars>
      </dgm:prSet>
      <dgm:spPr/>
      <dgm:t>
        <a:bodyPr/>
        <a:lstStyle/>
        <a:p>
          <a:endParaRPr lang="hr-HR"/>
        </a:p>
      </dgm:t>
    </dgm:pt>
    <dgm:pt modelId="{1615747C-BA88-4690-9F94-70A604371606}" type="pres">
      <dgm:prSet presAssocID="{2E820B73-9FE4-4DCC-A091-C5B806FBE8D8}" presName="spNode" presStyleCnt="0"/>
      <dgm:spPr/>
    </dgm:pt>
    <dgm:pt modelId="{1D98161C-4AF6-4AD3-9A23-BA1D3D51EF0F}" type="pres">
      <dgm:prSet presAssocID="{D3E620F0-4447-4CEB-B814-F14217304457}" presName="sibTrans" presStyleLbl="sibTrans1D1" presStyleIdx="3" presStyleCnt="6"/>
      <dgm:spPr/>
      <dgm:t>
        <a:bodyPr/>
        <a:lstStyle/>
        <a:p>
          <a:endParaRPr lang="hr-HR"/>
        </a:p>
      </dgm:t>
    </dgm:pt>
    <dgm:pt modelId="{798B049B-53F9-487F-9DFB-951E52AEE8B8}" type="pres">
      <dgm:prSet presAssocID="{321E4E0F-6862-4C56-B283-B5C1B45AAA9B}" presName="node" presStyleLbl="node1" presStyleIdx="4" presStyleCnt="6">
        <dgm:presLayoutVars>
          <dgm:bulletEnabled val="1"/>
        </dgm:presLayoutVars>
      </dgm:prSet>
      <dgm:spPr/>
      <dgm:t>
        <a:bodyPr/>
        <a:lstStyle/>
        <a:p>
          <a:endParaRPr lang="hr-HR"/>
        </a:p>
      </dgm:t>
    </dgm:pt>
    <dgm:pt modelId="{28F20EE7-EDCE-419E-8DD1-B5CBB814BA57}" type="pres">
      <dgm:prSet presAssocID="{321E4E0F-6862-4C56-B283-B5C1B45AAA9B}" presName="spNode" presStyleCnt="0"/>
      <dgm:spPr/>
    </dgm:pt>
    <dgm:pt modelId="{6873D632-9F1A-4E90-ADE9-4B56AFD02782}" type="pres">
      <dgm:prSet presAssocID="{1C549649-41D7-4AF9-A4FE-2DAE620D6965}" presName="sibTrans" presStyleLbl="sibTrans1D1" presStyleIdx="4" presStyleCnt="6"/>
      <dgm:spPr/>
      <dgm:t>
        <a:bodyPr/>
        <a:lstStyle/>
        <a:p>
          <a:endParaRPr lang="hr-HR"/>
        </a:p>
      </dgm:t>
    </dgm:pt>
    <dgm:pt modelId="{9D5957A1-7199-48FA-96E4-2D5ECA96CF70}" type="pres">
      <dgm:prSet presAssocID="{24CF0FDD-3E2E-4436-8995-3F0D0C4D8725}" presName="node" presStyleLbl="node1" presStyleIdx="5" presStyleCnt="6">
        <dgm:presLayoutVars>
          <dgm:bulletEnabled val="1"/>
        </dgm:presLayoutVars>
      </dgm:prSet>
      <dgm:spPr/>
      <dgm:t>
        <a:bodyPr/>
        <a:lstStyle/>
        <a:p>
          <a:endParaRPr lang="hr-HR"/>
        </a:p>
      </dgm:t>
    </dgm:pt>
    <dgm:pt modelId="{CB2B8E6B-DCA9-417B-95DF-0F26891CEE3F}" type="pres">
      <dgm:prSet presAssocID="{24CF0FDD-3E2E-4436-8995-3F0D0C4D8725}" presName="spNode" presStyleCnt="0"/>
      <dgm:spPr/>
    </dgm:pt>
    <dgm:pt modelId="{4187EDCB-A5E2-4B73-85E3-B90119A097E7}" type="pres">
      <dgm:prSet presAssocID="{ED932217-00CA-485D-BB91-F7D9704F4AAF}" presName="sibTrans" presStyleLbl="sibTrans1D1" presStyleIdx="5" presStyleCnt="6"/>
      <dgm:spPr/>
      <dgm:t>
        <a:bodyPr/>
        <a:lstStyle/>
        <a:p>
          <a:endParaRPr lang="hr-HR"/>
        </a:p>
      </dgm:t>
    </dgm:pt>
  </dgm:ptLst>
  <dgm:cxnLst>
    <dgm:cxn modelId="{6873DBD0-72A4-436E-8B2B-7C9B43B1ED50}" type="presOf" srcId="{ED932217-00CA-485D-BB91-F7D9704F4AAF}" destId="{4187EDCB-A5E2-4B73-85E3-B90119A097E7}" srcOrd="0" destOrd="0" presId="urn:microsoft.com/office/officeart/2005/8/layout/cycle5"/>
    <dgm:cxn modelId="{898DAB94-5C64-41BE-93F9-2C26BEAD49FF}" type="presOf" srcId="{A32E2388-6267-494D-B50C-A3AAA4E08E23}" destId="{B5ABDD28-6437-4A0C-A06E-325B8E57BD18}" srcOrd="0" destOrd="0" presId="urn:microsoft.com/office/officeart/2005/8/layout/cycle5"/>
    <dgm:cxn modelId="{448F05CB-03C8-47B2-98FE-D7F00281A854}" type="presOf" srcId="{24CF0FDD-3E2E-4436-8995-3F0D0C4D8725}" destId="{9D5957A1-7199-48FA-96E4-2D5ECA96CF70}" srcOrd="0" destOrd="0" presId="urn:microsoft.com/office/officeart/2005/8/layout/cycle5"/>
    <dgm:cxn modelId="{9B2DF9E7-246E-4BF8-BF0B-C795F3D72DF1}" srcId="{A32E2388-6267-494D-B50C-A3AAA4E08E23}" destId="{321E4E0F-6862-4C56-B283-B5C1B45AAA9B}" srcOrd="4" destOrd="0" parTransId="{51A26E8F-A228-40CC-9779-4A6741B4E6D0}" sibTransId="{1C549649-41D7-4AF9-A4FE-2DAE620D6965}"/>
    <dgm:cxn modelId="{C67835E5-1B86-4771-A104-FB23F3C0EF3A}" type="presOf" srcId="{321E4E0F-6862-4C56-B283-B5C1B45AAA9B}" destId="{798B049B-53F9-487F-9DFB-951E52AEE8B8}" srcOrd="0" destOrd="0" presId="urn:microsoft.com/office/officeart/2005/8/layout/cycle5"/>
    <dgm:cxn modelId="{DBEC2F08-8F0E-45A2-BD97-5D40011E666D}" type="presOf" srcId="{0BA9BF7A-C151-409C-919D-374F828A7C07}" destId="{683666CA-3B1B-4B87-9C8D-166091E2434D}" srcOrd="0" destOrd="0" presId="urn:microsoft.com/office/officeart/2005/8/layout/cycle5"/>
    <dgm:cxn modelId="{2CD4F025-1FA1-4124-958B-364DE96E27F2}" srcId="{A32E2388-6267-494D-B50C-A3AAA4E08E23}" destId="{24CF0FDD-3E2E-4436-8995-3F0D0C4D8725}" srcOrd="5" destOrd="0" parTransId="{458C08D2-F716-4B86-9C80-F3D66DC9EF8A}" sibTransId="{ED932217-00CA-485D-BB91-F7D9704F4AAF}"/>
    <dgm:cxn modelId="{C106ED71-BFAF-4A67-86C4-5D50358C80BE}" type="presOf" srcId="{D3E620F0-4447-4CEB-B814-F14217304457}" destId="{1D98161C-4AF6-4AD3-9A23-BA1D3D51EF0F}" srcOrd="0" destOrd="0" presId="urn:microsoft.com/office/officeart/2005/8/layout/cycle5"/>
    <dgm:cxn modelId="{C9C3EFCB-0258-4DB1-BF7F-D318904D3F59}" srcId="{A32E2388-6267-494D-B50C-A3AAA4E08E23}" destId="{B8EF78F5-2490-4FDD-A2FF-9BE385A01513}" srcOrd="1" destOrd="0" parTransId="{E147FB10-B44B-434C-9831-DFDFDAFC5DCB}" sibTransId="{8D33968F-EF69-4AFF-B4B8-652291DCE84D}"/>
    <dgm:cxn modelId="{3A3931E0-6ECC-4F6F-B905-DA13A0652E69}" srcId="{A32E2388-6267-494D-B50C-A3AAA4E08E23}" destId="{2E820B73-9FE4-4DCC-A091-C5B806FBE8D8}" srcOrd="3" destOrd="0" parTransId="{FFF88D7F-6314-4496-A40A-30DC86BA0015}" sibTransId="{D3E620F0-4447-4CEB-B814-F14217304457}"/>
    <dgm:cxn modelId="{9438A872-A837-4C63-B4A7-15230A6000DF}" type="presOf" srcId="{2E820B73-9FE4-4DCC-A091-C5B806FBE8D8}" destId="{5201A5A5-7C37-4EE5-A5B6-28A506EF242B}" srcOrd="0" destOrd="0" presId="urn:microsoft.com/office/officeart/2005/8/layout/cycle5"/>
    <dgm:cxn modelId="{08EA535B-0DF9-4BEF-96BF-3B01F7949521}" type="presOf" srcId="{1C549649-41D7-4AF9-A4FE-2DAE620D6965}" destId="{6873D632-9F1A-4E90-ADE9-4B56AFD02782}" srcOrd="0" destOrd="0" presId="urn:microsoft.com/office/officeart/2005/8/layout/cycle5"/>
    <dgm:cxn modelId="{D9BC212E-E8D0-40AE-8E16-C03433EF030D}" srcId="{A32E2388-6267-494D-B50C-A3AAA4E08E23}" destId="{59E2775E-DF24-4ACB-A777-1ED6E0746960}" srcOrd="2" destOrd="0" parTransId="{3A2C7ADF-1C64-439E-A088-E9785682C016}" sibTransId="{57BCB00F-B95F-4D4B-A03E-1008520A2714}"/>
    <dgm:cxn modelId="{EB5F5B22-1DA5-446A-A297-ABE029EB661F}" type="presOf" srcId="{57BCB00F-B95F-4D4B-A03E-1008520A2714}" destId="{A45FD600-90A3-412E-BF64-1DE63C360565}" srcOrd="0" destOrd="0" presId="urn:microsoft.com/office/officeart/2005/8/layout/cycle5"/>
    <dgm:cxn modelId="{F88E082A-90EA-4D4F-A3CD-6E73FF09F3DE}" type="presOf" srcId="{8D33968F-EF69-4AFF-B4B8-652291DCE84D}" destId="{3E0567FE-28A6-4A2A-A8B9-A88C81232D2F}" srcOrd="0" destOrd="0" presId="urn:microsoft.com/office/officeart/2005/8/layout/cycle5"/>
    <dgm:cxn modelId="{759889F9-6367-43FE-86F1-186FDAF65619}" type="presOf" srcId="{59E2775E-DF24-4ACB-A777-1ED6E0746960}" destId="{B5E853A4-11EE-4E55-90E7-4384BD9C396D}" srcOrd="0" destOrd="0" presId="urn:microsoft.com/office/officeart/2005/8/layout/cycle5"/>
    <dgm:cxn modelId="{7AA0E48E-CE73-41D9-8CAF-110A7D2245BE}" type="presOf" srcId="{83D97975-1AA9-4ED1-8B06-C4CBBB1C3334}" destId="{30307964-110C-4FB5-8B0C-122D10E5DF50}" srcOrd="0" destOrd="0" presId="urn:microsoft.com/office/officeart/2005/8/layout/cycle5"/>
    <dgm:cxn modelId="{C2E0DE6D-B2B5-468C-9766-5BBBB84BDF41}" srcId="{A32E2388-6267-494D-B50C-A3AAA4E08E23}" destId="{83D97975-1AA9-4ED1-8B06-C4CBBB1C3334}" srcOrd="0" destOrd="0" parTransId="{AB70EB71-B52C-4B87-BAA4-ACB5FF95895E}" sibTransId="{0BA9BF7A-C151-409C-919D-374F828A7C07}"/>
    <dgm:cxn modelId="{E4047391-E04D-4C07-8B61-7790F4F0D6FD}" type="presOf" srcId="{B8EF78F5-2490-4FDD-A2FF-9BE385A01513}" destId="{477C5A7C-1590-4CB0-9C85-59B18836B236}" srcOrd="0" destOrd="0" presId="urn:microsoft.com/office/officeart/2005/8/layout/cycle5"/>
    <dgm:cxn modelId="{8426F9D3-6B70-4A98-B104-EFC9444B2890}" type="presParOf" srcId="{B5ABDD28-6437-4A0C-A06E-325B8E57BD18}" destId="{30307964-110C-4FB5-8B0C-122D10E5DF50}" srcOrd="0" destOrd="0" presId="urn:microsoft.com/office/officeart/2005/8/layout/cycle5"/>
    <dgm:cxn modelId="{E2D4CDFB-07B1-4287-850A-7F2B8019E3DE}" type="presParOf" srcId="{B5ABDD28-6437-4A0C-A06E-325B8E57BD18}" destId="{77B42F0A-3370-46B8-8D60-BAFBF6FDFC33}" srcOrd="1" destOrd="0" presId="urn:microsoft.com/office/officeart/2005/8/layout/cycle5"/>
    <dgm:cxn modelId="{611FF0A4-5CAE-44A6-B7C6-80F3A160F42A}" type="presParOf" srcId="{B5ABDD28-6437-4A0C-A06E-325B8E57BD18}" destId="{683666CA-3B1B-4B87-9C8D-166091E2434D}" srcOrd="2" destOrd="0" presId="urn:microsoft.com/office/officeart/2005/8/layout/cycle5"/>
    <dgm:cxn modelId="{0C5592E0-960B-4E2C-97E9-1DDB156FF020}" type="presParOf" srcId="{B5ABDD28-6437-4A0C-A06E-325B8E57BD18}" destId="{477C5A7C-1590-4CB0-9C85-59B18836B236}" srcOrd="3" destOrd="0" presId="urn:microsoft.com/office/officeart/2005/8/layout/cycle5"/>
    <dgm:cxn modelId="{6658E4ED-F409-4706-B944-0282414D619A}" type="presParOf" srcId="{B5ABDD28-6437-4A0C-A06E-325B8E57BD18}" destId="{D8462190-F5F5-479C-A9B7-8F8B3E0D1394}" srcOrd="4" destOrd="0" presId="urn:microsoft.com/office/officeart/2005/8/layout/cycle5"/>
    <dgm:cxn modelId="{D3600E07-70B7-412C-AA20-F07462A422E9}" type="presParOf" srcId="{B5ABDD28-6437-4A0C-A06E-325B8E57BD18}" destId="{3E0567FE-28A6-4A2A-A8B9-A88C81232D2F}" srcOrd="5" destOrd="0" presId="urn:microsoft.com/office/officeart/2005/8/layout/cycle5"/>
    <dgm:cxn modelId="{1FE6E854-4C5C-4AEF-B961-CE504BC131CB}" type="presParOf" srcId="{B5ABDD28-6437-4A0C-A06E-325B8E57BD18}" destId="{B5E853A4-11EE-4E55-90E7-4384BD9C396D}" srcOrd="6" destOrd="0" presId="urn:microsoft.com/office/officeart/2005/8/layout/cycle5"/>
    <dgm:cxn modelId="{EE544231-9368-4037-B071-FBA9758BD6F4}" type="presParOf" srcId="{B5ABDD28-6437-4A0C-A06E-325B8E57BD18}" destId="{A73D1DCA-45D1-416B-BEF2-E4A477AEFF07}" srcOrd="7" destOrd="0" presId="urn:microsoft.com/office/officeart/2005/8/layout/cycle5"/>
    <dgm:cxn modelId="{92088796-5FD1-4BB6-8132-54B8C3EF05D6}" type="presParOf" srcId="{B5ABDD28-6437-4A0C-A06E-325B8E57BD18}" destId="{A45FD600-90A3-412E-BF64-1DE63C360565}" srcOrd="8" destOrd="0" presId="urn:microsoft.com/office/officeart/2005/8/layout/cycle5"/>
    <dgm:cxn modelId="{53766B11-2D4C-4EA5-8888-B7285F9390FB}" type="presParOf" srcId="{B5ABDD28-6437-4A0C-A06E-325B8E57BD18}" destId="{5201A5A5-7C37-4EE5-A5B6-28A506EF242B}" srcOrd="9" destOrd="0" presId="urn:microsoft.com/office/officeart/2005/8/layout/cycle5"/>
    <dgm:cxn modelId="{76367FC5-2FA5-47BB-BC3A-AA0F2D0845B4}" type="presParOf" srcId="{B5ABDD28-6437-4A0C-A06E-325B8E57BD18}" destId="{1615747C-BA88-4690-9F94-70A604371606}" srcOrd="10" destOrd="0" presId="urn:microsoft.com/office/officeart/2005/8/layout/cycle5"/>
    <dgm:cxn modelId="{545D7AF4-2AB1-422A-B916-94326398B26A}" type="presParOf" srcId="{B5ABDD28-6437-4A0C-A06E-325B8E57BD18}" destId="{1D98161C-4AF6-4AD3-9A23-BA1D3D51EF0F}" srcOrd="11" destOrd="0" presId="urn:microsoft.com/office/officeart/2005/8/layout/cycle5"/>
    <dgm:cxn modelId="{8C5D8D66-E169-4366-981F-69C5BE7318F6}" type="presParOf" srcId="{B5ABDD28-6437-4A0C-A06E-325B8E57BD18}" destId="{798B049B-53F9-487F-9DFB-951E52AEE8B8}" srcOrd="12" destOrd="0" presId="urn:microsoft.com/office/officeart/2005/8/layout/cycle5"/>
    <dgm:cxn modelId="{5734DC64-32B4-48E8-95A2-F2A563398353}" type="presParOf" srcId="{B5ABDD28-6437-4A0C-A06E-325B8E57BD18}" destId="{28F20EE7-EDCE-419E-8DD1-B5CBB814BA57}" srcOrd="13" destOrd="0" presId="urn:microsoft.com/office/officeart/2005/8/layout/cycle5"/>
    <dgm:cxn modelId="{E6DA0608-BF46-4884-A164-676479D929F3}" type="presParOf" srcId="{B5ABDD28-6437-4A0C-A06E-325B8E57BD18}" destId="{6873D632-9F1A-4E90-ADE9-4B56AFD02782}" srcOrd="14" destOrd="0" presId="urn:microsoft.com/office/officeart/2005/8/layout/cycle5"/>
    <dgm:cxn modelId="{3FAE62FD-5141-4F90-B847-78DF8E96B1EC}" type="presParOf" srcId="{B5ABDD28-6437-4A0C-A06E-325B8E57BD18}" destId="{9D5957A1-7199-48FA-96E4-2D5ECA96CF70}" srcOrd="15" destOrd="0" presId="urn:microsoft.com/office/officeart/2005/8/layout/cycle5"/>
    <dgm:cxn modelId="{FAD9476E-18F4-42F2-A065-9176990A09D8}" type="presParOf" srcId="{B5ABDD28-6437-4A0C-A06E-325B8E57BD18}" destId="{CB2B8E6B-DCA9-417B-95DF-0F26891CEE3F}" srcOrd="16" destOrd="0" presId="urn:microsoft.com/office/officeart/2005/8/layout/cycle5"/>
    <dgm:cxn modelId="{2129D8A8-D847-42CA-AC88-F22E4159B940}" type="presParOf" srcId="{B5ABDD28-6437-4A0C-A06E-325B8E57BD18}" destId="{4187EDCB-A5E2-4B73-85E3-B90119A097E7}"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057846-2F60-44DA-8108-82975D809C96}">
      <dsp:nvSpPr>
        <dsp:cNvPr id="0" name=""/>
        <dsp:cNvSpPr/>
      </dsp:nvSpPr>
      <dsp:spPr>
        <a:xfrm>
          <a:off x="3869" y="0"/>
          <a:ext cx="3846365" cy="2985195"/>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0" tIns="222885" rIns="288925" bIns="0" numCol="1" spcCol="1270" anchor="t" anchorCtr="0">
          <a:noAutofit/>
        </a:bodyPr>
        <a:lstStyle/>
        <a:p>
          <a:pPr lvl="0" algn="r" defTabSz="2889250">
            <a:lnSpc>
              <a:spcPct val="90000"/>
            </a:lnSpc>
            <a:spcBef>
              <a:spcPct val="0"/>
            </a:spcBef>
            <a:spcAft>
              <a:spcPct val="35000"/>
            </a:spcAft>
          </a:pPr>
          <a:r>
            <a:rPr lang="hr-HR" sz="6500" kern="1200" dirty="0" smtClean="0"/>
            <a:t>-</a:t>
          </a:r>
          <a:endParaRPr lang="hr-HR" sz="6500" kern="1200" dirty="0"/>
        </a:p>
      </dsp:txBody>
      <dsp:txXfrm rot="16200000">
        <a:off x="-835424" y="839293"/>
        <a:ext cx="2447859" cy="769273"/>
      </dsp:txXfrm>
    </dsp:sp>
    <dsp:sp modelId="{54AE6E50-3887-4EBF-9C00-96CEF7BD8279}">
      <dsp:nvSpPr>
        <dsp:cNvPr id="0" name=""/>
        <dsp:cNvSpPr/>
      </dsp:nvSpPr>
      <dsp:spPr>
        <a:xfrm>
          <a:off x="819989" y="0"/>
          <a:ext cx="2865542" cy="298519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1435" rIns="0" bIns="0" numCol="1" spcCol="1270" anchor="t" anchorCtr="0">
          <a:noAutofit/>
        </a:bodyPr>
        <a:lstStyle/>
        <a:p>
          <a:pPr lvl="0" algn="l" defTabSz="666750">
            <a:lnSpc>
              <a:spcPct val="90000"/>
            </a:lnSpc>
            <a:spcBef>
              <a:spcPct val="0"/>
            </a:spcBef>
            <a:spcAft>
              <a:spcPct val="35000"/>
            </a:spcAft>
          </a:pPr>
          <a:r>
            <a:rPr lang="hr-HR" sz="1500" kern="1200" dirty="0" smtClean="0"/>
            <a:t>Sumnja u sebe i samokritičnost javljaju se u velikom broju svakodnevnih situacija.</a:t>
          </a:r>
          <a:endParaRPr lang="hr-HR" sz="1500" kern="1200" dirty="0"/>
        </a:p>
        <a:p>
          <a:pPr lvl="0" algn="l" defTabSz="666750">
            <a:lnSpc>
              <a:spcPct val="90000"/>
            </a:lnSpc>
            <a:spcBef>
              <a:spcPct val="0"/>
            </a:spcBef>
            <a:spcAft>
              <a:spcPct val="35000"/>
            </a:spcAft>
          </a:pPr>
          <a:r>
            <a:rPr lang="hr-HR" sz="1500" kern="1200" dirty="0" smtClean="0"/>
            <a:t>Visok su izvor stresa i onesposobljavajući za osobu.</a:t>
          </a:r>
        </a:p>
        <a:p>
          <a:pPr lvl="0" algn="l" defTabSz="666750">
            <a:lnSpc>
              <a:spcPct val="90000"/>
            </a:lnSpc>
            <a:spcBef>
              <a:spcPct val="0"/>
            </a:spcBef>
            <a:spcAft>
              <a:spcPct val="35000"/>
            </a:spcAft>
          </a:pPr>
          <a:r>
            <a:rPr lang="hr-HR" sz="1500" kern="1200" dirty="0" smtClean="0"/>
            <a:t>Negativan pogled na sebe uzima se kao gotova činjenica, pozitivnih pogleda nema.</a:t>
          </a:r>
        </a:p>
        <a:p>
          <a:pPr lvl="0" algn="l" defTabSz="666750">
            <a:lnSpc>
              <a:spcPct val="90000"/>
            </a:lnSpc>
            <a:spcBef>
              <a:spcPct val="0"/>
            </a:spcBef>
            <a:spcAft>
              <a:spcPct val="35000"/>
            </a:spcAft>
          </a:pPr>
          <a:r>
            <a:rPr lang="hr-HR" sz="1500" kern="1200" dirty="0" smtClean="0"/>
            <a:t>Svakodnevni problemi predstavljaju dio </a:t>
          </a:r>
          <a:r>
            <a:rPr lang="hr-HR" sz="1500" kern="1200" dirty="0" err="1" smtClean="0"/>
            <a:t>selfa</a:t>
          </a:r>
          <a:r>
            <a:rPr lang="hr-HR" sz="1500" kern="1200" dirty="0" smtClean="0"/>
            <a:t>.</a:t>
          </a:r>
        </a:p>
        <a:p>
          <a:pPr lvl="0" algn="l" defTabSz="666750">
            <a:lnSpc>
              <a:spcPct val="90000"/>
            </a:lnSpc>
            <a:spcBef>
              <a:spcPct val="0"/>
            </a:spcBef>
            <a:spcAft>
              <a:spcPct val="35000"/>
            </a:spcAft>
          </a:pPr>
          <a:r>
            <a:rPr lang="hr-HR" sz="1500" kern="1200" dirty="0" smtClean="0"/>
            <a:t>Mala vjerojatnost promjene.</a:t>
          </a:r>
          <a:endParaRPr lang="hr-HR" sz="1500" kern="1200" dirty="0"/>
        </a:p>
        <a:p>
          <a:pPr lvl="0" algn="l" defTabSz="666750">
            <a:lnSpc>
              <a:spcPct val="90000"/>
            </a:lnSpc>
            <a:spcBef>
              <a:spcPct val="0"/>
            </a:spcBef>
            <a:spcAft>
              <a:spcPct val="35000"/>
            </a:spcAft>
          </a:pPr>
          <a:endParaRPr lang="hr-HR" sz="1500" kern="1200" dirty="0" smtClean="0"/>
        </a:p>
      </dsp:txBody>
      <dsp:txXfrm>
        <a:off x="819989" y="0"/>
        <a:ext cx="2865542" cy="2985195"/>
      </dsp:txXfrm>
    </dsp:sp>
    <dsp:sp modelId="{27711539-E7E9-453E-80A3-1041D898EC59}">
      <dsp:nvSpPr>
        <dsp:cNvPr id="0" name=""/>
        <dsp:cNvSpPr/>
      </dsp:nvSpPr>
      <dsp:spPr>
        <a:xfrm>
          <a:off x="3958010" y="0"/>
          <a:ext cx="4218257" cy="2985195"/>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0" tIns="222885" rIns="288925" bIns="0" numCol="1" spcCol="1270" anchor="t" anchorCtr="0">
          <a:noAutofit/>
        </a:bodyPr>
        <a:lstStyle/>
        <a:p>
          <a:pPr lvl="0" algn="r" defTabSz="2889250">
            <a:lnSpc>
              <a:spcPct val="90000"/>
            </a:lnSpc>
            <a:spcBef>
              <a:spcPct val="0"/>
            </a:spcBef>
            <a:spcAft>
              <a:spcPct val="35000"/>
            </a:spcAft>
          </a:pPr>
          <a:r>
            <a:rPr lang="hr-HR" sz="6500" kern="1200" dirty="0" smtClean="0"/>
            <a:t>+</a:t>
          </a:r>
          <a:endParaRPr lang="hr-HR" sz="6500" kern="1200" dirty="0"/>
        </a:p>
      </dsp:txBody>
      <dsp:txXfrm rot="16200000">
        <a:off x="3155906" y="802104"/>
        <a:ext cx="2447859" cy="843651"/>
      </dsp:txXfrm>
    </dsp:sp>
    <dsp:sp modelId="{BD8DD3EF-0C43-4648-BADB-EFF72FE2AC34}">
      <dsp:nvSpPr>
        <dsp:cNvPr id="0" name=""/>
        <dsp:cNvSpPr/>
      </dsp:nvSpPr>
      <dsp:spPr>
        <a:xfrm rot="5400000">
          <a:off x="3810533" y="2222755"/>
          <a:ext cx="438804" cy="673878"/>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5F6D47-7CD9-4ED6-8C58-315C368D9D2D}">
      <dsp:nvSpPr>
        <dsp:cNvPr id="0" name=""/>
        <dsp:cNvSpPr/>
      </dsp:nvSpPr>
      <dsp:spPr>
        <a:xfrm>
          <a:off x="4821546" y="0"/>
          <a:ext cx="3142601" cy="298519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1435" rIns="0" bIns="0" numCol="1" spcCol="1270" anchor="t" anchorCtr="0">
          <a:noAutofit/>
        </a:bodyPr>
        <a:lstStyle/>
        <a:p>
          <a:pPr lvl="0" algn="l" defTabSz="666750">
            <a:lnSpc>
              <a:spcPct val="90000"/>
            </a:lnSpc>
            <a:spcBef>
              <a:spcPct val="0"/>
            </a:spcBef>
            <a:spcAft>
              <a:spcPct val="35000"/>
            </a:spcAft>
          </a:pPr>
          <a:r>
            <a:rPr lang="hr-HR" sz="1500" kern="1200" dirty="0" smtClean="0"/>
            <a:t>Sumnja u sebe izazvana malim </a:t>
          </a:r>
          <a:r>
            <a:rPr lang="hr-HR" sz="1500" kern="1200" dirty="0" smtClean="0"/>
            <a:t>brojem </a:t>
          </a:r>
          <a:r>
            <a:rPr lang="hr-HR" sz="1500" kern="1200" dirty="0" smtClean="0"/>
            <a:t>posebno izazovnih situacija.</a:t>
          </a:r>
        </a:p>
        <a:p>
          <a:pPr lvl="0" algn="l" defTabSz="666750">
            <a:lnSpc>
              <a:spcPct val="90000"/>
            </a:lnSpc>
            <a:spcBef>
              <a:spcPct val="0"/>
            </a:spcBef>
            <a:spcAft>
              <a:spcPct val="35000"/>
            </a:spcAft>
          </a:pPr>
          <a:r>
            <a:rPr lang="hr-HR" sz="1500" kern="1200" dirty="0" smtClean="0"/>
            <a:t>Prevladavanje sumnje bez većih teškoća. </a:t>
          </a:r>
        </a:p>
        <a:p>
          <a:pPr lvl="0" algn="l" defTabSz="666750">
            <a:lnSpc>
              <a:spcPct val="90000"/>
            </a:lnSpc>
            <a:spcBef>
              <a:spcPct val="0"/>
            </a:spcBef>
            <a:spcAft>
              <a:spcPct val="35000"/>
            </a:spcAft>
          </a:pPr>
          <a:r>
            <a:rPr lang="hr-HR" sz="1500" kern="1200" dirty="0" smtClean="0"/>
            <a:t>Puno pozitivnih zaključaka o sebi.</a:t>
          </a:r>
        </a:p>
        <a:p>
          <a:pPr lvl="0" algn="l" defTabSz="666750">
            <a:lnSpc>
              <a:spcPct val="90000"/>
            </a:lnSpc>
            <a:spcBef>
              <a:spcPct val="0"/>
            </a:spcBef>
            <a:spcAft>
              <a:spcPct val="35000"/>
            </a:spcAft>
          </a:pPr>
          <a:r>
            <a:rPr lang="hr-HR" sz="1500" kern="1200" dirty="0" smtClean="0"/>
            <a:t>Problemi se doživljavaju potencijalno rješivima, nisu dio identiteta osobe.</a:t>
          </a:r>
        </a:p>
        <a:p>
          <a:pPr lvl="0" algn="l" defTabSz="666750">
            <a:lnSpc>
              <a:spcPct val="90000"/>
            </a:lnSpc>
            <a:spcBef>
              <a:spcPct val="0"/>
            </a:spcBef>
            <a:spcAft>
              <a:spcPct val="35000"/>
            </a:spcAft>
          </a:pPr>
          <a:r>
            <a:rPr lang="hr-HR" sz="1500" kern="1200" dirty="0" smtClean="0"/>
            <a:t>Promjena nastupa relativno lako.</a:t>
          </a:r>
          <a:endParaRPr lang="hr-HR" sz="1500" kern="1200" dirty="0"/>
        </a:p>
        <a:p>
          <a:pPr lvl="0" algn="l" defTabSz="711200">
            <a:lnSpc>
              <a:spcPct val="90000"/>
            </a:lnSpc>
            <a:spcBef>
              <a:spcPct val="0"/>
            </a:spcBef>
            <a:spcAft>
              <a:spcPct val="35000"/>
            </a:spcAft>
          </a:pPr>
          <a:endParaRPr lang="hr-HR" sz="1600" kern="1200" dirty="0" smtClean="0"/>
        </a:p>
        <a:p>
          <a:pPr lvl="0" algn="l" defTabSz="711200">
            <a:lnSpc>
              <a:spcPct val="90000"/>
            </a:lnSpc>
            <a:spcBef>
              <a:spcPct val="0"/>
            </a:spcBef>
            <a:spcAft>
              <a:spcPct val="35000"/>
            </a:spcAft>
          </a:pPr>
          <a:endParaRPr lang="hr-HR" sz="1600" kern="1200" dirty="0" smtClean="0"/>
        </a:p>
        <a:p>
          <a:pPr lvl="0" algn="l" defTabSz="711200">
            <a:lnSpc>
              <a:spcPct val="90000"/>
            </a:lnSpc>
            <a:spcBef>
              <a:spcPct val="0"/>
            </a:spcBef>
            <a:spcAft>
              <a:spcPct val="35000"/>
            </a:spcAft>
          </a:pPr>
          <a:r>
            <a:rPr lang="hr-HR" sz="1600" kern="1200" dirty="0" smtClean="0"/>
            <a:t>.</a:t>
          </a:r>
          <a:endParaRPr lang="hr-HR" kern="1200" dirty="0"/>
        </a:p>
      </dsp:txBody>
      <dsp:txXfrm>
        <a:off x="4821546" y="0"/>
        <a:ext cx="3142601" cy="29851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C0CB7-4114-4D25-B9CB-0F90F0846B5B}">
      <dsp:nvSpPr>
        <dsp:cNvPr id="0" name=""/>
        <dsp:cNvSpPr/>
      </dsp:nvSpPr>
      <dsp:spPr>
        <a:xfrm>
          <a:off x="4018" y="2638"/>
          <a:ext cx="8221563" cy="10154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b="1" kern="1200" dirty="0" smtClean="0"/>
            <a:t>(Rana) iskustva</a:t>
          </a:r>
        </a:p>
        <a:p>
          <a:pPr lvl="0" algn="ctr" defTabSz="533400">
            <a:lnSpc>
              <a:spcPct val="90000"/>
            </a:lnSpc>
            <a:spcBef>
              <a:spcPct val="0"/>
            </a:spcBef>
            <a:spcAft>
              <a:spcPct val="35000"/>
            </a:spcAft>
          </a:pPr>
          <a:r>
            <a:rPr lang="hr-HR" sz="1200" kern="1200" dirty="0" smtClean="0"/>
            <a:t>Događaji, odnosi, uvjeti odrastanja koji su utjecali na razvoj predodžbi o sebi.</a:t>
          </a:r>
        </a:p>
        <a:p>
          <a:pPr lvl="0" algn="ctr" defTabSz="533400">
            <a:lnSpc>
              <a:spcPct val="90000"/>
            </a:lnSpc>
            <a:spcBef>
              <a:spcPct val="0"/>
            </a:spcBef>
            <a:spcAft>
              <a:spcPct val="35000"/>
            </a:spcAft>
          </a:pPr>
          <a:r>
            <a:rPr lang="hr-HR" sz="1200" kern="1200" dirty="0" smtClean="0"/>
            <a:t>Npr. odbacivanje, zanemarivanje, maltretiranje, kritiziranje i kažnjavanje, nedostatak pohvala, pažnje, topline, označavanje uljezom</a:t>
          </a:r>
          <a:endParaRPr lang="hr-HR" sz="1200" kern="1200" dirty="0"/>
        </a:p>
      </dsp:txBody>
      <dsp:txXfrm>
        <a:off x="33760" y="32380"/>
        <a:ext cx="8162079" cy="955982"/>
      </dsp:txXfrm>
    </dsp:sp>
    <dsp:sp modelId="{DE6A10D1-A5B1-4625-B9F3-A81001B2B3FB}">
      <dsp:nvSpPr>
        <dsp:cNvPr id="0" name=""/>
        <dsp:cNvSpPr/>
      </dsp:nvSpPr>
      <dsp:spPr>
        <a:xfrm>
          <a:off x="12043" y="1113291"/>
          <a:ext cx="8205513" cy="10154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b="1" kern="1200" dirty="0" smtClean="0"/>
            <a:t>Bazičn</a:t>
          </a:r>
          <a:r>
            <a:rPr lang="en-GB" sz="1200" b="1" kern="1200" dirty="0" smtClean="0"/>
            <a:t>a </a:t>
          </a:r>
          <a:r>
            <a:rPr lang="en-GB" sz="1200" b="1" kern="1200" dirty="0" err="1" smtClean="0"/>
            <a:t>vjerovanja</a:t>
          </a:r>
          <a:endParaRPr lang="hr-HR" sz="1200" b="1" kern="1200" dirty="0" smtClean="0"/>
        </a:p>
        <a:p>
          <a:pPr lvl="0" algn="ctr" defTabSz="533400">
            <a:lnSpc>
              <a:spcPct val="90000"/>
            </a:lnSpc>
            <a:spcBef>
              <a:spcPct val="0"/>
            </a:spcBef>
            <a:spcAft>
              <a:spcPct val="35000"/>
            </a:spcAft>
          </a:pPr>
          <a:r>
            <a:rPr lang="hr-HR" sz="1200" kern="1200" dirty="0" smtClean="0"/>
            <a:t>Procjena vlastite vrijednosti odnosno formiranje sudova o sebi na temelju proživljenog iskustva</a:t>
          </a:r>
        </a:p>
        <a:p>
          <a:pPr lvl="0" algn="ctr" defTabSz="533400">
            <a:lnSpc>
              <a:spcPct val="90000"/>
            </a:lnSpc>
            <a:spcBef>
              <a:spcPct val="0"/>
            </a:spcBef>
            <a:spcAft>
              <a:spcPct val="35000"/>
            </a:spcAft>
          </a:pPr>
          <a:r>
            <a:rPr lang="hr-HR" sz="1200" kern="1200" dirty="0" smtClean="0"/>
            <a:t>Npr. loš sam, bezvrijedan sam, glup sam, nisam dovoljno dobar</a:t>
          </a:r>
          <a:endParaRPr lang="hr-HR" sz="1200" kern="1200" dirty="0"/>
        </a:p>
      </dsp:txBody>
      <dsp:txXfrm>
        <a:off x="41785" y="1143033"/>
        <a:ext cx="8146029" cy="955982"/>
      </dsp:txXfrm>
    </dsp:sp>
    <dsp:sp modelId="{D0444236-9529-49E8-80D8-A5B9D7094A2A}">
      <dsp:nvSpPr>
        <dsp:cNvPr id="0" name=""/>
        <dsp:cNvSpPr/>
      </dsp:nvSpPr>
      <dsp:spPr>
        <a:xfrm>
          <a:off x="28046" y="2223944"/>
          <a:ext cx="8173507" cy="15792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b="1" kern="1200" dirty="0" smtClean="0"/>
            <a:t>Životna pravila</a:t>
          </a:r>
        </a:p>
        <a:p>
          <a:pPr lvl="0" algn="ctr" defTabSz="533400">
            <a:lnSpc>
              <a:spcPct val="90000"/>
            </a:lnSpc>
            <a:spcBef>
              <a:spcPct val="0"/>
            </a:spcBef>
            <a:spcAft>
              <a:spcPct val="35000"/>
            </a:spcAft>
          </a:pPr>
          <a:r>
            <a:rPr lang="hr-HR" sz="1200" kern="1200" dirty="0" smtClean="0"/>
            <a:t>Politike, smjernice, strategije nošenja sa svakodnevnim životnim situacijama pod uvjetom da su bazični zaključci točni. </a:t>
          </a:r>
        </a:p>
        <a:p>
          <a:pPr lvl="0" algn="ctr" defTabSz="533400">
            <a:lnSpc>
              <a:spcPct val="90000"/>
            </a:lnSpc>
            <a:spcBef>
              <a:spcPct val="0"/>
            </a:spcBef>
            <a:spcAft>
              <a:spcPct val="35000"/>
            </a:spcAft>
          </a:pPr>
          <a:r>
            <a:rPr lang="hr-HR" sz="1200" kern="1200" dirty="0" smtClean="0"/>
            <a:t>Standardi prema kojima se mjeri vlastita vrijednost.</a:t>
          </a:r>
        </a:p>
        <a:p>
          <a:pPr lvl="0" algn="ctr" defTabSz="533400">
            <a:lnSpc>
              <a:spcPct val="90000"/>
            </a:lnSpc>
            <a:spcBef>
              <a:spcPct val="0"/>
            </a:spcBef>
            <a:spcAft>
              <a:spcPct val="35000"/>
            </a:spcAft>
          </a:pPr>
          <a:r>
            <a:rPr lang="hr-HR" sz="1200" kern="1200" dirty="0" smtClean="0"/>
            <a:t>Npr. Uvijek druge moram staviti na prvo mjesto.; Ako kažem što mislim, bit ću odbačen.; Ako ne napravim sve u skladu s najvišim mogućim standardima, ništa neću postići.; Moram se uvijek moći kontrolirati.</a:t>
          </a:r>
        </a:p>
      </dsp:txBody>
      <dsp:txXfrm>
        <a:off x="74301" y="2270199"/>
        <a:ext cx="8080997" cy="1486742"/>
      </dsp:txXfrm>
    </dsp:sp>
    <dsp:sp modelId="{4FEBE05E-9EA7-4B29-A2E2-1D0526A22B71}">
      <dsp:nvSpPr>
        <dsp:cNvPr id="0" name=""/>
        <dsp:cNvSpPr/>
      </dsp:nvSpPr>
      <dsp:spPr>
        <a:xfrm>
          <a:off x="28046" y="3898383"/>
          <a:ext cx="8173507" cy="10154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b="1" kern="1200" dirty="0" smtClean="0"/>
            <a:t>O</a:t>
          </a:r>
          <a:r>
            <a:rPr lang="hr-HR" sz="1200" b="1" kern="1200" dirty="0" smtClean="0"/>
            <a:t>kidači</a:t>
          </a:r>
          <a:endParaRPr lang="hr-HR" sz="1200" b="1" kern="1200" dirty="0" smtClean="0"/>
        </a:p>
        <a:p>
          <a:pPr lvl="0" algn="ctr" defTabSz="533400">
            <a:lnSpc>
              <a:spcPct val="90000"/>
            </a:lnSpc>
            <a:spcBef>
              <a:spcPct val="0"/>
            </a:spcBef>
            <a:spcAft>
              <a:spcPct val="35000"/>
            </a:spcAft>
          </a:pPr>
          <a:r>
            <a:rPr lang="hr-HR" sz="1200" kern="1200" dirty="0" smtClean="0"/>
            <a:t>Situacije u kojima su životna pravila prekršena ili postoji opasnost da će biti prekršena.</a:t>
          </a:r>
        </a:p>
        <a:p>
          <a:pPr lvl="0" algn="ctr" defTabSz="533400">
            <a:lnSpc>
              <a:spcPct val="90000"/>
            </a:lnSpc>
            <a:spcBef>
              <a:spcPct val="0"/>
            </a:spcBef>
            <a:spcAft>
              <a:spcPct val="35000"/>
            </a:spcAft>
          </a:pPr>
          <a:r>
            <a:rPr lang="hr-HR" sz="1200" kern="1200" dirty="0" smtClean="0"/>
            <a:t>Npr. biti odbačen, vjerojatnost neuspjeha, vjerojatnost </a:t>
          </a:r>
          <a:r>
            <a:rPr lang="hr-HR" sz="1200" kern="1200" dirty="0" err="1" smtClean="0"/>
            <a:t>nezadržavanja</a:t>
          </a:r>
          <a:r>
            <a:rPr lang="hr-HR" sz="1200" kern="1200" dirty="0" smtClean="0"/>
            <a:t> kontrole.</a:t>
          </a:r>
          <a:endParaRPr lang="hr-HR" sz="1200" kern="1200" dirty="0"/>
        </a:p>
      </dsp:txBody>
      <dsp:txXfrm>
        <a:off x="57788" y="3928125"/>
        <a:ext cx="8114023" cy="9559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307964-110C-4FB5-8B0C-122D10E5DF50}">
      <dsp:nvSpPr>
        <dsp:cNvPr id="0" name=""/>
        <dsp:cNvSpPr/>
      </dsp:nvSpPr>
      <dsp:spPr>
        <a:xfrm>
          <a:off x="3405611" y="1281"/>
          <a:ext cx="1418377"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Aktivacija bazičnih </a:t>
          </a:r>
          <a:r>
            <a:rPr lang="en-GB" sz="1200" kern="1200" dirty="0" err="1" smtClean="0"/>
            <a:t>vjerovanja</a:t>
          </a:r>
          <a:endParaRPr lang="hr-HR" sz="1200" kern="1200" dirty="0"/>
        </a:p>
      </dsp:txBody>
      <dsp:txXfrm>
        <a:off x="3442970" y="38640"/>
        <a:ext cx="1343659" cy="690578"/>
      </dsp:txXfrm>
    </dsp:sp>
    <dsp:sp modelId="{683666CA-3B1B-4B87-9C8D-166091E2434D}">
      <dsp:nvSpPr>
        <dsp:cNvPr id="0" name=""/>
        <dsp:cNvSpPr/>
      </dsp:nvSpPr>
      <dsp:spPr>
        <a:xfrm>
          <a:off x="2311947" y="383929"/>
          <a:ext cx="3605704" cy="3605704"/>
        </a:xfrm>
        <a:custGeom>
          <a:avLst/>
          <a:gdLst/>
          <a:ahLst/>
          <a:cxnLst/>
          <a:rect l="0" t="0" r="0" b="0"/>
          <a:pathLst>
            <a:path>
              <a:moveTo>
                <a:pt x="2633167" y="202585"/>
              </a:moveTo>
              <a:arcTo wR="1802852" hR="1802852" stAng="17845381" swAng="77402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77C5A7C-1590-4CB0-9C85-59B18836B236}">
      <dsp:nvSpPr>
        <dsp:cNvPr id="0" name=""/>
        <dsp:cNvSpPr/>
      </dsp:nvSpPr>
      <dsp:spPr>
        <a:xfrm>
          <a:off x="5087426" y="902707"/>
          <a:ext cx="1177379"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Negativna predviđanja</a:t>
          </a:r>
          <a:endParaRPr lang="hr-HR" sz="1200" kern="1200" dirty="0"/>
        </a:p>
      </dsp:txBody>
      <dsp:txXfrm>
        <a:off x="5124785" y="940066"/>
        <a:ext cx="1102661" cy="690578"/>
      </dsp:txXfrm>
    </dsp:sp>
    <dsp:sp modelId="{3E0567FE-28A6-4A2A-A8B9-A88C81232D2F}">
      <dsp:nvSpPr>
        <dsp:cNvPr id="0" name=""/>
        <dsp:cNvSpPr/>
      </dsp:nvSpPr>
      <dsp:spPr>
        <a:xfrm>
          <a:off x="2311947" y="383929"/>
          <a:ext cx="3605704" cy="3605704"/>
        </a:xfrm>
        <a:custGeom>
          <a:avLst/>
          <a:gdLst/>
          <a:ahLst/>
          <a:cxnLst/>
          <a:rect l="0" t="0" r="0" b="0"/>
          <a:pathLst>
            <a:path>
              <a:moveTo>
                <a:pt x="3577607" y="1485802"/>
              </a:moveTo>
              <a:arcTo wR="1802852" hR="1802852" stAng="20992278" swAng="121544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5E853A4-11EE-4E55-90E7-4384BD9C396D}">
      <dsp:nvSpPr>
        <dsp:cNvPr id="0" name=""/>
        <dsp:cNvSpPr/>
      </dsp:nvSpPr>
      <dsp:spPr>
        <a:xfrm>
          <a:off x="5087426" y="2705559"/>
          <a:ext cx="1177379"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Nekorisna ponašanja</a:t>
          </a:r>
          <a:endParaRPr lang="hr-HR" sz="1200" kern="1200" dirty="0"/>
        </a:p>
      </dsp:txBody>
      <dsp:txXfrm>
        <a:off x="5124785" y="2742918"/>
        <a:ext cx="1102661" cy="690578"/>
      </dsp:txXfrm>
    </dsp:sp>
    <dsp:sp modelId="{A45FD600-90A3-412E-BF64-1DE63C360565}">
      <dsp:nvSpPr>
        <dsp:cNvPr id="0" name=""/>
        <dsp:cNvSpPr/>
      </dsp:nvSpPr>
      <dsp:spPr>
        <a:xfrm>
          <a:off x="2311947" y="383929"/>
          <a:ext cx="3605704" cy="3605704"/>
        </a:xfrm>
        <a:custGeom>
          <a:avLst/>
          <a:gdLst/>
          <a:ahLst/>
          <a:cxnLst/>
          <a:rect l="0" t="0" r="0" b="0"/>
          <a:pathLst>
            <a:path>
              <a:moveTo>
                <a:pt x="2950078" y="3193588"/>
              </a:moveTo>
              <a:arcTo wR="1802852" hR="1802852" stAng="3028834" swAng="923902"/>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201A5A5-7C37-4EE5-A5B6-28A506EF242B}">
      <dsp:nvSpPr>
        <dsp:cNvPr id="0" name=""/>
        <dsp:cNvSpPr/>
      </dsp:nvSpPr>
      <dsp:spPr>
        <a:xfrm>
          <a:off x="3526110" y="3606985"/>
          <a:ext cx="1177379"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Potvrda bazičnih </a:t>
          </a:r>
          <a:r>
            <a:rPr lang="en-GB" sz="1200" kern="1200" dirty="0" err="1" smtClean="0"/>
            <a:t>vjerovanja</a:t>
          </a:r>
          <a:endParaRPr lang="hr-HR" sz="1200" kern="1200" dirty="0"/>
        </a:p>
      </dsp:txBody>
      <dsp:txXfrm>
        <a:off x="3563469" y="3644344"/>
        <a:ext cx="1102661" cy="690578"/>
      </dsp:txXfrm>
    </dsp:sp>
    <dsp:sp modelId="{1D98161C-4AF6-4AD3-9A23-BA1D3D51EF0F}">
      <dsp:nvSpPr>
        <dsp:cNvPr id="0" name=""/>
        <dsp:cNvSpPr/>
      </dsp:nvSpPr>
      <dsp:spPr>
        <a:xfrm>
          <a:off x="2311947" y="383929"/>
          <a:ext cx="3605704" cy="3605704"/>
        </a:xfrm>
        <a:custGeom>
          <a:avLst/>
          <a:gdLst/>
          <a:ahLst/>
          <a:cxnLst/>
          <a:rect l="0" t="0" r="0" b="0"/>
          <a:pathLst>
            <a:path>
              <a:moveTo>
                <a:pt x="1066087" y="3448286"/>
              </a:moveTo>
              <a:arcTo wR="1802852" hR="1802852" stAng="6847263" swAng="923902"/>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798B049B-53F9-487F-9DFB-951E52AEE8B8}">
      <dsp:nvSpPr>
        <dsp:cNvPr id="0" name=""/>
        <dsp:cNvSpPr/>
      </dsp:nvSpPr>
      <dsp:spPr>
        <a:xfrm>
          <a:off x="1964794" y="2705559"/>
          <a:ext cx="1177379"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Samokritične misli</a:t>
          </a:r>
          <a:endParaRPr lang="hr-HR" sz="1200" kern="1200" dirty="0"/>
        </a:p>
      </dsp:txBody>
      <dsp:txXfrm>
        <a:off x="2002153" y="2742918"/>
        <a:ext cx="1102661" cy="690578"/>
      </dsp:txXfrm>
    </dsp:sp>
    <dsp:sp modelId="{6873D632-9F1A-4E90-ADE9-4B56AFD02782}">
      <dsp:nvSpPr>
        <dsp:cNvPr id="0" name=""/>
        <dsp:cNvSpPr/>
      </dsp:nvSpPr>
      <dsp:spPr>
        <a:xfrm>
          <a:off x="2311947" y="383929"/>
          <a:ext cx="3605704" cy="3605704"/>
        </a:xfrm>
        <a:custGeom>
          <a:avLst/>
          <a:gdLst/>
          <a:ahLst/>
          <a:cxnLst/>
          <a:rect l="0" t="0" r="0" b="0"/>
          <a:pathLst>
            <a:path>
              <a:moveTo>
                <a:pt x="28097" y="2119901"/>
              </a:moveTo>
              <a:arcTo wR="1802852" hR="1802852" stAng="10192278" swAng="121544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D5957A1-7199-48FA-96E4-2D5ECA96CF70}">
      <dsp:nvSpPr>
        <dsp:cNvPr id="0" name=""/>
        <dsp:cNvSpPr/>
      </dsp:nvSpPr>
      <dsp:spPr>
        <a:xfrm>
          <a:off x="1964794" y="902707"/>
          <a:ext cx="1177379" cy="7652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r-HR" sz="1200" kern="1200" dirty="0" smtClean="0"/>
            <a:t>Depresivnost</a:t>
          </a:r>
          <a:endParaRPr lang="hr-HR" sz="1200" kern="1200" dirty="0"/>
        </a:p>
      </dsp:txBody>
      <dsp:txXfrm>
        <a:off x="2002153" y="940066"/>
        <a:ext cx="1102661" cy="690578"/>
      </dsp:txXfrm>
    </dsp:sp>
    <dsp:sp modelId="{4187EDCB-A5E2-4B73-85E3-B90119A097E7}">
      <dsp:nvSpPr>
        <dsp:cNvPr id="0" name=""/>
        <dsp:cNvSpPr/>
      </dsp:nvSpPr>
      <dsp:spPr>
        <a:xfrm>
          <a:off x="2311947" y="383929"/>
          <a:ext cx="3605704" cy="3605704"/>
        </a:xfrm>
        <a:custGeom>
          <a:avLst/>
          <a:gdLst/>
          <a:ahLst/>
          <a:cxnLst/>
          <a:rect l="0" t="0" r="0" b="0"/>
          <a:pathLst>
            <a:path>
              <a:moveTo>
                <a:pt x="636224" y="428350"/>
              </a:moveTo>
              <a:arcTo wR="1802852" hR="1802852" stAng="13780596" swAng="77402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7614CD-9E03-41E6-892A-6BE3911CF683}" type="datetimeFigureOut">
              <a:rPr lang="hr-HR" smtClean="0"/>
              <a:t>3.2.2016.</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24329E-81BA-433B-BB45-50C706AAC1D5}" type="slidenum">
              <a:rPr lang="hr-HR" smtClean="0"/>
              <a:t>‹#›</a:t>
            </a:fld>
            <a:endParaRPr lang="hr-HR"/>
          </a:p>
        </p:txBody>
      </p:sp>
    </p:spTree>
    <p:extLst>
      <p:ext uri="{BB962C8B-B14F-4D97-AF65-F5344CB8AC3E}">
        <p14:creationId xmlns:p14="http://schemas.microsoft.com/office/powerpoint/2010/main" val="3174993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1</a:t>
            </a:fld>
            <a:endParaRPr lang="hr-HR"/>
          </a:p>
        </p:txBody>
      </p:sp>
    </p:spTree>
    <p:extLst>
      <p:ext uri="{BB962C8B-B14F-4D97-AF65-F5344CB8AC3E}">
        <p14:creationId xmlns:p14="http://schemas.microsoft.com/office/powerpoint/2010/main" val="1487063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16</a:t>
            </a:fld>
            <a:endParaRPr lang="hr-HR"/>
          </a:p>
        </p:txBody>
      </p:sp>
    </p:spTree>
    <p:extLst>
      <p:ext uri="{BB962C8B-B14F-4D97-AF65-F5344CB8AC3E}">
        <p14:creationId xmlns:p14="http://schemas.microsoft.com/office/powerpoint/2010/main" val="3720630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Eksperiment:</a:t>
            </a:r>
          </a:p>
          <a:p>
            <a:pPr marL="228600" indent="-228600">
              <a:buAutoNum type="arabicPeriod"/>
            </a:pPr>
            <a:r>
              <a:rPr lang="hr-HR" dirty="0" smtClean="0"/>
              <a:t>Ako je netko</a:t>
            </a:r>
            <a:r>
              <a:rPr lang="hr-HR" baseline="0" dirty="0" smtClean="0"/>
              <a:t> običavao razgovarati s ljudima na način da izbjegava kontakt očima i govori što manje kako ljudi npr. ne bi otkrili koliko je dosadan, novi obrazac može biti održavati kontakt očima i govoriti o sebi isto toliko koliko i drugi govore o sebi.</a:t>
            </a:r>
          </a:p>
          <a:p>
            <a:pPr marL="228600" indent="-228600">
              <a:buAutoNum type="arabicPeriod"/>
            </a:pPr>
            <a:r>
              <a:rPr lang="hr-HR" baseline="0" dirty="0" smtClean="0"/>
              <a:t>Ako je nekome uobičajen obrazac da npr. na poslu uvijek ima spreman odgovor na sve (kako bi pokazao visoku kompetentnost), može se prakticirati reći „ne znam” i „nemam neko stajalište u vezi s tim”.</a:t>
            </a:r>
          </a:p>
          <a:p>
            <a:pPr marL="228600" indent="-228600">
              <a:buAutoNum type="arabicPeriod"/>
            </a:pPr>
            <a:endParaRPr lang="hr-HR" baseline="0" dirty="0" smtClean="0"/>
          </a:p>
          <a:p>
            <a:pPr marL="0" indent="0">
              <a:buNone/>
            </a:pPr>
            <a:r>
              <a:rPr lang="hr-HR" baseline="0" dirty="0" smtClean="0"/>
              <a:t>Rezultati mogu pokazati da:</a:t>
            </a:r>
          </a:p>
          <a:p>
            <a:pPr marL="228600" indent="-228600">
              <a:buAutoNum type="arabicPeriod"/>
            </a:pPr>
            <a:r>
              <a:rPr lang="hr-HR" baseline="0" dirty="0" smtClean="0"/>
              <a:t>Anksiozna predviđanja nisu točna – </a:t>
            </a:r>
          </a:p>
          <a:p>
            <a:pPr marL="228600" indent="-228600">
              <a:buAutoNum type="arabicPeriod"/>
            </a:pPr>
            <a:r>
              <a:rPr lang="hr-HR" baseline="0" dirty="0" smtClean="0"/>
              <a:t>Anksiozna predviđanja jesu točna – vrijedna informacija. Na temelju te </a:t>
            </a:r>
            <a:r>
              <a:rPr lang="hr-HR" baseline="0" dirty="0" err="1" smtClean="0"/>
              <a:t>info</a:t>
            </a:r>
            <a:r>
              <a:rPr lang="hr-HR" baseline="0" dirty="0" smtClean="0"/>
              <a:t>, </a:t>
            </a:r>
            <a:r>
              <a:rPr lang="hr-HR" baseline="0" dirty="0" err="1" smtClean="0"/>
              <a:t>važano</a:t>
            </a:r>
            <a:r>
              <a:rPr lang="hr-HR" baseline="0" dirty="0" smtClean="0"/>
              <a:t> je ispitati jesu li točna zbog stjecaja okolnosti ili ponašanja same osobe te kako se u sličnoj situaciji osoba može ponašati u budućnosti. </a:t>
            </a:r>
          </a:p>
          <a:p>
            <a:pPr marL="0" indent="0">
              <a:buNone/>
            </a:pPr>
            <a:endParaRPr lang="hr-HR" dirty="0" smtClean="0"/>
          </a:p>
          <a:p>
            <a:pPr marL="0" indent="0">
              <a:buNone/>
            </a:pPr>
            <a:r>
              <a:rPr lang="hr-HR" dirty="0" smtClean="0"/>
              <a:t>Bez obzira na ishod eksperimenta, osoba si može čestitati na tome što ga je provela</a:t>
            </a:r>
            <a:r>
              <a:rPr lang="hr-HR" baseline="0" dirty="0" smtClean="0"/>
              <a:t> odnosno što je uložila trud u suočavanje s izazovom, a to je sve dio procesa učenja da je važno prihvatiti i cijeniti sebe. </a:t>
            </a: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17</a:t>
            </a:fld>
            <a:endParaRPr lang="hr-HR"/>
          </a:p>
        </p:txBody>
      </p:sp>
    </p:spTree>
    <p:extLst>
      <p:ext uri="{BB962C8B-B14F-4D97-AF65-F5344CB8AC3E}">
        <p14:creationId xmlns:p14="http://schemas.microsoft.com/office/powerpoint/2010/main" val="3115190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Vrlo samokritične osobe vrlo su budne u pogledu i najmanje</a:t>
            </a:r>
            <a:r>
              <a:rPr lang="hr-HR" baseline="0" dirty="0" smtClean="0"/>
              <a:t> slabosti ili pogreške i doživljavaju ih znakom neadekvatnosti ili osobnog neuspjeha. Mogu se čak i kritizirati što su </a:t>
            </a:r>
            <a:r>
              <a:rPr lang="hr-HR" baseline="0" dirty="0" err="1" smtClean="0"/>
              <a:t>prekritične</a:t>
            </a:r>
            <a:r>
              <a:rPr lang="hr-HR" baseline="0" dirty="0" smtClean="0"/>
              <a:t>.</a:t>
            </a:r>
          </a:p>
          <a:p>
            <a:endParaRPr lang="hr-HR" baseline="0" dirty="0" smtClean="0"/>
          </a:p>
          <a:p>
            <a:r>
              <a:rPr lang="hr-HR" baseline="0" dirty="0" smtClean="0"/>
              <a:t>Samokritičnost:</a:t>
            </a:r>
          </a:p>
          <a:p>
            <a:r>
              <a:rPr lang="hr-HR" baseline="0" dirty="0" smtClean="0"/>
              <a:t>-paralizira osobu i čini joj da se osjeća loše</a:t>
            </a:r>
          </a:p>
          <a:p>
            <a:r>
              <a:rPr lang="hr-HR" baseline="0" dirty="0" smtClean="0"/>
              <a:t>-nije pravedna</a:t>
            </a:r>
          </a:p>
          <a:p>
            <a:r>
              <a:rPr lang="hr-HR" baseline="0" dirty="0" smtClean="0"/>
              <a:t>-blokira učenje – ljudi bolje uče kada ih se nagrađuje, pohvaljuje i </a:t>
            </a:r>
            <a:r>
              <a:rPr lang="hr-HR" baseline="0" dirty="0" err="1" smtClean="0"/>
              <a:t>potiće</a:t>
            </a:r>
            <a:r>
              <a:rPr lang="hr-HR" baseline="0" dirty="0" smtClean="0"/>
              <a:t> nego kad ih se kažnjava i kritizira. Isto tako gubi se prilika za učenje iz pogrešaka  i konstruktivan rad na aspektima sebe koje bi osoba željela promijeniti.</a:t>
            </a:r>
          </a:p>
          <a:p>
            <a:r>
              <a:rPr lang="hr-HR" baseline="0" dirty="0" smtClean="0"/>
              <a:t>-nije utemeljeno u stvarnosti</a:t>
            </a:r>
          </a:p>
          <a:p>
            <a:r>
              <a:rPr lang="hr-HR" baseline="0" dirty="0" smtClean="0"/>
              <a:t>-otežava korisno suočavanje s teškoćama</a:t>
            </a:r>
          </a:p>
          <a:p>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18</a:t>
            </a:fld>
            <a:endParaRPr lang="hr-HR"/>
          </a:p>
        </p:txBody>
      </p:sp>
    </p:spTree>
    <p:extLst>
      <p:ext uri="{BB962C8B-B14F-4D97-AF65-F5344CB8AC3E}">
        <p14:creationId xmlns:p14="http://schemas.microsoft.com/office/powerpoint/2010/main" val="2701024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Pokušati svaki dan zapisati 1-2</a:t>
            </a:r>
            <a:r>
              <a:rPr lang="hr-HR" baseline="0" dirty="0" smtClean="0"/>
              <a:t> primjera, pokušati da to budu reprezentativni primjeri. </a:t>
            </a:r>
          </a:p>
          <a:p>
            <a:r>
              <a:rPr lang="hr-HR" baseline="0" dirty="0" smtClean="0"/>
              <a:t>Važno je da uočavanje samokritičnih misli postane automatizirano – to se može dogoditi u samo nekoliko dana, a ako je dublje usađeno i izvan svjesnosti osobe, može trebati i dulje vrijeme.</a:t>
            </a:r>
          </a:p>
          <a:p>
            <a:r>
              <a:rPr lang="hr-HR" baseline="0" dirty="0" smtClean="0"/>
              <a:t>Cilj zapisa je povećanje samosvijesti i povećanje fleksibilnosti u mišljenju.</a:t>
            </a:r>
          </a:p>
          <a:p>
            <a:r>
              <a:rPr lang="hr-HR" baseline="0" dirty="0" smtClean="0"/>
              <a:t>Ako alternative ne pridonose  promjeni u mišljenju i osjećanju, važno je „Da, ali” rečenice zapisati u stupac „samokritične misli” i testirati ih.</a:t>
            </a: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19</a:t>
            </a:fld>
            <a:endParaRPr lang="hr-HR"/>
          </a:p>
        </p:txBody>
      </p:sp>
    </p:spTree>
    <p:extLst>
      <p:ext uri="{BB962C8B-B14F-4D97-AF65-F5344CB8AC3E}">
        <p14:creationId xmlns:p14="http://schemas.microsoft.com/office/powerpoint/2010/main" val="7769245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DVOSTRUKI STANDARDI:</a:t>
            </a:r>
            <a:r>
              <a:rPr lang="hr-HR" baseline="0" dirty="0" smtClean="0"/>
              <a:t> </a:t>
            </a:r>
            <a:r>
              <a:rPr lang="hr-HR" dirty="0" smtClean="0"/>
              <a:t>Osobe s niskim samopoštovanjem obično</a:t>
            </a:r>
            <a:r>
              <a:rPr lang="hr-HR" baseline="0" dirty="0" smtClean="0"/>
              <a:t> sebi postavljaju više, rigidnije i teže ostvarive standarde nego drugima.</a:t>
            </a:r>
          </a:p>
          <a:p>
            <a:endParaRPr lang="hr-HR" baseline="0" dirty="0" smtClean="0"/>
          </a:p>
          <a:p>
            <a:r>
              <a:rPr lang="hr-HR" baseline="0" dirty="0" smtClean="0"/>
              <a:t>SNAGE/SLABOSTI: Autori Burka i </a:t>
            </a:r>
            <a:r>
              <a:rPr lang="hr-HR" baseline="0" dirty="0" err="1" smtClean="0"/>
              <a:t>Yuen</a:t>
            </a:r>
            <a:r>
              <a:rPr lang="hr-HR" baseline="0" dirty="0" smtClean="0"/>
              <a:t> (1983) kažu da osobe koje su tako stroge prema sebi imaju vrlo snažnog i učinkovitog „unutarnjeg tužitelja” koji budno prati i najmanji nedostatak ili slabost i uvijek je spreman osuditi osobu za i najmanju sitnicu. Stoga je osobi potreban najmanje jednako snažan „unutarnji branitelj” koji će izložiti dokaze za obranu osobe. Pri tom je još najvažnije razviti „unutarnjeg suca” koji bi poput pravog suca odvagnuo sve dokaze za i protiv i došao do uravnoteženog i pravednog gledišta umjesto osuđivanja osobe samo na temelju dokaza tužiteljstva.</a:t>
            </a:r>
          </a:p>
          <a:p>
            <a:endParaRPr lang="hr-HR" baseline="0" dirty="0" smtClean="0"/>
          </a:p>
          <a:p>
            <a:r>
              <a:rPr lang="hr-HR" baseline="0" dirty="0" smtClean="0"/>
              <a:t>PERFEKCIONIZAM:</a:t>
            </a:r>
          </a:p>
          <a:p>
            <a:r>
              <a:rPr lang="hr-HR" baseline="0" dirty="0" smtClean="0"/>
              <a:t>Npr. osoba vjeruje da se treba smireno i kompetentno nositi sa svim životnim izazovima. Ili da sve što čini treba biti u skladu s najvišim standardima bez obzira na okolnosti i vlastitu žrtvu koju zbog toga podnosi. To jednostavno nije dovoljno realno i otvara vrata samokritičnosti i osjećajima krivnje, neadekvatnosti, depresiji. Nije realno očekivati da će čovjek uvijek sve napraviti 100% ispravno. Ukoliko to očekujemo od sebe, sami sebe pripremamo na neuspjeh. To ne znači da se ne moramo truditi da napravimo stvari kako treba, no važno je postaviti si realistične ciljeve i priznati si zaslugu kada ih se ostvari, čak i ako ostvareno nije savršeno.</a:t>
            </a:r>
          </a:p>
          <a:p>
            <a:endParaRPr lang="hr-HR" baseline="0" dirty="0" smtClean="0"/>
          </a:p>
          <a:p>
            <a:r>
              <a:rPr lang="hr-HR" dirty="0" smtClean="0"/>
              <a:t>ŠTO</a:t>
            </a:r>
            <a:r>
              <a:rPr lang="hr-HR" baseline="0" dirty="0" smtClean="0"/>
              <a:t> MOGU UČINITI?</a:t>
            </a:r>
          </a:p>
          <a:p>
            <a:r>
              <a:rPr lang="hr-HR" baseline="0" dirty="0" smtClean="0"/>
              <a:t>Npr. otići iz loše veze, lošeg posla. Pokušati prihvatiti komplimente bez nedoumica i ustezanja, ne ispričavati se neprestano za svoje postupke, prihvaćati izazove i prilike, zauzimati se za svoje potrebe i sl. Napisati prijedloge i ideje o mogućim ponašanjima koja su suprotna dosadašnjima i iskoristiti svaku priliku da ih se isproba i zauzme i ojača novi pogled na sebe.</a:t>
            </a: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20</a:t>
            </a:fld>
            <a:endParaRPr lang="hr-HR"/>
          </a:p>
        </p:txBody>
      </p:sp>
    </p:spTree>
    <p:extLst>
      <p:ext uri="{BB962C8B-B14F-4D97-AF65-F5344CB8AC3E}">
        <p14:creationId xmlns:p14="http://schemas.microsoft.com/office/powerpoint/2010/main" val="99324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baseline="0" dirty="0" smtClean="0"/>
              <a:t>Pristranost u percepciji, kao što smo ranije rekli, dovodi do toga da osoba ne uočava svoje pozitivne strane jer je uvijek fokusirana na ono što joj se ne sviđa kod sebe.</a:t>
            </a:r>
          </a:p>
          <a:p>
            <a:r>
              <a:rPr lang="hr-HR" baseline="0" dirty="0" smtClean="0"/>
              <a:t>Baš kao i sklonost upućivanju kritika samome sebi i ovo mentalno filtriranje kod percepcije osobina ili događaja naučeno je rano u djetinjstvu – osoba kao da ima zabranu primjećivanja i priznavanja svojih pozitivnih strana. To obično vrijedi i za to kako ta osoba percipira druge osobe. Kao da ima tabu pozitivnog razmišljanja. </a:t>
            </a:r>
          </a:p>
          <a:p>
            <a:endParaRPr lang="hr-HR" baseline="0" dirty="0" smtClean="0"/>
          </a:p>
          <a:p>
            <a:r>
              <a:rPr lang="hr-HR" baseline="0" dirty="0" smtClean="0"/>
              <a:t>Kada bi primjerice netko za sebe rekao:</a:t>
            </a:r>
          </a:p>
          <a:p>
            <a:r>
              <a:rPr lang="hr-HR" baseline="0" dirty="0" smtClean="0"/>
              <a:t>„Lijep sam</a:t>
            </a:r>
          </a:p>
          <a:p>
            <a:r>
              <a:rPr lang="hr-HR" baseline="0" dirty="0" smtClean="0"/>
              <a:t>Pametan sam</a:t>
            </a:r>
          </a:p>
          <a:p>
            <a:r>
              <a:rPr lang="hr-HR" baseline="0" dirty="0" smtClean="0"/>
              <a:t>Izvrstan sam kuhar</a:t>
            </a:r>
          </a:p>
          <a:p>
            <a:r>
              <a:rPr lang="hr-HR" baseline="0" dirty="0" smtClean="0"/>
              <a:t>Imam izvrstan smisao za humor</a:t>
            </a:r>
          </a:p>
          <a:p>
            <a:r>
              <a:rPr lang="hr-HR" baseline="0" dirty="0" smtClean="0"/>
              <a:t>Posebno sam glazbeno nadaren</a:t>
            </a:r>
          </a:p>
          <a:p>
            <a:r>
              <a:rPr lang="hr-HR" baseline="0" dirty="0" smtClean="0"/>
              <a:t>Super sam”</a:t>
            </a:r>
          </a:p>
          <a:p>
            <a:endParaRPr lang="hr-HR" baseline="0" dirty="0" smtClean="0"/>
          </a:p>
          <a:p>
            <a:r>
              <a:rPr lang="hr-HR" baseline="0" dirty="0" smtClean="0"/>
              <a:t>kakva bi automatska reakcija osobe s niskim samopoštovanjem bila? Da li bi osobi bilo drago da je upoznala nekoga s toliko kvaliteta ili bi u sebi mrmljala „Kakav </a:t>
            </a:r>
            <a:r>
              <a:rPr lang="hr-HR" baseline="0" dirty="0" err="1" smtClean="0"/>
              <a:t>napuhanko</a:t>
            </a:r>
            <a:r>
              <a:rPr lang="hr-HR" baseline="0" dirty="0" smtClean="0"/>
              <a:t>! Što si on umišlja tko je on? Vrijeme je da ga se smjesti na svoje mjesto!”</a:t>
            </a:r>
          </a:p>
          <a:p>
            <a:r>
              <a:rPr lang="hr-HR" baseline="0" dirty="0" smtClean="0"/>
              <a:t>Osoba s niskim samopoštovanjem slične bi misli imala i u vezi sebe što bi joj priječilo da vježbu jačanja </a:t>
            </a:r>
            <a:r>
              <a:rPr lang="hr-HR" baseline="0" dirty="0" err="1" smtClean="0"/>
              <a:t>samoprihvaćanja</a:t>
            </a:r>
            <a:r>
              <a:rPr lang="hr-HR" baseline="0" dirty="0" smtClean="0"/>
              <a:t> u potpunosti provede s obzirom da se u toj vježbi navode pozitivne izjave o sebi što osoba može doživljavati neugodnim, rizičnim, mrskim ili jednostavno krivim ili joj se može javiti strah da to što izjavljuje o sebi drugi neće prepoznati i prihvatiti te će je naprotiv odbaciti. To nije nimalo čudno budući da su nas kao djecu usmjeravali na naše propuste i pogreške te se ljudi boje da će biti ismijani ako pokažu kako su ponosni na vlastiti uspjeh.</a:t>
            </a:r>
          </a:p>
          <a:p>
            <a:endParaRPr lang="hr-HR" baseline="0" dirty="0" smtClean="0"/>
          </a:p>
          <a:p>
            <a:r>
              <a:rPr lang="hr-HR" baseline="0" dirty="0" smtClean="0"/>
              <a:t>Osobe koje su tijekom odrastanja bile obeshrabrivane da misle dobro o sebi i kojima je bilo govoreno da se ne </a:t>
            </a:r>
            <a:r>
              <a:rPr lang="hr-HR" baseline="0" dirty="0" err="1" smtClean="0"/>
              <a:t>istiću</a:t>
            </a:r>
            <a:r>
              <a:rPr lang="hr-HR" baseline="0" dirty="0" smtClean="0"/>
              <a:t> i ne prave važni, njihove potrebe smatrane su nevažnima imat će poteškoća u tome da vide dobro u sebi i to cijene. U provođenju ove vježbe može im pomoći bliska osoba, prijatelj, partner i sl.- npr. tako da napiše što on voli i cijeni kod osobe koja provodi vježbu</a:t>
            </a:r>
          </a:p>
          <a:p>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21</a:t>
            </a:fld>
            <a:endParaRPr lang="hr-HR"/>
          </a:p>
        </p:txBody>
      </p:sp>
    </p:spTree>
    <p:extLst>
      <p:ext uri="{BB962C8B-B14F-4D97-AF65-F5344CB8AC3E}">
        <p14:creationId xmlns:p14="http://schemas.microsoft.com/office/powerpoint/2010/main" val="2605984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Ova</a:t>
            </a:r>
            <a:r>
              <a:rPr lang="hr-HR" baseline="0" dirty="0" smtClean="0"/>
              <a:t> vježba trebala bi rezultirati time da se osobi popravi raspoloženje i da se postupno počne sve više prihvaćati i osjećati se sigurnijom u vlastitoj koži.</a:t>
            </a:r>
          </a:p>
          <a:p>
            <a:r>
              <a:rPr lang="hr-HR" baseline="0" dirty="0" smtClean="0"/>
              <a:t>Ako se to ne počne ostvarivati može biti da osoba otpisuje, diskvalificira to što je napisala – važno je obratiti pažnju na osjećaj srama, stida, neugode i nevjerice. Npr. da li si osoba govori da se pravi važna, da se to što ona ima podrazumijeva za svako normalno ljudsko biće, da je trebala nešto učiniti bolje, brže, učinkovitije i sl. ili da nije uvijek takva kakva je napisala da jeste. – čitati svoju listu </a:t>
            </a:r>
            <a:r>
              <a:rPr lang="hr-HR" baseline="0" dirty="0" err="1" smtClean="0"/>
              <a:t>poz.osobina</a:t>
            </a:r>
            <a:r>
              <a:rPr lang="hr-HR" baseline="0" dirty="0" smtClean="0"/>
              <a:t> ili restrukturiranje </a:t>
            </a:r>
            <a:r>
              <a:rPr lang="hr-HR" baseline="0" dirty="0" err="1" smtClean="0"/>
              <a:t>sabotirajućih</a:t>
            </a:r>
            <a:r>
              <a:rPr lang="hr-HR" baseline="0" dirty="0" smtClean="0"/>
              <a:t> misli.</a:t>
            </a:r>
          </a:p>
          <a:p>
            <a:r>
              <a:rPr lang="hr-HR" b="1" dirty="0" smtClean="0"/>
              <a:t>Primjeri za </a:t>
            </a:r>
            <a:r>
              <a:rPr lang="hr-HR" b="1" dirty="0" err="1" smtClean="0"/>
              <a:t>positives</a:t>
            </a:r>
            <a:r>
              <a:rPr lang="hr-HR" b="1" dirty="0" smtClean="0"/>
              <a:t> </a:t>
            </a:r>
            <a:r>
              <a:rPr lang="hr-HR" b="1" dirty="0" err="1" smtClean="0"/>
              <a:t>notebook</a:t>
            </a:r>
            <a:r>
              <a:rPr lang="hr-HR" b="1" dirty="0" smtClean="0"/>
              <a:t>:</a:t>
            </a:r>
          </a:p>
          <a:p>
            <a:r>
              <a:rPr lang="hr-HR" dirty="0" smtClean="0"/>
              <a:t>Vrijedan,</a:t>
            </a:r>
            <a:r>
              <a:rPr lang="hr-HR" baseline="0" dirty="0" smtClean="0"/>
              <a:t> marljiv – proveo nekoliko sati dovršavajući veliku sliku </a:t>
            </a:r>
            <a:r>
              <a:rPr lang="hr-HR" baseline="0" dirty="0" err="1" smtClean="0"/>
              <a:t>pejsaža</a:t>
            </a:r>
            <a:endParaRPr lang="hr-HR" baseline="0" dirty="0" smtClean="0"/>
          </a:p>
          <a:p>
            <a:r>
              <a:rPr lang="hr-HR" baseline="0" dirty="0" smtClean="0"/>
              <a:t>Zabavan, dobro društvo – otišao van sa Simonom, nisam se toliko smijao sto godina</a:t>
            </a:r>
          </a:p>
          <a:p>
            <a:r>
              <a:rPr lang="hr-HR" baseline="0" dirty="0" smtClean="0"/>
              <a:t>Kreirao ugodnu atmosferu, dobrodošlicu – kupio cvijeće</a:t>
            </a:r>
          </a:p>
          <a:p>
            <a:endParaRPr lang="hr-HR" baseline="0" dirty="0" smtClean="0"/>
          </a:p>
          <a:p>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22</a:t>
            </a:fld>
            <a:endParaRPr lang="hr-HR"/>
          </a:p>
        </p:txBody>
      </p:sp>
    </p:spTree>
    <p:extLst>
      <p:ext uri="{BB962C8B-B14F-4D97-AF65-F5344CB8AC3E}">
        <p14:creationId xmlns:p14="http://schemas.microsoft.com/office/powerpoint/2010/main" val="561761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Osobe s NS često propuštaju</a:t>
            </a:r>
            <a:r>
              <a:rPr lang="hr-HR" baseline="0" dirty="0" smtClean="0"/>
              <a:t> bogatstvo svakodnevnih iskustava i to na dva načina:</a:t>
            </a:r>
          </a:p>
          <a:p>
            <a:pPr marL="228600" indent="-228600">
              <a:buAutoNum type="alphaLcParenR"/>
            </a:pPr>
            <a:r>
              <a:rPr lang="hr-HR" baseline="0" dirty="0" smtClean="0"/>
              <a:t>Ne trude se učiniti svoj svakodnevni život ugodnijim i više zadovoljavajućim</a:t>
            </a:r>
          </a:p>
          <a:p>
            <a:pPr marL="228600" indent="-228600">
              <a:buAutoNum type="alphaLcParenR"/>
            </a:pPr>
            <a:r>
              <a:rPr lang="hr-HR" baseline="0" dirty="0" smtClean="0"/>
              <a:t>Ne pripisuju si zasluge za ono što rade.</a:t>
            </a: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23</a:t>
            </a:fld>
            <a:endParaRPr lang="hr-HR"/>
          </a:p>
        </p:txBody>
      </p:sp>
    </p:spTree>
    <p:extLst>
      <p:ext uri="{BB962C8B-B14F-4D97-AF65-F5344CB8AC3E}">
        <p14:creationId xmlns:p14="http://schemas.microsoft.com/office/powerpoint/2010/main" val="17589132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u="sng" dirty="0" smtClean="0"/>
              <a:t>Vrijednosni</a:t>
            </a:r>
            <a:r>
              <a:rPr lang="hr-HR" u="sng" baseline="0" dirty="0" smtClean="0"/>
              <a:t> sudovi</a:t>
            </a:r>
          </a:p>
          <a:p>
            <a:endParaRPr lang="hr-HR" baseline="0" dirty="0" smtClean="0"/>
          </a:p>
          <a:p>
            <a:r>
              <a:rPr lang="hr-HR" dirty="0" smtClean="0"/>
              <a:t>Istraživačka pitanja:</a:t>
            </a:r>
          </a:p>
          <a:p>
            <a:pPr marL="342900" indent="-342900">
              <a:buAutoNum type="arabicPeriod"/>
            </a:pPr>
            <a:r>
              <a:rPr lang="hr-HR" dirty="0" smtClean="0"/>
              <a:t>Što je tu točno strašno? Ako učinim jednu grešku, što onda? Što se najgore može dogoditi? Kakve mogu biti posljedice?</a:t>
            </a:r>
          </a:p>
          <a:p>
            <a:pPr marL="342900" indent="-342900">
              <a:buAutoNum type="arabicPeriod"/>
            </a:pPr>
            <a:r>
              <a:rPr lang="hr-HR" dirty="0" smtClean="0"/>
              <a:t>Što</a:t>
            </a:r>
            <a:r>
              <a:rPr lang="hr-HR" baseline="0" dirty="0" smtClean="0"/>
              <a:t> mislim pod „nepodnošljivo”? Ako zamislim kako doživljavam odbijanje, što mi prolazi kroz glavu? Što predviđam da bi se moglo dogoditi? Kako mislim da bih se tada osjećao? I kako dugo?</a:t>
            </a:r>
          </a:p>
          <a:p>
            <a:pPr marL="342900" indent="-342900">
              <a:buAutoNum type="arabicPeriod"/>
            </a:pPr>
            <a:r>
              <a:rPr lang="hr-HR" dirty="0" smtClean="0"/>
              <a:t>Što</a:t>
            </a:r>
            <a:r>
              <a:rPr lang="hr-HR" baseline="0" dirty="0" smtClean="0"/>
              <a:t> znači „n</a:t>
            </a:r>
            <a:r>
              <a:rPr lang="hr-HR" dirty="0" smtClean="0"/>
              <a:t>eophodno”? Što bi se dogodilo kad ne bih bio na razini zadatka</a:t>
            </a:r>
            <a:r>
              <a:rPr lang="hr-HR" baseline="0" dirty="0" smtClean="0"/>
              <a:t>? Kad sam na nivou, od čega me to štiti? Što je najgore što bi se dogodilo kad ne bih bio? Gdje bi me to dovelo/ u kakvu poziciju stavilo? Kakva bih tada osoba bio? Kako bi se to odrazilo na moje mjesto u svijetu?</a:t>
            </a:r>
            <a:endParaRPr lang="hr-HR" dirty="0" smtClean="0"/>
          </a:p>
          <a:p>
            <a:endParaRPr lang="hr-HR" dirty="0" smtClean="0"/>
          </a:p>
          <a:p>
            <a:r>
              <a:rPr lang="hr-HR" dirty="0" smtClean="0"/>
              <a:t>Situacije kod izazivaju posebno snažne</a:t>
            </a:r>
            <a:r>
              <a:rPr lang="hr-HR" baseline="0" dirty="0" smtClean="0"/>
              <a:t> emocije su situacije relevantne za vlastitu grupu pravila.</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25</a:t>
            </a:fld>
            <a:endParaRPr lang="hr-HR"/>
          </a:p>
        </p:txBody>
      </p:sp>
    </p:spTree>
    <p:extLst>
      <p:ext uri="{BB962C8B-B14F-4D97-AF65-F5344CB8AC3E}">
        <p14:creationId xmlns:p14="http://schemas.microsoft.com/office/powerpoint/2010/main" val="4067785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26</a:t>
            </a:fld>
            <a:endParaRPr lang="hr-HR"/>
          </a:p>
        </p:txBody>
      </p:sp>
    </p:spTree>
    <p:extLst>
      <p:ext uri="{BB962C8B-B14F-4D97-AF65-F5344CB8AC3E}">
        <p14:creationId xmlns:p14="http://schemas.microsoft.com/office/powerpoint/2010/main" val="110875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Kako god se odražava na svim razinama</a:t>
            </a:r>
            <a:r>
              <a:rPr lang="hr-HR" baseline="0" dirty="0" smtClean="0"/>
              <a:t> psihofizičkog čovjekovog ustroja, tako se odražava i na svim područjima njegova života.</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4</a:t>
            </a:fld>
            <a:endParaRPr lang="hr-HR"/>
          </a:p>
        </p:txBody>
      </p:sp>
    </p:spTree>
    <p:extLst>
      <p:ext uri="{BB962C8B-B14F-4D97-AF65-F5344CB8AC3E}">
        <p14:creationId xmlns:p14="http://schemas.microsoft.com/office/powerpoint/2010/main" val="30974362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Primjer</a:t>
            </a:r>
            <a:r>
              <a:rPr lang="hr-HR" baseline="0" dirty="0" smtClean="0"/>
              <a:t> a</a:t>
            </a:r>
            <a:r>
              <a:rPr lang="hr-HR" dirty="0" smtClean="0"/>
              <a:t>lternative:</a:t>
            </a:r>
          </a:p>
          <a:p>
            <a:r>
              <a:rPr lang="hr-HR" dirty="0" smtClean="0"/>
              <a:t>Novo pravilo će biti fleksibilnije,</a:t>
            </a:r>
            <a:r>
              <a:rPr lang="hr-HR" baseline="0" dirty="0" smtClean="0"/>
              <a:t> uzimat će okolnosti u obzir i djelovat će prema načelu „neki ljudi, ponekad…” umjesto „svi ljudi, uvijek…”</a:t>
            </a:r>
          </a:p>
          <a:p>
            <a:r>
              <a:rPr lang="hr-HR" dirty="0" smtClean="0"/>
              <a:t>Umjesto „moram”, „trebam”  nova pravila glasit će „volio bih”, „želio bih”, „draže mi je”, „više uživam kad”…</a:t>
            </a:r>
          </a:p>
          <a:p>
            <a:r>
              <a:rPr lang="hr-HR" dirty="0" smtClean="0"/>
              <a:t>Mogu započinjati</a:t>
            </a:r>
            <a:r>
              <a:rPr lang="hr-HR" baseline="0" dirty="0" smtClean="0"/>
              <a:t> i sa „ako… onda”, ali završavaju sa drukčijim, manje negativnim onda.</a:t>
            </a:r>
            <a:endParaRPr lang="hr-HR" dirty="0" smtClean="0"/>
          </a:p>
          <a:p>
            <a:endParaRPr lang="hr-HR" dirty="0" smtClean="0"/>
          </a:p>
          <a:p>
            <a:r>
              <a:rPr lang="hr-HR" dirty="0" smtClean="0"/>
              <a:t>Npr. „Ako me netko</a:t>
            </a:r>
            <a:r>
              <a:rPr lang="hr-HR" baseline="0" dirty="0" smtClean="0"/>
              <a:t> kritizira, onda znači da sam neuspješan.” </a:t>
            </a:r>
            <a:r>
              <a:rPr lang="hr-HR" i="1" baseline="0" dirty="0" smtClean="0"/>
              <a:t>zamijenit će se s</a:t>
            </a:r>
          </a:p>
          <a:p>
            <a:r>
              <a:rPr lang="hr-HR" dirty="0" smtClean="0"/>
              <a:t>„Ako me netko kritizira možda jesam,</a:t>
            </a:r>
            <a:r>
              <a:rPr lang="hr-HR" baseline="0" dirty="0" smtClean="0"/>
              <a:t> a možda nisam to zavrijedio. Ako sam učinio nešto vrijedno kritike, to nije neuspjeh, već je to ljudski i u tome nema ništa lošeg.”</a:t>
            </a:r>
          </a:p>
          <a:p>
            <a:endParaRPr lang="hr-HR" baseline="0" dirty="0" smtClean="0"/>
          </a:p>
          <a:p>
            <a:r>
              <a:rPr lang="hr-HR" baseline="0" dirty="0" err="1" smtClean="0"/>
              <a:t>You</a:t>
            </a:r>
            <a:r>
              <a:rPr lang="hr-HR" baseline="0" dirty="0" smtClean="0"/>
              <a:t> don’t </a:t>
            </a:r>
            <a:r>
              <a:rPr lang="hr-HR" baseline="0" dirty="0" err="1" smtClean="0"/>
              <a:t>have</a:t>
            </a:r>
            <a:r>
              <a:rPr lang="hr-HR" baseline="0" dirty="0" smtClean="0"/>
              <a:t> to </a:t>
            </a:r>
            <a:r>
              <a:rPr lang="hr-HR" baseline="0" dirty="0" err="1" smtClean="0"/>
              <a:t>be</a:t>
            </a:r>
            <a:r>
              <a:rPr lang="hr-HR" baseline="0" dirty="0" smtClean="0"/>
              <a:t> </a:t>
            </a:r>
            <a:r>
              <a:rPr lang="hr-HR" baseline="0" dirty="0" err="1" smtClean="0"/>
              <a:t>great</a:t>
            </a:r>
            <a:r>
              <a:rPr lang="hr-HR" baseline="0" dirty="0" smtClean="0"/>
              <a:t> </a:t>
            </a:r>
            <a:r>
              <a:rPr lang="hr-HR" baseline="0" dirty="0" err="1" smtClean="0"/>
              <a:t>to</a:t>
            </a:r>
            <a:r>
              <a:rPr lang="hr-HR" baseline="0" dirty="0" smtClean="0"/>
              <a:t> </a:t>
            </a:r>
            <a:r>
              <a:rPr lang="hr-HR" baseline="0" dirty="0" err="1" smtClean="0"/>
              <a:t>be</a:t>
            </a:r>
            <a:r>
              <a:rPr lang="hr-HR" baseline="0" dirty="0" smtClean="0"/>
              <a:t> </a:t>
            </a:r>
            <a:r>
              <a:rPr lang="hr-HR" baseline="0" dirty="0" err="1" smtClean="0"/>
              <a:t>great</a:t>
            </a:r>
            <a:r>
              <a:rPr lang="hr-HR" baseline="0" dirty="0" smtClean="0"/>
              <a:t>!</a:t>
            </a:r>
          </a:p>
          <a:p>
            <a:endParaRPr lang="hr-HR" baseline="0" dirty="0" smtClean="0"/>
          </a:p>
          <a:p>
            <a:r>
              <a:rPr lang="hr-HR" baseline="0" dirty="0" smtClean="0"/>
              <a:t>Teško je odmah pronaći smislenu alternativu koja djeluje. No, kad se pronađe neka koja se čini osobi uvjerljiva dobro ju je provesti u djelo na tjedan dva i vidjeti kako to funkcionira.</a:t>
            </a:r>
          </a:p>
          <a:p>
            <a:r>
              <a:rPr lang="hr-HR" baseline="0" dirty="0" smtClean="0"/>
              <a:t>Korisno je i promatrati druge ljude i pokušati dokučiti koja su njihova životna pravila. To pomaže otkrivanju različitosti svih mogućih stajališta koja ljudi mogu zauzeti i objasniti si koje od tih stajališta bi bilo korisno preuzeti za sebe. </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27</a:t>
            </a:fld>
            <a:endParaRPr lang="hr-HR"/>
          </a:p>
        </p:txBody>
      </p:sp>
    </p:spTree>
    <p:extLst>
      <p:ext uri="{BB962C8B-B14F-4D97-AF65-F5344CB8AC3E}">
        <p14:creationId xmlns:p14="http://schemas.microsoft.com/office/powerpoint/2010/main" val="4117669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Anksiozna predviđanja i samokritične misli krajnji su ishodi</a:t>
            </a:r>
            <a:r>
              <a:rPr lang="hr-HR" baseline="0" dirty="0" smtClean="0"/>
              <a:t> životnih pravila koja su formirana rano u životu i služe osobi da se nosi sa svakodnevicom unatoč „istinitosti” „bazičnih zaključaka o sebi”.</a:t>
            </a:r>
          </a:p>
          <a:p>
            <a:r>
              <a:rPr lang="hr-HR" baseline="0" dirty="0" smtClean="0"/>
              <a:t>Dugoročno gledajući, ta životna pravila stoje osobi na putu da dobije od života ono što želi i onemogućuju je da prihvati sebe kakva jeste.</a:t>
            </a:r>
          </a:p>
          <a:p>
            <a:r>
              <a:rPr lang="hr-HR" baseline="0" dirty="0" smtClean="0"/>
              <a:t>Iako nam pomažu da strukturiramo svijet oko sebe i nosimo se s njim lakše, pa čak i da nam povećaju samopoštovanje, ona ga zapravo snižavaju. Ona grade oko nas zid očekivanja, standarda i zahtjeva. </a:t>
            </a:r>
          </a:p>
          <a:p>
            <a:endParaRPr lang="hr-HR" baseline="0" dirty="0" smtClean="0"/>
          </a:p>
          <a:p>
            <a:r>
              <a:rPr lang="hr-HR" baseline="0" dirty="0" smtClean="0"/>
              <a:t>Povezanost životnih pravila i bazičnih zaključaka o sebi:</a:t>
            </a:r>
          </a:p>
          <a:p>
            <a:endParaRPr lang="hr-HR" baseline="0" dirty="0" smtClean="0"/>
          </a:p>
          <a:p>
            <a:pPr marL="228600" indent="-228600">
              <a:buAutoNum type="arabicPeriod"/>
            </a:pPr>
            <a:r>
              <a:rPr lang="hr-HR" baseline="0" dirty="0" smtClean="0"/>
              <a:t>Bazični zaključak: </a:t>
            </a:r>
            <a:r>
              <a:rPr lang="hr-HR" u="sng" baseline="0" dirty="0" smtClean="0"/>
              <a:t>Nekompetentan</a:t>
            </a:r>
            <a:r>
              <a:rPr lang="hr-HR" baseline="0" dirty="0" smtClean="0"/>
              <a:t> - Sve dok puno radim i postavljam si visoke standarde mogu prevladati osjećaj nedovoljne kompetentnosti i osjećati se ok sam sa sobom.</a:t>
            </a:r>
          </a:p>
          <a:p>
            <a:pPr marL="228600" indent="-228600">
              <a:buAutoNum type="arabicPeriod"/>
            </a:pPr>
            <a:r>
              <a:rPr lang="hr-HR" baseline="0" dirty="0" smtClean="0"/>
              <a:t>Bazični zaključak: </a:t>
            </a:r>
            <a:r>
              <a:rPr lang="hr-HR" u="sng" baseline="0" dirty="0" smtClean="0"/>
              <a:t>Neprivlačan</a:t>
            </a:r>
            <a:r>
              <a:rPr lang="hr-HR" baseline="0" dirty="0" smtClean="0"/>
              <a:t> – Sve dok pričam zabavne anegdote i predstavljam srž zabave nitko neće primijetiti da sam neprivlačan te se mogu osjećati ok sa sobom.</a:t>
            </a:r>
          </a:p>
          <a:p>
            <a:pPr marL="228600" indent="-228600">
              <a:buAutoNum type="arabicPeriod"/>
            </a:pP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28</a:t>
            </a:fld>
            <a:endParaRPr lang="hr-HR"/>
          </a:p>
        </p:txBody>
      </p:sp>
    </p:spTree>
    <p:extLst>
      <p:ext uri="{BB962C8B-B14F-4D97-AF65-F5344CB8AC3E}">
        <p14:creationId xmlns:p14="http://schemas.microsoft.com/office/powerpoint/2010/main" val="12979851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Primjeri životnih pravila: „Nikada ne smijem tražiti pomoć.”, „Ako nisam na vrhu,</a:t>
            </a:r>
            <a:r>
              <a:rPr lang="hr-HR" baseline="0" dirty="0" smtClean="0"/>
              <a:t> nisam nigdje.” i sl.</a:t>
            </a:r>
          </a:p>
          <a:p>
            <a:endParaRPr lang="hr-HR" baseline="0" dirty="0" smtClean="0"/>
          </a:p>
          <a:p>
            <a:r>
              <a:rPr lang="hr-HR" baseline="0" dirty="0" smtClean="0"/>
              <a:t>Karakteristike pravila:</a:t>
            </a:r>
          </a:p>
          <a:p>
            <a:pPr marL="228600" indent="-228600">
              <a:buAutoNum type="arabicPeriod"/>
            </a:pPr>
            <a:r>
              <a:rPr lang="hr-HR" baseline="0" dirty="0" smtClean="0"/>
              <a:t>Pravila su jedinstvena za svaku osobu</a:t>
            </a:r>
          </a:p>
          <a:p>
            <a:pPr marL="228600" indent="-228600">
              <a:buAutoNum type="arabicPeriod"/>
            </a:pPr>
            <a:r>
              <a:rPr lang="hr-HR" baseline="0" dirty="0" smtClean="0"/>
              <a:t>Rigidna su i otporna na promjenu</a:t>
            </a:r>
          </a:p>
          <a:p>
            <a:pPr marL="228600" indent="-228600">
              <a:buAutoNum type="arabicPeriod"/>
            </a:pPr>
            <a:r>
              <a:rPr lang="hr-HR" baseline="0" dirty="0" smtClean="0"/>
              <a:t>Povezana su sa snažnim emocijama (vrlo snažne emocije su ujedno znak da je pravilo aktivirano)</a:t>
            </a:r>
          </a:p>
          <a:p>
            <a:pPr marL="228600" indent="-228600">
              <a:buAutoNum type="arabicPeriod"/>
            </a:pPr>
            <a:r>
              <a:rPr lang="hr-HR" baseline="0" dirty="0" smtClean="0"/>
              <a:t>Neracionalna su (ne odražavaju činjenice)</a:t>
            </a:r>
          </a:p>
          <a:p>
            <a:pPr marL="228600" indent="-228600">
              <a:buAutoNum type="arabicPeriod"/>
            </a:pPr>
            <a:r>
              <a:rPr lang="hr-HR" baseline="0" dirty="0" smtClean="0"/>
              <a:t>Pretjerana su (generalizacije, uvijek-nikad, svatko-nitko, sve-ništa)</a:t>
            </a:r>
          </a:p>
          <a:p>
            <a:pPr marL="228600" indent="-228600">
              <a:buAutoNum type="arabicPeriod"/>
            </a:pPr>
            <a:r>
              <a:rPr lang="hr-HR" baseline="0" dirty="0" smtClean="0"/>
              <a:t>Garantiraju održavanje niskog samopoštovanja (jer ono ovisi o stvarima koje su nemoguće (biti savršen, uvijek imati sve pod kontrolom) ili izvan moći osobe (biti prihvaćen od svih, svima se sviđati).</a:t>
            </a:r>
          </a:p>
          <a:p>
            <a:pPr marL="228600" indent="-228600">
              <a:buAutoNum type="arabicPeriod"/>
            </a:pPr>
            <a:endParaRPr lang="hr-HR" baseline="0" dirty="0" smtClean="0"/>
          </a:p>
          <a:p>
            <a:pPr marL="0" indent="0">
              <a:buNone/>
            </a:pPr>
            <a:r>
              <a:rPr lang="hr-HR" baseline="0" dirty="0" smtClean="0"/>
              <a:t>Biti sretan sa sobom takav kakav netko jest stavlja čovjeka u puno jaču poziciju neovisnu o životnim okolnostima (nego ovisiti o tome je li mlad, lijep, prihvaćen, zdrav, ima novca, status itd.)</a:t>
            </a:r>
          </a:p>
          <a:p>
            <a:pPr marL="228600" indent="-228600">
              <a:buAutoNum type="arabicPeriod"/>
            </a:pP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29</a:t>
            </a:fld>
            <a:endParaRPr lang="hr-HR"/>
          </a:p>
        </p:txBody>
      </p:sp>
    </p:spTree>
    <p:extLst>
      <p:ext uri="{BB962C8B-B14F-4D97-AF65-F5344CB8AC3E}">
        <p14:creationId xmlns:p14="http://schemas.microsoft.com/office/powerpoint/2010/main" val="9398427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Smatra se da je obično potrebno 6-8 mjeseci da novo pravilo u potpunosti zamijeni staro.</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30</a:t>
            </a:fld>
            <a:endParaRPr lang="hr-HR"/>
          </a:p>
        </p:txBody>
      </p:sp>
    </p:spTree>
    <p:extLst>
      <p:ext uri="{BB962C8B-B14F-4D97-AF65-F5344CB8AC3E}">
        <p14:creationId xmlns:p14="http://schemas.microsoft.com/office/powerpoint/2010/main" val="34246961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Iako se</a:t>
            </a:r>
            <a:r>
              <a:rPr lang="hr-HR" baseline="0" dirty="0" smtClean="0"/>
              <a:t> čini da je 100% čini kao privlačan cilj, on je zapravo neostvariv, nemoguć.</a:t>
            </a:r>
          </a:p>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32</a:t>
            </a:fld>
            <a:endParaRPr lang="hr-HR"/>
          </a:p>
        </p:txBody>
      </p:sp>
    </p:spTree>
    <p:extLst>
      <p:ext uri="{BB962C8B-B14F-4D97-AF65-F5344CB8AC3E}">
        <p14:creationId xmlns:p14="http://schemas.microsoft.com/office/powerpoint/2010/main" val="16341188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34</a:t>
            </a:fld>
            <a:endParaRPr lang="hr-HR"/>
          </a:p>
        </p:txBody>
      </p:sp>
    </p:spTree>
    <p:extLst>
      <p:ext uri="{BB962C8B-B14F-4D97-AF65-F5344CB8AC3E}">
        <p14:creationId xmlns:p14="http://schemas.microsoft.com/office/powerpoint/2010/main" val="450912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Strategije:</a:t>
            </a:r>
            <a:r>
              <a:rPr lang="hr-HR" baseline="0" dirty="0" smtClean="0"/>
              <a:t> U podlozi je vjerovanje „Ako se tako ne ponašam, drugi me neće prihvatiti ili čak neće htjeti uopće imati posla sa mnom.”</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5</a:t>
            </a:fld>
            <a:endParaRPr lang="hr-HR"/>
          </a:p>
        </p:txBody>
      </p:sp>
    </p:spTree>
    <p:extLst>
      <p:ext uri="{BB962C8B-B14F-4D97-AF65-F5344CB8AC3E}">
        <p14:creationId xmlns:p14="http://schemas.microsoft.com/office/powerpoint/2010/main" val="729356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Proces nastanka niskog samopoštovanja</a:t>
            </a:r>
            <a:r>
              <a:rPr lang="hr-HR" baseline="0" dirty="0" smtClean="0"/>
              <a:t> i njegova konceptualizacija iz perspektivne KBT-a.</a:t>
            </a:r>
          </a:p>
          <a:p>
            <a:r>
              <a:rPr lang="hr-HR" baseline="0" dirty="0" smtClean="0"/>
              <a:t>Za K razumijevanje nastanka NS-a prvi je korak prema promjeni. K razumije kako su zaključci koje je donio o sebi na temelju ranih iskustava odnosno kako su ta iskustva utjecala na njegove misli, osjećaje i ponašanja. </a:t>
            </a:r>
          </a:p>
          <a:p>
            <a:endParaRPr lang="hr-HR" baseline="0" dirty="0" smtClean="0"/>
          </a:p>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8</a:t>
            </a:fld>
            <a:endParaRPr lang="hr-HR"/>
          </a:p>
        </p:txBody>
      </p:sp>
    </p:spTree>
    <p:extLst>
      <p:ext uri="{BB962C8B-B14F-4D97-AF65-F5344CB8AC3E}">
        <p14:creationId xmlns:p14="http://schemas.microsoft.com/office/powerpoint/2010/main" val="1061228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Proces održavanja NS-a.</a:t>
            </a:r>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9</a:t>
            </a:fld>
            <a:endParaRPr lang="hr-HR"/>
          </a:p>
        </p:txBody>
      </p:sp>
    </p:spTree>
    <p:extLst>
      <p:ext uri="{BB962C8B-B14F-4D97-AF65-F5344CB8AC3E}">
        <p14:creationId xmlns:p14="http://schemas.microsoft.com/office/powerpoint/2010/main" val="1548978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Temeljna </a:t>
            </a:r>
            <a:r>
              <a:rPr lang="hr-HR" baseline="0" dirty="0" smtClean="0"/>
              <a:t>iskustva za formiranje vjerovanja o sebi događaju se rano u životu. Ono što ljudi čuju, vide i osjete u djetinjstvu u svojoj primarnoj obitelji, u okolini u kojoj se kreću, u školi i među vršnjacima na igralištu utjecat će znatno na njihov način </a:t>
            </a:r>
            <a:r>
              <a:rPr lang="hr-HR" baseline="0" dirty="0" err="1" smtClean="0"/>
              <a:t>samoipoimanja</a:t>
            </a:r>
            <a:r>
              <a:rPr lang="hr-HR" baseline="0" dirty="0" smtClean="0"/>
              <a:t> što će se održati do odrasle dobi.  Neka od takvih iskustava pridonijet će razvoju negativne slike o sebi. </a:t>
            </a:r>
          </a:p>
          <a:p>
            <a:endParaRPr lang="hr-HR" baseline="0" dirty="0" smtClean="0"/>
          </a:p>
          <a:p>
            <a:r>
              <a:rPr lang="hr-HR" baseline="0" dirty="0" smtClean="0"/>
              <a:t>Tijekom odrastanja ljudi usvoje (internaliziraju) glasove osoba iz svoje okoline i ponesu ih sa sobom kao prtljagu u svoj odrasli život. To nisu isključivo glasovi roditelja, već mogu biti i glasovi ostalih članova obitelji (djedova, baka, starije braće i sestara), učitelja, dadilja, prijatelja i školskih kolega i svi oni mogu utjecati na razvoj našeg samopoštovanja. Možemo sebe kritizirati identičnim oštrim glasom kao što su nas oni kritizirali ili nazivati se istim imenima kojima su nas oni nazivali ili uspoređivati se s drugim osobama ili s time kakvi bismo trebali biti na isti način na koji smo bili uspoređivani u djetinjstvu. Današnja vjerovanja o sebi često su preslika poruka koje smo primali kao djeca.</a:t>
            </a:r>
          </a:p>
          <a:p>
            <a:endParaRPr lang="hr-HR" baseline="0" dirty="0" smtClean="0"/>
          </a:p>
        </p:txBody>
      </p:sp>
      <p:sp>
        <p:nvSpPr>
          <p:cNvPr id="4" name="Rezervirano mjesto broja slajda 3"/>
          <p:cNvSpPr>
            <a:spLocks noGrp="1"/>
          </p:cNvSpPr>
          <p:nvPr>
            <p:ph type="sldNum" sz="quarter" idx="10"/>
          </p:nvPr>
        </p:nvSpPr>
        <p:spPr/>
        <p:txBody>
          <a:bodyPr/>
          <a:lstStyle/>
          <a:p>
            <a:fld id="{5024329E-81BA-433B-BB45-50C706AAC1D5}" type="slidenum">
              <a:rPr lang="hr-HR" smtClean="0"/>
              <a:t>10</a:t>
            </a:fld>
            <a:endParaRPr lang="hr-HR"/>
          </a:p>
        </p:txBody>
      </p:sp>
    </p:spTree>
    <p:extLst>
      <p:ext uri="{BB962C8B-B14F-4D97-AF65-F5344CB8AC3E}">
        <p14:creationId xmlns:p14="http://schemas.microsoft.com/office/powerpoint/2010/main" val="568582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baseline="0" dirty="0" smtClean="0"/>
              <a:t>Unatoč tome što su takva vjerovanja o sebi utemeljena na iskustvu i što su snažna i uvjerljiva, uobičajeno su netočna i pristrana jer su razvijena iz dječje perspektive. U trenutku u kojem je bazični zaključak ili vjerovanje o sebi formirano osoba je bila premala da kaže „stani malo, razmisli i odvagni ima li to uopće smisla što ti govore”, te ne može prosuditi valjanost takvih tvrdnji i poruka odnosno nije mogla shvatiti da je to samo nečije mišljenje, a ne nužno činjenica.</a:t>
            </a:r>
          </a:p>
          <a:p>
            <a:pPr marL="0" marR="0" indent="0" algn="l" defTabSz="914400" rtl="0" eaLnBrk="1" fontAlgn="auto" latinLnBrk="0" hangingPunct="1">
              <a:lnSpc>
                <a:spcPct val="100000"/>
              </a:lnSpc>
              <a:spcBef>
                <a:spcPts val="0"/>
              </a:spcBef>
              <a:spcAft>
                <a:spcPts val="0"/>
              </a:spcAft>
              <a:buClrTx/>
              <a:buSzTx/>
              <a:buFontTx/>
              <a:buNone/>
              <a:tabLst/>
              <a:defRPr/>
            </a:pPr>
            <a:endParaRPr lang="hr-HR"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hr-HR" b="1" dirty="0" smtClean="0"/>
              <a:t>Negativna pristranost u predviđanju</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smtClean="0"/>
              <a:t>-očekivanje</a:t>
            </a:r>
            <a:r>
              <a:rPr lang="hr-HR" baseline="0" dirty="0" smtClean="0"/>
              <a:t> negativnih ishoda</a:t>
            </a: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hr-HR" b="1" dirty="0" smtClean="0"/>
              <a:t>Negativna pristranost u percepciji</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smtClean="0"/>
              <a:t>-primjećuje se ono što se</a:t>
            </a:r>
            <a:r>
              <a:rPr lang="hr-HR" baseline="0" dirty="0" smtClean="0"/>
              <a:t> osobi ne sviđa kod sebe i što je čini nesretnom i što je naučila da „ne valja kod nje” - npr. fizički izgled („moje oči su male”), karakter („nisi dovoljno ležerna, duhovita”) ili pogreške koje čovjek čini („o ne, opet, kako sam mogla biti tako glupa”)</a:t>
            </a: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r-HR" b="1" dirty="0" smtClean="0"/>
              <a:t>Negativna pristranost u interpretaciji</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smtClean="0"/>
              <a:t>-ako nešto ne</a:t>
            </a:r>
            <a:r>
              <a:rPr lang="hr-HR" baseline="0" dirty="0" smtClean="0"/>
              <a:t> ide dobro donose se globalni, pretjerano generalizirani zaključci o sebi, npr. „Tipično, uvijek sve krivo napraviš!”</a:t>
            </a:r>
          </a:p>
          <a:p>
            <a:pPr marL="0" marR="0" indent="0" algn="l" defTabSz="914400" rtl="0" eaLnBrk="1" fontAlgn="auto" latinLnBrk="0" hangingPunct="1">
              <a:lnSpc>
                <a:spcPct val="100000"/>
              </a:lnSpc>
              <a:spcBef>
                <a:spcPts val="0"/>
              </a:spcBef>
              <a:spcAft>
                <a:spcPts val="0"/>
              </a:spcAft>
              <a:buClrTx/>
              <a:buSzTx/>
              <a:buFontTx/>
              <a:buNone/>
              <a:tabLst/>
              <a:defRPr/>
            </a:pPr>
            <a:r>
              <a:rPr lang="hr-HR" baseline="0" dirty="0" smtClean="0"/>
              <a:t>-čak se i </a:t>
            </a:r>
            <a:r>
              <a:rPr lang="hr-HR" baseline="0" dirty="0" err="1" smtClean="0"/>
              <a:t>poz.iskustva</a:t>
            </a:r>
            <a:r>
              <a:rPr lang="hr-HR" baseline="0" dirty="0" smtClean="0"/>
              <a:t> interpretiraju na način da potvrde stara, duboko ukorijenjena vjerovanja o sebi (skript) – npr. kompliment da netko izgleda dobro  može se protumačiti na način da mora da dotad ta osoba nije izgledala dobro.</a:t>
            </a: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r-HR" b="1" dirty="0" smtClean="0"/>
              <a:t>Negativna pristranost u pamćenju</a:t>
            </a:r>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r-HR" b="1" dirty="0" smtClean="0"/>
              <a:t>Negativna pristranost u vjerovanjima o sebi</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smtClean="0"/>
              <a:t>- Predrasude o sebi</a:t>
            </a:r>
            <a:r>
              <a:rPr lang="hr-HR" baseline="0" dirty="0" smtClean="0"/>
              <a:t> zasnovane na pristranom uzorku dokaza toliko snažne da nadvladaju stvarnu sliku </a:t>
            </a:r>
            <a:endParaRPr lang="hr-H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HR" dirty="0" smtClean="0"/>
          </a:p>
          <a:p>
            <a:endParaRPr lang="hr-HR" dirty="0"/>
          </a:p>
        </p:txBody>
      </p:sp>
      <p:sp>
        <p:nvSpPr>
          <p:cNvPr id="4" name="Rezervirano mjesto broja slajda 3"/>
          <p:cNvSpPr>
            <a:spLocks noGrp="1"/>
          </p:cNvSpPr>
          <p:nvPr>
            <p:ph type="sldNum" sz="quarter" idx="10"/>
          </p:nvPr>
        </p:nvSpPr>
        <p:spPr/>
        <p:txBody>
          <a:bodyPr/>
          <a:lstStyle/>
          <a:p>
            <a:fld id="{5024329E-81BA-433B-BB45-50C706AAC1D5}" type="slidenum">
              <a:rPr lang="hr-HR" smtClean="0"/>
              <a:t>11</a:t>
            </a:fld>
            <a:endParaRPr lang="hr-HR"/>
          </a:p>
        </p:txBody>
      </p:sp>
    </p:spTree>
    <p:extLst>
      <p:ext uri="{BB962C8B-B14F-4D97-AF65-F5344CB8AC3E}">
        <p14:creationId xmlns:p14="http://schemas.microsoft.com/office/powerpoint/2010/main" val="78993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Vrste situacija</a:t>
            </a:r>
            <a:r>
              <a:rPr lang="hr-HR" baseline="0" dirty="0" smtClean="0"/>
              <a:t> koje aktiviraju bazične zaključke o sebi ovise o prirodi tih zaključaka kao i životnim pravilima pomoću kojih se osoba s njima nosi. </a:t>
            </a:r>
          </a:p>
          <a:p>
            <a:r>
              <a:rPr lang="hr-HR" baseline="0" dirty="0" smtClean="0"/>
              <a:t>Primjerice, ako se bazični zaključak odnosi na „prihvaćenost osobe od strane drugih”, a pravila su oblikovana tako da osiguraju osobi prihvaćenost, tada su situacije </a:t>
            </a:r>
            <a:r>
              <a:rPr lang="hr-HR" baseline="0" dirty="0" err="1" smtClean="0"/>
              <a:t>trigeri</a:t>
            </a:r>
            <a:r>
              <a:rPr lang="hr-HR" baseline="0" dirty="0" smtClean="0"/>
              <a:t> one u kojima postoji prijetnja da će ta prihvaćenost biti ugrožena.</a:t>
            </a:r>
          </a:p>
          <a:p>
            <a:r>
              <a:rPr lang="hr-HR" baseline="0" dirty="0" smtClean="0"/>
              <a:t>Ili, ako se bazični zaključak odnosi na „postignuće, uspjeh ili kompetentnost”, a pravila podrazumijevaju fokus na visoke standarde i oblikovana su tako da se oni uvijek ostvaruju, tada su situacije </a:t>
            </a:r>
            <a:r>
              <a:rPr lang="hr-HR" baseline="0" dirty="0" err="1" smtClean="0"/>
              <a:t>trigeri</a:t>
            </a:r>
            <a:r>
              <a:rPr lang="hr-HR" baseline="0" dirty="0" smtClean="0"/>
              <a:t> one u kojima postoji opasnost da će osoba ostvariti manje od onoga što od sebe očekuje.</a:t>
            </a:r>
          </a:p>
          <a:p>
            <a:endParaRPr lang="hr-HR" baseline="0" dirty="0" smtClean="0"/>
          </a:p>
        </p:txBody>
      </p:sp>
      <p:sp>
        <p:nvSpPr>
          <p:cNvPr id="4" name="Slide Number Placeholder 3"/>
          <p:cNvSpPr>
            <a:spLocks noGrp="1"/>
          </p:cNvSpPr>
          <p:nvPr>
            <p:ph type="sldNum" sz="quarter" idx="10"/>
          </p:nvPr>
        </p:nvSpPr>
        <p:spPr/>
        <p:txBody>
          <a:bodyPr/>
          <a:lstStyle/>
          <a:p>
            <a:fld id="{5024329E-81BA-433B-BB45-50C706AAC1D5}" type="slidenum">
              <a:rPr lang="hr-HR" smtClean="0"/>
              <a:t>13</a:t>
            </a:fld>
            <a:endParaRPr lang="hr-HR"/>
          </a:p>
        </p:txBody>
      </p:sp>
    </p:spTree>
    <p:extLst>
      <p:ext uri="{BB962C8B-B14F-4D97-AF65-F5344CB8AC3E}">
        <p14:creationId xmlns:p14="http://schemas.microsoft.com/office/powerpoint/2010/main" val="2888487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Anksiozna</a:t>
            </a:r>
            <a:r>
              <a:rPr lang="hr-HR" baseline="0" dirty="0" smtClean="0"/>
              <a:t> predviđanja – npr. u situaciji javnog nastupa</a:t>
            </a:r>
          </a:p>
          <a:p>
            <a:endParaRPr lang="hr-HR" baseline="0" dirty="0" smtClean="0"/>
          </a:p>
          <a:p>
            <a:r>
              <a:rPr lang="hr-HR" baseline="0" dirty="0" smtClean="0"/>
              <a:t>Samokritične misli – ako osoba smatra da je ono što kritizira kod sebe dio nje i da je nepromjenjivo jako će utjecati na njezino raspoloženje što može biti privremeno ili poput efekta snježne grude odvesti je do depresije</a:t>
            </a:r>
            <a:endParaRPr lang="hr-HR" dirty="0"/>
          </a:p>
        </p:txBody>
      </p:sp>
      <p:sp>
        <p:nvSpPr>
          <p:cNvPr id="4" name="Slide Number Placeholder 3"/>
          <p:cNvSpPr>
            <a:spLocks noGrp="1"/>
          </p:cNvSpPr>
          <p:nvPr>
            <p:ph type="sldNum" sz="quarter" idx="10"/>
          </p:nvPr>
        </p:nvSpPr>
        <p:spPr/>
        <p:txBody>
          <a:bodyPr/>
          <a:lstStyle/>
          <a:p>
            <a:fld id="{5024329E-81BA-433B-BB45-50C706AAC1D5}" type="slidenum">
              <a:rPr lang="hr-HR" smtClean="0"/>
              <a:t>15</a:t>
            </a:fld>
            <a:endParaRPr lang="hr-HR"/>
          </a:p>
        </p:txBody>
      </p:sp>
    </p:spTree>
    <p:extLst>
      <p:ext uri="{BB962C8B-B14F-4D97-AF65-F5344CB8AC3E}">
        <p14:creationId xmlns:p14="http://schemas.microsoft.com/office/powerpoint/2010/main" val="135829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60C4F6B-6D4D-4B9D-8AC7-7B416AB90316}" type="datetimeFigureOut">
              <a:rPr lang="hr-HR" smtClean="0"/>
              <a:t>3.2.2016.</a:t>
            </a:fld>
            <a:endParaRPr lang="hr-HR"/>
          </a:p>
        </p:txBody>
      </p:sp>
      <p:sp>
        <p:nvSpPr>
          <p:cNvPr id="5" name="Footer Placeholder 4"/>
          <p:cNvSpPr>
            <a:spLocks noGrp="1"/>
          </p:cNvSpPr>
          <p:nvPr>
            <p:ph type="ftr" sz="quarter" idx="11"/>
          </p:nvPr>
        </p:nvSpPr>
        <p:spPr/>
        <p:txBody>
          <a:bodyPr/>
          <a:lstStyle/>
          <a:p>
            <a:endParaRPr lang="hr-H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2A51148-C1B4-4AC0-BBB4-51B0272589C2}" type="slidenum">
              <a:rPr lang="hr-HR" smtClean="0"/>
              <a:t>‹#›</a:t>
            </a:fld>
            <a:endParaRPr lang="hr-H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hr-HR" smtClean="0"/>
              <a:t>Uredite stil naslova matrice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060C4F6B-6D4D-4B9D-8AC7-7B416AB90316}" type="datetimeFigureOut">
              <a:rPr lang="hr-HR" smtClean="0"/>
              <a:t>3.2.2016.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hr-HR" smtClean="0"/>
              <a:t>Uredite stil naslova matrice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060C4F6B-6D4D-4B9D-8AC7-7B416AB90316}" type="datetimeFigureOut">
              <a:rPr lang="hr-HR" smtClean="0"/>
              <a:t>3.2.2016.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060C4F6B-6D4D-4B9D-8AC7-7B416AB90316}" type="datetimeFigureOut">
              <a:rPr lang="hr-HR" smtClean="0"/>
              <a:t>3.2.2016.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60C4F6B-6D4D-4B9D-8AC7-7B416AB90316}" type="datetimeFigureOut">
              <a:rPr lang="hr-HR" smtClean="0"/>
              <a:t>3.2.2016.</a:t>
            </a:fld>
            <a:endParaRPr lang="hr-H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2A51148-C1B4-4AC0-BBB4-51B0272589C2}" type="slidenum">
              <a:rPr lang="hr-HR" smtClean="0"/>
              <a:t>‹#›</a:t>
            </a:fld>
            <a:endParaRPr lang="hr-H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hr-HR" smtClean="0"/>
              <a:t>Uredite stil naslova matrice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hr-HR" smtClean="0"/>
              <a:t>Uredite stil naslova matrice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060C4F6B-6D4D-4B9D-8AC7-7B416AB90316}" type="datetimeFigureOut">
              <a:rPr lang="hr-HR" smtClean="0"/>
              <a:t>3.2.2016.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hr-HR" smtClean="0"/>
              <a:t>Uredite stil naslova matrice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060C4F6B-6D4D-4B9D-8AC7-7B416AB90316}" type="datetimeFigureOut">
              <a:rPr lang="hr-HR" smtClean="0"/>
              <a:t>3.2.2016.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Date Placeholder 2"/>
          <p:cNvSpPr>
            <a:spLocks noGrp="1"/>
          </p:cNvSpPr>
          <p:nvPr>
            <p:ph type="dt" sz="half" idx="10"/>
          </p:nvPr>
        </p:nvSpPr>
        <p:spPr/>
        <p:txBody>
          <a:bodyPr/>
          <a:lstStyle/>
          <a:p>
            <a:fld id="{060C4F6B-6D4D-4B9D-8AC7-7B416AB90316}" type="datetimeFigureOut">
              <a:rPr lang="hr-HR" smtClean="0"/>
              <a:t>3.2.2016.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60C4F6B-6D4D-4B9D-8AC7-7B416AB90316}" type="datetimeFigureOut">
              <a:rPr lang="hr-HR" smtClean="0"/>
              <a:t>3.2.2016.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82A51148-C1B4-4AC0-BBB4-51B0272589C2}"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060C4F6B-6D4D-4B9D-8AC7-7B416AB90316}" type="datetimeFigureOut">
              <a:rPr lang="hr-HR" smtClean="0"/>
              <a:t>3.2.2016.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2A51148-C1B4-4AC0-BBB4-51B0272589C2}" type="slidenum">
              <a:rPr lang="hr-HR" smtClean="0"/>
              <a:t>‹#›</a:t>
            </a:fld>
            <a:endParaRPr lang="hr-H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hr-HR" smtClean="0"/>
              <a:t>Uredite stil naslova matrice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5" name="Date Placeholder 4"/>
          <p:cNvSpPr>
            <a:spLocks noGrp="1"/>
          </p:cNvSpPr>
          <p:nvPr>
            <p:ph type="dt" sz="half" idx="10"/>
          </p:nvPr>
        </p:nvSpPr>
        <p:spPr/>
        <p:txBody>
          <a:bodyPr/>
          <a:lstStyle/>
          <a:p>
            <a:fld id="{060C4F6B-6D4D-4B9D-8AC7-7B416AB90316}" type="datetimeFigureOut">
              <a:rPr lang="hr-HR" smtClean="0"/>
              <a:t>3.2.2016.</a:t>
            </a:fld>
            <a:endParaRPr lang="hr-HR"/>
          </a:p>
        </p:txBody>
      </p:sp>
      <p:sp>
        <p:nvSpPr>
          <p:cNvPr id="7" name="Slide Number Placeholder 6"/>
          <p:cNvSpPr>
            <a:spLocks noGrp="1"/>
          </p:cNvSpPr>
          <p:nvPr>
            <p:ph type="sldNum" sz="quarter" idx="12"/>
          </p:nvPr>
        </p:nvSpPr>
        <p:spPr/>
        <p:txBody>
          <a:bodyPr/>
          <a:lstStyle/>
          <a:p>
            <a:fld id="{82A51148-C1B4-4AC0-BBB4-51B0272589C2}" type="slidenum">
              <a:rPr lang="hr-HR" smtClean="0"/>
              <a:t>‹#›</a:t>
            </a:fld>
            <a:endParaRPr lang="hr-H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hr-H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hr-HR" smtClean="0"/>
              <a:t>Uredite stil naslova matrice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60C4F6B-6D4D-4B9D-8AC7-7B416AB90316}" type="datetimeFigureOut">
              <a:rPr lang="hr-HR" smtClean="0"/>
              <a:t>3.2.2016.</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2A51148-C1B4-4AC0-BBB4-51B0272589C2}" type="slidenum">
              <a:rPr lang="hr-HR" smtClean="0"/>
              <a:t>‹#›</a:t>
            </a:fld>
            <a:endParaRPr lang="hr-H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hr-HR" smtClean="0"/>
              <a:t>Uredite stil naslova matrice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p:cNvSpPr>
            <a:spLocks noGrp="1"/>
          </p:cNvSpPr>
          <p:nvPr>
            <p:ph type="subTitle" idx="1"/>
          </p:nvPr>
        </p:nvSpPr>
        <p:spPr/>
        <p:txBody>
          <a:bodyPr/>
          <a:lstStyle/>
          <a:p>
            <a:r>
              <a:rPr lang="hr-HR" dirty="0" smtClean="0"/>
              <a:t>MINA ĐORĐEVIĆ, 6.2.2016.</a:t>
            </a:r>
            <a:endParaRPr lang="hr-HR" dirty="0"/>
          </a:p>
        </p:txBody>
      </p:sp>
      <p:sp>
        <p:nvSpPr>
          <p:cNvPr id="2" name="Naslov 1"/>
          <p:cNvSpPr>
            <a:spLocks noGrp="1"/>
          </p:cNvSpPr>
          <p:nvPr>
            <p:ph type="ctrTitle"/>
          </p:nvPr>
        </p:nvSpPr>
        <p:spPr/>
        <p:txBody>
          <a:bodyPr/>
          <a:lstStyle/>
          <a:p>
            <a:r>
              <a:rPr lang="hr-HR" dirty="0"/>
              <a:t>BKT niskog samopoštovanja</a:t>
            </a:r>
          </a:p>
        </p:txBody>
      </p:sp>
    </p:spTree>
    <p:extLst>
      <p:ext uri="{BB962C8B-B14F-4D97-AF65-F5344CB8AC3E}">
        <p14:creationId xmlns:p14="http://schemas.microsoft.com/office/powerpoint/2010/main" val="2725526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Iskustva koja pridonose nastanku ns-a</a:t>
            </a:r>
            <a:endParaRPr lang="hr-HR" dirty="0"/>
          </a:p>
        </p:txBody>
      </p:sp>
      <p:sp>
        <p:nvSpPr>
          <p:cNvPr id="3" name="Rezervirano mjesto sadržaja 2"/>
          <p:cNvSpPr>
            <a:spLocks noGrp="1"/>
          </p:cNvSpPr>
          <p:nvPr>
            <p:ph idx="1"/>
          </p:nvPr>
        </p:nvSpPr>
        <p:spPr>
          <a:xfrm>
            <a:off x="457200" y="1628800"/>
            <a:ext cx="8229600" cy="4968552"/>
          </a:xfrm>
        </p:spPr>
        <p:txBody>
          <a:bodyPr>
            <a:normAutofit fontScale="92500" lnSpcReduction="10000"/>
          </a:bodyPr>
          <a:lstStyle/>
          <a:p>
            <a:pPr marL="114300" indent="0">
              <a:buNone/>
            </a:pPr>
            <a:r>
              <a:rPr lang="hr-HR" sz="2000" dirty="0" smtClean="0"/>
              <a:t>RANA ISKUSTVA</a:t>
            </a:r>
          </a:p>
          <a:p>
            <a:r>
              <a:rPr lang="hr-HR" sz="2000" dirty="0" smtClean="0"/>
              <a:t>sustavno kažnjavanje, zanemarivanje ili maltretiranje</a:t>
            </a:r>
          </a:p>
          <a:p>
            <a:r>
              <a:rPr lang="hr-HR" sz="2000" dirty="0" smtClean="0"/>
              <a:t>neispunjavanje roditeljskih očekivanja</a:t>
            </a:r>
          </a:p>
          <a:p>
            <a:r>
              <a:rPr lang="hr-HR" sz="2000" dirty="0" smtClean="0"/>
              <a:t>neispunjavanje očekivanja vršnjačke grupe</a:t>
            </a:r>
          </a:p>
          <a:p>
            <a:r>
              <a:rPr lang="hr-HR" sz="2000" dirty="0" smtClean="0"/>
              <a:t>ispaštanje zbog tuđeg stresa ili teškoća</a:t>
            </a:r>
          </a:p>
          <a:p>
            <a:r>
              <a:rPr lang="hr-HR" sz="2000" dirty="0" smtClean="0"/>
              <a:t>pripadanje obitelji ili društvenoj grupi koja je predmetom predrasuda</a:t>
            </a:r>
          </a:p>
          <a:p>
            <a:r>
              <a:rPr lang="hr-HR" sz="2000" dirty="0" smtClean="0"/>
              <a:t>nedostatak ugodnih podražaja (npr. pohvala, ljubavi, topline, pažnje)</a:t>
            </a:r>
          </a:p>
          <a:p>
            <a:r>
              <a:rPr lang="hr-HR" sz="2000" dirty="0" smtClean="0"/>
              <a:t>biti obilježen kao „čudak” u obitelji</a:t>
            </a:r>
          </a:p>
          <a:p>
            <a:r>
              <a:rPr lang="hr-HR" sz="2000" dirty="0" smtClean="0"/>
              <a:t>biti obilježen kao „čudak” u  školi</a:t>
            </a:r>
          </a:p>
          <a:p>
            <a:pPr marL="114300" indent="0">
              <a:buNone/>
            </a:pPr>
            <a:endParaRPr lang="hr-HR" sz="2000" dirty="0" smtClean="0"/>
          </a:p>
          <a:p>
            <a:pPr marL="114300" indent="0">
              <a:buNone/>
            </a:pPr>
            <a:r>
              <a:rPr lang="hr-HR" sz="2000" dirty="0" smtClean="0"/>
              <a:t>KASNIJA ISKUSTVA</a:t>
            </a:r>
          </a:p>
          <a:p>
            <a:r>
              <a:rPr lang="hr-HR" sz="2000" dirty="0" smtClean="0"/>
              <a:t>zastrašivanje ili zlostavljanje na radnom mjestu, zlostavljanje u </a:t>
            </a:r>
            <a:r>
              <a:rPr lang="hr-HR" sz="2000" dirty="0" err="1" smtClean="0"/>
              <a:t>interpersonalnim</a:t>
            </a:r>
            <a:r>
              <a:rPr lang="hr-HR" sz="2000" dirty="0" smtClean="0"/>
              <a:t> odnosima, trajan stres ili oskudica, izloženost traumatičnim događajima</a:t>
            </a:r>
          </a:p>
          <a:p>
            <a:pPr marL="114300" indent="0">
              <a:buNone/>
            </a:pPr>
            <a:endParaRPr lang="hr-HR" sz="2000" dirty="0"/>
          </a:p>
        </p:txBody>
      </p:sp>
    </p:spTree>
    <p:extLst>
      <p:ext uri="{BB962C8B-B14F-4D97-AF65-F5344CB8AC3E}">
        <p14:creationId xmlns:p14="http://schemas.microsoft.com/office/powerpoint/2010/main" val="3871308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pristranosti</a:t>
            </a:r>
            <a:endParaRPr lang="hr-HR" dirty="0"/>
          </a:p>
        </p:txBody>
      </p:sp>
      <p:sp>
        <p:nvSpPr>
          <p:cNvPr id="7" name="Rezervirano mjesto sadržaja 6"/>
          <p:cNvSpPr>
            <a:spLocks noGrp="1"/>
          </p:cNvSpPr>
          <p:nvPr>
            <p:ph idx="1"/>
          </p:nvPr>
        </p:nvSpPr>
        <p:spPr>
          <a:xfrm>
            <a:off x="457200" y="1752600"/>
            <a:ext cx="8229600" cy="4988768"/>
          </a:xfrm>
        </p:spPr>
        <p:txBody>
          <a:bodyPr>
            <a:normAutofit fontScale="92500" lnSpcReduction="10000"/>
          </a:bodyPr>
          <a:lstStyle/>
          <a:p>
            <a:pPr marL="0" lvl="0" indent="0">
              <a:spcBef>
                <a:spcPts val="0"/>
              </a:spcBef>
              <a:buClrTx/>
              <a:buNone/>
              <a:defRPr/>
            </a:pPr>
            <a:r>
              <a:rPr lang="hr-HR" dirty="0"/>
              <a:t>Negativna pristranost u </a:t>
            </a:r>
            <a:r>
              <a:rPr lang="hr-HR" dirty="0" smtClean="0"/>
              <a:t>predviđanju</a:t>
            </a:r>
          </a:p>
          <a:p>
            <a:pPr marL="0" lvl="0" indent="0">
              <a:spcBef>
                <a:spcPts val="0"/>
              </a:spcBef>
              <a:buClrTx/>
              <a:buNone/>
              <a:defRPr/>
            </a:pPr>
            <a:r>
              <a:rPr lang="hr-HR" sz="1700" dirty="0" smtClean="0"/>
              <a:t>-očekivanje negativnih ishoda</a:t>
            </a:r>
            <a:endParaRPr lang="hr-HR" sz="1700" dirty="0"/>
          </a:p>
          <a:p>
            <a:pPr marL="0" indent="0">
              <a:spcBef>
                <a:spcPts val="0"/>
              </a:spcBef>
              <a:buClrTx/>
              <a:buNone/>
              <a:defRPr/>
            </a:pPr>
            <a:endParaRPr lang="hr-HR" dirty="0"/>
          </a:p>
          <a:p>
            <a:pPr marL="0" lvl="0" indent="0">
              <a:spcBef>
                <a:spcPts val="0"/>
              </a:spcBef>
              <a:buClrTx/>
              <a:buNone/>
              <a:defRPr/>
            </a:pPr>
            <a:r>
              <a:rPr lang="hr-HR" dirty="0"/>
              <a:t>Negativna pristranost u </a:t>
            </a:r>
            <a:r>
              <a:rPr lang="hr-HR" dirty="0" smtClean="0"/>
              <a:t>percepciji</a:t>
            </a:r>
          </a:p>
          <a:p>
            <a:pPr marL="0" lvl="0" indent="0">
              <a:spcBef>
                <a:spcPts val="0"/>
              </a:spcBef>
              <a:buClrTx/>
              <a:buNone/>
              <a:defRPr/>
            </a:pPr>
            <a:r>
              <a:rPr lang="hr-HR" sz="1800" dirty="0" smtClean="0"/>
              <a:t>-primjećuje se samo ono što je konzistentno s negativnom slikom o sebi, fokus na „lošem”</a:t>
            </a:r>
            <a:endParaRPr lang="hr-HR" sz="1800" dirty="0"/>
          </a:p>
          <a:p>
            <a:pPr marL="0" indent="0">
              <a:spcBef>
                <a:spcPts val="0"/>
              </a:spcBef>
              <a:buClrTx/>
              <a:buNone/>
              <a:defRPr/>
            </a:pPr>
            <a:endParaRPr lang="hr-HR" dirty="0"/>
          </a:p>
          <a:p>
            <a:pPr marL="0" indent="0">
              <a:spcBef>
                <a:spcPts val="0"/>
              </a:spcBef>
              <a:buClrTx/>
              <a:buNone/>
              <a:defRPr/>
            </a:pPr>
            <a:r>
              <a:rPr lang="hr-HR" dirty="0"/>
              <a:t>Negativna pristranost u </a:t>
            </a:r>
            <a:r>
              <a:rPr lang="hr-HR" dirty="0" smtClean="0"/>
              <a:t>interpretaciji</a:t>
            </a:r>
          </a:p>
          <a:p>
            <a:pPr marL="0" indent="0">
              <a:spcBef>
                <a:spcPts val="0"/>
              </a:spcBef>
              <a:buClrTx/>
              <a:buNone/>
              <a:defRPr/>
            </a:pPr>
            <a:r>
              <a:rPr lang="hr-HR" sz="1900" dirty="0" smtClean="0"/>
              <a:t>-pripisivanje iskrivljenog značenja situacijama i pojavama, generalizacija zaključaka na temelju negativnih iskustava i umanjivanje značaja ili netočno tumačenje pozitivnih iskustava</a:t>
            </a:r>
            <a:endParaRPr lang="hr-HR" sz="1900" dirty="0"/>
          </a:p>
          <a:p>
            <a:pPr marL="0" indent="0">
              <a:spcBef>
                <a:spcPts val="0"/>
              </a:spcBef>
              <a:buClrTx/>
              <a:buNone/>
              <a:defRPr/>
            </a:pPr>
            <a:endParaRPr lang="hr-HR" dirty="0"/>
          </a:p>
          <a:p>
            <a:pPr marL="0" indent="0">
              <a:spcBef>
                <a:spcPts val="0"/>
              </a:spcBef>
              <a:buClrTx/>
              <a:buNone/>
              <a:defRPr/>
            </a:pPr>
            <a:r>
              <a:rPr lang="hr-HR" dirty="0"/>
              <a:t>Negativna pristranost u </a:t>
            </a:r>
            <a:r>
              <a:rPr lang="hr-HR" dirty="0" smtClean="0"/>
              <a:t>pamćenju</a:t>
            </a:r>
          </a:p>
          <a:p>
            <a:pPr marL="0" indent="0">
              <a:spcBef>
                <a:spcPts val="0"/>
              </a:spcBef>
              <a:buClrTx/>
              <a:buNone/>
              <a:defRPr/>
            </a:pPr>
            <a:r>
              <a:rPr lang="hr-HR" sz="1900" dirty="0" smtClean="0"/>
              <a:t>-fokus na negativne situacije iz prošlosti</a:t>
            </a:r>
          </a:p>
          <a:p>
            <a:pPr marL="0" indent="0">
              <a:spcBef>
                <a:spcPts val="0"/>
              </a:spcBef>
              <a:buClrTx/>
              <a:buNone/>
              <a:defRPr/>
            </a:pPr>
            <a:endParaRPr lang="hr-HR" dirty="0"/>
          </a:p>
          <a:p>
            <a:pPr marL="0" indent="0">
              <a:spcBef>
                <a:spcPts val="0"/>
              </a:spcBef>
              <a:buClrTx/>
              <a:buNone/>
              <a:defRPr/>
            </a:pPr>
            <a:r>
              <a:rPr lang="hr-HR" dirty="0"/>
              <a:t>Negativna pristranost u vjerovanjima o </a:t>
            </a:r>
            <a:r>
              <a:rPr lang="hr-HR" dirty="0" smtClean="0"/>
              <a:t>sebi</a:t>
            </a:r>
          </a:p>
          <a:p>
            <a:pPr marL="0" indent="0">
              <a:spcBef>
                <a:spcPts val="0"/>
              </a:spcBef>
              <a:buClrTx/>
              <a:buNone/>
              <a:defRPr/>
            </a:pPr>
            <a:r>
              <a:rPr lang="hr-HR" sz="1900" dirty="0" smtClean="0"/>
              <a:t>-predrasude o sebi</a:t>
            </a:r>
          </a:p>
          <a:p>
            <a:pPr marL="0" indent="0">
              <a:spcBef>
                <a:spcPts val="0"/>
              </a:spcBef>
              <a:buClrTx/>
              <a:buNone/>
              <a:defRPr/>
            </a:pPr>
            <a:endParaRPr lang="hr-HR" dirty="0"/>
          </a:p>
          <a:p>
            <a:endParaRPr lang="hr-HR" dirty="0"/>
          </a:p>
        </p:txBody>
      </p:sp>
    </p:spTree>
    <p:extLst>
      <p:ext uri="{BB962C8B-B14F-4D97-AF65-F5344CB8AC3E}">
        <p14:creationId xmlns:p14="http://schemas.microsoft.com/office/powerpoint/2010/main" val="24716868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468197709"/>
              </p:ext>
            </p:extLst>
          </p:nvPr>
        </p:nvGraphicFramePr>
        <p:xfrm>
          <a:off x="0" y="9754"/>
          <a:ext cx="9144000" cy="6848246"/>
        </p:xfrm>
        <a:graphic>
          <a:graphicData uri="http://schemas.openxmlformats.org/drawingml/2006/table">
            <a:tbl>
              <a:tblPr firstRow="1" bandRow="1">
                <a:tableStyleId>{5C22544A-7EE6-4342-B048-85BDC9FD1C3A}</a:tableStyleId>
              </a:tblPr>
              <a:tblGrid>
                <a:gridCol w="1043608"/>
                <a:gridCol w="2304256"/>
                <a:gridCol w="5796136"/>
              </a:tblGrid>
              <a:tr h="563728">
                <a:tc>
                  <a:txBody>
                    <a:bodyPr/>
                    <a:lstStyle/>
                    <a:p>
                      <a:endParaRPr lang="hr-HR" sz="1500" dirty="0"/>
                    </a:p>
                  </a:txBody>
                  <a:tcPr/>
                </a:tc>
                <a:tc>
                  <a:txBody>
                    <a:bodyPr/>
                    <a:lstStyle/>
                    <a:p>
                      <a:r>
                        <a:rPr lang="hr-HR" sz="1500" dirty="0" smtClean="0"/>
                        <a:t>BAZIČN</a:t>
                      </a:r>
                      <a:r>
                        <a:rPr lang="en-GB" sz="1500" dirty="0" smtClean="0"/>
                        <a:t>A VJEROVANJA</a:t>
                      </a:r>
                      <a:r>
                        <a:rPr lang="hr-HR" sz="1500" baseline="0" dirty="0" smtClean="0"/>
                        <a:t> </a:t>
                      </a:r>
                      <a:r>
                        <a:rPr lang="hr-HR" sz="1500" baseline="0" dirty="0" smtClean="0"/>
                        <a:t>O SEBI</a:t>
                      </a:r>
                      <a:endParaRPr lang="hr-HR" sz="1500" dirty="0"/>
                    </a:p>
                  </a:txBody>
                  <a:tcPr/>
                </a:tc>
                <a:tc>
                  <a:txBody>
                    <a:bodyPr/>
                    <a:lstStyle/>
                    <a:p>
                      <a:r>
                        <a:rPr lang="hr-HR" sz="1500" dirty="0" smtClean="0"/>
                        <a:t>ŽIVOTNA</a:t>
                      </a:r>
                      <a:r>
                        <a:rPr lang="hr-HR" sz="1500" baseline="0" dirty="0" smtClean="0"/>
                        <a:t> PRAVILA</a:t>
                      </a:r>
                      <a:endParaRPr lang="hr-HR" sz="1500" dirty="0"/>
                    </a:p>
                  </a:txBody>
                  <a:tcPr/>
                </a:tc>
              </a:tr>
              <a:tr h="1026180">
                <a:tc>
                  <a:txBody>
                    <a:bodyPr/>
                    <a:lstStyle/>
                    <a:p>
                      <a:r>
                        <a:rPr lang="hr-HR" sz="1500" dirty="0" err="1" smtClean="0"/>
                        <a:t>Briony</a:t>
                      </a:r>
                      <a:r>
                        <a:rPr lang="hr-HR" sz="1500" dirty="0" smtClean="0"/>
                        <a:t> </a:t>
                      </a:r>
                      <a:endParaRPr lang="hr-HR" sz="1500" dirty="0"/>
                    </a:p>
                  </a:txBody>
                  <a:tcPr/>
                </a:tc>
                <a:tc>
                  <a:txBody>
                    <a:bodyPr/>
                    <a:lstStyle/>
                    <a:p>
                      <a:r>
                        <a:rPr lang="hr-HR" sz="1500" dirty="0" smtClean="0"/>
                        <a:t>Loš sam</a:t>
                      </a:r>
                      <a:endParaRPr lang="hr-HR" sz="1500" dirty="0"/>
                    </a:p>
                  </a:txBody>
                  <a:tcPr/>
                </a:tc>
                <a:tc>
                  <a:txBody>
                    <a:bodyPr/>
                    <a:lstStyle/>
                    <a:p>
                      <a:r>
                        <a:rPr lang="hr-HR" sz="1500" dirty="0" smtClean="0"/>
                        <a:t>Ako ikome dozvolim da mi se približi, povrijedit će me i iskoristiti.</a:t>
                      </a:r>
                    </a:p>
                    <a:p>
                      <a:r>
                        <a:rPr lang="hr-HR" sz="1500" baseline="0" dirty="0" smtClean="0"/>
                        <a:t>Ne smijem nikome dopustiti da me upozna onakvu kakva stvarno jesam.</a:t>
                      </a:r>
                      <a:endParaRPr lang="hr-HR" sz="1500" dirty="0"/>
                    </a:p>
                  </a:txBody>
                  <a:tcPr/>
                </a:tc>
              </a:tr>
              <a:tr h="792958">
                <a:tc>
                  <a:txBody>
                    <a:bodyPr/>
                    <a:lstStyle/>
                    <a:p>
                      <a:r>
                        <a:rPr lang="hr-HR" sz="1500" dirty="0" err="1" smtClean="0"/>
                        <a:t>Jesse</a:t>
                      </a:r>
                      <a:endParaRPr lang="hr-HR" sz="1500" dirty="0"/>
                    </a:p>
                  </a:txBody>
                  <a:tcPr/>
                </a:tc>
                <a:tc>
                  <a:txBody>
                    <a:bodyPr/>
                    <a:lstStyle/>
                    <a:p>
                      <a:r>
                        <a:rPr lang="hr-HR" sz="1500" dirty="0" smtClean="0"/>
                        <a:t>Nisam dovoljno dobar</a:t>
                      </a:r>
                      <a:endParaRPr lang="hr-HR" sz="1500" dirty="0"/>
                    </a:p>
                  </a:txBody>
                  <a:tcPr/>
                </a:tc>
                <a:tc>
                  <a:txBody>
                    <a:bodyPr/>
                    <a:lstStyle/>
                    <a:p>
                      <a:r>
                        <a:rPr lang="hr-HR" sz="1500" dirty="0" smtClean="0"/>
                        <a:t>Osim ako uvijek ne postupim</a:t>
                      </a:r>
                      <a:r>
                        <a:rPr lang="hr-HR" sz="1500" baseline="0" dirty="0" smtClean="0"/>
                        <a:t> baš onako kako treba, nikuda neću dospjeti u životu.</a:t>
                      </a:r>
                    </a:p>
                    <a:p>
                      <a:r>
                        <a:rPr lang="hr-HR" sz="1500" baseline="0" dirty="0" smtClean="0"/>
                        <a:t>Ako me netko kritizira, znači da sam neuspješan.</a:t>
                      </a:r>
                      <a:endParaRPr lang="hr-HR" sz="1500" dirty="0"/>
                    </a:p>
                  </a:txBody>
                  <a:tcPr/>
                </a:tc>
              </a:tr>
              <a:tr h="326512">
                <a:tc>
                  <a:txBody>
                    <a:bodyPr/>
                    <a:lstStyle/>
                    <a:p>
                      <a:r>
                        <a:rPr lang="hr-HR" sz="1500" dirty="0" err="1" smtClean="0"/>
                        <a:t>Karen</a:t>
                      </a:r>
                      <a:endParaRPr lang="hr-HR" sz="1500" dirty="0"/>
                    </a:p>
                  </a:txBody>
                  <a:tcPr/>
                </a:tc>
                <a:tc>
                  <a:txBody>
                    <a:bodyPr/>
                    <a:lstStyle/>
                    <a:p>
                      <a:r>
                        <a:rPr lang="hr-HR" sz="1500" dirty="0" smtClean="0"/>
                        <a:t>Ružna sam</a:t>
                      </a:r>
                      <a:r>
                        <a:rPr lang="hr-HR" sz="1500" baseline="0" dirty="0" smtClean="0"/>
                        <a:t> i debela</a:t>
                      </a:r>
                      <a:endParaRPr lang="hr-HR" sz="1500" dirty="0"/>
                    </a:p>
                  </a:txBody>
                  <a:tcPr/>
                </a:tc>
                <a:tc>
                  <a:txBody>
                    <a:bodyPr/>
                    <a:lstStyle/>
                    <a:p>
                      <a:r>
                        <a:rPr lang="hr-HR" sz="1500" dirty="0" smtClean="0"/>
                        <a:t>Moja vrijednost ovisi o tome kako izgledam i koliko imam kila.</a:t>
                      </a:r>
                      <a:endParaRPr lang="hr-HR" sz="1500" dirty="0"/>
                    </a:p>
                  </a:txBody>
                  <a:tcPr/>
                </a:tc>
              </a:tr>
              <a:tr h="365221">
                <a:tc>
                  <a:txBody>
                    <a:bodyPr/>
                    <a:lstStyle/>
                    <a:p>
                      <a:r>
                        <a:rPr lang="hr-HR" sz="1500" dirty="0" err="1" smtClean="0"/>
                        <a:t>Geoff</a:t>
                      </a:r>
                      <a:endParaRPr lang="hr-HR" sz="1500" dirty="0"/>
                    </a:p>
                  </a:txBody>
                  <a:tcPr/>
                </a:tc>
                <a:tc>
                  <a:txBody>
                    <a:bodyPr/>
                    <a:lstStyle/>
                    <a:p>
                      <a:r>
                        <a:rPr lang="hr-HR" sz="1500" dirty="0" smtClean="0"/>
                        <a:t>Neprihvatljiv sam</a:t>
                      </a:r>
                      <a:endParaRPr lang="hr-HR" sz="1500" dirty="0"/>
                    </a:p>
                  </a:txBody>
                  <a:tcPr/>
                </a:tc>
                <a:tc>
                  <a:txBody>
                    <a:bodyPr/>
                    <a:lstStyle/>
                    <a:p>
                      <a:r>
                        <a:rPr lang="hr-HR" sz="1500" dirty="0" smtClean="0"/>
                        <a:t>Moram se uvijek strogo kontrolirati.</a:t>
                      </a:r>
                      <a:endParaRPr lang="hr-HR" sz="1500" dirty="0"/>
                    </a:p>
                  </a:txBody>
                  <a:tcPr/>
                </a:tc>
              </a:tr>
              <a:tr h="581500">
                <a:tc>
                  <a:txBody>
                    <a:bodyPr/>
                    <a:lstStyle/>
                    <a:p>
                      <a:r>
                        <a:rPr lang="hr-HR" sz="1500" dirty="0" err="1" smtClean="0"/>
                        <a:t>Arran</a:t>
                      </a:r>
                      <a:endParaRPr lang="hr-HR" sz="1500" dirty="0"/>
                    </a:p>
                  </a:txBody>
                  <a:tcPr/>
                </a:tc>
                <a:tc>
                  <a:txBody>
                    <a:bodyPr/>
                    <a:lstStyle/>
                    <a:p>
                      <a:r>
                        <a:rPr lang="hr-HR" sz="1500" dirty="0" smtClean="0"/>
                        <a:t>Bezvrijedan sam</a:t>
                      </a:r>
                      <a:endParaRPr lang="hr-HR" sz="1500" dirty="0"/>
                    </a:p>
                  </a:txBody>
                  <a:tcPr/>
                </a:tc>
                <a:tc>
                  <a:txBody>
                    <a:bodyPr/>
                    <a:lstStyle/>
                    <a:p>
                      <a:r>
                        <a:rPr lang="hr-HR" sz="1500" dirty="0" smtClean="0"/>
                        <a:t>Preživljavanje ovisi o sposobnosti da se uzvrati udarac.</a:t>
                      </a:r>
                    </a:p>
                    <a:p>
                      <a:r>
                        <a:rPr lang="hr-HR" sz="1500" dirty="0" smtClean="0"/>
                        <a:t>Što god učinio, nikad me nitko neće prihvatiti.</a:t>
                      </a:r>
                      <a:endParaRPr lang="hr-HR" sz="1500" dirty="0"/>
                    </a:p>
                  </a:txBody>
                  <a:tcPr/>
                </a:tc>
              </a:tr>
              <a:tr h="792958">
                <a:tc>
                  <a:txBody>
                    <a:bodyPr/>
                    <a:lstStyle/>
                    <a:p>
                      <a:r>
                        <a:rPr lang="hr-HR" sz="1500" dirty="0" smtClean="0"/>
                        <a:t>Kate</a:t>
                      </a:r>
                      <a:endParaRPr lang="hr-HR" sz="1500" dirty="0"/>
                    </a:p>
                  </a:txBody>
                  <a:tcPr/>
                </a:tc>
                <a:tc>
                  <a:txBody>
                    <a:bodyPr/>
                    <a:lstStyle/>
                    <a:p>
                      <a:r>
                        <a:rPr lang="hr-HR" sz="1500" dirty="0" smtClean="0"/>
                        <a:t>Nisam vrijedna ljubavi</a:t>
                      </a:r>
                      <a:endParaRPr lang="hr-HR" sz="1500" dirty="0"/>
                    </a:p>
                  </a:txBody>
                  <a:tcPr/>
                </a:tc>
                <a:tc>
                  <a:txBody>
                    <a:bodyPr/>
                    <a:lstStyle/>
                    <a:p>
                      <a:r>
                        <a:rPr lang="hr-HR" sz="1500" dirty="0" smtClean="0"/>
                        <a:t>Osim ako ne učinim sve što ljudi traže od mene, bit ću odbačena.</a:t>
                      </a:r>
                    </a:p>
                    <a:p>
                      <a:r>
                        <a:rPr lang="hr-HR" sz="1500" dirty="0" smtClean="0"/>
                        <a:t>Ako tražim ono što želim, razočarat</a:t>
                      </a:r>
                      <a:r>
                        <a:rPr lang="hr-HR" sz="1500" baseline="0" dirty="0" smtClean="0"/>
                        <a:t> ću se.</a:t>
                      </a:r>
                      <a:endParaRPr lang="hr-HR" sz="1500" dirty="0"/>
                    </a:p>
                  </a:txBody>
                  <a:tcPr/>
                </a:tc>
              </a:tr>
              <a:tr h="1026180">
                <a:tc>
                  <a:txBody>
                    <a:bodyPr/>
                    <a:lstStyle/>
                    <a:p>
                      <a:r>
                        <a:rPr lang="hr-HR" sz="1500" dirty="0" err="1" smtClean="0"/>
                        <a:t>Sarah</a:t>
                      </a:r>
                      <a:endParaRPr lang="hr-HR" sz="1500" dirty="0"/>
                    </a:p>
                  </a:txBody>
                  <a:tcPr/>
                </a:tc>
                <a:tc>
                  <a:txBody>
                    <a:bodyPr/>
                    <a:lstStyle/>
                    <a:p>
                      <a:r>
                        <a:rPr lang="hr-HR" sz="1500" dirty="0" smtClean="0"/>
                        <a:t>Nevažna sam</a:t>
                      </a:r>
                    </a:p>
                    <a:p>
                      <a:r>
                        <a:rPr lang="hr-HR" sz="1500" dirty="0" smtClean="0"/>
                        <a:t>Inferiorna sam</a:t>
                      </a:r>
                      <a:endParaRPr lang="hr-HR" sz="1500" dirty="0"/>
                    </a:p>
                  </a:txBody>
                  <a:tcPr/>
                </a:tc>
                <a:tc>
                  <a:txBody>
                    <a:bodyPr/>
                    <a:lstStyle/>
                    <a:p>
                      <a:r>
                        <a:rPr lang="hr-HR" sz="1500" dirty="0" smtClean="0"/>
                        <a:t>Ako nekoga ne zanimam, to je zato što nisam vrijedna interesa.</a:t>
                      </a:r>
                    </a:p>
                    <a:p>
                      <a:r>
                        <a:rPr lang="hr-HR" sz="1500" dirty="0" smtClean="0"/>
                        <a:t>Ništa što radim nije vrijedno osim ako to drugi ne prepoznaju </a:t>
                      </a:r>
                      <a:r>
                        <a:rPr lang="hr-HR" sz="1500" baseline="0" dirty="0" smtClean="0"/>
                        <a:t>kao vrijedno.</a:t>
                      </a:r>
                      <a:endParaRPr lang="hr-HR" sz="1500" dirty="0"/>
                    </a:p>
                  </a:txBody>
                  <a:tcPr/>
                </a:tc>
              </a:tr>
              <a:tr h="346829">
                <a:tc>
                  <a:txBody>
                    <a:bodyPr/>
                    <a:lstStyle/>
                    <a:p>
                      <a:r>
                        <a:rPr lang="hr-HR" sz="1500" dirty="0" err="1" smtClean="0"/>
                        <a:t>Chris</a:t>
                      </a:r>
                      <a:endParaRPr lang="hr-HR" sz="1500" dirty="0"/>
                    </a:p>
                  </a:txBody>
                  <a:tcPr/>
                </a:tc>
                <a:tc>
                  <a:txBody>
                    <a:bodyPr/>
                    <a:lstStyle/>
                    <a:p>
                      <a:r>
                        <a:rPr lang="hr-HR" sz="1500" dirty="0" smtClean="0"/>
                        <a:t>Glup sam</a:t>
                      </a:r>
                      <a:endParaRPr lang="hr-HR" sz="1500" dirty="0"/>
                    </a:p>
                  </a:txBody>
                  <a:tcPr/>
                </a:tc>
                <a:tc>
                  <a:txBody>
                    <a:bodyPr/>
                    <a:lstStyle/>
                    <a:p>
                      <a:r>
                        <a:rPr lang="hr-HR" sz="1500" dirty="0" smtClean="0"/>
                        <a:t>Bolje ni ne pokušati</a:t>
                      </a:r>
                      <a:r>
                        <a:rPr lang="hr-HR" sz="1500" baseline="0" dirty="0" smtClean="0"/>
                        <a:t> nego </a:t>
                      </a:r>
                      <a:r>
                        <a:rPr lang="hr-HR" sz="1500" baseline="0" dirty="0" smtClean="0"/>
                        <a:t>ne</a:t>
                      </a:r>
                      <a:r>
                        <a:rPr lang="en-GB" sz="1500" baseline="0" dirty="0" smtClean="0"/>
                        <a:t> </a:t>
                      </a:r>
                      <a:r>
                        <a:rPr lang="hr-HR" sz="1500" baseline="0" dirty="0" smtClean="0"/>
                        <a:t>uspjeti</a:t>
                      </a:r>
                      <a:r>
                        <a:rPr lang="hr-HR" sz="1500" baseline="0" dirty="0" smtClean="0"/>
                        <a:t>.</a:t>
                      </a:r>
                      <a:endParaRPr lang="hr-HR" sz="1500" dirty="0"/>
                    </a:p>
                  </a:txBody>
                  <a:tcPr/>
                </a:tc>
              </a:tr>
              <a:tr h="1026180">
                <a:tc>
                  <a:txBody>
                    <a:bodyPr/>
                    <a:lstStyle/>
                    <a:p>
                      <a:r>
                        <a:rPr lang="hr-HR" sz="1500" dirty="0" err="1" smtClean="0"/>
                        <a:t>Jim</a:t>
                      </a:r>
                      <a:endParaRPr lang="hr-HR" sz="1500" dirty="0"/>
                    </a:p>
                  </a:txBody>
                  <a:tcPr/>
                </a:tc>
                <a:tc>
                  <a:txBody>
                    <a:bodyPr/>
                    <a:lstStyle/>
                    <a:p>
                      <a:r>
                        <a:rPr lang="hr-HR" sz="1500" dirty="0" smtClean="0"/>
                        <a:t>Jak sam i kompetentan</a:t>
                      </a:r>
                    </a:p>
                    <a:p>
                      <a:r>
                        <a:rPr lang="hr-HR" sz="1500" dirty="0" smtClean="0"/>
                        <a:t>Neurotična</a:t>
                      </a:r>
                      <a:r>
                        <a:rPr lang="hr-HR" sz="1500" baseline="0" dirty="0" smtClean="0"/>
                        <a:t> sam olupina</a:t>
                      </a:r>
                      <a:endParaRPr lang="hr-HR" sz="1500" dirty="0"/>
                    </a:p>
                  </a:txBody>
                  <a:tcPr/>
                </a:tc>
                <a:tc>
                  <a:txBody>
                    <a:bodyPr/>
                    <a:lstStyle/>
                    <a:p>
                      <a:r>
                        <a:rPr lang="hr-HR" sz="1500" dirty="0" smtClean="0"/>
                        <a:t>Moram</a:t>
                      </a:r>
                      <a:r>
                        <a:rPr lang="hr-HR" sz="1500" baseline="0" dirty="0" smtClean="0"/>
                        <a:t> se moći nositi sa svime što mi život donese.</a:t>
                      </a:r>
                    </a:p>
                    <a:p>
                      <a:r>
                        <a:rPr lang="hr-HR" sz="1500" baseline="0" dirty="0" smtClean="0"/>
                        <a:t>Dopustiti si da me obuzmu emocije znak je slabosti.</a:t>
                      </a:r>
                      <a:endParaRPr lang="hr-HR" sz="1500" dirty="0"/>
                    </a:p>
                  </a:txBody>
                  <a:tcPr/>
                </a:tc>
              </a:tr>
            </a:tbl>
          </a:graphicData>
        </a:graphic>
      </p:graphicFrame>
    </p:spTree>
    <p:extLst>
      <p:ext uri="{BB962C8B-B14F-4D97-AF65-F5344CB8AC3E}">
        <p14:creationId xmlns:p14="http://schemas.microsoft.com/office/powerpoint/2010/main" val="97582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t>3. Što </a:t>
            </a:r>
            <a:r>
              <a:rPr lang="hr-HR" dirty="0"/>
              <a:t>ga održava</a:t>
            </a:r>
            <a:r>
              <a:rPr lang="hr-HR" dirty="0" smtClean="0"/>
              <a:t>?</a:t>
            </a:r>
            <a:endParaRPr lang="hr-H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1075845"/>
              </p:ext>
            </p:extLst>
          </p:nvPr>
        </p:nvGraphicFramePr>
        <p:xfrm>
          <a:off x="0" y="1752600"/>
          <a:ext cx="9144000" cy="4988770"/>
        </p:xfrm>
        <a:graphic>
          <a:graphicData uri="http://schemas.openxmlformats.org/drawingml/2006/table">
            <a:tbl>
              <a:tblPr firstRow="1" bandRow="1">
                <a:tableStyleId>{5C22544A-7EE6-4342-B048-85BDC9FD1C3A}</a:tableStyleId>
              </a:tblPr>
              <a:tblGrid>
                <a:gridCol w="1187624"/>
                <a:gridCol w="7956376"/>
              </a:tblGrid>
              <a:tr h="498877">
                <a:tc>
                  <a:txBody>
                    <a:bodyPr/>
                    <a:lstStyle/>
                    <a:p>
                      <a:r>
                        <a:rPr lang="hr-HR" dirty="0" smtClean="0"/>
                        <a:t>OSOBA</a:t>
                      </a:r>
                      <a:endParaRPr lang="hr-HR" dirty="0"/>
                    </a:p>
                  </a:txBody>
                  <a:tcPr/>
                </a:tc>
                <a:tc>
                  <a:txBody>
                    <a:bodyPr/>
                    <a:lstStyle/>
                    <a:p>
                      <a:r>
                        <a:rPr lang="hr-HR" dirty="0" smtClean="0"/>
                        <a:t>SITUACIJE KOJE AKTIVIRAJU</a:t>
                      </a:r>
                      <a:r>
                        <a:rPr lang="hr-HR" baseline="0" dirty="0" smtClean="0"/>
                        <a:t> </a:t>
                      </a:r>
                      <a:r>
                        <a:rPr lang="hr-HR" baseline="0" dirty="0" smtClean="0"/>
                        <a:t>BAZIČN</a:t>
                      </a:r>
                      <a:r>
                        <a:rPr lang="en-GB" baseline="0" dirty="0" smtClean="0"/>
                        <a:t>A VJEROVANJA</a:t>
                      </a:r>
                      <a:endParaRPr lang="hr-HR" dirty="0"/>
                    </a:p>
                  </a:txBody>
                  <a:tcPr/>
                </a:tc>
              </a:tr>
              <a:tr h="498877">
                <a:tc>
                  <a:txBody>
                    <a:bodyPr/>
                    <a:lstStyle/>
                    <a:p>
                      <a:r>
                        <a:rPr lang="hr-HR" dirty="0" err="1" smtClean="0"/>
                        <a:t>Briony</a:t>
                      </a:r>
                      <a:endParaRPr lang="hr-HR" dirty="0"/>
                    </a:p>
                  </a:txBody>
                  <a:tcPr/>
                </a:tc>
                <a:tc>
                  <a:txBody>
                    <a:bodyPr/>
                    <a:lstStyle/>
                    <a:p>
                      <a:r>
                        <a:rPr lang="hr-HR" sz="1200" dirty="0" smtClean="0"/>
                        <a:t>Situacije u kojima je osjećala</a:t>
                      </a:r>
                      <a:r>
                        <a:rPr lang="hr-HR" sz="1200" baseline="0" dirty="0" smtClean="0"/>
                        <a:t> da je </a:t>
                      </a:r>
                      <a:r>
                        <a:rPr lang="hr-HR" sz="1200" baseline="0" dirty="0" smtClean="0"/>
                        <a:t>njen</a:t>
                      </a:r>
                      <a:r>
                        <a:rPr lang="en-GB" sz="1200" baseline="0" dirty="0" smtClean="0"/>
                        <a:t>a</a:t>
                      </a:r>
                      <a:r>
                        <a:rPr lang="hr-HR" sz="1200" baseline="0" dirty="0" smtClean="0"/>
                        <a:t> </a:t>
                      </a:r>
                      <a:r>
                        <a:rPr lang="hr-HR" sz="1200" baseline="0" dirty="0" smtClean="0"/>
                        <a:t>prava, loša narav mogla biti otkrivena.</a:t>
                      </a:r>
                      <a:endParaRPr lang="hr-HR" sz="1200" dirty="0"/>
                    </a:p>
                  </a:txBody>
                  <a:tcPr/>
                </a:tc>
              </a:tr>
              <a:tr h="498877">
                <a:tc>
                  <a:txBody>
                    <a:bodyPr/>
                    <a:lstStyle/>
                    <a:p>
                      <a:r>
                        <a:rPr lang="hr-HR" dirty="0" err="1" smtClean="0"/>
                        <a:t>Jesse</a:t>
                      </a:r>
                      <a:endParaRPr lang="hr-HR" dirty="0"/>
                    </a:p>
                  </a:txBody>
                  <a:tcPr/>
                </a:tc>
                <a:tc>
                  <a:txBody>
                    <a:bodyPr/>
                    <a:lstStyle/>
                    <a:p>
                      <a:r>
                        <a:rPr lang="hr-HR" sz="1200" dirty="0" smtClean="0"/>
                        <a:t>Situacije u kojima se bojao da neće moći ostvariti</a:t>
                      </a:r>
                      <a:r>
                        <a:rPr lang="hr-HR" sz="1200" baseline="0" dirty="0" smtClean="0"/>
                        <a:t> visoke standarde koje si je zadao ili u kojima je nailazio</a:t>
                      </a:r>
                    </a:p>
                    <a:p>
                      <a:r>
                        <a:rPr lang="hr-HR" sz="1200" baseline="0" dirty="0" smtClean="0"/>
                        <a:t>na kritike.</a:t>
                      </a:r>
                      <a:endParaRPr lang="hr-HR" sz="1200" dirty="0"/>
                    </a:p>
                  </a:txBody>
                  <a:tcPr/>
                </a:tc>
              </a:tr>
              <a:tr h="498877">
                <a:tc>
                  <a:txBody>
                    <a:bodyPr/>
                    <a:lstStyle/>
                    <a:p>
                      <a:r>
                        <a:rPr lang="hr-HR" dirty="0" err="1" smtClean="0"/>
                        <a:t>Karen</a:t>
                      </a:r>
                      <a:endParaRPr lang="hr-HR" dirty="0"/>
                    </a:p>
                  </a:txBody>
                  <a:tcPr/>
                </a:tc>
                <a:tc>
                  <a:txBody>
                    <a:bodyPr/>
                    <a:lstStyle/>
                    <a:p>
                      <a:r>
                        <a:rPr lang="hr-HR" sz="1200" dirty="0" smtClean="0"/>
                        <a:t>Situacije</a:t>
                      </a:r>
                      <a:r>
                        <a:rPr lang="hr-HR" sz="1200" baseline="0" dirty="0" smtClean="0"/>
                        <a:t> u kojima bi primijetila da je dobila na težini, kupovala odjeću ili se pribojavala da će je drugi prosuđivati na temelju težine. </a:t>
                      </a:r>
                      <a:endParaRPr lang="hr-HR" sz="1200" dirty="0"/>
                    </a:p>
                  </a:txBody>
                  <a:tcPr/>
                </a:tc>
              </a:tr>
              <a:tr h="498877">
                <a:tc>
                  <a:txBody>
                    <a:bodyPr/>
                    <a:lstStyle/>
                    <a:p>
                      <a:r>
                        <a:rPr lang="hr-HR" dirty="0" err="1" smtClean="0"/>
                        <a:t>Geoff</a:t>
                      </a:r>
                      <a:endParaRPr lang="hr-HR" dirty="0"/>
                    </a:p>
                  </a:txBody>
                  <a:tcPr/>
                </a:tc>
                <a:tc>
                  <a:txBody>
                    <a:bodyPr/>
                    <a:lstStyle/>
                    <a:p>
                      <a:r>
                        <a:rPr lang="hr-HR" sz="1200" dirty="0" smtClean="0"/>
                        <a:t>Situacije u kojima je osjećao visoke razine energije i emocija (uključujući i pozitivne emocije);  situacije u kojima je nailazio na negodovanje</a:t>
                      </a:r>
                      <a:r>
                        <a:rPr lang="hr-HR" sz="1200" baseline="0" dirty="0" smtClean="0"/>
                        <a:t> i</a:t>
                      </a:r>
                      <a:r>
                        <a:rPr lang="hr-HR" sz="1200" dirty="0" smtClean="0"/>
                        <a:t> neodobravanje njegovih stajališta</a:t>
                      </a:r>
                      <a:r>
                        <a:rPr lang="hr-HR" sz="1200" baseline="0" dirty="0" smtClean="0"/>
                        <a:t> ili ponašanja.</a:t>
                      </a:r>
                      <a:endParaRPr lang="hr-HR" sz="1200" dirty="0"/>
                    </a:p>
                  </a:txBody>
                  <a:tcPr/>
                </a:tc>
              </a:tr>
              <a:tr h="498877">
                <a:tc>
                  <a:txBody>
                    <a:bodyPr/>
                    <a:lstStyle/>
                    <a:p>
                      <a:r>
                        <a:rPr lang="hr-HR" dirty="0" err="1" smtClean="0"/>
                        <a:t>Arran</a:t>
                      </a:r>
                      <a:endParaRPr lang="hr-HR" dirty="0"/>
                    </a:p>
                  </a:txBody>
                  <a:tcPr/>
                </a:tc>
                <a:tc>
                  <a:txBody>
                    <a:bodyPr/>
                    <a:lstStyle/>
                    <a:p>
                      <a:r>
                        <a:rPr lang="hr-HR" sz="1200" dirty="0" smtClean="0"/>
                        <a:t>Situacije u kojima se</a:t>
                      </a:r>
                      <a:r>
                        <a:rPr lang="hr-HR" sz="1200" baseline="0" dirty="0" smtClean="0"/>
                        <a:t> osjećao ranjivo na napade ili odbijanja, uključujući i bliske </a:t>
                      </a:r>
                      <a:r>
                        <a:rPr lang="hr-HR" sz="1200" baseline="0" dirty="0" smtClean="0"/>
                        <a:t>odnose</a:t>
                      </a:r>
                      <a:r>
                        <a:rPr lang="en-GB" sz="1200" baseline="0" dirty="0" smtClean="0"/>
                        <a:t>.</a:t>
                      </a:r>
                      <a:endParaRPr lang="hr-HR" sz="1200" dirty="0"/>
                    </a:p>
                  </a:txBody>
                  <a:tcPr/>
                </a:tc>
              </a:tr>
              <a:tr h="498877">
                <a:tc>
                  <a:txBody>
                    <a:bodyPr/>
                    <a:lstStyle/>
                    <a:p>
                      <a:r>
                        <a:rPr lang="hr-HR" dirty="0" smtClean="0"/>
                        <a:t>Kate</a:t>
                      </a:r>
                      <a:endParaRPr lang="hr-HR" dirty="0"/>
                    </a:p>
                  </a:txBody>
                  <a:tcPr/>
                </a:tc>
                <a:tc>
                  <a:txBody>
                    <a:bodyPr/>
                    <a:lstStyle/>
                    <a:p>
                      <a:r>
                        <a:rPr lang="hr-HR" sz="1200" dirty="0" smtClean="0"/>
                        <a:t>Situacije u kojima nije</a:t>
                      </a:r>
                      <a:r>
                        <a:rPr lang="hr-HR" sz="1200" baseline="0" dirty="0" smtClean="0"/>
                        <a:t> mogla ispuniti ono što se od nje tražilo i u kojima je morala zatražiti pomoć.</a:t>
                      </a:r>
                      <a:endParaRPr lang="hr-HR" sz="1200" dirty="0"/>
                    </a:p>
                  </a:txBody>
                  <a:tcPr/>
                </a:tc>
              </a:tr>
              <a:tr h="498877">
                <a:tc>
                  <a:txBody>
                    <a:bodyPr/>
                    <a:lstStyle/>
                    <a:p>
                      <a:r>
                        <a:rPr lang="hr-HR" dirty="0" err="1" smtClean="0"/>
                        <a:t>Sarah</a:t>
                      </a:r>
                      <a:endParaRPr lang="hr-HR" dirty="0"/>
                    </a:p>
                  </a:txBody>
                  <a:tcPr/>
                </a:tc>
                <a:tc>
                  <a:txBody>
                    <a:bodyPr/>
                    <a:lstStyle/>
                    <a:p>
                      <a:r>
                        <a:rPr lang="hr-HR" sz="1200" dirty="0" smtClean="0"/>
                        <a:t>Izlaganje</a:t>
                      </a:r>
                      <a:r>
                        <a:rPr lang="hr-HR" sz="1200" baseline="0" dirty="0" smtClean="0"/>
                        <a:t> svog rada javnoj prosudbi.</a:t>
                      </a:r>
                      <a:endParaRPr lang="hr-HR" sz="1200" dirty="0"/>
                    </a:p>
                  </a:txBody>
                  <a:tcPr/>
                </a:tc>
              </a:tr>
              <a:tr h="498877">
                <a:tc>
                  <a:txBody>
                    <a:bodyPr/>
                    <a:lstStyle/>
                    <a:p>
                      <a:r>
                        <a:rPr lang="hr-HR" dirty="0" err="1" smtClean="0"/>
                        <a:t>Chris</a:t>
                      </a:r>
                      <a:endParaRPr lang="hr-HR" dirty="0"/>
                    </a:p>
                  </a:txBody>
                  <a:tcPr/>
                </a:tc>
                <a:tc>
                  <a:txBody>
                    <a:bodyPr/>
                    <a:lstStyle/>
                    <a:p>
                      <a:r>
                        <a:rPr lang="hr-HR" sz="1200" dirty="0" smtClean="0"/>
                        <a:t>Situacije</a:t>
                      </a:r>
                      <a:r>
                        <a:rPr lang="hr-HR" sz="1200" baseline="0" dirty="0" smtClean="0"/>
                        <a:t> u kojima je morao pisati, posebno ako je to bilo pred drugim ljudima; kada bi se suočavao s izazovima posebno intelektualne prirode.</a:t>
                      </a:r>
                      <a:endParaRPr lang="hr-HR" sz="1200" dirty="0"/>
                    </a:p>
                  </a:txBody>
                  <a:tcPr/>
                </a:tc>
              </a:tr>
              <a:tr h="498877">
                <a:tc>
                  <a:txBody>
                    <a:bodyPr/>
                    <a:lstStyle/>
                    <a:p>
                      <a:r>
                        <a:rPr lang="hr-HR" dirty="0" err="1" smtClean="0"/>
                        <a:t>Jim</a:t>
                      </a:r>
                      <a:endParaRPr lang="hr-HR" dirty="0"/>
                    </a:p>
                  </a:txBody>
                  <a:tcPr/>
                </a:tc>
                <a:tc>
                  <a:txBody>
                    <a:bodyPr/>
                    <a:lstStyle/>
                    <a:p>
                      <a:r>
                        <a:rPr lang="hr-HR" sz="1200" dirty="0" smtClean="0"/>
                        <a:t>Situacije</a:t>
                      </a:r>
                      <a:r>
                        <a:rPr lang="hr-HR" sz="1200" baseline="0" dirty="0" smtClean="0"/>
                        <a:t> u kojima je primjećivao da je još uvijek uzrujan, uznemiren, a ne uobičajeno </a:t>
                      </a:r>
                      <a:r>
                        <a:rPr lang="hr-HR" sz="1200" baseline="0" dirty="0" smtClean="0"/>
                        <a:t>staložen</a:t>
                      </a:r>
                      <a:r>
                        <a:rPr lang="en-GB" sz="1200" baseline="0" dirty="0" smtClean="0"/>
                        <a:t>.</a:t>
                      </a:r>
                      <a:endParaRPr lang="hr-HR" sz="1200" dirty="0"/>
                    </a:p>
                  </a:txBody>
                  <a:tcPr/>
                </a:tc>
              </a:tr>
            </a:tbl>
          </a:graphicData>
        </a:graphic>
      </p:graphicFrame>
    </p:spTree>
    <p:extLst>
      <p:ext uri="{BB962C8B-B14F-4D97-AF65-F5344CB8AC3E}">
        <p14:creationId xmlns:p14="http://schemas.microsoft.com/office/powerpoint/2010/main" val="1363760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611560" y="116632"/>
            <a:ext cx="8064896" cy="6740307"/>
          </a:xfrm>
          <a:prstGeom prst="rect">
            <a:avLst/>
          </a:prstGeom>
          <a:noFill/>
        </p:spPr>
        <p:txBody>
          <a:bodyPr wrap="square" rtlCol="0">
            <a:spAutoFit/>
          </a:bodyPr>
          <a:lstStyle/>
          <a:p>
            <a:r>
              <a:rPr lang="hr-HR" b="1" dirty="0"/>
              <a:t>Da bi osoba identificirala svoje </a:t>
            </a:r>
            <a:r>
              <a:rPr lang="hr-HR" b="1" dirty="0" smtClean="0"/>
              <a:t>okidače može </a:t>
            </a:r>
            <a:r>
              <a:rPr lang="hr-HR" b="1" dirty="0"/>
              <a:t>se prisjetiti prošlog tjedna i pokušati odgovoriti si na ova pitanja</a:t>
            </a:r>
            <a:r>
              <a:rPr lang="hr-HR" b="1" dirty="0" smtClean="0"/>
              <a:t>:</a:t>
            </a:r>
          </a:p>
          <a:p>
            <a:endParaRPr lang="hr-HR" b="1" dirty="0"/>
          </a:p>
          <a:p>
            <a:pPr marL="228600" indent="-228600">
              <a:buAutoNum type="arabicPeriod"/>
            </a:pPr>
            <a:r>
              <a:rPr lang="hr-HR" dirty="0"/>
              <a:t>Jesu li se tijekom prošlog tjedna javljali trenutci kada se osjećala tjeskobno, uznemireno, neugodno u vlastitoj koži ili je sumnjala u svoje sposobnosti da se nosi s trenutnim razvojem događaja</a:t>
            </a:r>
            <a:r>
              <a:rPr lang="hr-HR" dirty="0" smtClean="0"/>
              <a:t>?</a:t>
            </a:r>
          </a:p>
          <a:p>
            <a:pPr marL="228600" indent="-228600">
              <a:buAutoNum type="arabicPeriod"/>
            </a:pPr>
            <a:endParaRPr lang="hr-HR" dirty="0"/>
          </a:p>
          <a:p>
            <a:pPr marL="228600" indent="-228600">
              <a:buAutoNum type="arabicPeriod"/>
            </a:pPr>
            <a:r>
              <a:rPr lang="hr-HR" dirty="0"/>
              <a:t>Je li bilo trenutaka kada se nije nosila sa situacijom na način na koji je to željela ili očekivala od sebe, osjećala se beskorisnom ili izazivala zabrinutost u drugih osoba</a:t>
            </a:r>
            <a:r>
              <a:rPr lang="hr-HR" dirty="0" smtClean="0"/>
              <a:t>?</a:t>
            </a:r>
          </a:p>
          <a:p>
            <a:pPr marL="228600" indent="-228600">
              <a:buAutoNum type="arabicPeriod"/>
            </a:pPr>
            <a:endParaRPr lang="hr-HR" dirty="0"/>
          </a:p>
          <a:p>
            <a:pPr marL="228600" indent="-228600">
              <a:buAutoNum type="arabicPeriod"/>
            </a:pPr>
            <a:r>
              <a:rPr lang="hr-HR" dirty="0"/>
              <a:t>Postoji li u tim situacijama neki pravilan obrazac</a:t>
            </a:r>
            <a:r>
              <a:rPr lang="hr-HR" dirty="0" smtClean="0"/>
              <a:t>?</a:t>
            </a:r>
          </a:p>
          <a:p>
            <a:pPr marL="228600" indent="-228600">
              <a:buAutoNum type="arabicPeriod"/>
            </a:pPr>
            <a:endParaRPr lang="hr-HR" dirty="0"/>
          </a:p>
          <a:p>
            <a:pPr marL="228600" indent="-228600">
              <a:buAutoNum type="arabicPeriod"/>
            </a:pPr>
            <a:r>
              <a:rPr lang="hr-HR" dirty="0"/>
              <a:t>Što on govori o tome što osoba zahtijeva od sebe i što treba od drugih osoba da bi se </a:t>
            </a:r>
            <a:r>
              <a:rPr lang="hr-HR" dirty="0" smtClean="0"/>
              <a:t>osjećala </a:t>
            </a:r>
            <a:r>
              <a:rPr lang="hr-HR" dirty="0"/>
              <a:t>dobro</a:t>
            </a:r>
            <a:r>
              <a:rPr lang="hr-HR" dirty="0" smtClean="0"/>
              <a:t>?</a:t>
            </a:r>
          </a:p>
          <a:p>
            <a:pPr marL="228600" indent="-228600">
              <a:buAutoNum type="arabicPeriod"/>
            </a:pPr>
            <a:endParaRPr lang="hr-HR" dirty="0"/>
          </a:p>
          <a:p>
            <a:pPr marL="228600" indent="-228600">
              <a:buAutoNum type="arabicPeriod"/>
            </a:pPr>
            <a:r>
              <a:rPr lang="hr-HR" dirty="0"/>
              <a:t>U tim situacijama za koja je životna pravila postojao rizik da budu prekršena</a:t>
            </a:r>
            <a:r>
              <a:rPr lang="hr-HR" dirty="0" smtClean="0"/>
              <a:t>?</a:t>
            </a:r>
          </a:p>
          <a:p>
            <a:pPr marL="228600" indent="-228600">
              <a:buAutoNum type="arabicPeriod"/>
            </a:pPr>
            <a:endParaRPr lang="hr-HR" dirty="0"/>
          </a:p>
          <a:p>
            <a:pPr marL="228600" indent="-228600">
              <a:buAutoNum type="arabicPeriod"/>
            </a:pPr>
            <a:r>
              <a:rPr lang="hr-HR" dirty="0"/>
              <a:t>Kakve </a:t>
            </a:r>
            <a:r>
              <a:rPr lang="hr-HR" dirty="0" smtClean="0"/>
              <a:t>je pomisli </a:t>
            </a:r>
            <a:r>
              <a:rPr lang="hr-HR" dirty="0"/>
              <a:t>o sebi </a:t>
            </a:r>
            <a:r>
              <a:rPr lang="hr-HR" dirty="0" smtClean="0"/>
              <a:t>osoba </a:t>
            </a:r>
            <a:r>
              <a:rPr lang="hr-HR" dirty="0"/>
              <a:t>imala u tim situacijama</a:t>
            </a:r>
            <a:r>
              <a:rPr lang="hr-HR" dirty="0" smtClean="0"/>
              <a:t>?</a:t>
            </a:r>
          </a:p>
          <a:p>
            <a:pPr marL="228600" indent="-228600">
              <a:buAutoNum type="arabicPeriod"/>
            </a:pPr>
            <a:endParaRPr lang="hr-HR" dirty="0"/>
          </a:p>
          <a:p>
            <a:pPr marL="228600" indent="-228600">
              <a:buAutoNum type="arabicPeriod"/>
            </a:pPr>
            <a:r>
              <a:rPr lang="hr-HR" dirty="0"/>
              <a:t>Je li bila svjesna korištenja negativnih pojmova kojima je sebe </a:t>
            </a:r>
            <a:r>
              <a:rPr lang="hr-HR" dirty="0" smtClean="0"/>
              <a:t>tada </a:t>
            </a:r>
            <a:r>
              <a:rPr lang="hr-HR" dirty="0"/>
              <a:t>opisivala/nazivala? – koji su to pojmovi, oni mogu odražavati središnja negativna uvjerenja o sebi (</a:t>
            </a:r>
            <a:r>
              <a:rPr lang="hr-HR" dirty="0" smtClean="0"/>
              <a:t>bazičn</a:t>
            </a:r>
            <a:r>
              <a:rPr lang="en-GB" dirty="0" smtClean="0"/>
              <a:t>a </a:t>
            </a:r>
            <a:r>
              <a:rPr lang="en-GB" dirty="0" err="1" smtClean="0"/>
              <a:t>vjerovanja</a:t>
            </a:r>
            <a:r>
              <a:rPr lang="hr-HR" dirty="0" smtClean="0"/>
              <a:t>)</a:t>
            </a:r>
            <a:endParaRPr lang="hr-HR" dirty="0"/>
          </a:p>
        </p:txBody>
      </p:sp>
    </p:spTree>
    <p:extLst>
      <p:ext uri="{BB962C8B-B14F-4D97-AF65-F5344CB8AC3E}">
        <p14:creationId xmlns:p14="http://schemas.microsoft.com/office/powerpoint/2010/main" val="3241571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88640"/>
            <a:ext cx="8856984" cy="5632311"/>
          </a:xfrm>
          <a:prstGeom prst="rect">
            <a:avLst/>
          </a:prstGeom>
        </p:spPr>
        <p:txBody>
          <a:bodyPr wrap="square">
            <a:spAutoFit/>
          </a:bodyPr>
          <a:lstStyle/>
          <a:p>
            <a:r>
              <a:rPr lang="hr-HR" b="1" dirty="0"/>
              <a:t>Odgovor na </a:t>
            </a:r>
            <a:r>
              <a:rPr lang="hr-HR" b="1" dirty="0" smtClean="0"/>
              <a:t>okidače:</a:t>
            </a:r>
            <a:endParaRPr lang="hr-HR" b="1" dirty="0"/>
          </a:p>
          <a:p>
            <a:endParaRPr lang="hr-HR" dirty="0"/>
          </a:p>
          <a:p>
            <a:r>
              <a:rPr lang="hr-HR" b="1" dirty="0"/>
              <a:t>Anksiozna </a:t>
            </a:r>
            <a:r>
              <a:rPr lang="hr-HR" b="1" dirty="0" smtClean="0"/>
              <a:t>predviđanja</a:t>
            </a:r>
            <a:endParaRPr lang="hr-HR" dirty="0" smtClean="0"/>
          </a:p>
          <a:p>
            <a:r>
              <a:rPr lang="hr-HR" dirty="0" smtClean="0"/>
              <a:t>Precjenjivanje vjerojatnosti da će se nešto loše dogoditi</a:t>
            </a:r>
          </a:p>
          <a:p>
            <a:r>
              <a:rPr lang="hr-HR" dirty="0" smtClean="0"/>
              <a:t>Precjenjivanje neugode koja bi mogla uslijediti ako se nešto loše dogodi</a:t>
            </a:r>
          </a:p>
          <a:p>
            <a:r>
              <a:rPr lang="hr-HR" dirty="0" smtClean="0"/>
              <a:t>Podcjenjivanje osobnih resursa za nošenje sa situacijom</a:t>
            </a:r>
          </a:p>
          <a:p>
            <a:r>
              <a:rPr lang="hr-HR" dirty="0" smtClean="0"/>
              <a:t>Podcjenjivanje vanjskih resursa</a:t>
            </a:r>
          </a:p>
          <a:p>
            <a:endParaRPr lang="hr-HR" dirty="0" smtClean="0"/>
          </a:p>
          <a:p>
            <a:endParaRPr lang="hr-HR" dirty="0"/>
          </a:p>
          <a:p>
            <a:pPr marL="285750" indent="-285750">
              <a:buFont typeface="Arial" panose="020B0604020202020204" pitchFamily="34" charset="0"/>
              <a:buChar char="•"/>
            </a:pPr>
            <a:r>
              <a:rPr lang="hr-HR" dirty="0"/>
              <a:t>učinak na emocionalno stanje</a:t>
            </a:r>
          </a:p>
          <a:p>
            <a:pPr marL="285750" indent="-285750">
              <a:buFont typeface="Arial" panose="020B0604020202020204" pitchFamily="34" charset="0"/>
              <a:buChar char="•"/>
            </a:pPr>
            <a:r>
              <a:rPr lang="hr-HR" dirty="0"/>
              <a:t>učinak na ponašanja</a:t>
            </a:r>
          </a:p>
          <a:p>
            <a:pPr marL="895350" indent="-285750">
              <a:buFont typeface="Century Gothic" panose="020B0502020202020204" pitchFamily="34" charset="0"/>
              <a:buChar char="−"/>
            </a:pPr>
            <a:r>
              <a:rPr lang="hr-HR" dirty="0"/>
              <a:t>vodi izbjegavajućim ponašanjima </a:t>
            </a:r>
          </a:p>
          <a:p>
            <a:pPr marL="895350" indent="-285750">
              <a:buFont typeface="Century Gothic" panose="020B0502020202020204" pitchFamily="34" charset="0"/>
              <a:buChar char="−"/>
            </a:pPr>
            <a:r>
              <a:rPr lang="en-GB" dirty="0"/>
              <a:t>v</a:t>
            </a:r>
            <a:r>
              <a:rPr lang="hr-HR" dirty="0" smtClean="0"/>
              <a:t>odi </a:t>
            </a:r>
            <a:r>
              <a:rPr lang="hr-HR" dirty="0" smtClean="0"/>
              <a:t>pretjeranoj </a:t>
            </a:r>
            <a:r>
              <a:rPr lang="hr-HR" dirty="0"/>
              <a:t>opreznosti i predostrožnosti</a:t>
            </a:r>
          </a:p>
          <a:p>
            <a:pPr marL="895350" indent="-285750">
              <a:buFont typeface="Century Gothic" panose="020B0502020202020204" pitchFamily="34" charset="0"/>
              <a:buChar char="−"/>
            </a:pPr>
            <a:r>
              <a:rPr lang="hr-HR" dirty="0"/>
              <a:t>umanjuje radni učinak </a:t>
            </a:r>
          </a:p>
          <a:p>
            <a:pPr marL="285750" indent="-285750">
              <a:buFont typeface="Arial" panose="020B0604020202020204" pitchFamily="34" charset="0"/>
              <a:buChar char="•"/>
            </a:pPr>
            <a:r>
              <a:rPr lang="hr-HR" dirty="0"/>
              <a:t>Učinak na doživljavanje </a:t>
            </a:r>
          </a:p>
          <a:p>
            <a:pPr marL="895350" indent="-285750">
              <a:buFont typeface="Century Gothic" panose="020B0502020202020204" pitchFamily="34" charset="0"/>
              <a:buChar char="−"/>
            </a:pPr>
            <a:r>
              <a:rPr lang="hr-HR" dirty="0"/>
              <a:t>umanjivanje uspjeha</a:t>
            </a:r>
          </a:p>
          <a:p>
            <a:pPr marL="609600"/>
            <a:endParaRPr lang="hr-HR" dirty="0"/>
          </a:p>
          <a:p>
            <a:endParaRPr lang="hr-HR" dirty="0"/>
          </a:p>
          <a:p>
            <a:r>
              <a:rPr lang="hr-HR" b="1" dirty="0"/>
              <a:t>Samokritične misli </a:t>
            </a:r>
            <a:r>
              <a:rPr lang="hr-HR" dirty="0"/>
              <a:t>(potvrda bazičnih </a:t>
            </a:r>
            <a:r>
              <a:rPr lang="en-GB" dirty="0" err="1" smtClean="0"/>
              <a:t>vjerovanja</a:t>
            </a:r>
            <a:r>
              <a:rPr lang="hr-HR" dirty="0" smtClean="0"/>
              <a:t> </a:t>
            </a:r>
            <a:r>
              <a:rPr lang="hr-HR" dirty="0"/>
              <a:t>o sebi</a:t>
            </a:r>
            <a:r>
              <a:rPr lang="hr-HR" dirty="0" smtClean="0"/>
              <a:t>)</a:t>
            </a:r>
          </a:p>
          <a:p>
            <a:endParaRPr lang="hr-HR" dirty="0"/>
          </a:p>
        </p:txBody>
      </p:sp>
      <p:cxnSp>
        <p:nvCxnSpPr>
          <p:cNvPr id="8" name="Straight Arrow Connector 7"/>
          <p:cNvCxnSpPr/>
          <p:nvPr/>
        </p:nvCxnSpPr>
        <p:spPr>
          <a:xfrm>
            <a:off x="1691680" y="220640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23688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4. Kako prevladati NS?</a:t>
            </a:r>
            <a:endParaRPr lang="hr-H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2548684"/>
              </p:ext>
            </p:extLst>
          </p:nvPr>
        </p:nvGraphicFramePr>
        <p:xfrm>
          <a:off x="467544" y="2204864"/>
          <a:ext cx="8229600" cy="4297680"/>
        </p:xfrm>
        <a:graphic>
          <a:graphicData uri="http://schemas.openxmlformats.org/drawingml/2006/table">
            <a:tbl>
              <a:tblPr firstRow="1" bandRow="1">
                <a:tableStyleId>{5C22544A-7EE6-4342-B048-85BDC9FD1C3A}</a:tableStyleId>
              </a:tblPr>
              <a:tblGrid>
                <a:gridCol w="1018456"/>
                <a:gridCol w="1789856"/>
                <a:gridCol w="1944216"/>
                <a:gridCol w="1831152"/>
                <a:gridCol w="1645920"/>
              </a:tblGrid>
              <a:tr h="149736">
                <a:tc gridSpan="5">
                  <a:txBody>
                    <a:bodyPr/>
                    <a:lstStyle/>
                    <a:p>
                      <a:r>
                        <a:rPr lang="hr-HR" dirty="0" smtClean="0"/>
                        <a:t>Identifikacija anksioznih predviđanja</a:t>
                      </a:r>
                      <a:r>
                        <a:rPr lang="hr-HR" baseline="0" dirty="0" smtClean="0"/>
                        <a:t> i nepotrebnih mjera predostrožnosti</a:t>
                      </a:r>
                      <a:endParaRPr lang="hr-HR" dirty="0" smtClean="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r>
              <a:tr h="3738400">
                <a:tc>
                  <a:txBody>
                    <a:bodyPr/>
                    <a:lstStyle/>
                    <a:p>
                      <a:r>
                        <a:rPr lang="hr-HR" sz="1600" b="1" dirty="0" smtClean="0"/>
                        <a:t>Datum Vrijeme</a:t>
                      </a:r>
                      <a:endParaRPr lang="hr-HR" sz="1600" b="1" dirty="0"/>
                    </a:p>
                  </a:txBody>
                  <a:tcPr/>
                </a:tc>
                <a:tc>
                  <a:txBody>
                    <a:bodyPr/>
                    <a:lstStyle/>
                    <a:p>
                      <a:r>
                        <a:rPr lang="hr-HR" b="1" dirty="0" smtClean="0"/>
                        <a:t>Situacija</a:t>
                      </a:r>
                      <a:r>
                        <a:rPr lang="hr-HR" dirty="0" smtClean="0"/>
                        <a:t>:</a:t>
                      </a:r>
                    </a:p>
                    <a:p>
                      <a:r>
                        <a:rPr lang="hr-HR" dirty="0" smtClean="0"/>
                        <a:t>Što</a:t>
                      </a:r>
                      <a:r>
                        <a:rPr lang="hr-HR" baseline="0" dirty="0" smtClean="0"/>
                        <a:t> ste radili kada ste se počeli osjećati anksiozno?</a:t>
                      </a:r>
                      <a:endParaRPr lang="hr-HR" dirty="0" smtClean="0"/>
                    </a:p>
                  </a:txBody>
                  <a:tcPr/>
                </a:tc>
                <a:tc>
                  <a:txBody>
                    <a:bodyPr/>
                    <a:lstStyle/>
                    <a:p>
                      <a:r>
                        <a:rPr lang="hr-HR" b="1" dirty="0" smtClean="0"/>
                        <a:t>Emocije i tjelesne senzacije</a:t>
                      </a:r>
                      <a:r>
                        <a:rPr lang="hr-HR" dirty="0" smtClean="0"/>
                        <a:t>:</a:t>
                      </a:r>
                    </a:p>
                    <a:p>
                      <a:r>
                        <a:rPr lang="hr-HR" dirty="0" smtClean="0"/>
                        <a:t>Npr.</a:t>
                      </a:r>
                      <a:r>
                        <a:rPr lang="hr-HR" baseline="0" dirty="0" smtClean="0"/>
                        <a:t> tjeskoba, panika, napetost, lupanje srca)</a:t>
                      </a:r>
                    </a:p>
                    <a:p>
                      <a:r>
                        <a:rPr lang="hr-HR" baseline="0" dirty="0" smtClean="0"/>
                        <a:t>0-100</a:t>
                      </a:r>
                      <a:endParaRPr lang="hr-HR" dirty="0" smtClean="0"/>
                    </a:p>
                    <a:p>
                      <a:endParaRPr lang="hr-HR" dirty="0"/>
                    </a:p>
                  </a:txBody>
                  <a:tcPr/>
                </a:tc>
                <a:tc>
                  <a:txBody>
                    <a:bodyPr/>
                    <a:lstStyle/>
                    <a:p>
                      <a:r>
                        <a:rPr lang="hr-HR" b="1" dirty="0" smtClean="0"/>
                        <a:t>Anksiozna predviđanja</a:t>
                      </a:r>
                      <a:r>
                        <a:rPr lang="hr-HR" dirty="0" smtClean="0"/>
                        <a:t>:</a:t>
                      </a:r>
                    </a:p>
                    <a:p>
                      <a:r>
                        <a:rPr lang="hr-HR" dirty="0" smtClean="0"/>
                        <a:t>Što Vam</a:t>
                      </a:r>
                      <a:r>
                        <a:rPr lang="hr-HR" baseline="0" dirty="0" smtClean="0"/>
                        <a:t> je točno prolazilo kroz glavu kada ste se počeli osjećati anksiozno? 0-100</a:t>
                      </a:r>
                      <a:endParaRPr lang="hr-HR" dirty="0"/>
                    </a:p>
                  </a:txBody>
                  <a:tcPr/>
                </a:tc>
                <a:tc>
                  <a:txBody>
                    <a:bodyPr/>
                    <a:lstStyle/>
                    <a:p>
                      <a:r>
                        <a:rPr lang="hr-HR" b="1" dirty="0" smtClean="0"/>
                        <a:t>Mjere predostrožnosti</a:t>
                      </a:r>
                      <a:r>
                        <a:rPr lang="hr-HR" dirty="0" smtClean="0"/>
                        <a:t>:</a:t>
                      </a:r>
                    </a:p>
                    <a:p>
                      <a:r>
                        <a:rPr lang="hr-HR" dirty="0" smtClean="0"/>
                        <a:t>Što ste učinili kako</a:t>
                      </a:r>
                      <a:r>
                        <a:rPr lang="hr-HR" baseline="0" dirty="0" smtClean="0"/>
                        <a:t> biste spriječili da se Vaša predviđanja ostvare? (npr. izbjegli situaciju, sigurnosna ponašanja)</a:t>
                      </a:r>
                      <a:endParaRPr lang="hr-HR" dirty="0" smtClean="0"/>
                    </a:p>
                    <a:p>
                      <a:endParaRPr lang="hr-HR" dirty="0"/>
                    </a:p>
                  </a:txBody>
                  <a:tcPr/>
                </a:tc>
              </a:tr>
            </a:tbl>
          </a:graphicData>
        </a:graphic>
      </p:graphicFrame>
      <p:sp>
        <p:nvSpPr>
          <p:cNvPr id="3" name="TekstniOkvir 2"/>
          <p:cNvSpPr txBox="1"/>
          <p:nvPr/>
        </p:nvSpPr>
        <p:spPr>
          <a:xfrm>
            <a:off x="463687" y="1619508"/>
            <a:ext cx="4764446" cy="369332"/>
          </a:xfrm>
          <a:prstGeom prst="rect">
            <a:avLst/>
          </a:prstGeom>
          <a:noFill/>
        </p:spPr>
        <p:txBody>
          <a:bodyPr wrap="none" rtlCol="0">
            <a:spAutoFit/>
          </a:bodyPr>
          <a:lstStyle/>
          <a:p>
            <a:pPr lvl="0" algn="ctr"/>
            <a:r>
              <a:rPr lang="hr-HR" b="1" u="sng" dirty="0">
                <a:solidFill>
                  <a:schemeClr val="accent1">
                    <a:lumMod val="50000"/>
                  </a:schemeClr>
                </a:solidFill>
              </a:rPr>
              <a:t>a) TESTIRANJE ANKSIOZNIH PREDVIĐANJA</a:t>
            </a:r>
          </a:p>
        </p:txBody>
      </p:sp>
    </p:spTree>
    <p:extLst>
      <p:ext uri="{BB962C8B-B14F-4D97-AF65-F5344CB8AC3E}">
        <p14:creationId xmlns:p14="http://schemas.microsoft.com/office/powerpoint/2010/main" val="16704883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99077783"/>
              </p:ext>
            </p:extLst>
          </p:nvPr>
        </p:nvGraphicFramePr>
        <p:xfrm>
          <a:off x="251521" y="404663"/>
          <a:ext cx="8712968" cy="2978218"/>
        </p:xfrm>
        <a:graphic>
          <a:graphicData uri="http://schemas.openxmlformats.org/drawingml/2006/table">
            <a:tbl>
              <a:tblPr firstRow="1" bandRow="1">
                <a:tableStyleId>{5C22544A-7EE6-4342-B048-85BDC9FD1C3A}</a:tableStyleId>
              </a:tblPr>
              <a:tblGrid>
                <a:gridCol w="993589"/>
                <a:gridCol w="1092613"/>
                <a:gridCol w="1324785"/>
                <a:gridCol w="1556958"/>
                <a:gridCol w="1589742"/>
                <a:gridCol w="2155281"/>
              </a:tblGrid>
              <a:tr h="417898">
                <a:tc gridSpan="6">
                  <a:txBody>
                    <a:bodyPr/>
                    <a:lstStyle/>
                    <a:p>
                      <a:pPr algn="ctr"/>
                      <a:r>
                        <a:rPr lang="hr-HR" dirty="0" smtClean="0">
                          <a:solidFill>
                            <a:schemeClr val="tx1"/>
                          </a:solidFill>
                        </a:rPr>
                        <a:t>Restrukturiranje</a:t>
                      </a:r>
                      <a:r>
                        <a:rPr lang="hr-HR" baseline="0" dirty="0" smtClean="0">
                          <a:solidFill>
                            <a:schemeClr val="tx1"/>
                          </a:solidFill>
                        </a:rPr>
                        <a:t> anksioznih predviđanja</a:t>
                      </a:r>
                      <a:endParaRPr lang="hr-HR" dirty="0">
                        <a:solidFill>
                          <a:schemeClr val="tx1"/>
                        </a:solidFill>
                      </a:endParaRPr>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r>
              <a:tr h="2135401">
                <a:tc>
                  <a:txBody>
                    <a:bodyPr/>
                    <a:lstStyle/>
                    <a:p>
                      <a:r>
                        <a:rPr lang="hr-HR" b="1" dirty="0" smtClean="0"/>
                        <a:t>Datum,</a:t>
                      </a:r>
                      <a:r>
                        <a:rPr lang="hr-HR" b="1" baseline="0" dirty="0" smtClean="0"/>
                        <a:t> vrijeme</a:t>
                      </a:r>
                      <a:endParaRPr lang="hr-HR" b="1" dirty="0"/>
                    </a:p>
                  </a:txBody>
                  <a:tcPr/>
                </a:tc>
                <a:tc>
                  <a:txBody>
                    <a:bodyPr/>
                    <a:lstStyle/>
                    <a:p>
                      <a:r>
                        <a:rPr lang="hr-HR" b="1" dirty="0" smtClean="0"/>
                        <a:t>Situacija</a:t>
                      </a:r>
                      <a:endParaRPr lang="hr-HR" dirty="0" smtClean="0"/>
                    </a:p>
                  </a:txBody>
                  <a:tcPr/>
                </a:tc>
                <a:tc>
                  <a:txBody>
                    <a:bodyPr/>
                    <a:lstStyle/>
                    <a:p>
                      <a:r>
                        <a:rPr lang="hr-HR" b="1" dirty="0" smtClean="0"/>
                        <a:t>Emocije i tjelesne senzacije</a:t>
                      </a:r>
                      <a:r>
                        <a:rPr lang="hr-HR" dirty="0" smtClean="0"/>
                        <a:t>:</a:t>
                      </a:r>
                    </a:p>
                    <a:p>
                      <a:r>
                        <a:rPr lang="hr-HR" baseline="0" dirty="0" smtClean="0"/>
                        <a:t>0-100</a:t>
                      </a:r>
                      <a:endParaRPr lang="hr-HR" dirty="0" smtClean="0"/>
                    </a:p>
                  </a:txBody>
                  <a:tcPr/>
                </a:tc>
                <a:tc>
                  <a:txBody>
                    <a:bodyPr/>
                    <a:lstStyle/>
                    <a:p>
                      <a:r>
                        <a:rPr lang="hr-HR" b="1" dirty="0" smtClean="0"/>
                        <a:t>Anksiozna predviđanja</a:t>
                      </a:r>
                      <a:r>
                        <a:rPr lang="hr-HR" dirty="0" smtClean="0"/>
                        <a:t>:</a:t>
                      </a:r>
                    </a:p>
                    <a:p>
                      <a:r>
                        <a:rPr lang="hr-HR" baseline="0" dirty="0" smtClean="0"/>
                        <a:t>0-100</a:t>
                      </a:r>
                      <a:endParaRPr lang="hr-HR" dirty="0"/>
                    </a:p>
                  </a:txBody>
                  <a:tcPr/>
                </a:tc>
                <a:tc>
                  <a:txBody>
                    <a:bodyPr/>
                    <a:lstStyle/>
                    <a:p>
                      <a:r>
                        <a:rPr lang="hr-HR" b="1" dirty="0" smtClean="0"/>
                        <a:t>Drugačiji pogledi:</a:t>
                      </a:r>
                    </a:p>
                    <a:p>
                      <a:r>
                        <a:rPr lang="hr-HR" b="0" dirty="0" smtClean="0"/>
                        <a:t>Ključna pitanja</a:t>
                      </a:r>
                    </a:p>
                  </a:txBody>
                  <a:tcPr/>
                </a:tc>
                <a:tc>
                  <a:txBody>
                    <a:bodyPr/>
                    <a:lstStyle/>
                    <a:p>
                      <a:r>
                        <a:rPr lang="hr-HR" b="1" dirty="0" smtClean="0"/>
                        <a:t>Eksperiment:</a:t>
                      </a:r>
                    </a:p>
                    <a:p>
                      <a:r>
                        <a:rPr lang="hr-HR" b="0" dirty="0" smtClean="0"/>
                        <a:t>1. Što ste</a:t>
                      </a:r>
                      <a:r>
                        <a:rPr lang="hr-HR" b="0" baseline="0" dirty="0" smtClean="0"/>
                        <a:t> učinili umjesto uobičajenih mjera predostrožnosti?</a:t>
                      </a:r>
                    </a:p>
                    <a:p>
                      <a:endParaRPr lang="hr-HR" b="0" dirty="0" smtClean="0"/>
                    </a:p>
                    <a:p>
                      <a:r>
                        <a:rPr lang="hr-HR" b="0" dirty="0" smtClean="0"/>
                        <a:t>2. Kakvi su bili rezultati?</a:t>
                      </a:r>
                      <a:endParaRPr lang="hr-HR" dirty="0" smtClean="0"/>
                    </a:p>
                  </a:txBody>
                  <a:tcPr/>
                </a:tc>
              </a:tr>
            </a:tbl>
          </a:graphicData>
        </a:graphic>
      </p:graphicFrame>
      <p:sp>
        <p:nvSpPr>
          <p:cNvPr id="3" name="TextBox 2"/>
          <p:cNvSpPr txBox="1"/>
          <p:nvPr/>
        </p:nvSpPr>
        <p:spPr>
          <a:xfrm>
            <a:off x="251520" y="3501008"/>
            <a:ext cx="8712968" cy="3139321"/>
          </a:xfrm>
          <a:prstGeom prst="rect">
            <a:avLst/>
          </a:prstGeom>
          <a:noFill/>
        </p:spPr>
        <p:txBody>
          <a:bodyPr wrap="square" rtlCol="0">
            <a:spAutoFit/>
          </a:bodyPr>
          <a:lstStyle/>
          <a:p>
            <a:r>
              <a:rPr lang="hr-HR" b="1" dirty="0" smtClean="0"/>
              <a:t>Ključna pitanja</a:t>
            </a:r>
            <a:r>
              <a:rPr lang="hr-HR" dirty="0" smtClean="0"/>
              <a:t>:</a:t>
            </a:r>
          </a:p>
          <a:p>
            <a:r>
              <a:rPr lang="hr-HR" dirty="0" smtClean="0"/>
              <a:t>Koji dokazi podržavaju moja predviđanja?</a:t>
            </a:r>
          </a:p>
          <a:p>
            <a:r>
              <a:rPr lang="hr-HR" dirty="0" smtClean="0"/>
              <a:t>Koji su dokazi </a:t>
            </a:r>
            <a:r>
              <a:rPr lang="hr-HR" dirty="0" smtClean="0"/>
              <a:t>koj</a:t>
            </a:r>
            <a:r>
              <a:rPr lang="en-GB" dirty="0" err="1" smtClean="0"/>
              <a:t>i</a:t>
            </a:r>
            <a:r>
              <a:rPr lang="hr-HR" dirty="0" smtClean="0"/>
              <a:t> </a:t>
            </a:r>
            <a:r>
              <a:rPr lang="hr-HR" dirty="0" smtClean="0"/>
              <a:t>ne govore u prilog mojim predviđanjima?</a:t>
            </a:r>
          </a:p>
          <a:p>
            <a:r>
              <a:rPr lang="hr-HR" dirty="0" smtClean="0"/>
              <a:t>Koji su alternativni pogledi na situaciju? Koji ih dokazi podržavaju?</a:t>
            </a:r>
          </a:p>
          <a:p>
            <a:r>
              <a:rPr lang="hr-HR" dirty="0" smtClean="0"/>
              <a:t>Što je najgore što se može dogoditi?</a:t>
            </a:r>
          </a:p>
          <a:p>
            <a:r>
              <a:rPr lang="hr-HR" dirty="0" smtClean="0"/>
              <a:t>Što se najbolje može dogoditi?</a:t>
            </a:r>
          </a:p>
          <a:p>
            <a:r>
              <a:rPr lang="hr-HR" dirty="0" smtClean="0"/>
              <a:t>Realno, što je najvjerojatnije da će se dogoditi?</a:t>
            </a:r>
          </a:p>
          <a:p>
            <a:r>
              <a:rPr lang="hr-HR" dirty="0" smtClean="0"/>
              <a:t>Ako se dogodi najgore, što je moguće u vezi s tim napraviti?</a:t>
            </a:r>
          </a:p>
          <a:p>
            <a:endParaRPr lang="hr-HR" dirty="0" smtClean="0"/>
          </a:p>
          <a:p>
            <a:r>
              <a:rPr lang="hr-HR" b="1" dirty="0" smtClean="0"/>
              <a:t>Eksperiment:</a:t>
            </a:r>
          </a:p>
          <a:p>
            <a:r>
              <a:rPr lang="hr-HR" dirty="0" smtClean="0"/>
              <a:t>Suprotno ponašanje od uobičajenog</a:t>
            </a:r>
            <a:endParaRPr lang="hr-HR" dirty="0"/>
          </a:p>
        </p:txBody>
      </p:sp>
    </p:spTree>
    <p:extLst>
      <p:ext uri="{BB962C8B-B14F-4D97-AF65-F5344CB8AC3E}">
        <p14:creationId xmlns:p14="http://schemas.microsoft.com/office/powerpoint/2010/main" val="28303438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21198772"/>
              </p:ext>
            </p:extLst>
          </p:nvPr>
        </p:nvGraphicFramePr>
        <p:xfrm>
          <a:off x="179512" y="1700808"/>
          <a:ext cx="8856983" cy="3960440"/>
        </p:xfrm>
        <a:graphic>
          <a:graphicData uri="http://schemas.openxmlformats.org/drawingml/2006/table">
            <a:tbl>
              <a:tblPr firstRow="1" bandRow="1">
                <a:tableStyleId>{5C22544A-7EE6-4342-B048-85BDC9FD1C3A}</a:tableStyleId>
              </a:tblPr>
              <a:tblGrid>
                <a:gridCol w="1093453"/>
                <a:gridCol w="1414337"/>
                <a:gridCol w="1647976"/>
                <a:gridCol w="1719628"/>
                <a:gridCol w="2981589"/>
              </a:tblGrid>
              <a:tr h="462960">
                <a:tc gridSpan="5">
                  <a:txBody>
                    <a:bodyPr/>
                    <a:lstStyle/>
                    <a:p>
                      <a:pPr algn="ctr"/>
                      <a:r>
                        <a:rPr lang="hr-HR" sz="2400" dirty="0" smtClean="0"/>
                        <a:t>Identifikacija</a:t>
                      </a:r>
                      <a:r>
                        <a:rPr lang="hr-HR" sz="2400" baseline="0" dirty="0" smtClean="0"/>
                        <a:t> </a:t>
                      </a:r>
                      <a:r>
                        <a:rPr lang="hr-HR" sz="2400" dirty="0" smtClean="0"/>
                        <a:t>samokritičnih misli</a:t>
                      </a:r>
                      <a:endParaRPr lang="hr-HR" sz="2400"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r>
              <a:tr h="3497480">
                <a:tc>
                  <a:txBody>
                    <a:bodyPr/>
                    <a:lstStyle/>
                    <a:p>
                      <a:r>
                        <a:rPr lang="hr-HR" b="1" dirty="0" smtClean="0"/>
                        <a:t>Datum,</a:t>
                      </a:r>
                      <a:r>
                        <a:rPr lang="hr-HR" b="1" baseline="0" dirty="0" smtClean="0"/>
                        <a:t> vrijeme</a:t>
                      </a:r>
                      <a:endParaRPr lang="hr-HR"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b="1" dirty="0" smtClean="0"/>
                        <a:t>Situacija: </a:t>
                      </a:r>
                      <a:r>
                        <a:rPr lang="hr-HR" dirty="0" smtClean="0"/>
                        <a:t>Što</a:t>
                      </a:r>
                      <a:r>
                        <a:rPr lang="hr-HR" baseline="0" dirty="0" smtClean="0"/>
                        <a:t> ste radili kada ste se počeli osjećati anksiozno?</a:t>
                      </a:r>
                      <a:endParaRPr lang="hr-HR" dirty="0" smtClean="0"/>
                    </a:p>
                  </a:txBody>
                  <a:tcPr/>
                </a:tc>
                <a:tc>
                  <a:txBody>
                    <a:bodyPr/>
                    <a:lstStyle/>
                    <a:p>
                      <a:r>
                        <a:rPr lang="hr-HR" b="1" dirty="0" smtClean="0"/>
                        <a:t>Emocije</a:t>
                      </a:r>
                      <a:r>
                        <a:rPr lang="hr-HR" b="1" baseline="0" dirty="0" smtClean="0"/>
                        <a:t> i tjelesne senzacije: </a:t>
                      </a:r>
                      <a:r>
                        <a:rPr lang="hr-HR" b="0" baseline="0" dirty="0" smtClean="0"/>
                        <a:t>Npr. tužan, ljut, kriv</a:t>
                      </a:r>
                    </a:p>
                    <a:p>
                      <a:r>
                        <a:rPr lang="hr-HR" b="0" baseline="0" dirty="0" smtClean="0"/>
                        <a:t>0-100</a:t>
                      </a:r>
                      <a:endParaRPr lang="hr-HR" b="0" dirty="0"/>
                    </a:p>
                  </a:txBody>
                  <a:tcPr/>
                </a:tc>
                <a:tc>
                  <a:txBody>
                    <a:bodyPr/>
                    <a:lstStyle/>
                    <a:p>
                      <a:r>
                        <a:rPr lang="hr-HR" b="1" dirty="0" smtClean="0"/>
                        <a:t>Samokritične misli:</a:t>
                      </a:r>
                    </a:p>
                    <a:p>
                      <a:r>
                        <a:rPr lang="hr-HR" b="0" dirty="0" smtClean="0"/>
                        <a:t>Što Vam je točno prolazilo kroz glavu kad ste</a:t>
                      </a:r>
                      <a:r>
                        <a:rPr lang="hr-HR" b="0" baseline="0" dirty="0" smtClean="0"/>
                        <a:t> se počeli loše osjećati? (misli, slike, značenja)</a:t>
                      </a:r>
                    </a:p>
                    <a:p>
                      <a:r>
                        <a:rPr lang="hr-HR" b="0" baseline="0" dirty="0" smtClean="0"/>
                        <a:t>0-100</a:t>
                      </a:r>
                      <a:endParaRPr lang="hr-HR" b="0" dirty="0"/>
                    </a:p>
                  </a:txBody>
                  <a:tcPr/>
                </a:tc>
                <a:tc>
                  <a:txBody>
                    <a:bodyPr/>
                    <a:lstStyle/>
                    <a:p>
                      <a:r>
                        <a:rPr lang="hr-HR" b="1" dirty="0" err="1" smtClean="0"/>
                        <a:t>Samoporažavajuća</a:t>
                      </a:r>
                      <a:r>
                        <a:rPr lang="hr-HR" b="1" baseline="0" dirty="0" smtClean="0"/>
                        <a:t> ponašanja:</a:t>
                      </a:r>
                    </a:p>
                    <a:p>
                      <a:r>
                        <a:rPr lang="hr-HR" b="0" baseline="0" dirty="0" smtClean="0"/>
                        <a:t>Što ste učinili zbog takvih samokritičnih misli?</a:t>
                      </a:r>
                      <a:endParaRPr lang="hr-HR" b="0" dirty="0"/>
                    </a:p>
                  </a:txBody>
                  <a:tcPr/>
                </a:tc>
              </a:tr>
            </a:tbl>
          </a:graphicData>
        </a:graphic>
      </p:graphicFrame>
      <p:sp>
        <p:nvSpPr>
          <p:cNvPr id="3" name="TextBox 2"/>
          <p:cNvSpPr txBox="1"/>
          <p:nvPr/>
        </p:nvSpPr>
        <p:spPr>
          <a:xfrm>
            <a:off x="539552" y="692696"/>
            <a:ext cx="5688632" cy="400110"/>
          </a:xfrm>
          <a:prstGeom prst="rect">
            <a:avLst/>
          </a:prstGeom>
          <a:noFill/>
        </p:spPr>
        <p:txBody>
          <a:bodyPr wrap="square" rtlCol="0">
            <a:spAutoFit/>
          </a:bodyPr>
          <a:lstStyle/>
          <a:p>
            <a:r>
              <a:rPr lang="hr-HR" sz="2000" b="1" u="sng" dirty="0" smtClean="0">
                <a:solidFill>
                  <a:schemeClr val="accent1">
                    <a:lumMod val="50000"/>
                  </a:schemeClr>
                </a:solidFill>
              </a:rPr>
              <a:t>b) SUZBIJANJE SAMOKRITIČNIH MISLI</a:t>
            </a:r>
            <a:endParaRPr lang="hr-HR" sz="2000" b="1" u="sng" dirty="0">
              <a:solidFill>
                <a:schemeClr val="accent1">
                  <a:lumMod val="50000"/>
                </a:schemeClr>
              </a:solidFill>
            </a:endParaRPr>
          </a:p>
        </p:txBody>
      </p:sp>
    </p:spTree>
    <p:extLst>
      <p:ext uri="{BB962C8B-B14F-4D97-AF65-F5344CB8AC3E}">
        <p14:creationId xmlns:p14="http://schemas.microsoft.com/office/powerpoint/2010/main" val="15697017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76814137"/>
              </p:ext>
            </p:extLst>
          </p:nvPr>
        </p:nvGraphicFramePr>
        <p:xfrm>
          <a:off x="395538" y="662537"/>
          <a:ext cx="8510307" cy="5286743"/>
        </p:xfrm>
        <a:graphic>
          <a:graphicData uri="http://schemas.openxmlformats.org/drawingml/2006/table">
            <a:tbl>
              <a:tblPr firstRow="1" bandRow="1">
                <a:tableStyleId>{5C22544A-7EE6-4342-B048-85BDC9FD1C3A}</a:tableStyleId>
              </a:tblPr>
              <a:tblGrid>
                <a:gridCol w="1080118"/>
                <a:gridCol w="1224136"/>
                <a:gridCol w="1296144"/>
                <a:gridCol w="1656184"/>
                <a:gridCol w="1296144"/>
                <a:gridCol w="1957581"/>
              </a:tblGrid>
              <a:tr h="806183">
                <a:tc gridSpan="6">
                  <a:txBody>
                    <a:bodyPr/>
                    <a:lstStyle/>
                    <a:p>
                      <a:pPr algn="ctr"/>
                      <a:r>
                        <a:rPr lang="hr-HR" dirty="0" smtClean="0"/>
                        <a:t>Restrukturiranje samokritičnih misli</a:t>
                      </a:r>
                      <a:endParaRPr lang="hr-HR" dirty="0"/>
                    </a:p>
                  </a:txBody>
                  <a:tcPr/>
                </a:tc>
                <a:tc hMerge="1">
                  <a:txBody>
                    <a:bodyPr/>
                    <a:lstStyle/>
                    <a:p>
                      <a:endParaRPr lang="hr-HR"/>
                    </a:p>
                  </a:txBody>
                  <a:tcPr/>
                </a:tc>
                <a:tc hMerge="1">
                  <a:txBody>
                    <a:bodyPr/>
                    <a:lstStyle/>
                    <a:p>
                      <a:endParaRPr lang="hr-HR"/>
                    </a:p>
                  </a:txBody>
                  <a:tcPr/>
                </a:tc>
                <a:tc hMerge="1">
                  <a:txBody>
                    <a:bodyPr/>
                    <a:lstStyle/>
                    <a:p>
                      <a:endParaRPr lang="hr-HR" dirty="0"/>
                    </a:p>
                  </a:txBody>
                  <a:tcPr/>
                </a:tc>
                <a:tc hMerge="1">
                  <a:txBody>
                    <a:bodyPr/>
                    <a:lstStyle/>
                    <a:p>
                      <a:endParaRPr lang="hr-HR" dirty="0"/>
                    </a:p>
                  </a:txBody>
                  <a:tcPr/>
                </a:tc>
                <a:tc hMerge="1">
                  <a:txBody>
                    <a:bodyPr/>
                    <a:lstStyle/>
                    <a:p>
                      <a:endParaRPr lang="hr-HR"/>
                    </a:p>
                  </a:txBody>
                  <a:tcPr/>
                </a:tc>
              </a:tr>
              <a:tr h="4450401">
                <a:tc>
                  <a:txBody>
                    <a:bodyPr/>
                    <a:lstStyle/>
                    <a:p>
                      <a:r>
                        <a:rPr lang="hr-HR" b="1" dirty="0" smtClean="0"/>
                        <a:t>Datum, vrijeme</a:t>
                      </a:r>
                      <a:endParaRPr lang="hr-HR" b="1" dirty="0"/>
                    </a:p>
                  </a:txBody>
                  <a:tcPr/>
                </a:tc>
                <a:tc>
                  <a:txBody>
                    <a:bodyPr/>
                    <a:lstStyle/>
                    <a:p>
                      <a:r>
                        <a:rPr lang="hr-HR" b="1" dirty="0" smtClean="0"/>
                        <a:t>Situacija</a:t>
                      </a:r>
                      <a:endParaRPr lang="hr-HR" b="1" dirty="0"/>
                    </a:p>
                  </a:txBody>
                  <a:tcPr/>
                </a:tc>
                <a:tc>
                  <a:txBody>
                    <a:bodyPr/>
                    <a:lstStyle/>
                    <a:p>
                      <a:r>
                        <a:rPr lang="hr-HR" b="1" dirty="0" smtClean="0"/>
                        <a:t>Emocije i tjelesne senzacije</a:t>
                      </a:r>
                      <a:endParaRPr lang="hr-HR" b="1" dirty="0"/>
                    </a:p>
                  </a:txBody>
                  <a:tcPr/>
                </a:tc>
                <a:tc>
                  <a:txBody>
                    <a:bodyPr/>
                    <a:lstStyle/>
                    <a:p>
                      <a:r>
                        <a:rPr lang="hr-HR" b="1" dirty="0" smtClean="0"/>
                        <a:t>Samokritične misli</a:t>
                      </a:r>
                    </a:p>
                    <a:p>
                      <a:r>
                        <a:rPr lang="hr-HR" dirty="0" smtClean="0"/>
                        <a:t>0-100</a:t>
                      </a:r>
                      <a:endParaRPr lang="hr-HR" dirty="0"/>
                    </a:p>
                  </a:txBody>
                  <a:tcPr/>
                </a:tc>
                <a:tc>
                  <a:txBody>
                    <a:bodyPr/>
                    <a:lstStyle/>
                    <a:p>
                      <a:r>
                        <a:rPr lang="hr-HR" b="1" dirty="0" smtClean="0"/>
                        <a:t>Drugačiji pogledi</a:t>
                      </a:r>
                      <a:r>
                        <a:rPr lang="hr-HR" dirty="0" smtClean="0"/>
                        <a:t>:</a:t>
                      </a:r>
                    </a:p>
                    <a:p>
                      <a:r>
                        <a:rPr lang="hr-HR" dirty="0" smtClean="0"/>
                        <a:t>Koristiti ključna</a:t>
                      </a:r>
                      <a:r>
                        <a:rPr lang="hr-HR" baseline="0" dirty="0" smtClean="0"/>
                        <a:t> pitanja*</a:t>
                      </a:r>
                    </a:p>
                    <a:p>
                      <a:r>
                        <a:rPr lang="hr-HR" baseline="0" dirty="0" smtClean="0"/>
                        <a:t>0-100</a:t>
                      </a:r>
                      <a:endParaRPr lang="hr-HR" dirty="0"/>
                    </a:p>
                  </a:txBody>
                  <a:tcPr/>
                </a:tc>
                <a:tc>
                  <a:txBody>
                    <a:bodyPr/>
                    <a:lstStyle/>
                    <a:p>
                      <a:r>
                        <a:rPr lang="hr-HR" b="1" dirty="0" smtClean="0"/>
                        <a:t>Ishod</a:t>
                      </a:r>
                      <a:r>
                        <a:rPr lang="hr-HR" dirty="0" smtClean="0"/>
                        <a:t>:</a:t>
                      </a:r>
                    </a:p>
                    <a:p>
                      <a:pPr marL="0" indent="0">
                        <a:buNone/>
                      </a:pPr>
                      <a:r>
                        <a:rPr lang="hr-HR" dirty="0" smtClean="0"/>
                        <a:t>1.Sada kad</a:t>
                      </a:r>
                      <a:r>
                        <a:rPr lang="hr-HR" baseline="0" dirty="0" smtClean="0"/>
                        <a:t> su nađene alternative samokritičnom mišljenju, kako se osjećate?</a:t>
                      </a:r>
                    </a:p>
                    <a:p>
                      <a:pPr marL="0" indent="0">
                        <a:buNone/>
                      </a:pPr>
                      <a:r>
                        <a:rPr lang="hr-HR" baseline="0" dirty="0" smtClean="0"/>
                        <a:t>2. Koliko sada vjerujete u samokritične misli? 0-100</a:t>
                      </a:r>
                    </a:p>
                    <a:p>
                      <a:pPr marL="0" indent="0">
                        <a:buNone/>
                      </a:pPr>
                      <a:r>
                        <a:rPr lang="hr-HR" baseline="0" dirty="0" smtClean="0"/>
                        <a:t>3. Što možete učiniti (akcijski plan, eksperimenti)?</a:t>
                      </a:r>
                    </a:p>
                    <a:p>
                      <a:pPr marL="342900" indent="-342900">
                        <a:buAutoNum type="arabicPeriod"/>
                      </a:pPr>
                      <a:endParaRPr lang="hr-HR" dirty="0"/>
                    </a:p>
                  </a:txBody>
                  <a:tcPr/>
                </a:tc>
              </a:tr>
            </a:tbl>
          </a:graphicData>
        </a:graphic>
      </p:graphicFrame>
    </p:spTree>
    <p:extLst>
      <p:ext uri="{BB962C8B-B14F-4D97-AF65-F5344CB8AC3E}">
        <p14:creationId xmlns:p14="http://schemas.microsoft.com/office/powerpoint/2010/main" val="2303009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sADRŽAJ</a:t>
            </a:r>
            <a:endParaRPr lang="hr-HR" dirty="0"/>
          </a:p>
        </p:txBody>
      </p:sp>
      <p:sp>
        <p:nvSpPr>
          <p:cNvPr id="3" name="Rezervirano mjesto sadržaja 2"/>
          <p:cNvSpPr>
            <a:spLocks noGrp="1"/>
          </p:cNvSpPr>
          <p:nvPr>
            <p:ph idx="1"/>
          </p:nvPr>
        </p:nvSpPr>
        <p:spPr/>
        <p:txBody>
          <a:bodyPr/>
          <a:lstStyle/>
          <a:p>
            <a:pPr marL="571500" indent="-457200">
              <a:buFont typeface="+mj-lt"/>
              <a:buAutoNum type="arabicPeriod"/>
            </a:pPr>
            <a:r>
              <a:rPr lang="hr-HR" dirty="0" smtClean="0"/>
              <a:t>Što je nisko samopoštovanje?</a:t>
            </a:r>
          </a:p>
          <a:p>
            <a:pPr marL="571500" indent="-457200">
              <a:buFont typeface="+mj-lt"/>
              <a:buAutoNum type="arabicPeriod"/>
            </a:pPr>
            <a:r>
              <a:rPr lang="hr-HR" dirty="0" smtClean="0"/>
              <a:t>Kako se razvija nisko samopoštovanje?</a:t>
            </a:r>
          </a:p>
          <a:p>
            <a:pPr marL="571500" indent="-457200">
              <a:buFont typeface="+mj-lt"/>
              <a:buAutoNum type="arabicPeriod"/>
            </a:pPr>
            <a:r>
              <a:rPr lang="hr-HR" dirty="0" smtClean="0"/>
              <a:t>Što ga održava?</a:t>
            </a:r>
          </a:p>
          <a:p>
            <a:pPr marL="571500" indent="-457200">
              <a:buFont typeface="+mj-lt"/>
              <a:buAutoNum type="arabicPeriod"/>
            </a:pPr>
            <a:r>
              <a:rPr lang="hr-HR" dirty="0" smtClean="0"/>
              <a:t>Kako ga prevladati?</a:t>
            </a:r>
          </a:p>
          <a:p>
            <a:pPr marL="868680" lvl="1" indent="-457200">
              <a:buFont typeface="+mj-lt"/>
              <a:buAutoNum type="alphaLcParenR"/>
            </a:pPr>
            <a:r>
              <a:rPr lang="hr-HR" dirty="0" smtClean="0"/>
              <a:t>Testiranje anksioznih predviđanja</a:t>
            </a:r>
          </a:p>
          <a:p>
            <a:pPr marL="868680" lvl="1" indent="-457200">
              <a:buFont typeface="+mj-lt"/>
              <a:buAutoNum type="alphaLcParenR"/>
            </a:pPr>
            <a:r>
              <a:rPr lang="hr-HR" dirty="0" smtClean="0"/>
              <a:t>Suzbijanje samokritičnosti</a:t>
            </a:r>
          </a:p>
          <a:p>
            <a:pPr marL="868680" lvl="1" indent="-457200">
              <a:buFont typeface="+mj-lt"/>
              <a:buAutoNum type="alphaLcParenR"/>
            </a:pPr>
            <a:r>
              <a:rPr lang="hr-HR" dirty="0" smtClean="0"/>
              <a:t>Jačanje </a:t>
            </a:r>
            <a:r>
              <a:rPr lang="hr-HR" dirty="0" err="1" smtClean="0"/>
              <a:t>samoprihvaćanja</a:t>
            </a:r>
            <a:endParaRPr lang="hr-HR" dirty="0" smtClean="0"/>
          </a:p>
          <a:p>
            <a:pPr marL="868680" lvl="1" indent="-457200">
              <a:buFont typeface="+mj-lt"/>
              <a:buAutoNum type="alphaLcParenR"/>
            </a:pPr>
            <a:r>
              <a:rPr lang="en-GB" dirty="0" err="1" smtClean="0"/>
              <a:t>Promjena</a:t>
            </a:r>
            <a:r>
              <a:rPr lang="en-GB" dirty="0" smtClean="0"/>
              <a:t> </a:t>
            </a:r>
            <a:r>
              <a:rPr lang="en-GB" dirty="0" err="1" smtClean="0"/>
              <a:t>životnih</a:t>
            </a:r>
            <a:r>
              <a:rPr lang="en-GB" dirty="0" smtClean="0"/>
              <a:t> </a:t>
            </a:r>
            <a:r>
              <a:rPr lang="en-GB" dirty="0" err="1" smtClean="0"/>
              <a:t>pravila</a:t>
            </a:r>
            <a:endParaRPr lang="hr-HR" dirty="0" smtClean="0"/>
          </a:p>
          <a:p>
            <a:pPr marL="868680" lvl="1" indent="-457200">
              <a:buFont typeface="+mj-lt"/>
              <a:buAutoNum type="alphaLcParenR"/>
            </a:pPr>
            <a:r>
              <a:rPr lang="en-GB" dirty="0" err="1" smtClean="0"/>
              <a:t>Modifikacija</a:t>
            </a:r>
            <a:r>
              <a:rPr lang="en-GB" dirty="0" smtClean="0"/>
              <a:t> </a:t>
            </a:r>
            <a:r>
              <a:rPr lang="en-GB" dirty="0" err="1" smtClean="0"/>
              <a:t>bazičnih</a:t>
            </a:r>
            <a:r>
              <a:rPr lang="en-GB" dirty="0" smtClean="0"/>
              <a:t> </a:t>
            </a:r>
            <a:r>
              <a:rPr lang="en-GB" dirty="0" err="1" smtClean="0"/>
              <a:t>vjerovanja</a:t>
            </a:r>
            <a:endParaRPr lang="hr-HR" dirty="0" smtClean="0"/>
          </a:p>
          <a:p>
            <a:pPr marL="868680" lvl="1" indent="-457200">
              <a:buFont typeface="+mj-lt"/>
              <a:buAutoNum type="alphaLcParenR"/>
            </a:pPr>
            <a:r>
              <a:rPr lang="hr-HR" dirty="0" smtClean="0"/>
              <a:t>Integracija i planiranje budućnosti</a:t>
            </a:r>
          </a:p>
          <a:p>
            <a:pPr lvl="1"/>
            <a:endParaRPr lang="hr-HR" dirty="0" smtClean="0"/>
          </a:p>
          <a:p>
            <a:pPr lvl="1"/>
            <a:endParaRPr lang="hr-HR" dirty="0" smtClean="0"/>
          </a:p>
          <a:p>
            <a:pPr lvl="1"/>
            <a:endParaRPr lang="hr-HR" dirty="0"/>
          </a:p>
        </p:txBody>
      </p:sp>
    </p:spTree>
    <p:extLst>
      <p:ext uri="{BB962C8B-B14F-4D97-AF65-F5344CB8AC3E}">
        <p14:creationId xmlns:p14="http://schemas.microsoft.com/office/powerpoint/2010/main" val="14333214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7693"/>
            <a:ext cx="8496944" cy="6555641"/>
          </a:xfrm>
          <a:prstGeom prst="rect">
            <a:avLst/>
          </a:prstGeom>
          <a:noFill/>
        </p:spPr>
        <p:txBody>
          <a:bodyPr wrap="square" rtlCol="0">
            <a:spAutoFit/>
          </a:bodyPr>
          <a:lstStyle/>
          <a:p>
            <a:r>
              <a:rPr lang="hr-HR" sz="1400" b="1" dirty="0" smtClean="0"/>
              <a:t>KLJUČNA PITANJA ZA </a:t>
            </a:r>
            <a:r>
              <a:rPr lang="hr-HR" sz="1400" b="1" dirty="0" smtClean="0"/>
              <a:t>PRONALAZ</a:t>
            </a:r>
            <a:r>
              <a:rPr lang="en-GB" sz="1400" b="1" dirty="0" smtClean="0"/>
              <a:t>A</a:t>
            </a:r>
            <a:r>
              <a:rPr lang="hr-HR" sz="1400" b="1" dirty="0" smtClean="0"/>
              <a:t>K </a:t>
            </a:r>
            <a:r>
              <a:rPr lang="hr-HR" sz="1400" b="1" dirty="0" smtClean="0"/>
              <a:t>ALTERNATIVA SAMOKRITIČNIM MISLIMA</a:t>
            </a:r>
          </a:p>
          <a:p>
            <a:endParaRPr lang="hr-HR" sz="1400" dirty="0"/>
          </a:p>
          <a:p>
            <a:r>
              <a:rPr lang="hr-HR" sz="1400" b="1" dirty="0" smtClean="0"/>
              <a:t>Koji su dokazi?</a:t>
            </a:r>
          </a:p>
          <a:p>
            <a:r>
              <a:rPr lang="hr-HR" sz="1400" dirty="0" smtClean="0"/>
              <a:t>Zamjenjujem li mišljenje i činjenice?</a:t>
            </a:r>
          </a:p>
          <a:p>
            <a:r>
              <a:rPr lang="hr-HR" sz="1400" dirty="0" smtClean="0"/>
              <a:t>Koji dokazi govore u prilog mojem mišljenju o sebi?</a:t>
            </a:r>
          </a:p>
          <a:p>
            <a:r>
              <a:rPr lang="hr-HR" sz="1400" dirty="0" smtClean="0"/>
              <a:t>Koji su dokazi koji pobijaju moje mišljenje o sebi?</a:t>
            </a:r>
          </a:p>
          <a:p>
            <a:endParaRPr lang="hr-HR" sz="1400" dirty="0"/>
          </a:p>
          <a:p>
            <a:r>
              <a:rPr lang="hr-HR" sz="1400" b="1" dirty="0" smtClean="0"/>
              <a:t>Koja su alternativna gledišta na danu situaciju?</a:t>
            </a:r>
          </a:p>
          <a:p>
            <a:r>
              <a:rPr lang="hr-HR" sz="1400" dirty="0" smtClean="0"/>
              <a:t>Pretpostavljam li da je moje gledište jedino moguće?</a:t>
            </a:r>
          </a:p>
          <a:p>
            <a:r>
              <a:rPr lang="hr-HR" sz="1400" dirty="0" smtClean="0"/>
              <a:t>Koje dokaze imam za suprotno gledište na situaciju?</a:t>
            </a:r>
          </a:p>
          <a:p>
            <a:endParaRPr lang="hr-HR" sz="1400" dirty="0"/>
          </a:p>
          <a:p>
            <a:r>
              <a:rPr lang="hr-HR" sz="1400" b="1" dirty="0" smtClean="0"/>
              <a:t>Koji je učinak sagledavanja sebe na sadašnji način?</a:t>
            </a:r>
          </a:p>
          <a:p>
            <a:r>
              <a:rPr lang="hr-HR" sz="1400" dirty="0" smtClean="0"/>
              <a:t>Jesu li te samokritične misli korisne za mene ili stoje na putu mojoj psihičkoj dobrobiti?</a:t>
            </a:r>
          </a:p>
          <a:p>
            <a:r>
              <a:rPr lang="hr-HR" sz="1400" dirty="0" smtClean="0"/>
              <a:t>Koji bi mi pogled na sebe bio korisniji?</a:t>
            </a:r>
          </a:p>
          <a:p>
            <a:endParaRPr lang="hr-HR" sz="1400" dirty="0"/>
          </a:p>
          <a:p>
            <a:r>
              <a:rPr lang="hr-HR" sz="1400" b="1" dirty="0" smtClean="0"/>
              <a:t>Koje su pristranosti prisutne u mojem gledanju na sebe?</a:t>
            </a:r>
          </a:p>
          <a:p>
            <a:r>
              <a:rPr lang="hr-HR" sz="1400" dirty="0" smtClean="0"/>
              <a:t>Brzam li sa zaključcima?</a:t>
            </a:r>
          </a:p>
          <a:p>
            <a:r>
              <a:rPr lang="hr-HR" sz="1400" dirty="0" smtClean="0"/>
              <a:t>Primjenjujem li dvostruke standarde?*</a:t>
            </a:r>
          </a:p>
          <a:p>
            <a:r>
              <a:rPr lang="hr-HR" sz="1400" dirty="0" smtClean="0"/>
              <a:t>Razmišljam li na način crno-bijelo, sve-ili-ništa?</a:t>
            </a:r>
          </a:p>
          <a:p>
            <a:r>
              <a:rPr lang="hr-HR" sz="1400" dirty="0" smtClean="0"/>
              <a:t>Osuđujem li sebe kao osobu na temelju jednog događaja?</a:t>
            </a:r>
          </a:p>
          <a:p>
            <a:r>
              <a:rPr lang="hr-HR" sz="1400" dirty="0" smtClean="0"/>
              <a:t>Usmjeravam li se samo na moje slabosti zaboravljajući na svoje snage?*</a:t>
            </a:r>
          </a:p>
          <a:p>
            <a:r>
              <a:rPr lang="hr-HR" sz="1400" dirty="0" smtClean="0"/>
              <a:t>Krivim li sebe za stvari za koje nisam odgovoran?</a:t>
            </a:r>
          </a:p>
          <a:p>
            <a:r>
              <a:rPr lang="hr-HR" sz="1400" dirty="0" smtClean="0"/>
              <a:t>Očekujem li od sebe da budem savršen?*</a:t>
            </a:r>
          </a:p>
          <a:p>
            <a:endParaRPr lang="hr-HR" sz="1400" dirty="0"/>
          </a:p>
          <a:p>
            <a:r>
              <a:rPr lang="hr-HR" sz="1400" b="1" dirty="0" smtClean="0"/>
              <a:t>Što mogu učiniti?</a:t>
            </a:r>
          </a:p>
          <a:p>
            <a:r>
              <a:rPr lang="hr-HR" sz="1400" dirty="0" smtClean="0"/>
              <a:t>Kako mogu usvojiti nov, ugodniji način mišljenja o sebi?</a:t>
            </a:r>
          </a:p>
          <a:p>
            <a:r>
              <a:rPr lang="hr-HR" sz="1400" dirty="0" smtClean="0"/>
              <a:t>Trebam li nešto učiniti da promijenim situaciju? Čak i ako ne, što mogu učiniti da promijenim svoj način razmišljanja o tome?</a:t>
            </a:r>
          </a:p>
          <a:p>
            <a:r>
              <a:rPr lang="hr-HR" sz="1400" dirty="0" smtClean="0"/>
              <a:t>Na koji način da pokušam eksperimentirati s manje </a:t>
            </a:r>
            <a:r>
              <a:rPr lang="hr-HR" sz="1400" dirty="0" err="1" smtClean="0"/>
              <a:t>samoporažavajućim</a:t>
            </a:r>
            <a:r>
              <a:rPr lang="hr-HR" sz="1400" dirty="0" smtClean="0"/>
              <a:t> ponašanjima?</a:t>
            </a:r>
            <a:endParaRPr lang="hr-HR" sz="1400" dirty="0"/>
          </a:p>
        </p:txBody>
      </p:sp>
    </p:spTree>
    <p:extLst>
      <p:ext uri="{BB962C8B-B14F-4D97-AF65-F5344CB8AC3E}">
        <p14:creationId xmlns:p14="http://schemas.microsoft.com/office/powerpoint/2010/main" val="14776920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63910"/>
            <a:ext cx="4342856" cy="400110"/>
          </a:xfrm>
          <a:prstGeom prst="rect">
            <a:avLst/>
          </a:prstGeom>
          <a:noFill/>
        </p:spPr>
        <p:txBody>
          <a:bodyPr wrap="none" rtlCol="0">
            <a:spAutoFit/>
          </a:bodyPr>
          <a:lstStyle/>
          <a:p>
            <a:r>
              <a:rPr lang="hr-HR" sz="2000" b="1" u="sng" dirty="0" smtClean="0">
                <a:solidFill>
                  <a:schemeClr val="accent1">
                    <a:lumMod val="50000"/>
                  </a:schemeClr>
                </a:solidFill>
              </a:rPr>
              <a:t>C) JAČANJE SAMOPRIHVAĆANJA</a:t>
            </a:r>
            <a:endParaRPr lang="hr-HR" sz="2000" b="1" u="sng" dirty="0">
              <a:solidFill>
                <a:schemeClr val="accent1">
                  <a:lumMod val="50000"/>
                </a:schemeClr>
              </a:solidFill>
            </a:endParaRPr>
          </a:p>
        </p:txBody>
      </p:sp>
      <p:sp>
        <p:nvSpPr>
          <p:cNvPr id="4" name="TextBox 3"/>
          <p:cNvSpPr txBox="1"/>
          <p:nvPr/>
        </p:nvSpPr>
        <p:spPr>
          <a:xfrm>
            <a:off x="0" y="692696"/>
            <a:ext cx="9144000" cy="8402300"/>
          </a:xfrm>
          <a:prstGeom prst="rect">
            <a:avLst/>
          </a:prstGeom>
          <a:noFill/>
        </p:spPr>
        <p:txBody>
          <a:bodyPr wrap="square" rtlCol="0">
            <a:spAutoFit/>
          </a:bodyPr>
          <a:lstStyle/>
          <a:p>
            <a:r>
              <a:rPr lang="hr-HR" dirty="0" err="1" smtClean="0"/>
              <a:t>H.C</a:t>
            </a:r>
            <a:r>
              <a:rPr lang="hr-HR" dirty="0" smtClean="0"/>
              <a:t>. Andersen: Snježna kraljica – demonsko ogledalo:  u njemu osoba vidi </a:t>
            </a:r>
          </a:p>
          <a:p>
            <a:r>
              <a:rPr lang="hr-HR" dirty="0" smtClean="0"/>
              <a:t>distorziranu sliku sebe. Sve lijepo i dobro u njemu se reflektira kao ružno i zlo,</a:t>
            </a:r>
          </a:p>
          <a:p>
            <a:r>
              <a:rPr lang="hr-HR" dirty="0"/>
              <a:t>a</a:t>
            </a:r>
            <a:r>
              <a:rPr lang="hr-HR" dirty="0" smtClean="0"/>
              <a:t> sve ružno i zlo postaje još naglašenije.</a:t>
            </a:r>
          </a:p>
          <a:p>
            <a:endParaRPr lang="hr-HR" dirty="0" smtClean="0"/>
          </a:p>
          <a:p>
            <a:r>
              <a:rPr lang="hr-HR" dirty="0" smtClean="0"/>
              <a:t>- </a:t>
            </a:r>
            <a:r>
              <a:rPr lang="hr-HR" dirty="0" err="1" smtClean="0"/>
              <a:t>samoprihvaćanje</a:t>
            </a:r>
            <a:r>
              <a:rPr lang="hr-HR" dirty="0" smtClean="0"/>
              <a:t> – osobna realistična procjene vlastitih jakih strana</a:t>
            </a:r>
          </a:p>
          <a:p>
            <a:r>
              <a:rPr lang="hr-HR" dirty="0"/>
              <a:t>		</a:t>
            </a:r>
            <a:r>
              <a:rPr lang="hr-HR" dirty="0" smtClean="0"/>
              <a:t>      - dio samopoštovanja, ne </a:t>
            </a:r>
            <a:r>
              <a:rPr lang="hr-HR" dirty="0" err="1" smtClean="0"/>
              <a:t>self</a:t>
            </a:r>
            <a:r>
              <a:rPr lang="hr-HR" dirty="0" smtClean="0"/>
              <a:t>-</a:t>
            </a:r>
            <a:r>
              <a:rPr lang="hr-HR" dirty="0" err="1" smtClean="0"/>
              <a:t>inflation</a:t>
            </a:r>
            <a:endParaRPr lang="hr-HR" dirty="0"/>
          </a:p>
          <a:p>
            <a:r>
              <a:rPr lang="hr-HR" dirty="0" smtClean="0"/>
              <a:t>- </a:t>
            </a:r>
            <a:r>
              <a:rPr lang="hr-HR" dirty="0" err="1" smtClean="0"/>
              <a:t>racionala</a:t>
            </a:r>
            <a:r>
              <a:rPr lang="hr-HR" dirty="0" smtClean="0"/>
              <a:t> </a:t>
            </a:r>
            <a:r>
              <a:rPr lang="hr-HR" dirty="0" err="1" smtClean="0"/>
              <a:t>samoprihvaćanja</a:t>
            </a:r>
            <a:r>
              <a:rPr lang="hr-HR" dirty="0" smtClean="0"/>
              <a:t> – zamjećivanje i uživanje u vlastitim snagama i </a:t>
            </a:r>
          </a:p>
          <a:p>
            <a:r>
              <a:rPr lang="hr-HR" dirty="0" smtClean="0"/>
              <a:t>kvalitetama te tretiranje sebe kao nekoga tko zaslužuje dobro u životu</a:t>
            </a:r>
          </a:p>
          <a:p>
            <a:endParaRPr lang="hr-HR" dirty="0"/>
          </a:p>
          <a:p>
            <a:r>
              <a:rPr lang="hr-HR" b="1" dirty="0" smtClean="0"/>
              <a:t>Vježba 1:</a:t>
            </a:r>
          </a:p>
          <a:p>
            <a:r>
              <a:rPr lang="hr-HR" dirty="0" smtClean="0"/>
              <a:t>Sastaviti popis osobnih kvaliteta, talenata, vještina, snaga</a:t>
            </a:r>
          </a:p>
          <a:p>
            <a:r>
              <a:rPr lang="hr-HR" dirty="0" smtClean="0"/>
              <a:t>Cilj: 	a) osvijestiti svoje pozitivne strane</a:t>
            </a:r>
          </a:p>
          <a:p>
            <a:r>
              <a:rPr lang="hr-HR" dirty="0"/>
              <a:t>	</a:t>
            </a:r>
            <a:r>
              <a:rPr lang="hr-HR" dirty="0" smtClean="0"/>
              <a:t>b) osvijestiti sklonost i način </a:t>
            </a:r>
            <a:r>
              <a:rPr lang="en-GB" dirty="0" err="1" smtClean="0"/>
              <a:t>diskvalificiranja</a:t>
            </a:r>
            <a:r>
              <a:rPr lang="hr-HR" dirty="0" smtClean="0"/>
              <a:t> </a:t>
            </a:r>
            <a:r>
              <a:rPr lang="hr-HR" dirty="0" smtClean="0"/>
              <a:t>pozitivnih osobina </a:t>
            </a:r>
            <a:endParaRPr lang="en-GB" dirty="0" smtClean="0"/>
          </a:p>
          <a:p>
            <a:r>
              <a:rPr lang="en-GB" dirty="0"/>
              <a:t> </a:t>
            </a:r>
            <a:r>
              <a:rPr lang="en-GB" dirty="0" smtClean="0"/>
              <a:t>                  </a:t>
            </a:r>
            <a:r>
              <a:rPr lang="hr-HR" dirty="0" smtClean="0"/>
              <a:t>(samokritične</a:t>
            </a:r>
            <a:r>
              <a:rPr lang="en-GB" dirty="0" smtClean="0"/>
              <a:t> m</a:t>
            </a:r>
            <a:r>
              <a:rPr lang="hr-HR" dirty="0" smtClean="0"/>
              <a:t>isli</a:t>
            </a:r>
            <a:r>
              <a:rPr lang="hr-HR" dirty="0" smtClean="0"/>
              <a:t>) i nedopuštanje sebi iskustava koja bi dovela </a:t>
            </a:r>
            <a:r>
              <a:rPr lang="hr-HR" dirty="0" smtClean="0"/>
              <a:t>do</a:t>
            </a:r>
            <a:endParaRPr lang="en-GB" dirty="0" smtClean="0"/>
          </a:p>
          <a:p>
            <a:r>
              <a:rPr lang="en-GB" dirty="0"/>
              <a:t> </a:t>
            </a:r>
            <a:r>
              <a:rPr lang="en-GB" dirty="0" smtClean="0"/>
              <a:t>                  </a:t>
            </a:r>
            <a:r>
              <a:rPr lang="hr-HR" dirty="0" smtClean="0"/>
              <a:t> </a:t>
            </a:r>
            <a:r>
              <a:rPr lang="hr-HR" dirty="0" smtClean="0"/>
              <a:t>promjene slike o sebi</a:t>
            </a:r>
          </a:p>
          <a:p>
            <a:r>
              <a:rPr lang="hr-HR" dirty="0" smtClean="0"/>
              <a:t>Primjer: 	postići automatsko primjećivanje </a:t>
            </a:r>
            <a:r>
              <a:rPr lang="en-GB" dirty="0" err="1" smtClean="0"/>
              <a:t>diskvalificiranja</a:t>
            </a:r>
            <a:r>
              <a:rPr lang="en-GB" dirty="0" smtClean="0"/>
              <a:t> </a:t>
            </a:r>
            <a:r>
              <a:rPr lang="hr-HR" dirty="0" smtClean="0"/>
              <a:t>pozitivnog</a:t>
            </a:r>
            <a:endParaRPr lang="hr-HR" dirty="0" smtClean="0"/>
          </a:p>
          <a:p>
            <a:r>
              <a:rPr lang="hr-HR" dirty="0" smtClean="0"/>
              <a:t>	„Ah, vidi, evo još jedan!”</a:t>
            </a:r>
          </a:p>
          <a:p>
            <a:r>
              <a:rPr lang="hr-HR" dirty="0" smtClean="0"/>
              <a:t>	-ako su samokritike jako ustrajne, proraditi ih kroz obrazac „suzbijanje 	samokritika”</a:t>
            </a:r>
          </a:p>
          <a:p>
            <a:r>
              <a:rPr lang="hr-HR" dirty="0"/>
              <a:t>	</a:t>
            </a:r>
            <a:r>
              <a:rPr lang="hr-HR" dirty="0" smtClean="0"/>
              <a:t>-važno znati: samokritike su navike koje se mogu odučiti ili ublažiti</a:t>
            </a:r>
          </a:p>
          <a:p>
            <a:r>
              <a:rPr lang="hr-HR" dirty="0"/>
              <a:t>	</a:t>
            </a:r>
            <a:r>
              <a:rPr lang="hr-HR" dirty="0" smtClean="0"/>
              <a:t>-osobama s vrlo snažnim neg</a:t>
            </a:r>
            <a:r>
              <a:rPr lang="hr-HR" dirty="0" smtClean="0"/>
              <a:t>.</a:t>
            </a:r>
            <a:r>
              <a:rPr lang="en-GB" dirty="0" smtClean="0"/>
              <a:t> </a:t>
            </a:r>
            <a:r>
              <a:rPr lang="hr-HR" dirty="0" smtClean="0"/>
              <a:t>bazičnim </a:t>
            </a:r>
            <a:r>
              <a:rPr lang="en-GB" dirty="0" err="1" smtClean="0"/>
              <a:t>vjerovanjima</a:t>
            </a:r>
            <a:r>
              <a:rPr lang="hr-HR" dirty="0" smtClean="0"/>
              <a:t> </a:t>
            </a:r>
            <a:r>
              <a:rPr lang="hr-HR" dirty="0" smtClean="0"/>
              <a:t>o sebi </a:t>
            </a:r>
            <a:r>
              <a:rPr lang="hr-HR" dirty="0" smtClean="0"/>
              <a:t>nemoguće</a:t>
            </a:r>
            <a:endParaRPr lang="en-GB" dirty="0" smtClean="0"/>
          </a:p>
          <a:p>
            <a:r>
              <a:rPr lang="en-GB" dirty="0"/>
              <a:t> </a:t>
            </a:r>
            <a:r>
              <a:rPr lang="en-GB" dirty="0" smtClean="0"/>
              <a:t>             </a:t>
            </a:r>
            <a:r>
              <a:rPr lang="hr-HR" dirty="0" smtClean="0"/>
              <a:t> je</a:t>
            </a:r>
            <a:r>
              <a:rPr lang="en-GB" dirty="0" smtClean="0"/>
              <a:t> p</a:t>
            </a:r>
            <a:r>
              <a:rPr lang="hr-HR" dirty="0" smtClean="0"/>
              <a:t>rovesti </a:t>
            </a:r>
            <a:r>
              <a:rPr lang="hr-HR" dirty="0" smtClean="0"/>
              <a:t>ovu vježbu</a:t>
            </a:r>
          </a:p>
          <a:p>
            <a:endParaRPr lang="hr-HR" dirty="0" smtClean="0"/>
          </a:p>
          <a:p>
            <a:endParaRPr lang="hr-HR" dirty="0" smtClean="0"/>
          </a:p>
          <a:p>
            <a:endParaRPr lang="hr-HR" dirty="0"/>
          </a:p>
          <a:p>
            <a:endParaRPr lang="hr-HR" dirty="0" smtClean="0"/>
          </a:p>
          <a:p>
            <a:endParaRPr lang="hr-HR" dirty="0"/>
          </a:p>
          <a:p>
            <a:endParaRPr lang="hr-HR" dirty="0" smtClean="0"/>
          </a:p>
          <a:p>
            <a:endParaRPr lang="hr-HR" dirty="0"/>
          </a:p>
        </p:txBody>
      </p:sp>
    </p:spTree>
    <p:extLst>
      <p:ext uri="{BB962C8B-B14F-4D97-AF65-F5344CB8AC3E}">
        <p14:creationId xmlns:p14="http://schemas.microsoft.com/office/powerpoint/2010/main" val="33400193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9864" y="332656"/>
            <a:ext cx="8784976" cy="6278642"/>
          </a:xfrm>
          <a:prstGeom prst="rect">
            <a:avLst/>
          </a:prstGeom>
          <a:noFill/>
        </p:spPr>
        <p:txBody>
          <a:bodyPr wrap="square" rtlCol="0">
            <a:spAutoFit/>
          </a:bodyPr>
          <a:lstStyle/>
          <a:p>
            <a:r>
              <a:rPr lang="hr-HR" sz="2400" b="1" dirty="0" smtClean="0"/>
              <a:t>Pitanja za identifikaciju jakih strana osobe</a:t>
            </a:r>
          </a:p>
          <a:p>
            <a:endParaRPr lang="hr-HR" dirty="0" smtClean="0"/>
          </a:p>
          <a:p>
            <a:r>
              <a:rPr lang="hr-HR" sz="2000" dirty="0" smtClean="0"/>
              <a:t>Što Vam se sviđa kod sebe, bez obzira koliko to malo ili kratkotrajno bilo?</a:t>
            </a:r>
          </a:p>
          <a:p>
            <a:r>
              <a:rPr lang="hr-HR" sz="2000" dirty="0" smtClean="0"/>
              <a:t>Koje su Vaše pozitivne osobine?</a:t>
            </a:r>
          </a:p>
          <a:p>
            <a:r>
              <a:rPr lang="hr-HR" sz="2000" dirty="0" smtClean="0"/>
              <a:t>Što ste postigli u svom životu, koliko god to malo bilo?</a:t>
            </a:r>
          </a:p>
          <a:p>
            <a:r>
              <a:rPr lang="hr-HR" sz="2000" dirty="0" smtClean="0"/>
              <a:t>S kakvim ste se izazovima suočili?</a:t>
            </a:r>
          </a:p>
          <a:p>
            <a:r>
              <a:rPr lang="hr-HR" sz="2000" dirty="0" smtClean="0"/>
              <a:t>Koje talente i darovitosti posjedujete, koliko god oni skromni bili?</a:t>
            </a:r>
          </a:p>
          <a:p>
            <a:r>
              <a:rPr lang="hr-HR" sz="2000" dirty="0" smtClean="0"/>
              <a:t>Koje ste vještine stekli?</a:t>
            </a:r>
          </a:p>
          <a:p>
            <a:r>
              <a:rPr lang="hr-HR" sz="2000" dirty="0" smtClean="0"/>
              <a:t>Što se drugim ljudima sviđa ili cijene kod Vas?</a:t>
            </a:r>
          </a:p>
          <a:p>
            <a:r>
              <a:rPr lang="hr-HR" sz="2000" dirty="0" smtClean="0"/>
              <a:t>Koje osobine i postupke koje cijenite kod drugih Vi sami posjedujete?</a:t>
            </a:r>
          </a:p>
          <a:p>
            <a:r>
              <a:rPr lang="hr-HR" sz="2000" dirty="0" smtClean="0"/>
              <a:t>Kojih se pozitivnih osobina odričete ili ih otpisujete?</a:t>
            </a:r>
          </a:p>
          <a:p>
            <a:r>
              <a:rPr lang="hr-HR" sz="2000" dirty="0" smtClean="0"/>
              <a:t>Koje su to loše osobine koje Vi ne posjedujete?</a:t>
            </a:r>
          </a:p>
          <a:p>
            <a:r>
              <a:rPr lang="hr-HR" sz="2000" dirty="0" smtClean="0"/>
              <a:t>Kako bi Vas mogla opisati osoba kojoj je stalo do Vas?</a:t>
            </a:r>
          </a:p>
          <a:p>
            <a:endParaRPr lang="hr-HR" sz="2000" dirty="0"/>
          </a:p>
          <a:p>
            <a:r>
              <a:rPr lang="hr-HR" sz="2000" dirty="0" smtClean="0"/>
              <a:t>Pozitivne osobine na djelu – navesti primjere za svaku osobinu kako se očituje u svakodnevnom životu</a:t>
            </a:r>
          </a:p>
          <a:p>
            <a:pPr marL="342900" indent="-342900">
              <a:buFontTx/>
              <a:buChar char="-"/>
            </a:pPr>
            <a:r>
              <a:rPr lang="hr-HR" sz="2000" dirty="0" smtClean="0"/>
              <a:t>svaki dan 3 pozitivna primjera (1-2 također OK)</a:t>
            </a:r>
          </a:p>
          <a:p>
            <a:pPr marL="342900" indent="-342900">
              <a:buFontTx/>
              <a:buChar char="-"/>
            </a:pPr>
            <a:r>
              <a:rPr lang="hr-HR" sz="2000" dirty="0" smtClean="0"/>
              <a:t>Cilj: automatsko zamjećivanje bez potrebe zapisivanja</a:t>
            </a:r>
          </a:p>
          <a:p>
            <a:pPr marL="342900" indent="-342900">
              <a:buFontTx/>
              <a:buChar char="-"/>
            </a:pPr>
            <a:r>
              <a:rPr lang="en-GB" sz="2000" dirty="0" err="1" smtClean="0"/>
              <a:t>pozitivna</a:t>
            </a:r>
            <a:r>
              <a:rPr lang="en-GB" sz="2000" dirty="0" smtClean="0"/>
              <a:t> </a:t>
            </a:r>
            <a:r>
              <a:rPr lang="en-GB" sz="2000" dirty="0" err="1" smtClean="0"/>
              <a:t>bilježnica</a:t>
            </a:r>
            <a:endParaRPr lang="hr-HR" sz="2000" dirty="0"/>
          </a:p>
        </p:txBody>
      </p:sp>
    </p:spTree>
    <p:extLst>
      <p:ext uri="{BB962C8B-B14F-4D97-AF65-F5344CB8AC3E}">
        <p14:creationId xmlns:p14="http://schemas.microsoft.com/office/powerpoint/2010/main" val="3423546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528" y="476672"/>
            <a:ext cx="8938665" cy="5663089"/>
          </a:xfrm>
          <a:prstGeom prst="rect">
            <a:avLst/>
          </a:prstGeom>
          <a:noFill/>
        </p:spPr>
        <p:txBody>
          <a:bodyPr wrap="none" rtlCol="0">
            <a:spAutoFit/>
          </a:bodyPr>
          <a:lstStyle/>
          <a:p>
            <a:r>
              <a:rPr lang="hr-HR" b="1" dirty="0" smtClean="0"/>
              <a:t>Vježba 2.</a:t>
            </a:r>
          </a:p>
          <a:p>
            <a:r>
              <a:rPr lang="hr-HR" dirty="0" smtClean="0"/>
              <a:t>Dnevnik aktivnosti – bilježiti iz sata u sat osjećaj zadovoljstva i postignuća u</a:t>
            </a:r>
          </a:p>
          <a:p>
            <a:r>
              <a:rPr lang="hr-HR" dirty="0"/>
              <a:t>o</a:t>
            </a:r>
            <a:r>
              <a:rPr lang="hr-HR" dirty="0" smtClean="0"/>
              <a:t>dređenoj situaciji</a:t>
            </a:r>
          </a:p>
          <a:p>
            <a:endParaRPr lang="hr-HR" dirty="0"/>
          </a:p>
          <a:p>
            <a:r>
              <a:rPr lang="hr-HR" sz="1700" i="1" dirty="0" smtClean="0"/>
              <a:t>Što ako otkrijem da ni u čemu ne uživam?</a:t>
            </a:r>
          </a:p>
          <a:p>
            <a:pPr marL="342900" indent="-342900">
              <a:buAutoNum type="arabicPeriod"/>
            </a:pPr>
            <a:r>
              <a:rPr lang="hr-HR" sz="1700" dirty="0" smtClean="0"/>
              <a:t>Možda si tijekom dana osoba ne dopušta odvojiti vrijeme za ugodne aktivnosti</a:t>
            </a:r>
          </a:p>
          <a:p>
            <a:r>
              <a:rPr lang="hr-HR" sz="1700" dirty="0" smtClean="0"/>
              <a:t>(npr. ne može se opustiti dok ne završi sve poslove)</a:t>
            </a:r>
          </a:p>
          <a:p>
            <a:r>
              <a:rPr lang="hr-HR" sz="1700" dirty="0" smtClean="0"/>
              <a:t>2. Možda se osjeća neugodno staviti sebe na prvo mjesto ili uzeti si vrijeme za</a:t>
            </a:r>
          </a:p>
          <a:p>
            <a:r>
              <a:rPr lang="hr-HR" sz="1700" dirty="0" smtClean="0"/>
              <a:t>opuštanje ili zabavu (npr. često se javlja kod roditelja)</a:t>
            </a:r>
          </a:p>
          <a:p>
            <a:r>
              <a:rPr lang="hr-HR" sz="1700" dirty="0" smtClean="0"/>
              <a:t>3. Upušta se u ugodne aktivnosti, ali uživanje sprječavaju „misli koje ubijaju</a:t>
            </a:r>
          </a:p>
          <a:p>
            <a:r>
              <a:rPr lang="hr-HR" sz="1700" dirty="0" smtClean="0"/>
              <a:t> svaki užitak” – zabilježiti ih kako bi se povećala svjesnost (npr. misli o tome kako</a:t>
            </a:r>
          </a:p>
          <a:p>
            <a:r>
              <a:rPr lang="hr-HR" sz="1700" dirty="0" smtClean="0"/>
              <a:t>bi nešto trebalo biti, što će drugi reći, da li drugi uživaju više od te osobe i sl.)</a:t>
            </a:r>
          </a:p>
          <a:p>
            <a:endParaRPr lang="hr-HR" sz="1700" dirty="0"/>
          </a:p>
          <a:p>
            <a:r>
              <a:rPr lang="hr-HR" sz="1700" i="1" dirty="0" smtClean="0"/>
              <a:t>Što ako ne ostvarujem nikakva postignuća?</a:t>
            </a:r>
          </a:p>
          <a:p>
            <a:r>
              <a:rPr lang="hr-HR" sz="1700" dirty="0" smtClean="0"/>
              <a:t>1. Možda anksiozna predviđanja i samokritične misli smanjuju broj i raznolikost</a:t>
            </a:r>
          </a:p>
          <a:p>
            <a:r>
              <a:rPr lang="hr-HR" sz="1700" dirty="0" smtClean="0"/>
              <a:t>aktivnosti u koje se osoba upušta (npr. izbjegavanje prilika, socijalnih kontakata,</a:t>
            </a:r>
          </a:p>
          <a:p>
            <a:r>
              <a:rPr lang="hr-HR" sz="1700" dirty="0" smtClean="0"/>
              <a:t>eksperimentiranje s različitim aktivnostima)</a:t>
            </a:r>
          </a:p>
          <a:p>
            <a:r>
              <a:rPr lang="hr-HR" sz="1700" dirty="0" smtClean="0"/>
              <a:t>2. Možda se osoba upušta u veliki broj različitih aktivnosti, ali joj samokritičnost </a:t>
            </a:r>
          </a:p>
          <a:p>
            <a:r>
              <a:rPr lang="hr-HR" sz="1700" dirty="0" smtClean="0"/>
              <a:t>podriva motivaciju i stvara lažni dojam da ništa ne ostvaruje (npr. visoki</a:t>
            </a:r>
          </a:p>
          <a:p>
            <a:r>
              <a:rPr lang="hr-HR" sz="1700" dirty="0" smtClean="0"/>
              <a:t> standardi ne dopuštaju joj da mala postignuća prihvati kao uspjeh)</a:t>
            </a:r>
          </a:p>
          <a:p>
            <a:pPr marL="342900" indent="-342900">
              <a:buAutoNum type="arabicPeriod"/>
            </a:pPr>
            <a:endParaRPr lang="hr-HR" dirty="0"/>
          </a:p>
        </p:txBody>
      </p:sp>
    </p:spTree>
    <p:extLst>
      <p:ext uri="{BB962C8B-B14F-4D97-AF65-F5344CB8AC3E}">
        <p14:creationId xmlns:p14="http://schemas.microsoft.com/office/powerpoint/2010/main" val="869948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431" y="548680"/>
            <a:ext cx="9027569" cy="5909310"/>
          </a:xfrm>
          <a:prstGeom prst="rect">
            <a:avLst/>
          </a:prstGeom>
          <a:noFill/>
        </p:spPr>
        <p:txBody>
          <a:bodyPr wrap="square" rtlCol="0">
            <a:spAutoFit/>
          </a:bodyPr>
          <a:lstStyle/>
          <a:p>
            <a:r>
              <a:rPr lang="hr-HR" dirty="0" smtClean="0"/>
              <a:t>Uvođenje promjena</a:t>
            </a:r>
          </a:p>
          <a:p>
            <a:r>
              <a:rPr lang="hr-HR" dirty="0" smtClean="0"/>
              <a:t>-kreiranje realističnog plana s dobrim omjerom ugodnih aktivnosti i postignuća</a:t>
            </a:r>
          </a:p>
          <a:p>
            <a:endParaRPr lang="hr-HR" dirty="0" smtClean="0"/>
          </a:p>
          <a:p>
            <a:r>
              <a:rPr lang="hr-HR" i="1" dirty="0" smtClean="0"/>
              <a:t>Što ako mi plan propadne?</a:t>
            </a:r>
          </a:p>
          <a:p>
            <a:r>
              <a:rPr lang="hr-HR" dirty="0" smtClean="0"/>
              <a:t>-vrijedan izvor informacija o tome što je točno bio problem, je li osoba precijenila broj obaveza koji može odraditi u određeno vrijeme, jeste li provela dan radeći stvari  koje morate raditi, ili koje bi svi drugi željeli da radi, a ne koje bi voljela raditi; jesu li nedostatci koje je uočila odraz generalnog pravila i njene</a:t>
            </a:r>
          </a:p>
          <a:p>
            <a:r>
              <a:rPr lang="hr-HR" dirty="0" smtClean="0"/>
              <a:t>osobne strategije.</a:t>
            </a:r>
          </a:p>
          <a:p>
            <a:endParaRPr lang="hr-HR" dirty="0"/>
          </a:p>
          <a:p>
            <a:r>
              <a:rPr lang="hr-HR" i="1" dirty="0" smtClean="0"/>
              <a:t>Što ako se ne mogu sjetiti potencijalnih ugodnih aktivnosti?</a:t>
            </a:r>
          </a:p>
          <a:p>
            <a:r>
              <a:rPr lang="hr-HR" dirty="0" smtClean="0"/>
              <a:t>-što drugi rade za zabavu, što se prikazuje u medijima, što je osoba radila u</a:t>
            </a:r>
          </a:p>
          <a:p>
            <a:r>
              <a:rPr lang="hr-HR" dirty="0" smtClean="0"/>
              <a:t>prošlosti, što je uvijek željela raditi, a možda se nikad nije usudila probati i sl., što može raditi kada je sama (npr. čitati, gledati TV, šetati).</a:t>
            </a:r>
          </a:p>
          <a:p>
            <a:endParaRPr lang="hr-HR" dirty="0" smtClean="0"/>
          </a:p>
          <a:p>
            <a:r>
              <a:rPr lang="hr-HR" i="1" dirty="0" smtClean="0"/>
              <a:t>Što ako mi je dan pun obaveza?</a:t>
            </a:r>
          </a:p>
          <a:p>
            <a:r>
              <a:rPr lang="hr-HR" dirty="0" smtClean="0"/>
              <a:t>-usvojiti stajalište da su odmor i zabava pravo svake osobe i da osoba zaslužuje</a:t>
            </a:r>
          </a:p>
          <a:p>
            <a:r>
              <a:rPr lang="hr-HR" dirty="0" smtClean="0"/>
              <a:t>brinuti o sebi kao što bi brinula i za neku drugu osobu</a:t>
            </a:r>
          </a:p>
          <a:p>
            <a:endParaRPr lang="hr-HR" dirty="0" smtClean="0"/>
          </a:p>
          <a:p>
            <a:endParaRPr lang="hr-HR" dirty="0"/>
          </a:p>
          <a:p>
            <a:endParaRPr lang="hr-HR" dirty="0"/>
          </a:p>
        </p:txBody>
      </p:sp>
    </p:spTree>
    <p:extLst>
      <p:ext uri="{BB962C8B-B14F-4D97-AF65-F5344CB8AC3E}">
        <p14:creationId xmlns:p14="http://schemas.microsoft.com/office/powerpoint/2010/main" val="1227397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179512" y="908720"/>
            <a:ext cx="8472191" cy="5386090"/>
          </a:xfrm>
          <a:prstGeom prst="rect">
            <a:avLst/>
          </a:prstGeom>
          <a:noFill/>
        </p:spPr>
        <p:txBody>
          <a:bodyPr wrap="none" rtlCol="0">
            <a:spAutoFit/>
          </a:bodyPr>
          <a:lstStyle/>
          <a:p>
            <a:r>
              <a:rPr lang="hr-HR" sz="2000" b="1" dirty="0" smtClean="0"/>
              <a:t>Identifikacija pravila</a:t>
            </a:r>
          </a:p>
          <a:p>
            <a:endParaRPr lang="hr-HR" dirty="0" smtClean="0"/>
          </a:p>
          <a:p>
            <a:r>
              <a:rPr lang="hr-HR" b="1" dirty="0" smtClean="0"/>
              <a:t>Tipične formulacije životnih pravila:</a:t>
            </a:r>
          </a:p>
          <a:p>
            <a:endParaRPr lang="hr-HR" dirty="0"/>
          </a:p>
          <a:p>
            <a:pPr marL="342900" indent="-342900">
              <a:buAutoNum type="arabicPeriod"/>
            </a:pPr>
            <a:r>
              <a:rPr lang="hr-HR" i="1" dirty="0" smtClean="0"/>
              <a:t>Pretpostavke</a:t>
            </a:r>
          </a:p>
          <a:p>
            <a:r>
              <a:rPr lang="hr-HR" dirty="0" smtClean="0"/>
              <a:t>U obliku „Ako…, onda…” ili „Ukoliko ne…, tad…” izjava</a:t>
            </a:r>
          </a:p>
          <a:p>
            <a:r>
              <a:rPr lang="hr-HR" dirty="0" smtClean="0"/>
              <a:t>Npr. Ukoliko ne učinim sve što ljudi od mene očekuju, neću biti prihvaćen.</a:t>
            </a:r>
          </a:p>
          <a:p>
            <a:r>
              <a:rPr lang="hr-HR" dirty="0" smtClean="0"/>
              <a:t>Ako ne uzvratim istom mjerom ili jače, uništit će me.</a:t>
            </a:r>
            <a:endParaRPr lang="hr-HR" dirty="0"/>
          </a:p>
          <a:p>
            <a:pPr marL="342900" indent="-342900">
              <a:buAutoNum type="arabicPeriod"/>
            </a:pPr>
            <a:endParaRPr lang="hr-HR" dirty="0" smtClean="0"/>
          </a:p>
          <a:p>
            <a:r>
              <a:rPr lang="hr-HR" dirty="0" smtClean="0"/>
              <a:t>2. </a:t>
            </a:r>
            <a:r>
              <a:rPr lang="hr-HR" i="1" dirty="0" smtClean="0"/>
              <a:t>P</a:t>
            </a:r>
            <a:r>
              <a:rPr lang="en-GB" i="1" dirty="0" err="1" smtClean="0"/>
              <a:t>ravila</a:t>
            </a:r>
            <a:endParaRPr lang="hr-HR" i="1" dirty="0" smtClean="0"/>
          </a:p>
          <a:p>
            <a:r>
              <a:rPr lang="hr-HR" dirty="0" smtClean="0"/>
              <a:t>Formulacije uključuju izraze poput „moram” i „trebam” što nas prisiljava na</a:t>
            </a:r>
          </a:p>
          <a:p>
            <a:r>
              <a:rPr lang="hr-HR" dirty="0" smtClean="0"/>
              <a:t>neko ponašanje kako bi bili zadovoljni sobom  (uključuje „ili to znači da”- </a:t>
            </a:r>
          </a:p>
          <a:p>
            <a:r>
              <a:rPr lang="hr-HR" dirty="0" smtClean="0"/>
              <a:t>aktivacija bazičnog </a:t>
            </a:r>
            <a:r>
              <a:rPr lang="en-GB" dirty="0" err="1" smtClean="0"/>
              <a:t>vjerovanja</a:t>
            </a:r>
            <a:r>
              <a:rPr lang="hr-HR" dirty="0" smtClean="0"/>
              <a:t>)</a:t>
            </a:r>
            <a:endParaRPr lang="hr-HR" dirty="0" smtClean="0"/>
          </a:p>
          <a:p>
            <a:r>
              <a:rPr lang="hr-HR" dirty="0" smtClean="0"/>
              <a:t>Npr. Moram uvijek sebe držati pod kontrolom ili ….</a:t>
            </a:r>
            <a:endParaRPr lang="hr-HR" dirty="0"/>
          </a:p>
          <a:p>
            <a:pPr marL="342900" indent="-342900">
              <a:buAutoNum type="arabicPeriod"/>
            </a:pPr>
            <a:endParaRPr lang="hr-HR" dirty="0"/>
          </a:p>
          <a:p>
            <a:r>
              <a:rPr lang="hr-HR" dirty="0" smtClean="0"/>
              <a:t>3. </a:t>
            </a:r>
            <a:r>
              <a:rPr lang="en-GB" i="1" dirty="0" err="1" smtClean="0"/>
              <a:t>Stavovi</a:t>
            </a:r>
            <a:endParaRPr lang="hr-HR" i="1" dirty="0" smtClean="0"/>
          </a:p>
          <a:p>
            <a:r>
              <a:rPr lang="hr-HR" dirty="0" smtClean="0"/>
              <a:t>1. „Strašno je pogriješiti.”</a:t>
            </a:r>
          </a:p>
          <a:p>
            <a:r>
              <a:rPr lang="hr-HR" dirty="0" smtClean="0"/>
              <a:t>2. „Nepodnošljivo je doživjeti odbijanje.”</a:t>
            </a:r>
          </a:p>
          <a:p>
            <a:r>
              <a:rPr lang="hr-HR" dirty="0" smtClean="0"/>
              <a:t>3. „Neophodno je biti dorastao zadatku.”…</a:t>
            </a:r>
            <a:endParaRPr lang="hr-HR" dirty="0"/>
          </a:p>
        </p:txBody>
      </p:sp>
      <p:sp>
        <p:nvSpPr>
          <p:cNvPr id="3" name="TextBox 1"/>
          <p:cNvSpPr txBox="1"/>
          <p:nvPr/>
        </p:nvSpPr>
        <p:spPr>
          <a:xfrm>
            <a:off x="499592" y="351049"/>
            <a:ext cx="2728632" cy="369332"/>
          </a:xfrm>
          <a:prstGeom prst="rect">
            <a:avLst/>
          </a:prstGeom>
          <a:noFill/>
        </p:spPr>
        <p:txBody>
          <a:bodyPr wrap="none" rtlCol="0">
            <a:spAutoFit/>
          </a:bodyPr>
          <a:lstStyle/>
          <a:p>
            <a:r>
              <a:rPr lang="hr-HR" b="1" dirty="0" smtClean="0"/>
              <a:t>d) </a:t>
            </a:r>
            <a:r>
              <a:rPr lang="hr-HR" b="1" u="sng" dirty="0" smtClean="0">
                <a:solidFill>
                  <a:schemeClr val="accent1">
                    <a:lumMod val="50000"/>
                  </a:schemeClr>
                </a:solidFill>
              </a:rPr>
              <a:t>PROMJENA PRAVILA</a:t>
            </a:r>
            <a:endParaRPr lang="hr-HR" b="1" u="sng" dirty="0">
              <a:solidFill>
                <a:schemeClr val="accent1">
                  <a:lumMod val="50000"/>
                </a:schemeClr>
              </a:solidFill>
            </a:endParaRPr>
          </a:p>
        </p:txBody>
      </p:sp>
    </p:spTree>
    <p:extLst>
      <p:ext uri="{BB962C8B-B14F-4D97-AF65-F5344CB8AC3E}">
        <p14:creationId xmlns:p14="http://schemas.microsoft.com/office/powerpoint/2010/main" val="41257760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37779" y="44624"/>
            <a:ext cx="9106222" cy="6740307"/>
          </a:xfrm>
          <a:prstGeom prst="rect">
            <a:avLst/>
          </a:prstGeom>
          <a:noFill/>
        </p:spPr>
        <p:txBody>
          <a:bodyPr wrap="square" rtlCol="0">
            <a:spAutoFit/>
          </a:bodyPr>
          <a:lstStyle/>
          <a:p>
            <a:r>
              <a:rPr lang="hr-HR" b="1" dirty="0" smtClean="0"/>
              <a:t>Izvori informacija za identifikaciju pravila</a:t>
            </a:r>
          </a:p>
          <a:p>
            <a:endParaRPr lang="hr-HR" dirty="0"/>
          </a:p>
          <a:p>
            <a:pPr marL="342900" indent="-342900">
              <a:buAutoNum type="arabicPeriod"/>
            </a:pPr>
            <a:r>
              <a:rPr lang="hr-HR" b="1" i="1" dirty="0" smtClean="0"/>
              <a:t>Izjave</a:t>
            </a:r>
          </a:p>
          <a:p>
            <a:r>
              <a:rPr lang="hr-HR" dirty="0" smtClean="0"/>
              <a:t>-obično su sadržane u anksioznim predviđanjima i samokritičnim mislima, npr.</a:t>
            </a:r>
          </a:p>
          <a:p>
            <a:r>
              <a:rPr lang="hr-HR" dirty="0" smtClean="0"/>
              <a:t>„Ovo mora biti 100% točno.”</a:t>
            </a:r>
          </a:p>
          <a:p>
            <a:endParaRPr lang="hr-HR" dirty="0"/>
          </a:p>
          <a:p>
            <a:r>
              <a:rPr lang="hr-HR" dirty="0" smtClean="0"/>
              <a:t>2. </a:t>
            </a:r>
            <a:r>
              <a:rPr lang="hr-HR" b="1" i="1" dirty="0" smtClean="0"/>
              <a:t>Osobne teme</a:t>
            </a:r>
          </a:p>
          <a:p>
            <a:r>
              <a:rPr lang="hr-HR" dirty="0" smtClean="0"/>
              <a:t>-stalne preokupacije i brige (Prema kojim sam vlastitim karakteristikama najstroži?</a:t>
            </a:r>
          </a:p>
          <a:p>
            <a:r>
              <a:rPr lang="hr-HR" dirty="0" smtClean="0"/>
              <a:t>Koja ponašanja kod drugih ljudi obično poljuljaju vašu sigurnost u sebe?</a:t>
            </a:r>
          </a:p>
          <a:p>
            <a:endParaRPr lang="hr-HR" dirty="0"/>
          </a:p>
          <a:p>
            <a:r>
              <a:rPr lang="hr-HR" dirty="0" smtClean="0"/>
              <a:t>3. </a:t>
            </a:r>
            <a:r>
              <a:rPr lang="hr-HR" b="1" i="1" dirty="0" smtClean="0"/>
              <a:t>Prosudbe sebe i drugih</a:t>
            </a:r>
          </a:p>
          <a:p>
            <a:r>
              <a:rPr lang="hr-HR" dirty="0" smtClean="0"/>
              <a:t>U kojim se okolnostima najviše kritizirate? Što kod sebe kritizirate? Što to govori</a:t>
            </a:r>
          </a:p>
          <a:p>
            <a:r>
              <a:rPr lang="hr-HR" dirty="0" smtClean="0"/>
              <a:t>o Vašim očekivanjima od Vas samih? Ako se ne držite uvijek pravila, kakva ćete</a:t>
            </a:r>
          </a:p>
          <a:p>
            <a:r>
              <a:rPr lang="hr-HR" dirty="0" smtClean="0"/>
              <a:t>osoba tada postati? Što kritizirate kod drugih ljudi? Što tražite od njih?</a:t>
            </a:r>
          </a:p>
          <a:p>
            <a:endParaRPr lang="hr-HR" dirty="0"/>
          </a:p>
          <a:p>
            <a:r>
              <a:rPr lang="hr-HR" dirty="0" smtClean="0"/>
              <a:t>4. </a:t>
            </a:r>
            <a:r>
              <a:rPr lang="hr-HR" b="1" i="1" dirty="0" smtClean="0"/>
              <a:t>Sjećanja, obiteljske izreke</a:t>
            </a:r>
          </a:p>
          <a:p>
            <a:r>
              <a:rPr lang="hr-HR" dirty="0" smtClean="0"/>
              <a:t>Što su Vam govorili da trebate ili ne smijete raditi? Koje su bile posljedice?</a:t>
            </a:r>
          </a:p>
          <a:p>
            <a:r>
              <a:rPr lang="hr-HR" dirty="0" smtClean="0"/>
              <a:t>Zbog čega ste bili kažnjavani, kritizirani ili ismijavani?</a:t>
            </a:r>
          </a:p>
          <a:p>
            <a:r>
              <a:rPr lang="hr-HR" dirty="0" smtClean="0"/>
              <a:t>Što bi ljudi govorili kada niste u nečemu uspjeli, kada biste pogriješili i sl.?</a:t>
            </a:r>
          </a:p>
          <a:p>
            <a:r>
              <a:rPr lang="hr-HR" dirty="0" smtClean="0"/>
              <a:t>Za što su Vas hvalili ili cijenili?</a:t>
            </a:r>
          </a:p>
          <a:p>
            <a:r>
              <a:rPr lang="hr-HR" dirty="0" smtClean="0"/>
              <a:t>Kakvi ste morali biti da bi dobili ljubav ili toplinu?</a:t>
            </a:r>
          </a:p>
          <a:p>
            <a:r>
              <a:rPr lang="hr-HR" dirty="0" smtClean="0"/>
              <a:t>Koje su bile uobičajene poslovice koje su se koristile u obitelji? (Bolje spriječiti nego liječiti. Što možeš danas ne ostavljaj za sutra. Kako siješ, tako </a:t>
            </a:r>
            <a:r>
              <a:rPr lang="hr-HR" dirty="0"/>
              <a:t>ć</a:t>
            </a:r>
            <a:r>
              <a:rPr lang="hr-HR" dirty="0" smtClean="0"/>
              <a:t>eš i žeti.  Na muci se poznaju junaci. Prvo ispeci, pa onda reci.)</a:t>
            </a:r>
          </a:p>
        </p:txBody>
      </p:sp>
    </p:spTree>
    <p:extLst>
      <p:ext uri="{BB962C8B-B14F-4D97-AF65-F5344CB8AC3E}">
        <p14:creationId xmlns:p14="http://schemas.microsoft.com/office/powerpoint/2010/main" val="6552466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p:cNvSpPr txBox="1"/>
          <p:nvPr/>
        </p:nvSpPr>
        <p:spPr>
          <a:xfrm>
            <a:off x="251520" y="332656"/>
            <a:ext cx="8908208" cy="6186309"/>
          </a:xfrm>
          <a:prstGeom prst="rect">
            <a:avLst/>
          </a:prstGeom>
          <a:noFill/>
        </p:spPr>
        <p:txBody>
          <a:bodyPr wrap="none" rtlCol="0">
            <a:spAutoFit/>
          </a:bodyPr>
          <a:lstStyle/>
          <a:p>
            <a:r>
              <a:rPr lang="hr-HR" dirty="0" smtClean="0"/>
              <a:t>5. </a:t>
            </a:r>
            <a:r>
              <a:rPr lang="hr-HR" b="1" dirty="0" smtClean="0"/>
              <a:t>Praćenje suprotnog</a:t>
            </a:r>
          </a:p>
          <a:p>
            <a:r>
              <a:rPr lang="hr-HR" dirty="0" smtClean="0"/>
              <a:t>Obratiti pažnju na situacije u kojima se osoba osjeća posebno dobro. To su </a:t>
            </a:r>
          </a:p>
          <a:p>
            <a:r>
              <a:rPr lang="hr-HR" dirty="0" smtClean="0"/>
              <a:t>situacije u kojima se osoba držala pravila, ispunjavala očekivanja i dobivala</a:t>
            </a:r>
          </a:p>
          <a:p>
            <a:r>
              <a:rPr lang="hr-HR" dirty="0" smtClean="0"/>
              <a:t>pozitivne reakcije od drugih.</a:t>
            </a:r>
          </a:p>
          <a:p>
            <a:r>
              <a:rPr lang="hr-HR" dirty="0" smtClean="0"/>
              <a:t>Što Vas čini iznimno sretnim?</a:t>
            </a:r>
          </a:p>
          <a:p>
            <a:r>
              <a:rPr lang="hr-HR" dirty="0" smtClean="0"/>
              <a:t>Koje su implikacije toga? Koja ste pravila poslušali? Koje ste standarde ispunili?</a:t>
            </a:r>
          </a:p>
          <a:p>
            <a:r>
              <a:rPr lang="hr-HR" dirty="0" smtClean="0"/>
              <a:t>Koje kvalitete i ponašanja iznimno cijenite kod drugih osoba? Što Vam to </a:t>
            </a:r>
          </a:p>
          <a:p>
            <a:r>
              <a:rPr lang="hr-HR" dirty="0" smtClean="0"/>
              <a:t>govori o tome kakvi biste Vi trebali biti i kako biste se trebali ponašati?</a:t>
            </a:r>
          </a:p>
          <a:p>
            <a:endParaRPr lang="hr-HR" dirty="0"/>
          </a:p>
          <a:p>
            <a:r>
              <a:rPr lang="hr-HR" dirty="0" smtClean="0"/>
              <a:t>6. </a:t>
            </a:r>
            <a:r>
              <a:rPr lang="hr-HR" b="1" dirty="0" smtClean="0"/>
              <a:t>Tehnika silazne strelice</a:t>
            </a:r>
          </a:p>
          <a:p>
            <a:endParaRPr lang="hr-HR" dirty="0"/>
          </a:p>
          <a:p>
            <a:endParaRPr lang="hr-HR" dirty="0" smtClean="0"/>
          </a:p>
          <a:p>
            <a:r>
              <a:rPr lang="hr-HR" b="1" dirty="0" smtClean="0"/>
              <a:t>Pitanja koja pomažu promjeni pravila</a:t>
            </a:r>
          </a:p>
          <a:p>
            <a:r>
              <a:rPr lang="hr-HR" dirty="0" smtClean="0"/>
              <a:t>Odakle je pravilo došlo? (uvidom  se osoba distancira od njega)</a:t>
            </a:r>
          </a:p>
          <a:p>
            <a:r>
              <a:rPr lang="hr-HR" dirty="0" smtClean="0"/>
              <a:t>Na koji je način ono nerazumno? (ugovor sa samim sobom iz djetinjstva)</a:t>
            </a:r>
          </a:p>
          <a:p>
            <a:r>
              <a:rPr lang="hr-HR" dirty="0" smtClean="0"/>
              <a:t>Koje su prednosti postupanja u skladu s pravilom?</a:t>
            </a:r>
          </a:p>
          <a:p>
            <a:r>
              <a:rPr lang="hr-HR" dirty="0" smtClean="0"/>
              <a:t>Koji su nedostatci?</a:t>
            </a:r>
          </a:p>
          <a:p>
            <a:r>
              <a:rPr lang="hr-HR" dirty="0" smtClean="0"/>
              <a:t>Koje su alternative realističnije i korisnije?</a:t>
            </a:r>
          </a:p>
          <a:p>
            <a:r>
              <a:rPr lang="hr-HR" dirty="0" smtClean="0"/>
              <a:t>Što je potrebno da bi se testiralo novo pravilo? Kako ga se može sprovesti</a:t>
            </a:r>
          </a:p>
          <a:p>
            <a:r>
              <a:rPr lang="hr-HR" dirty="0"/>
              <a:t>u</a:t>
            </a:r>
            <a:r>
              <a:rPr lang="hr-HR" dirty="0" smtClean="0"/>
              <a:t> djelo?</a:t>
            </a:r>
          </a:p>
          <a:p>
            <a:endParaRPr lang="hr-HR" dirty="0" smtClean="0"/>
          </a:p>
          <a:p>
            <a:endParaRPr lang="hr-HR" dirty="0"/>
          </a:p>
        </p:txBody>
      </p:sp>
    </p:spTree>
    <p:extLst>
      <p:ext uri="{BB962C8B-B14F-4D97-AF65-F5344CB8AC3E}">
        <p14:creationId xmlns:p14="http://schemas.microsoft.com/office/powerpoint/2010/main" val="28990530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91833173"/>
              </p:ext>
            </p:extLst>
          </p:nvPr>
        </p:nvGraphicFramePr>
        <p:xfrm>
          <a:off x="179512" y="692696"/>
          <a:ext cx="8712968" cy="5904656"/>
        </p:xfrm>
        <a:graphic>
          <a:graphicData uri="http://schemas.openxmlformats.org/drawingml/2006/table">
            <a:tbl>
              <a:tblPr firstRow="1" bandRow="1">
                <a:tableStyleId>{5C22544A-7EE6-4342-B048-85BDC9FD1C3A}</a:tableStyleId>
              </a:tblPr>
              <a:tblGrid>
                <a:gridCol w="3672408"/>
                <a:gridCol w="5040560"/>
              </a:tblGrid>
              <a:tr h="648072">
                <a:tc>
                  <a:txBody>
                    <a:bodyPr/>
                    <a:lstStyle/>
                    <a:p>
                      <a:r>
                        <a:rPr lang="hr-HR" b="1" dirty="0" smtClean="0"/>
                        <a:t>Moje staro pravilo glasi:</a:t>
                      </a:r>
                      <a:endParaRPr lang="hr-HR" b="1" dirty="0"/>
                    </a:p>
                  </a:txBody>
                  <a:tcPr/>
                </a:tc>
                <a:tc>
                  <a:txBody>
                    <a:bodyPr/>
                    <a:lstStyle/>
                    <a:p>
                      <a:r>
                        <a:rPr lang="hr-HR" dirty="0" smtClean="0"/>
                        <a:t>Navesti ga svojim riječima</a:t>
                      </a:r>
                      <a:endParaRPr lang="hr-HR" dirty="0"/>
                    </a:p>
                  </a:txBody>
                  <a:tcPr/>
                </a:tc>
              </a:tr>
              <a:tr h="648072">
                <a:tc>
                  <a:txBody>
                    <a:bodyPr/>
                    <a:lstStyle/>
                    <a:p>
                      <a:r>
                        <a:rPr lang="hr-HR" b="1" dirty="0" smtClean="0"/>
                        <a:t>Pravilo utječe</a:t>
                      </a:r>
                      <a:r>
                        <a:rPr lang="hr-HR" b="1" baseline="0" dirty="0" smtClean="0"/>
                        <a:t> na moj život na sljedeći način:</a:t>
                      </a:r>
                      <a:endParaRPr lang="hr-HR" b="1" dirty="0"/>
                    </a:p>
                  </a:txBody>
                  <a:tcPr/>
                </a:tc>
                <a:tc>
                  <a:txBody>
                    <a:bodyPr/>
                    <a:lstStyle/>
                    <a:p>
                      <a:r>
                        <a:rPr lang="hr-HR" dirty="0" smtClean="0"/>
                        <a:t>Sažeti</a:t>
                      </a:r>
                      <a:r>
                        <a:rPr lang="hr-HR" baseline="0" dirty="0" smtClean="0"/>
                        <a:t> načine na koje staro pravilo pogađa osobu</a:t>
                      </a:r>
                      <a:endParaRPr lang="hr-HR" dirty="0"/>
                    </a:p>
                  </a:txBody>
                  <a:tcPr/>
                </a:tc>
              </a:tr>
              <a:tr h="648072">
                <a:tc>
                  <a:txBody>
                    <a:bodyPr/>
                    <a:lstStyle/>
                    <a:p>
                      <a:r>
                        <a:rPr lang="hr-HR" b="1" dirty="0" smtClean="0"/>
                        <a:t>Znam da pravilo djeluje jer:</a:t>
                      </a:r>
                      <a:endParaRPr lang="hr-HR" b="1" dirty="0"/>
                    </a:p>
                  </a:txBody>
                  <a:tcPr/>
                </a:tc>
                <a:tc>
                  <a:txBody>
                    <a:bodyPr/>
                    <a:lstStyle/>
                    <a:p>
                      <a:r>
                        <a:rPr lang="hr-HR" dirty="0" smtClean="0"/>
                        <a:t>Navesti znakove koji upućuju na to da je staro pravilo aktivno (misli, osjećaji, obrasci ponašanja)</a:t>
                      </a:r>
                      <a:endParaRPr lang="hr-HR" dirty="0"/>
                    </a:p>
                  </a:txBody>
                  <a:tcPr/>
                </a:tc>
              </a:tr>
              <a:tr h="648072">
                <a:tc>
                  <a:txBody>
                    <a:bodyPr/>
                    <a:lstStyle/>
                    <a:p>
                      <a:r>
                        <a:rPr lang="hr-HR" b="1" dirty="0" smtClean="0"/>
                        <a:t>Razumljivo je da živim</a:t>
                      </a:r>
                      <a:r>
                        <a:rPr lang="hr-HR" b="1" baseline="0" dirty="0" smtClean="0"/>
                        <a:t> po ovom pravilu jer:</a:t>
                      </a:r>
                      <a:endParaRPr lang="hr-HR" b="1" dirty="0"/>
                    </a:p>
                  </a:txBody>
                  <a:tcPr/>
                </a:tc>
                <a:tc>
                  <a:txBody>
                    <a:bodyPr/>
                    <a:lstStyle/>
                    <a:p>
                      <a:r>
                        <a:rPr lang="hr-HR" dirty="0" smtClean="0"/>
                        <a:t>Sažeti iskustva koja su dovela do kreiranja ovakvog pravila i potkrepljivala ga</a:t>
                      </a:r>
                      <a:endParaRPr lang="hr-HR" dirty="0"/>
                    </a:p>
                  </a:txBody>
                  <a:tcPr/>
                </a:tc>
              </a:tr>
              <a:tr h="648072">
                <a:tc>
                  <a:txBody>
                    <a:bodyPr/>
                    <a:lstStyle/>
                    <a:p>
                      <a:r>
                        <a:rPr lang="hr-HR" b="1" dirty="0" smtClean="0"/>
                        <a:t>Međutim, pravilo je nerazumno</a:t>
                      </a:r>
                      <a:r>
                        <a:rPr lang="hr-HR" b="1" baseline="0" dirty="0" smtClean="0"/>
                        <a:t> jer:</a:t>
                      </a:r>
                      <a:endParaRPr lang="hr-HR" b="1" dirty="0"/>
                    </a:p>
                  </a:txBody>
                  <a:tcPr/>
                </a:tc>
                <a:tc>
                  <a:txBody>
                    <a:bodyPr/>
                    <a:lstStyle/>
                    <a:p>
                      <a:r>
                        <a:rPr lang="hr-HR" dirty="0" smtClean="0"/>
                        <a:t>Sažeti kako se pravilo ne uklapa u način na koji funkcionira svijet.</a:t>
                      </a:r>
                      <a:endParaRPr lang="hr-HR" dirty="0"/>
                    </a:p>
                  </a:txBody>
                  <a:tcPr/>
                </a:tc>
              </a:tr>
              <a:tr h="648072">
                <a:tc>
                  <a:txBody>
                    <a:bodyPr/>
                    <a:lstStyle/>
                    <a:p>
                      <a:r>
                        <a:rPr lang="hr-HR" b="1" dirty="0" smtClean="0"/>
                        <a:t>Koristi od življenja</a:t>
                      </a:r>
                      <a:r>
                        <a:rPr lang="hr-HR" b="1" baseline="0" dirty="0" smtClean="0"/>
                        <a:t> po tom pravilu:</a:t>
                      </a:r>
                      <a:endParaRPr lang="hr-HR" b="1" dirty="0"/>
                    </a:p>
                  </a:txBody>
                  <a:tcPr/>
                </a:tc>
                <a:tc>
                  <a:txBody>
                    <a:bodyPr/>
                    <a:lstStyle/>
                    <a:p>
                      <a:r>
                        <a:rPr lang="hr-HR" dirty="0" smtClean="0"/>
                        <a:t>Sažeti prednosti od pravila i rizike od napuštanja pravila.</a:t>
                      </a:r>
                      <a:endParaRPr lang="hr-HR" dirty="0"/>
                    </a:p>
                  </a:txBody>
                  <a:tcPr/>
                </a:tc>
              </a:tr>
              <a:tr h="453752">
                <a:tc>
                  <a:txBody>
                    <a:bodyPr/>
                    <a:lstStyle/>
                    <a:p>
                      <a:r>
                        <a:rPr lang="hr-HR" b="1" dirty="0" smtClean="0"/>
                        <a:t>No, nedostaci su:</a:t>
                      </a:r>
                      <a:endParaRPr lang="hr-HR" b="1" dirty="0"/>
                    </a:p>
                  </a:txBody>
                  <a:tcPr/>
                </a:tc>
                <a:tc>
                  <a:txBody>
                    <a:bodyPr/>
                    <a:lstStyle/>
                    <a:p>
                      <a:r>
                        <a:rPr lang="hr-HR" dirty="0" smtClean="0"/>
                        <a:t>Sažeti</a:t>
                      </a:r>
                      <a:r>
                        <a:rPr lang="hr-HR" baseline="0" dirty="0" smtClean="0"/>
                        <a:t> štetne strane življenja prema pravilu</a:t>
                      </a:r>
                      <a:endParaRPr lang="hr-HR" dirty="0"/>
                    </a:p>
                  </a:txBody>
                  <a:tcPr/>
                </a:tc>
              </a:tr>
              <a:tr h="648072">
                <a:tc>
                  <a:txBody>
                    <a:bodyPr/>
                    <a:lstStyle/>
                    <a:p>
                      <a:r>
                        <a:rPr lang="hr-HR" b="1" dirty="0" smtClean="0"/>
                        <a:t>Realističnije i korisnije pravilo bi glasilo:</a:t>
                      </a:r>
                      <a:endParaRPr lang="hr-HR" b="1" dirty="0"/>
                    </a:p>
                  </a:txBody>
                  <a:tcPr/>
                </a:tc>
                <a:tc>
                  <a:txBody>
                    <a:bodyPr/>
                    <a:lstStyle/>
                    <a:p>
                      <a:r>
                        <a:rPr lang="hr-HR" dirty="0" smtClean="0"/>
                        <a:t>Navesti novo pravilo</a:t>
                      </a:r>
                      <a:endParaRPr lang="hr-HR" dirty="0"/>
                    </a:p>
                  </a:txBody>
                  <a:tcPr/>
                </a:tc>
              </a:tr>
              <a:tr h="648072">
                <a:tc>
                  <a:txBody>
                    <a:bodyPr/>
                    <a:lstStyle/>
                    <a:p>
                      <a:r>
                        <a:rPr lang="hr-HR" b="1" dirty="0" smtClean="0"/>
                        <a:t>Testiranje</a:t>
                      </a:r>
                      <a:r>
                        <a:rPr lang="hr-HR" b="1" baseline="0" dirty="0" smtClean="0"/>
                        <a:t> novog pravila:</a:t>
                      </a:r>
                      <a:endParaRPr lang="hr-HR" b="1" dirty="0"/>
                    </a:p>
                  </a:txBody>
                  <a:tcPr/>
                </a:tc>
                <a:tc>
                  <a:txBody>
                    <a:bodyPr/>
                    <a:lstStyle/>
                    <a:p>
                      <a:r>
                        <a:rPr lang="hr-HR" dirty="0" smtClean="0"/>
                        <a:t>Opisati</a:t>
                      </a:r>
                      <a:r>
                        <a:rPr lang="hr-HR" baseline="0" dirty="0" smtClean="0"/>
                        <a:t> plan jačanja novog pravila i stavljanja u funkciju u svakodnevnom životu</a:t>
                      </a:r>
                      <a:endParaRPr lang="hr-HR" dirty="0"/>
                    </a:p>
                  </a:txBody>
                  <a:tcPr/>
                </a:tc>
              </a:tr>
            </a:tbl>
          </a:graphicData>
        </a:graphic>
      </p:graphicFrame>
      <p:sp>
        <p:nvSpPr>
          <p:cNvPr id="3" name="Pravokutnik 2"/>
          <p:cNvSpPr/>
          <p:nvPr/>
        </p:nvSpPr>
        <p:spPr>
          <a:xfrm>
            <a:off x="2123728" y="188640"/>
            <a:ext cx="3727302" cy="369332"/>
          </a:xfrm>
          <a:prstGeom prst="rect">
            <a:avLst/>
          </a:prstGeom>
        </p:spPr>
        <p:txBody>
          <a:bodyPr wrap="none">
            <a:spAutoFit/>
          </a:bodyPr>
          <a:lstStyle/>
          <a:p>
            <a:r>
              <a:rPr lang="hr-HR" b="1" dirty="0"/>
              <a:t>Pisani sažetak promjene pravila</a:t>
            </a:r>
          </a:p>
        </p:txBody>
      </p:sp>
    </p:spTree>
    <p:extLst>
      <p:ext uri="{BB962C8B-B14F-4D97-AF65-F5344CB8AC3E}">
        <p14:creationId xmlns:p14="http://schemas.microsoft.com/office/powerpoint/2010/main" val="16965997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08355" y="123477"/>
            <a:ext cx="7289175" cy="6663363"/>
          </a:xfrm>
          <a:prstGeom prst="rect">
            <a:avLst/>
          </a:prstGeom>
          <a:noFill/>
        </p:spPr>
        <p:txBody>
          <a:bodyPr wrap="none" rtlCol="0">
            <a:spAutoFit/>
          </a:bodyPr>
          <a:lstStyle/>
          <a:p>
            <a:pPr lvl="0" algn="ctr" defTabSz="622300">
              <a:lnSpc>
                <a:spcPct val="90000"/>
              </a:lnSpc>
              <a:spcBef>
                <a:spcPct val="0"/>
              </a:spcBef>
              <a:spcAft>
                <a:spcPct val="35000"/>
              </a:spcAft>
            </a:pPr>
            <a:r>
              <a:rPr lang="hr-HR" sz="1400" b="1" dirty="0" smtClean="0"/>
              <a:t>Bazičn</a:t>
            </a:r>
            <a:r>
              <a:rPr lang="en-GB" sz="1400" b="1" dirty="0" smtClean="0"/>
              <a:t>o </a:t>
            </a:r>
            <a:r>
              <a:rPr lang="en-GB" sz="1400" b="1" dirty="0" err="1" smtClean="0"/>
              <a:t>vjerovanje</a:t>
            </a:r>
            <a:endParaRPr lang="hr-HR" sz="1400" b="1" dirty="0"/>
          </a:p>
          <a:p>
            <a:pPr lvl="0" algn="ctr" defTabSz="622300">
              <a:lnSpc>
                <a:spcPct val="90000"/>
              </a:lnSpc>
              <a:spcBef>
                <a:spcPct val="0"/>
              </a:spcBef>
              <a:spcAft>
                <a:spcPct val="35000"/>
              </a:spcAft>
            </a:pPr>
            <a:r>
              <a:rPr lang="hr-HR" sz="1400" dirty="0"/>
              <a:t>Nisam dovoljno dobar</a:t>
            </a:r>
          </a:p>
          <a:p>
            <a:pPr lvl="0" algn="ctr" defTabSz="711200">
              <a:lnSpc>
                <a:spcPct val="100000"/>
              </a:lnSpc>
              <a:spcBef>
                <a:spcPct val="0"/>
              </a:spcBef>
              <a:spcAft>
                <a:spcPct val="35000"/>
              </a:spcAft>
            </a:pPr>
            <a:r>
              <a:rPr lang="hr-HR" sz="1400" b="1" dirty="0" smtClean="0"/>
              <a:t>Životna </a:t>
            </a:r>
            <a:r>
              <a:rPr lang="hr-HR" sz="1400" b="1" dirty="0"/>
              <a:t>pravila</a:t>
            </a:r>
          </a:p>
          <a:p>
            <a:pPr lvl="0" algn="ctr" defTabSz="711200">
              <a:lnSpc>
                <a:spcPct val="100000"/>
              </a:lnSpc>
              <a:spcBef>
                <a:spcPct val="0"/>
              </a:spcBef>
              <a:spcAft>
                <a:spcPct val="35000"/>
              </a:spcAft>
            </a:pPr>
            <a:r>
              <a:rPr lang="hr-HR" sz="1400" dirty="0"/>
              <a:t>Ukoliko to ne </a:t>
            </a:r>
            <a:r>
              <a:rPr lang="hr-HR" sz="1400" dirty="0" smtClean="0"/>
              <a:t>n</a:t>
            </a:r>
            <a:r>
              <a:rPr lang="en-GB" sz="1400" dirty="0" smtClean="0"/>
              <a:t>a</a:t>
            </a:r>
            <a:r>
              <a:rPr lang="hr-HR" sz="1400" dirty="0" smtClean="0"/>
              <a:t>pravim </a:t>
            </a:r>
            <a:r>
              <a:rPr lang="hr-HR" sz="1400" dirty="0"/>
              <a:t>kako treba, nikuda neću dospjeti u životu.</a:t>
            </a:r>
          </a:p>
          <a:p>
            <a:pPr lvl="0" algn="ctr" defTabSz="711200">
              <a:lnSpc>
                <a:spcPct val="100000"/>
              </a:lnSpc>
              <a:spcBef>
                <a:spcPct val="0"/>
              </a:spcBef>
              <a:spcAft>
                <a:spcPct val="35000"/>
              </a:spcAft>
            </a:pPr>
            <a:r>
              <a:rPr lang="hr-HR" sz="1400" dirty="0"/>
              <a:t>Ako me netko kritizira, znači da sam neuspješan</a:t>
            </a:r>
            <a:r>
              <a:rPr lang="hr-HR" sz="1400" dirty="0" smtClean="0"/>
              <a:t>.</a:t>
            </a:r>
          </a:p>
          <a:p>
            <a:pPr lvl="0" algn="ctr" defTabSz="711200">
              <a:lnSpc>
                <a:spcPct val="100000"/>
              </a:lnSpc>
              <a:spcBef>
                <a:spcPct val="0"/>
              </a:spcBef>
              <a:spcAft>
                <a:spcPct val="35000"/>
              </a:spcAft>
            </a:pPr>
            <a:r>
              <a:rPr lang="en-GB" sz="1400" b="1" dirty="0" err="1" smtClean="0"/>
              <a:t>Kompenzacijska</a:t>
            </a:r>
            <a:r>
              <a:rPr lang="en-GB" sz="1400" b="1" dirty="0" smtClean="0"/>
              <a:t> </a:t>
            </a:r>
            <a:r>
              <a:rPr lang="en-GB" sz="1400" b="1" dirty="0" err="1" smtClean="0"/>
              <a:t>strategija</a:t>
            </a:r>
            <a:endParaRPr lang="hr-HR" sz="1400" b="1" dirty="0" smtClean="0"/>
          </a:p>
          <a:p>
            <a:pPr lvl="0" algn="ctr" defTabSz="711200">
              <a:lnSpc>
                <a:spcPct val="100000"/>
              </a:lnSpc>
              <a:spcBef>
                <a:spcPct val="0"/>
              </a:spcBef>
              <a:spcAft>
                <a:spcPct val="35000"/>
              </a:spcAft>
            </a:pPr>
            <a:r>
              <a:rPr lang="hr-HR" sz="1400" dirty="0" smtClean="0"/>
              <a:t>Uvijek </a:t>
            </a:r>
            <a:r>
              <a:rPr lang="hr-HR" sz="1400" dirty="0" err="1" smtClean="0"/>
              <a:t>nastoj</a:t>
            </a:r>
            <a:r>
              <a:rPr lang="hr-HR" sz="1400" dirty="0" smtClean="0"/>
              <a:t> biti savršen!</a:t>
            </a:r>
          </a:p>
          <a:p>
            <a:pPr lvl="0" algn="ctr" defTabSz="711200">
              <a:lnSpc>
                <a:spcPct val="100000"/>
              </a:lnSpc>
              <a:spcBef>
                <a:spcPct val="0"/>
              </a:spcBef>
              <a:spcAft>
                <a:spcPct val="35000"/>
              </a:spcAft>
            </a:pPr>
            <a:r>
              <a:rPr lang="hr-HR" sz="1400" dirty="0" smtClean="0"/>
              <a:t>Učini sve što možeš da izbjegneš kritiku!</a:t>
            </a:r>
          </a:p>
          <a:p>
            <a:pPr lvl="0" algn="ctr" defTabSz="711200">
              <a:lnSpc>
                <a:spcPct val="100000"/>
              </a:lnSpc>
              <a:spcBef>
                <a:spcPct val="0"/>
              </a:spcBef>
              <a:spcAft>
                <a:spcPct val="35000"/>
              </a:spcAft>
            </a:pPr>
            <a:r>
              <a:rPr lang="hr-HR" sz="1400" b="1" dirty="0" smtClean="0"/>
              <a:t>Prednosti pravila</a:t>
            </a:r>
          </a:p>
          <a:p>
            <a:pPr lvl="0" algn="ctr" defTabSz="711200">
              <a:lnSpc>
                <a:spcPct val="100000"/>
              </a:lnSpc>
              <a:spcBef>
                <a:spcPct val="0"/>
              </a:spcBef>
              <a:spcAft>
                <a:spcPct val="35000"/>
              </a:spcAft>
            </a:pPr>
            <a:r>
              <a:rPr lang="hr-HR" sz="1400" dirty="0" smtClean="0"/>
              <a:t>Napravim doista puno dobrog posla i za to dobijam dobre povratne </a:t>
            </a:r>
            <a:r>
              <a:rPr lang="hr-HR" sz="1400" dirty="0" smtClean="0"/>
              <a:t>info</a:t>
            </a:r>
            <a:r>
              <a:rPr lang="en-GB" sz="1400" dirty="0" err="1" smtClean="0"/>
              <a:t>rmacije</a:t>
            </a:r>
            <a:r>
              <a:rPr lang="en-GB" sz="1400" dirty="0" smtClean="0"/>
              <a:t>.</a:t>
            </a:r>
            <a:endParaRPr lang="hr-HR" sz="1400" dirty="0" smtClean="0"/>
          </a:p>
          <a:p>
            <a:pPr lvl="0" algn="ctr" defTabSz="711200">
              <a:lnSpc>
                <a:spcPct val="100000"/>
              </a:lnSpc>
              <a:spcBef>
                <a:spcPct val="0"/>
              </a:spcBef>
              <a:spcAft>
                <a:spcPct val="35000"/>
              </a:spcAft>
            </a:pPr>
            <a:r>
              <a:rPr lang="hr-HR" sz="1400" b="1" dirty="0" smtClean="0"/>
              <a:t>ALI: Problemi koje uzrokuje pravilo</a:t>
            </a:r>
          </a:p>
          <a:p>
            <a:pPr lvl="0" algn="ctr" defTabSz="711200">
              <a:lnSpc>
                <a:spcPct val="100000"/>
              </a:lnSpc>
              <a:spcBef>
                <a:spcPct val="0"/>
              </a:spcBef>
              <a:spcAft>
                <a:spcPct val="35000"/>
              </a:spcAft>
            </a:pPr>
            <a:r>
              <a:rPr lang="hr-HR" sz="1400" dirty="0" smtClean="0"/>
              <a:t>Još uvijek vjerujem svom bazičnom </a:t>
            </a:r>
            <a:r>
              <a:rPr lang="en-GB" sz="1400" dirty="0" err="1" smtClean="0"/>
              <a:t>vjerovanju</a:t>
            </a:r>
            <a:r>
              <a:rPr lang="hr-HR" sz="1400" dirty="0" smtClean="0"/>
              <a:t>100</a:t>
            </a:r>
            <a:r>
              <a:rPr lang="hr-HR" sz="1400" dirty="0" smtClean="0"/>
              <a:t>%.</a:t>
            </a:r>
          </a:p>
          <a:p>
            <a:pPr lvl="0" algn="ctr" defTabSz="711200">
              <a:lnSpc>
                <a:spcPct val="100000"/>
              </a:lnSpc>
              <a:spcBef>
                <a:spcPct val="0"/>
              </a:spcBef>
              <a:spcAft>
                <a:spcPct val="35000"/>
              </a:spcAft>
            </a:pPr>
            <a:r>
              <a:rPr lang="hr-HR" sz="1400" dirty="0" smtClean="0"/>
              <a:t>Postupanje prema pravilu čini </a:t>
            </a:r>
            <a:r>
              <a:rPr lang="en-GB" sz="1400" dirty="0" err="1" smtClean="0"/>
              <a:t>bazično</a:t>
            </a:r>
            <a:r>
              <a:rPr lang="en-GB" sz="1400" dirty="0" smtClean="0"/>
              <a:t> </a:t>
            </a:r>
            <a:r>
              <a:rPr lang="en-GB" sz="1400" dirty="0" err="1" smtClean="0"/>
              <a:t>vjerovanje</a:t>
            </a:r>
            <a:r>
              <a:rPr lang="hr-HR" sz="1400" dirty="0" smtClean="0"/>
              <a:t> </a:t>
            </a:r>
            <a:r>
              <a:rPr lang="hr-HR" sz="1400" dirty="0" smtClean="0"/>
              <a:t>tihim, ali </a:t>
            </a:r>
            <a:r>
              <a:rPr lang="hr-HR" sz="1400" dirty="0" smtClean="0"/>
              <a:t>on</a:t>
            </a:r>
            <a:r>
              <a:rPr lang="en-GB" sz="1400" dirty="0" smtClean="0"/>
              <a:t>o</a:t>
            </a:r>
            <a:r>
              <a:rPr lang="hr-HR" sz="1400" dirty="0" smtClean="0"/>
              <a:t> </a:t>
            </a:r>
            <a:r>
              <a:rPr lang="hr-HR" sz="1400" dirty="0" smtClean="0"/>
              <a:t>ne nestaje.</a:t>
            </a:r>
          </a:p>
          <a:p>
            <a:pPr lvl="0" algn="ctr" defTabSz="711200">
              <a:lnSpc>
                <a:spcPct val="100000"/>
              </a:lnSpc>
              <a:spcBef>
                <a:spcPct val="0"/>
              </a:spcBef>
              <a:spcAft>
                <a:spcPct val="35000"/>
              </a:spcAft>
            </a:pPr>
            <a:r>
              <a:rPr lang="hr-HR" sz="1400" b="1" dirty="0" smtClean="0"/>
              <a:t>Plus</a:t>
            </a:r>
            <a:r>
              <a:rPr lang="hr-HR" sz="1400" dirty="0" smtClean="0"/>
              <a:t>:</a:t>
            </a:r>
          </a:p>
          <a:p>
            <a:pPr lvl="0" algn="ctr" defTabSz="711200">
              <a:lnSpc>
                <a:spcPct val="100000"/>
              </a:lnSpc>
              <a:spcBef>
                <a:spcPct val="0"/>
              </a:spcBef>
              <a:spcAft>
                <a:spcPct val="35000"/>
              </a:spcAft>
            </a:pPr>
            <a:r>
              <a:rPr lang="hr-HR" sz="1400" dirty="0" smtClean="0"/>
              <a:t>Koliko god se </a:t>
            </a:r>
            <a:r>
              <a:rPr lang="hr-HR" sz="1400" dirty="0" smtClean="0"/>
              <a:t>trudio</a:t>
            </a:r>
            <a:r>
              <a:rPr lang="en-GB" sz="1400" dirty="0" smtClean="0"/>
              <a:t>,</a:t>
            </a:r>
            <a:r>
              <a:rPr lang="hr-HR" sz="1400" dirty="0" smtClean="0"/>
              <a:t> </a:t>
            </a:r>
            <a:r>
              <a:rPr lang="hr-HR" sz="1400" dirty="0" smtClean="0"/>
              <a:t>nije moguće cijelo vrijeme biti savršen i uvijek izbjeći kritiku.</a:t>
            </a:r>
          </a:p>
          <a:p>
            <a:pPr lvl="0" algn="ctr" defTabSz="711200">
              <a:lnSpc>
                <a:spcPct val="100000"/>
              </a:lnSpc>
              <a:spcBef>
                <a:spcPct val="0"/>
              </a:spcBef>
              <a:spcAft>
                <a:spcPct val="35000"/>
              </a:spcAft>
            </a:pPr>
            <a:r>
              <a:rPr lang="hr-HR" sz="1400" dirty="0" smtClean="0"/>
              <a:t>Što više uspjeha postignem, to sam anksiozniji.</a:t>
            </a:r>
          </a:p>
          <a:p>
            <a:pPr lvl="0" algn="ctr" defTabSz="711200">
              <a:lnSpc>
                <a:spcPct val="100000"/>
              </a:lnSpc>
              <a:spcBef>
                <a:spcPct val="0"/>
              </a:spcBef>
              <a:spcAft>
                <a:spcPct val="35000"/>
              </a:spcAft>
            </a:pPr>
            <a:r>
              <a:rPr lang="hr-HR" sz="1400" dirty="0" smtClean="0"/>
              <a:t>Osjećam se kao da sam prevaren – kao da ću se svakog trena survati u provaliju. </a:t>
            </a:r>
          </a:p>
          <a:p>
            <a:pPr lvl="0" algn="ctr" defTabSz="711200">
              <a:lnSpc>
                <a:spcPct val="100000"/>
              </a:lnSpc>
              <a:spcBef>
                <a:spcPct val="0"/>
              </a:spcBef>
              <a:spcAft>
                <a:spcPct val="35000"/>
              </a:spcAft>
            </a:pPr>
            <a:r>
              <a:rPr lang="hr-HR" sz="1400" dirty="0" smtClean="0"/>
              <a:t>I kad god nešto pođe po zlu ili netko nije u potpunosti pozitivan u vezi sa mnom,</a:t>
            </a:r>
          </a:p>
          <a:p>
            <a:pPr lvl="0" algn="ctr" defTabSz="711200">
              <a:lnSpc>
                <a:spcPct val="100000"/>
              </a:lnSpc>
              <a:spcBef>
                <a:spcPct val="0"/>
              </a:spcBef>
              <a:spcAft>
                <a:spcPct val="35000"/>
              </a:spcAft>
            </a:pPr>
            <a:r>
              <a:rPr lang="hr-HR" sz="1400" dirty="0" smtClean="0"/>
              <a:t> osjećam se grozno – kao da me to podsjeti na </a:t>
            </a:r>
            <a:r>
              <a:rPr lang="hr-HR" sz="1400" dirty="0" smtClean="0"/>
              <a:t>moj</a:t>
            </a:r>
            <a:r>
              <a:rPr lang="en-GB" sz="1400" dirty="0" smtClean="0"/>
              <a:t>e</a:t>
            </a:r>
            <a:r>
              <a:rPr lang="hr-HR" sz="1400" dirty="0" smtClean="0"/>
              <a:t> bazičn</a:t>
            </a:r>
            <a:r>
              <a:rPr lang="en-GB" sz="1400" dirty="0" smtClean="0"/>
              <a:t>o </a:t>
            </a:r>
            <a:r>
              <a:rPr lang="en-GB" sz="1400" dirty="0" err="1" smtClean="0"/>
              <a:t>vjerovanje</a:t>
            </a:r>
            <a:r>
              <a:rPr lang="hr-HR" sz="1400" dirty="0" smtClean="0"/>
              <a:t>.</a:t>
            </a:r>
            <a:endParaRPr lang="hr-HR" sz="1400" dirty="0" smtClean="0"/>
          </a:p>
          <a:p>
            <a:pPr lvl="0" algn="ctr" defTabSz="711200">
              <a:lnSpc>
                <a:spcPct val="100000"/>
              </a:lnSpc>
              <a:spcBef>
                <a:spcPct val="0"/>
              </a:spcBef>
              <a:spcAft>
                <a:spcPct val="35000"/>
              </a:spcAft>
            </a:pPr>
            <a:r>
              <a:rPr lang="hr-HR" sz="1400" b="1" dirty="0" smtClean="0"/>
              <a:t>Novo pravilo</a:t>
            </a:r>
          </a:p>
          <a:p>
            <a:pPr lvl="0" algn="ctr" defTabSz="711200">
              <a:lnSpc>
                <a:spcPct val="100000"/>
              </a:lnSpc>
              <a:spcBef>
                <a:spcPct val="0"/>
              </a:spcBef>
              <a:spcAft>
                <a:spcPct val="35000"/>
              </a:spcAft>
            </a:pPr>
            <a:r>
              <a:rPr lang="hr-HR" sz="1400" dirty="0" smtClean="0"/>
              <a:t>Ako nekad negdje </a:t>
            </a:r>
            <a:r>
              <a:rPr lang="hr-HR" sz="1400" dirty="0" smtClean="0"/>
              <a:t>pogriješim</a:t>
            </a:r>
            <a:r>
              <a:rPr lang="en-GB" sz="1400" dirty="0" smtClean="0"/>
              <a:t>,</a:t>
            </a:r>
            <a:r>
              <a:rPr lang="hr-HR" sz="1400" dirty="0" smtClean="0"/>
              <a:t> </a:t>
            </a:r>
            <a:r>
              <a:rPr lang="hr-HR" sz="1400" dirty="0" smtClean="0"/>
              <a:t>naučit ću nešto novo iz te pogreške!</a:t>
            </a:r>
          </a:p>
          <a:p>
            <a:pPr lvl="0" algn="ctr" defTabSz="711200">
              <a:lnSpc>
                <a:spcPct val="100000"/>
              </a:lnSpc>
              <a:spcBef>
                <a:spcPct val="0"/>
              </a:spcBef>
              <a:spcAft>
                <a:spcPct val="35000"/>
              </a:spcAft>
            </a:pPr>
            <a:r>
              <a:rPr lang="hr-HR" sz="1400" dirty="0" smtClean="0"/>
              <a:t>Kritika je vrijedan izvor informacija o tome kako poboljšati stvari!</a:t>
            </a:r>
          </a:p>
          <a:p>
            <a:pPr lvl="0" algn="ctr" defTabSz="711200">
              <a:lnSpc>
                <a:spcPct val="100000"/>
              </a:lnSpc>
              <a:spcBef>
                <a:spcPct val="0"/>
              </a:spcBef>
              <a:spcAft>
                <a:spcPct val="35000"/>
              </a:spcAft>
            </a:pPr>
            <a:r>
              <a:rPr lang="hr-HR" sz="1400" dirty="0" smtClean="0"/>
              <a:t>To što učim i poboljšavam se znači da sam na pravom putu!</a:t>
            </a:r>
            <a:endParaRPr lang="hr-HR" sz="1400" dirty="0"/>
          </a:p>
        </p:txBody>
      </p:sp>
      <p:sp>
        <p:nvSpPr>
          <p:cNvPr id="15" name="Curved Right Arrow 14"/>
          <p:cNvSpPr/>
          <p:nvPr/>
        </p:nvSpPr>
        <p:spPr>
          <a:xfrm>
            <a:off x="0" y="404664"/>
            <a:ext cx="325050" cy="43204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7" name="Curved Right Arrow 16"/>
          <p:cNvSpPr/>
          <p:nvPr/>
        </p:nvSpPr>
        <p:spPr>
          <a:xfrm>
            <a:off x="-8925" y="1585392"/>
            <a:ext cx="325050" cy="43204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8" name="Curved Right Arrow 17"/>
          <p:cNvSpPr/>
          <p:nvPr/>
        </p:nvSpPr>
        <p:spPr>
          <a:xfrm>
            <a:off x="-36512" y="2595414"/>
            <a:ext cx="325050" cy="43204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9" name="Curved Right Arrow 18"/>
          <p:cNvSpPr/>
          <p:nvPr/>
        </p:nvSpPr>
        <p:spPr>
          <a:xfrm>
            <a:off x="0" y="4138464"/>
            <a:ext cx="325050" cy="43204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316294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2800" dirty="0" smtClean="0"/>
              <a:t>1. Što </a:t>
            </a:r>
            <a:r>
              <a:rPr lang="hr-HR" sz="2800" dirty="0"/>
              <a:t>je nisko samopoštovanje</a:t>
            </a:r>
            <a:r>
              <a:rPr lang="hr-HR" sz="2800" dirty="0" smtClean="0"/>
              <a:t>?</a:t>
            </a:r>
            <a:endParaRPr lang="hr-HR" sz="2800" dirty="0"/>
          </a:p>
        </p:txBody>
      </p:sp>
      <p:sp>
        <p:nvSpPr>
          <p:cNvPr id="3" name="Rezervirano mjesto sadržaja 2"/>
          <p:cNvSpPr>
            <a:spLocks noGrp="1"/>
          </p:cNvSpPr>
          <p:nvPr>
            <p:ph idx="1"/>
          </p:nvPr>
        </p:nvSpPr>
        <p:spPr>
          <a:xfrm>
            <a:off x="457200" y="1628801"/>
            <a:ext cx="8229600" cy="2880318"/>
          </a:xfrm>
        </p:spPr>
        <p:txBody>
          <a:bodyPr numCol="2">
            <a:normAutofit fontScale="92500" lnSpcReduction="20000"/>
          </a:bodyPr>
          <a:lstStyle/>
          <a:p>
            <a:pPr marL="114300" indent="0">
              <a:buNone/>
            </a:pPr>
            <a:r>
              <a:rPr lang="hr-HR" b="1" dirty="0" smtClean="0"/>
              <a:t>Samopouzdanje </a:t>
            </a:r>
            <a:r>
              <a:rPr lang="hr-HR" b="1" dirty="0" err="1" smtClean="0"/>
              <a:t>Samoefikasnost</a:t>
            </a:r>
            <a:endParaRPr lang="hr-HR" b="1" dirty="0" smtClean="0"/>
          </a:p>
          <a:p>
            <a:pPr marL="114300" indent="0">
              <a:buNone/>
            </a:pPr>
            <a:endParaRPr lang="hr-HR" dirty="0"/>
          </a:p>
          <a:p>
            <a:pPr marL="114300" indent="0">
              <a:buNone/>
            </a:pPr>
            <a:endParaRPr lang="hr-HR" sz="1800" dirty="0" smtClean="0"/>
          </a:p>
          <a:p>
            <a:pPr marL="114300" indent="0">
              <a:buNone/>
            </a:pPr>
            <a:endParaRPr lang="hr-HR" sz="1800" dirty="0" smtClean="0"/>
          </a:p>
          <a:p>
            <a:pPr marL="114300" indent="0">
              <a:buNone/>
            </a:pPr>
            <a:r>
              <a:rPr lang="hr-HR" sz="1800" dirty="0" smtClean="0"/>
              <a:t>Dojam da </a:t>
            </a:r>
            <a:r>
              <a:rPr lang="en-GB" sz="1800" dirty="0" err="1" smtClean="0"/>
              <a:t>aktivnosti</a:t>
            </a:r>
            <a:r>
              <a:rPr lang="en-GB" sz="1800" dirty="0" smtClean="0"/>
              <a:t> </a:t>
            </a:r>
            <a:r>
              <a:rPr lang="hr-HR" sz="1800" dirty="0" smtClean="0"/>
              <a:t>možemo obavljati </a:t>
            </a:r>
            <a:r>
              <a:rPr lang="hr-HR" sz="1800" dirty="0" smtClean="0"/>
              <a:t>uspješno i na razini određenog standarda.</a:t>
            </a:r>
          </a:p>
          <a:p>
            <a:pPr marL="114300" indent="0">
              <a:buNone/>
            </a:pPr>
            <a:r>
              <a:rPr lang="hr-HR" sz="1800" dirty="0" smtClean="0"/>
              <a:t>„Znam da to mogu napraviti!”</a:t>
            </a:r>
          </a:p>
          <a:p>
            <a:pPr marL="114300" indent="0">
              <a:buNone/>
            </a:pPr>
            <a:endParaRPr lang="hr-HR" dirty="0"/>
          </a:p>
          <a:p>
            <a:pPr marL="114300" indent="0">
              <a:lnSpc>
                <a:spcPct val="120000"/>
              </a:lnSpc>
              <a:spcBef>
                <a:spcPts val="0"/>
              </a:spcBef>
              <a:buNone/>
            </a:pPr>
            <a:r>
              <a:rPr lang="hr-HR" b="1" dirty="0" err="1" smtClean="0"/>
              <a:t>Samoprihvaćanje</a:t>
            </a:r>
            <a:endParaRPr lang="hr-HR" b="1" dirty="0" smtClean="0"/>
          </a:p>
          <a:p>
            <a:pPr marL="114300" indent="0">
              <a:lnSpc>
                <a:spcPct val="120000"/>
              </a:lnSpc>
              <a:spcBef>
                <a:spcPts val="0"/>
              </a:spcBef>
              <a:buNone/>
            </a:pPr>
            <a:r>
              <a:rPr lang="hr-HR" b="1" dirty="0" smtClean="0"/>
              <a:t>Doživljaj vlastite vrijednosti</a:t>
            </a:r>
          </a:p>
          <a:p>
            <a:pPr marL="114300" indent="0">
              <a:lnSpc>
                <a:spcPct val="120000"/>
              </a:lnSpc>
              <a:spcBef>
                <a:spcPts val="0"/>
              </a:spcBef>
              <a:buNone/>
            </a:pPr>
            <a:r>
              <a:rPr lang="hr-HR" b="1" dirty="0" smtClean="0"/>
              <a:t>Samopoštovanje</a:t>
            </a:r>
          </a:p>
          <a:p>
            <a:pPr marL="114300" indent="0">
              <a:buNone/>
            </a:pPr>
            <a:endParaRPr lang="hr-HR" sz="1800" dirty="0" smtClean="0"/>
          </a:p>
          <a:p>
            <a:pPr marL="114300" indent="0">
              <a:buNone/>
            </a:pPr>
            <a:r>
              <a:rPr lang="hr-HR" sz="1800" dirty="0" smtClean="0"/>
              <a:t>Odraz  općeg dojma, mišljenja o samom sebi i vrijednosti koju si osoba pripisuje.</a:t>
            </a:r>
          </a:p>
          <a:p>
            <a:pPr marL="114300" indent="0">
              <a:buNone/>
            </a:pPr>
            <a:r>
              <a:rPr lang="hr-HR" sz="1800" dirty="0" smtClean="0"/>
              <a:t>„Dobar sam!” „Vrijedim!”</a:t>
            </a:r>
          </a:p>
          <a:p>
            <a:pPr marL="114300" indent="0">
              <a:buNone/>
            </a:pPr>
            <a:r>
              <a:rPr lang="hr-HR" sz="1800" dirty="0" smtClean="0"/>
              <a:t>„Loš sam!” „Beskoristan sam!</a:t>
            </a:r>
            <a:endParaRPr lang="hr-HR" sz="1800" dirty="0"/>
          </a:p>
        </p:txBody>
      </p:sp>
      <p:sp>
        <p:nvSpPr>
          <p:cNvPr id="11" name="Rezervirano mjesto sadržaja 2"/>
          <p:cNvSpPr txBox="1">
            <a:spLocks/>
          </p:cNvSpPr>
          <p:nvPr/>
        </p:nvSpPr>
        <p:spPr>
          <a:xfrm>
            <a:off x="395536" y="4509119"/>
            <a:ext cx="8517632" cy="2133865"/>
          </a:xfrm>
          <a:prstGeom prst="rect">
            <a:avLst/>
          </a:prstGeom>
        </p:spPr>
        <p:txBody>
          <a:bodyPr vert="horz" lIns="91440" tIns="45720" rIns="91440" bIns="45720" numCol="1" rtlCol="0">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14300" indent="0">
              <a:buFont typeface="Arial" pitchFamily="34" charset="0"/>
              <a:buNone/>
            </a:pPr>
            <a:r>
              <a:rPr lang="hr-HR" sz="1800" i="1" dirty="0" smtClean="0"/>
              <a:t>Samopoštovanje: </a:t>
            </a:r>
          </a:p>
          <a:p>
            <a:r>
              <a:rPr lang="hr-HR" sz="1800" dirty="0" smtClean="0"/>
              <a:t>središnje vjerovanje o sebi ili bazična ideja o tome kakav sam „ja” kao osoba</a:t>
            </a:r>
          </a:p>
          <a:p>
            <a:r>
              <a:rPr lang="hr-HR" sz="1800" dirty="0" smtClean="0"/>
              <a:t>zaključak stvoren na temelju prošlih iskustava, a posebno poruka (npr. vrijednosnih sudova, neverbalnih poruka i dr.) koje je osoba primala tijekom života i koje su govorile o tome kakva je ona</a:t>
            </a:r>
          </a:p>
          <a:p>
            <a:pPr marL="114300" indent="0">
              <a:buNone/>
            </a:pPr>
            <a:r>
              <a:rPr lang="hr-HR" sz="1800" dirty="0"/>
              <a:t>Forma: činjenična izjava, istina o sebi</a:t>
            </a:r>
          </a:p>
          <a:p>
            <a:pPr marL="114300" indent="0">
              <a:buFont typeface="Arial" pitchFamily="34" charset="0"/>
              <a:buNone/>
            </a:pPr>
            <a:endParaRPr lang="hr-HR" sz="1800" dirty="0" smtClean="0"/>
          </a:p>
          <a:p>
            <a:pPr marL="114300" indent="0">
              <a:buFont typeface="Arial" pitchFamily="34" charset="0"/>
              <a:buNone/>
            </a:pPr>
            <a:endParaRPr lang="hr-HR" sz="1800" dirty="0"/>
          </a:p>
        </p:txBody>
      </p:sp>
    </p:spTree>
    <p:extLst>
      <p:ext uri="{BB962C8B-B14F-4D97-AF65-F5344CB8AC3E}">
        <p14:creationId xmlns:p14="http://schemas.microsoft.com/office/powerpoint/2010/main" val="41294012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251520" y="404664"/>
            <a:ext cx="8640960" cy="5724644"/>
          </a:xfrm>
          <a:prstGeom prst="rect">
            <a:avLst/>
          </a:prstGeom>
          <a:noFill/>
        </p:spPr>
        <p:txBody>
          <a:bodyPr wrap="square" rtlCol="0">
            <a:spAutoFit/>
          </a:bodyPr>
          <a:lstStyle/>
          <a:p>
            <a:r>
              <a:rPr lang="hr-HR" sz="2400" b="1" dirty="0" smtClean="0"/>
              <a:t>Testiranje i usvajanje novog pravila</a:t>
            </a:r>
          </a:p>
          <a:p>
            <a:endParaRPr lang="hr-HR" dirty="0"/>
          </a:p>
          <a:p>
            <a:pPr marL="342900" indent="-342900">
              <a:buAutoNum type="arabicPeriod"/>
            </a:pPr>
            <a:r>
              <a:rPr lang="hr-HR" dirty="0" smtClean="0"/>
              <a:t>Napisati i redovito čitati „pisani sažetak promjene pravila”</a:t>
            </a:r>
          </a:p>
          <a:p>
            <a:pPr marL="342900" indent="-342900">
              <a:buAutoNum type="arabicPeriod"/>
            </a:pPr>
            <a:r>
              <a:rPr lang="hr-HR" dirty="0" smtClean="0"/>
              <a:t>Napisati samo formulaciju novog pravila na karticu i čitati više puta dnevno</a:t>
            </a:r>
          </a:p>
          <a:p>
            <a:pPr marL="342900" indent="-342900">
              <a:buAutoNum type="arabicPeriod"/>
            </a:pPr>
            <a:r>
              <a:rPr lang="hr-HR" dirty="0" smtClean="0"/>
              <a:t>Smanjiti broj sati rada i isplanirati ugodne, socijalne interakcije</a:t>
            </a:r>
          </a:p>
          <a:p>
            <a:pPr marL="342900" indent="-342900">
              <a:buAutoNum type="arabicPeriod"/>
            </a:pPr>
            <a:r>
              <a:rPr lang="hr-HR" dirty="0" smtClean="0"/>
              <a:t>Odvojiti vrijeme za sebe</a:t>
            </a:r>
          </a:p>
          <a:p>
            <a:pPr marL="342900" indent="-342900">
              <a:buAutoNum type="arabicPeriod"/>
            </a:pPr>
            <a:r>
              <a:rPr lang="hr-HR" dirty="0" smtClean="0"/>
              <a:t>Revidirati stare standarde i priznati si uspjeh i za ono što nije savršeno obavljeno</a:t>
            </a:r>
          </a:p>
          <a:p>
            <a:pPr marL="342900" indent="-342900">
              <a:buAutoNum type="arabicPeriod"/>
            </a:pPr>
            <a:r>
              <a:rPr lang="hr-HR" dirty="0" smtClean="0"/>
              <a:t>Eksperimentirati s pogreškom i pratiti ishod.  (Npr. vježbati reći „ne znam”, kada me ljudi nešto pitaju.)</a:t>
            </a:r>
          </a:p>
          <a:p>
            <a:pPr marL="342900" indent="-342900">
              <a:buAutoNum type="arabicPeriod"/>
            </a:pPr>
            <a:r>
              <a:rPr lang="hr-HR" dirty="0" smtClean="0"/>
              <a:t>Planirati dan unaprijed i isplanirati manje obaveza od onog što pretpostavljam da bih trebao moći obaviti.</a:t>
            </a:r>
          </a:p>
          <a:p>
            <a:pPr marL="342900" indent="-342900">
              <a:buAutoNum type="arabicPeriod"/>
            </a:pPr>
            <a:r>
              <a:rPr lang="hr-HR" dirty="0" smtClean="0"/>
              <a:t>Fokusirati se na ono što sam postigao, a ne na ono što nisam. Sutra je novi dan.</a:t>
            </a:r>
          </a:p>
          <a:p>
            <a:pPr marL="342900" indent="-342900">
              <a:buAutoNum type="arabicPeriod"/>
            </a:pPr>
            <a:r>
              <a:rPr lang="hr-HR" dirty="0" smtClean="0"/>
              <a:t>Sjetiti se: kritike su korisne – one ne znače da sam sasvim neuspješan.</a:t>
            </a:r>
          </a:p>
          <a:p>
            <a:pPr marL="342900" indent="-342900">
              <a:buAutoNum type="arabicPeriod"/>
            </a:pPr>
            <a:r>
              <a:rPr lang="hr-HR" dirty="0" smtClean="0"/>
              <a:t>Opažati znakove stresa – oni upućuju na to da je moje staro pravilo na djelu.</a:t>
            </a:r>
          </a:p>
          <a:p>
            <a:pPr marL="342900" indent="-342900">
              <a:buAutoNum type="arabicPeriod"/>
            </a:pPr>
            <a:r>
              <a:rPr lang="hr-HR" dirty="0" smtClean="0"/>
              <a:t>Suočiti se sa starim pravilom kada se pojavi primjenom tehnika za suzbijanje anksioznih predviđanja i samokritičnosti.</a:t>
            </a:r>
            <a:endParaRPr lang="hr-HR" dirty="0"/>
          </a:p>
        </p:txBody>
      </p:sp>
    </p:spTree>
    <p:extLst>
      <p:ext uri="{BB962C8B-B14F-4D97-AF65-F5344CB8AC3E}">
        <p14:creationId xmlns:p14="http://schemas.microsoft.com/office/powerpoint/2010/main" val="33344918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2400" u="sng" dirty="0" smtClean="0"/>
              <a:t>e</a:t>
            </a:r>
            <a:r>
              <a:rPr lang="hr-HR" sz="2400" u="sng" dirty="0"/>
              <a:t>) </a:t>
            </a:r>
            <a:r>
              <a:rPr lang="en-GB" sz="2400" u="sng" dirty="0" smtClean="0"/>
              <a:t>MODIFIKACIJA </a:t>
            </a:r>
            <a:r>
              <a:rPr lang="hr-HR" sz="2400" u="sng" dirty="0" smtClean="0"/>
              <a:t>bazičnih </a:t>
            </a:r>
            <a:r>
              <a:rPr lang="en-GB" sz="2400" u="sng" dirty="0" smtClean="0"/>
              <a:t>VJEROVANJA</a:t>
            </a:r>
            <a:endParaRPr lang="hr-HR" sz="2400" u="sng" dirty="0"/>
          </a:p>
        </p:txBody>
      </p:sp>
      <p:sp>
        <p:nvSpPr>
          <p:cNvPr id="3" name="Rezervirano mjesto sadržaja 2"/>
          <p:cNvSpPr>
            <a:spLocks noGrp="1"/>
          </p:cNvSpPr>
          <p:nvPr>
            <p:ph idx="1"/>
          </p:nvPr>
        </p:nvSpPr>
        <p:spPr>
          <a:xfrm>
            <a:off x="107504" y="1628800"/>
            <a:ext cx="8928992" cy="4896544"/>
          </a:xfrm>
        </p:spPr>
        <p:txBody>
          <a:bodyPr>
            <a:normAutofit fontScale="92500" lnSpcReduction="10000"/>
          </a:bodyPr>
          <a:lstStyle/>
          <a:p>
            <a:pPr marL="114300" indent="0">
              <a:buNone/>
            </a:pPr>
            <a:r>
              <a:rPr lang="hr-HR" b="1" dirty="0" smtClean="0"/>
              <a:t>Identifikacija </a:t>
            </a:r>
            <a:r>
              <a:rPr lang="hr-HR" b="1" dirty="0" smtClean="0"/>
              <a:t>bazičnih </a:t>
            </a:r>
            <a:r>
              <a:rPr lang="en-GB" b="1" dirty="0" err="1" smtClean="0"/>
              <a:t>vjerovanja</a:t>
            </a:r>
            <a:r>
              <a:rPr lang="hr-HR" b="1" dirty="0" smtClean="0"/>
              <a:t> </a:t>
            </a:r>
            <a:r>
              <a:rPr lang="hr-HR" b="1" dirty="0" smtClean="0"/>
              <a:t>o </a:t>
            </a:r>
            <a:r>
              <a:rPr lang="hr-HR" b="1" dirty="0" smtClean="0"/>
              <a:t>sebi</a:t>
            </a:r>
            <a:endParaRPr lang="hr-HR" b="1" dirty="0" smtClean="0"/>
          </a:p>
          <a:p>
            <a:pPr marL="114300" indent="0">
              <a:buNone/>
            </a:pPr>
            <a:r>
              <a:rPr lang="hr-HR" dirty="0" smtClean="0"/>
              <a:t>Izvori informacija:</a:t>
            </a:r>
          </a:p>
          <a:p>
            <a:pPr marL="114300" indent="0">
              <a:buNone/>
            </a:pPr>
            <a:r>
              <a:rPr lang="hr-HR" sz="1800" b="1" dirty="0" smtClean="0"/>
              <a:t>1. Osobna povijest</a:t>
            </a:r>
          </a:p>
          <a:p>
            <a:pPr marL="114300" indent="0">
              <a:buNone/>
            </a:pPr>
            <a:r>
              <a:rPr lang="hr-HR" sz="1800" dirty="0" smtClean="0"/>
              <a:t>Koja su Vas rana iskustva potakla da mislite loše o sebi?  Koji su Vas događaji iz djetinjstva i adolescencije doveli do zaključka da na neki način niste adekvatni kao osoba? Čiji glas kao da čujete kad mislite loše o sebi? Čije Vam lice pada na pamet? Kakve Vam je poruke ta osoba upućivala? Kakvim su Vas riječima opisivali kada ne biste udovoljili zahtjevima? Riječi koje su koristili drugi, možda su postale Vaše vlastite riječi kojima opisujete sebe.</a:t>
            </a:r>
          </a:p>
          <a:p>
            <a:pPr marL="114300" indent="0">
              <a:buNone/>
            </a:pPr>
            <a:r>
              <a:rPr lang="hr-HR" sz="1800" b="1" dirty="0" smtClean="0"/>
              <a:t>2. Strahovi iskazani u anksioznim predviđanjima</a:t>
            </a:r>
          </a:p>
          <a:p>
            <a:pPr marL="114300" indent="0">
              <a:buNone/>
            </a:pPr>
            <a:r>
              <a:rPr lang="hr-HR" sz="1800" dirty="0" smtClean="0"/>
              <a:t>Kada bi se ostvarilo ono čega se najviše bojite, što bi to govorilo o Vama? Kakva biste osoba Vi tada bili? Kada ne biste poduzimali posebne mjere zaštite i „skrivanja” sebe, što mislite što bi se otkrilo o Vama?</a:t>
            </a:r>
          </a:p>
          <a:p>
            <a:pPr marL="114300" indent="0">
              <a:buNone/>
            </a:pPr>
            <a:r>
              <a:rPr lang="hr-HR" sz="1800" b="1" dirty="0" smtClean="0"/>
              <a:t>3. Samokritične misli</a:t>
            </a:r>
          </a:p>
          <a:p>
            <a:pPr marL="114300" indent="0">
              <a:buNone/>
            </a:pPr>
            <a:r>
              <a:rPr lang="hr-HR" sz="1800" dirty="0" smtClean="0"/>
              <a:t>Kojim se riječima uobičajeno opisujete kad ste samokritični? Koje su negativne misli o Vama sadržane u samokritikama? Jesu li one slične onome kako su Vas drugi vidjeli u djetinjstvu? Koje su to situacije koje okidaju samokritiku i što one govore o Vama? Kakve osobe ulaze u takve situacije?</a:t>
            </a:r>
            <a:endParaRPr lang="hr-HR" sz="1800" dirty="0"/>
          </a:p>
          <a:p>
            <a:pPr marL="114300" indent="0">
              <a:buNone/>
            </a:pPr>
            <a:endParaRPr lang="hr-HR" sz="1800" dirty="0" smtClean="0"/>
          </a:p>
          <a:p>
            <a:pPr marL="114300" indent="0">
              <a:buNone/>
            </a:pPr>
            <a:endParaRPr lang="hr-HR" sz="1800" dirty="0"/>
          </a:p>
        </p:txBody>
      </p:sp>
    </p:spTree>
    <p:extLst>
      <p:ext uri="{BB962C8B-B14F-4D97-AF65-F5344CB8AC3E}">
        <p14:creationId xmlns:p14="http://schemas.microsoft.com/office/powerpoint/2010/main" val="14424569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179512" y="188640"/>
            <a:ext cx="8784976" cy="6740307"/>
          </a:xfrm>
          <a:prstGeom prst="rect">
            <a:avLst/>
          </a:prstGeom>
          <a:noFill/>
        </p:spPr>
        <p:txBody>
          <a:bodyPr wrap="square" rtlCol="0">
            <a:spAutoFit/>
          </a:bodyPr>
          <a:lstStyle/>
          <a:p>
            <a:r>
              <a:rPr lang="hr-HR" sz="1600" b="1" dirty="0" smtClean="0"/>
              <a:t>4. Misli koje  otežavaju prihvaćanje  vlastitih pozitivnih karakteristika  i tretiranje sebe kao osobe koja zaslužuje dobro u životu </a:t>
            </a:r>
          </a:p>
          <a:p>
            <a:r>
              <a:rPr lang="hr-HR" sz="1600" dirty="0" smtClean="0"/>
              <a:t>Što Vas sprječava u tome da prihvatite svoje pozitivne strane kao odraz onoga</a:t>
            </a:r>
          </a:p>
          <a:p>
            <a:r>
              <a:rPr lang="hr-HR" sz="1600" dirty="0" smtClean="0"/>
              <a:t>kakvi vi uistinu jeste?</a:t>
            </a:r>
            <a:endParaRPr lang="hr-HR" sz="1600" dirty="0"/>
          </a:p>
          <a:p>
            <a:r>
              <a:rPr lang="hr-HR" sz="1600" dirty="0" smtClean="0"/>
              <a:t>Kakve prigovore ili ograde imate od toga da si odate priznanje za svoja </a:t>
            </a:r>
          </a:p>
          <a:p>
            <a:r>
              <a:rPr lang="hr-HR" sz="1600" dirty="0" smtClean="0"/>
              <a:t>postignuća i počastite sebe odmorom i zadovoljstvom?</a:t>
            </a:r>
          </a:p>
          <a:p>
            <a:endParaRPr lang="hr-HR" sz="1600" dirty="0"/>
          </a:p>
          <a:p>
            <a:r>
              <a:rPr lang="hr-HR" sz="1600" b="1" dirty="0" smtClean="0"/>
              <a:t>5. Zamišljene posljedice napuštanja starih pravila i zaključaka o sebi</a:t>
            </a:r>
          </a:p>
          <a:p>
            <a:r>
              <a:rPr lang="hr-HR" sz="1600" dirty="0" smtClean="0"/>
              <a:t>Ako napustite staro pravilo, što će to govoriti o Vama kao osobi? Kakve su to </a:t>
            </a:r>
          </a:p>
          <a:p>
            <a:r>
              <a:rPr lang="hr-HR" sz="1600" dirty="0" smtClean="0"/>
              <a:t>osobe koje prave greške, </a:t>
            </a:r>
            <a:r>
              <a:rPr lang="hr-HR" sz="1600" dirty="0" smtClean="0"/>
              <a:t>ne</a:t>
            </a:r>
            <a:r>
              <a:rPr lang="en-GB" sz="1600" dirty="0" smtClean="0"/>
              <a:t> </a:t>
            </a:r>
            <a:r>
              <a:rPr lang="hr-HR" sz="1600" dirty="0" smtClean="0"/>
              <a:t>uspijevaju </a:t>
            </a:r>
            <a:r>
              <a:rPr lang="hr-HR" sz="1600" dirty="0" smtClean="0"/>
              <a:t>steći svačije priznanje i naklonost, gube</a:t>
            </a:r>
          </a:p>
          <a:p>
            <a:r>
              <a:rPr lang="hr-HR" sz="1600" dirty="0" smtClean="0"/>
              <a:t>kontrolu nad vlastitim emocijama i sl.? Ako Vaše pravilo sadrži „treba” što se podrazumijeva pod „ili” (npr. Uvijek trebam biti zauzeta korisnim i konstruktivnim aktivnostima ili znači da sam lijena.”)</a:t>
            </a:r>
          </a:p>
          <a:p>
            <a:endParaRPr lang="hr-HR" sz="1600" dirty="0"/>
          </a:p>
          <a:p>
            <a:r>
              <a:rPr lang="hr-HR" sz="1600" b="1" dirty="0" smtClean="0"/>
              <a:t>6. Tehnika silazne strelice</a:t>
            </a:r>
          </a:p>
          <a:p>
            <a:endParaRPr lang="hr-HR" sz="1600" dirty="0"/>
          </a:p>
          <a:p>
            <a:r>
              <a:rPr lang="hr-HR" sz="1600" b="1" dirty="0" smtClean="0"/>
              <a:t>Navedite </a:t>
            </a:r>
            <a:r>
              <a:rPr lang="hr-HR" sz="1600" b="1" dirty="0" smtClean="0"/>
              <a:t>sv</a:t>
            </a:r>
            <a:r>
              <a:rPr lang="en-GB" sz="1600" b="1" dirty="0" smtClean="0"/>
              <a:t>a</a:t>
            </a:r>
            <a:r>
              <a:rPr lang="hr-HR" sz="1600" b="1" dirty="0" smtClean="0"/>
              <a:t> bazičn</a:t>
            </a:r>
            <a:r>
              <a:rPr lang="en-GB" sz="1600" b="1" dirty="0" smtClean="0"/>
              <a:t>a </a:t>
            </a:r>
            <a:r>
              <a:rPr lang="en-GB" sz="1600" b="1" dirty="0" err="1" smtClean="0"/>
              <a:t>vjerovanja</a:t>
            </a:r>
            <a:r>
              <a:rPr lang="en-GB" sz="1600" b="1" dirty="0" smtClean="0"/>
              <a:t> </a:t>
            </a:r>
            <a:r>
              <a:rPr lang="hr-HR" sz="1600" b="1" dirty="0" smtClean="0"/>
              <a:t>o </a:t>
            </a:r>
            <a:r>
              <a:rPr lang="hr-HR" sz="1600" b="1" dirty="0" smtClean="0"/>
              <a:t>sebi </a:t>
            </a:r>
            <a:r>
              <a:rPr lang="hr-HR" sz="1600" b="1" dirty="0" smtClean="0"/>
              <a:t>koj</a:t>
            </a:r>
            <a:r>
              <a:rPr lang="en-GB" sz="1600" b="1" dirty="0" smtClean="0"/>
              <a:t>a</a:t>
            </a:r>
            <a:r>
              <a:rPr lang="hr-HR" sz="1600" b="1" dirty="0" smtClean="0"/>
              <a:t> </a:t>
            </a:r>
            <a:r>
              <a:rPr lang="hr-HR" sz="1600" b="1" dirty="0" smtClean="0"/>
              <a:t>ste identificirali</a:t>
            </a:r>
          </a:p>
          <a:p>
            <a:r>
              <a:rPr lang="hr-HR" sz="1600" dirty="0" smtClean="0"/>
              <a:t>Za svaki od njih navedite stupanj uvjerenja u taj zaključak (0-100)</a:t>
            </a:r>
          </a:p>
          <a:p>
            <a:endParaRPr lang="hr-HR" sz="1600" dirty="0"/>
          </a:p>
          <a:p>
            <a:r>
              <a:rPr lang="hr-HR" sz="1600" dirty="0" smtClean="0"/>
              <a:t>Primjer:   dopadljiv , sviđa se </a:t>
            </a:r>
            <a:r>
              <a:rPr lang="hr-HR" sz="1600" dirty="0" smtClean="0"/>
              <a:t>ljudim</a:t>
            </a:r>
            <a:r>
              <a:rPr lang="en-GB" sz="1600" dirty="0" smtClean="0"/>
              <a:t>a</a:t>
            </a:r>
            <a:endParaRPr lang="hr-HR" sz="1600" dirty="0" smtClean="0"/>
          </a:p>
          <a:p>
            <a:r>
              <a:rPr lang="hr-HR" sz="1600" dirty="0" smtClean="0"/>
              <a:t>	0 %						100%</a:t>
            </a:r>
          </a:p>
          <a:p>
            <a:r>
              <a:rPr lang="hr-HR" sz="1600" dirty="0"/>
              <a:t>	</a:t>
            </a:r>
            <a:r>
              <a:rPr lang="hr-HR" sz="1600" dirty="0" smtClean="0"/>
              <a:t>	</a:t>
            </a:r>
          </a:p>
          <a:p>
            <a:r>
              <a:rPr lang="hr-HR" sz="1600" dirty="0" smtClean="0"/>
              <a:t>Što znači 100% dopadljiv?</a:t>
            </a:r>
            <a:br>
              <a:rPr lang="hr-HR" sz="1600" dirty="0" smtClean="0"/>
            </a:br>
            <a:r>
              <a:rPr lang="hr-HR" sz="1600" dirty="0" smtClean="0"/>
              <a:t>-Uvijek se sviđa  ljudima</a:t>
            </a:r>
          </a:p>
          <a:p>
            <a:r>
              <a:rPr lang="hr-HR" sz="1600" dirty="0" smtClean="0"/>
              <a:t>-U potpunosti se sviđa ljudima (sve njegove karakteristike su dopadljive)</a:t>
            </a:r>
          </a:p>
          <a:p>
            <a:r>
              <a:rPr lang="hr-HR" sz="1600" dirty="0" smtClean="0"/>
              <a:t>-Sviđa se svim ljudima</a:t>
            </a:r>
            <a:endParaRPr lang="hr-HR" sz="1600" dirty="0"/>
          </a:p>
        </p:txBody>
      </p:sp>
      <p:cxnSp>
        <p:nvCxnSpPr>
          <p:cNvPr id="4" name="Ravni poveznik sa strelicom 3"/>
          <p:cNvCxnSpPr/>
          <p:nvPr/>
        </p:nvCxnSpPr>
        <p:spPr>
          <a:xfrm>
            <a:off x="1187624" y="5373216"/>
            <a:ext cx="61926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91406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p:cNvSpPr txBox="1"/>
          <p:nvPr/>
        </p:nvSpPr>
        <p:spPr>
          <a:xfrm>
            <a:off x="107504" y="32419"/>
            <a:ext cx="9273693" cy="6801862"/>
          </a:xfrm>
          <a:prstGeom prst="rect">
            <a:avLst/>
          </a:prstGeom>
          <a:noFill/>
        </p:spPr>
        <p:txBody>
          <a:bodyPr wrap="none" rtlCol="0">
            <a:spAutoFit/>
          </a:bodyPr>
          <a:lstStyle/>
          <a:p>
            <a:r>
              <a:rPr lang="hr-HR" sz="2000" b="1" dirty="0" smtClean="0"/>
              <a:t>Potkopavanje starih bazičnih </a:t>
            </a:r>
            <a:r>
              <a:rPr lang="en-GB" sz="2000" b="1" dirty="0" err="1" smtClean="0"/>
              <a:t>vjerovanja</a:t>
            </a:r>
            <a:r>
              <a:rPr lang="hr-HR" sz="2000" b="1" dirty="0" smtClean="0"/>
              <a:t> </a:t>
            </a:r>
            <a:r>
              <a:rPr lang="hr-HR" sz="2000" b="1" dirty="0" smtClean="0"/>
              <a:t>o sebi</a:t>
            </a:r>
          </a:p>
          <a:p>
            <a:endParaRPr lang="hr-HR" sz="1000" dirty="0" smtClean="0"/>
          </a:p>
          <a:p>
            <a:r>
              <a:rPr lang="hr-HR" b="1" dirty="0" smtClean="0"/>
              <a:t>Koji dokazi podržavaju </a:t>
            </a:r>
            <a:r>
              <a:rPr lang="hr-HR" b="1" dirty="0" smtClean="0"/>
              <a:t>star</a:t>
            </a:r>
            <a:r>
              <a:rPr lang="en-GB" b="1" dirty="0" smtClean="0"/>
              <a:t>o </a:t>
            </a:r>
            <a:r>
              <a:rPr lang="en-GB" b="1" dirty="0" err="1" smtClean="0"/>
              <a:t>bazično</a:t>
            </a:r>
            <a:r>
              <a:rPr lang="en-GB" b="1" dirty="0" smtClean="0"/>
              <a:t> </a:t>
            </a:r>
            <a:r>
              <a:rPr lang="en-GB" b="1" dirty="0" err="1" smtClean="0"/>
              <a:t>vjerovanje</a:t>
            </a:r>
            <a:r>
              <a:rPr lang="hr-HR" b="1" dirty="0" smtClean="0"/>
              <a:t>?</a:t>
            </a:r>
            <a:endParaRPr lang="hr-HR" b="1" dirty="0" smtClean="0"/>
          </a:p>
          <a:p>
            <a:r>
              <a:rPr lang="hr-HR" sz="1600" dirty="0" smtClean="0"/>
              <a:t>Trenutne poteškoće i znakovi uznemirenosti</a:t>
            </a:r>
          </a:p>
          <a:p>
            <a:r>
              <a:rPr lang="hr-HR" sz="1600" dirty="0" smtClean="0"/>
              <a:t>Nesposobnost samostalnog nošenja s poteškoćama</a:t>
            </a:r>
          </a:p>
          <a:p>
            <a:r>
              <a:rPr lang="hr-HR" sz="1600" dirty="0" smtClean="0"/>
              <a:t>Pogreške i neuspjesi iz prošlosti</a:t>
            </a:r>
          </a:p>
          <a:p>
            <a:r>
              <a:rPr lang="hr-HR" sz="1600" dirty="0" smtClean="0"/>
              <a:t>Specifični nedostatci</a:t>
            </a:r>
          </a:p>
          <a:p>
            <a:r>
              <a:rPr lang="hr-HR" sz="1600" dirty="0" smtClean="0"/>
              <a:t>Osobne karakteristike - fizičke i psihičke</a:t>
            </a:r>
          </a:p>
          <a:p>
            <a:r>
              <a:rPr lang="hr-HR" sz="1600" dirty="0" smtClean="0"/>
              <a:t>Razlike u odnosu na druge osobe</a:t>
            </a:r>
          </a:p>
          <a:p>
            <a:r>
              <a:rPr lang="hr-HR" sz="1600" dirty="0" smtClean="0"/>
              <a:t>Ponašanja drugih ljudi prema osobi, prošla i sadašnja</a:t>
            </a:r>
          </a:p>
          <a:p>
            <a:r>
              <a:rPr lang="hr-HR" sz="1600" dirty="0" smtClean="0"/>
              <a:t>Ponašanja drugih za koje je osoba odgovorna</a:t>
            </a:r>
          </a:p>
          <a:p>
            <a:r>
              <a:rPr lang="hr-HR" sz="1600" dirty="0" smtClean="0"/>
              <a:t>Gubitak nečega što je predstavljalo dio identiteta osobe</a:t>
            </a:r>
          </a:p>
          <a:p>
            <a:endParaRPr lang="hr-HR" dirty="0"/>
          </a:p>
          <a:p>
            <a:r>
              <a:rPr lang="hr-HR" b="1" dirty="0" smtClean="0"/>
              <a:t>Postoji li drugi način interpretacije ovih „dokaza”?</a:t>
            </a:r>
          </a:p>
          <a:p>
            <a:r>
              <a:rPr lang="hr-HR" sz="1600" dirty="0" smtClean="0"/>
              <a:t>Osim osobne neadekvatnosti što još može objasniti trenutne poteškoće i </a:t>
            </a:r>
          </a:p>
          <a:p>
            <a:r>
              <a:rPr lang="hr-HR" sz="1600" dirty="0"/>
              <a:t>z</a:t>
            </a:r>
            <a:r>
              <a:rPr lang="hr-HR" sz="1600" dirty="0" smtClean="0"/>
              <a:t>nakove uznemirenosti?</a:t>
            </a:r>
          </a:p>
          <a:p>
            <a:r>
              <a:rPr lang="hr-HR" sz="1600" dirty="0" smtClean="0"/>
              <a:t>Osim što je praktično biti u mogućnosti sam se nositi s poteškoćama, postoje li</a:t>
            </a:r>
          </a:p>
          <a:p>
            <a:r>
              <a:rPr lang="hr-HR" sz="1600" dirty="0" smtClean="0"/>
              <a:t>neke prednosti toga što osoba zna zatražiti pomoć i potporu kada joj treba?</a:t>
            </a:r>
          </a:p>
          <a:p>
            <a:r>
              <a:rPr lang="hr-HR" sz="1600" dirty="0" smtClean="0"/>
              <a:t>Koliko je pošteno prosuđivati sebe na temelju prošlih pogrešaka i neuspjeha?</a:t>
            </a:r>
          </a:p>
          <a:p>
            <a:r>
              <a:rPr lang="hr-HR" sz="1600" dirty="0"/>
              <a:t>Koliko je pošteno prosuđivati sebe na </a:t>
            </a:r>
            <a:r>
              <a:rPr lang="hr-HR" sz="1600" dirty="0" smtClean="0"/>
              <a:t>temelju specifičnih nedostataka?</a:t>
            </a:r>
          </a:p>
          <a:p>
            <a:r>
              <a:rPr lang="hr-HR" sz="1600" dirty="0" smtClean="0"/>
              <a:t>Koliko je korisno dopustiti da vlastito samopoštovanje ovisi o rigidnim idejama</a:t>
            </a:r>
          </a:p>
          <a:p>
            <a:r>
              <a:rPr lang="hr-HR" sz="1600" dirty="0" smtClean="0"/>
              <a:t>o tome što bi osoba „trebala” ili „morala” biti ili raditi?</a:t>
            </a:r>
          </a:p>
          <a:p>
            <a:r>
              <a:rPr lang="hr-HR" sz="1600" dirty="0" smtClean="0"/>
              <a:t>Znači li to što je netko drugi bolji u nečemu ili ima više od nekoga, da je on ujedno i </a:t>
            </a:r>
          </a:p>
          <a:p>
            <a:r>
              <a:rPr lang="hr-HR" sz="1600" dirty="0"/>
              <a:t>b</a:t>
            </a:r>
            <a:r>
              <a:rPr lang="hr-HR" sz="1600" dirty="0" smtClean="0"/>
              <a:t>olja osoba?</a:t>
            </a:r>
          </a:p>
          <a:p>
            <a:r>
              <a:rPr lang="hr-HR" sz="1600" dirty="0" smtClean="0"/>
              <a:t>Koji sve razlozi mogu biti, osim tih da netko ne vrijedi kao osoba, što se drugi prema njemu</a:t>
            </a:r>
          </a:p>
          <a:p>
            <a:r>
              <a:rPr lang="hr-HR" sz="1600" dirty="0" smtClean="0"/>
              <a:t>ponašaju na određen način?</a:t>
            </a:r>
          </a:p>
          <a:p>
            <a:r>
              <a:rPr lang="hr-HR" sz="1600" dirty="0" smtClean="0"/>
              <a:t>Koliko zapravo utjecaja ili moći  osoba ima na ponašanje onih za koje je odgovorna?</a:t>
            </a:r>
            <a:endParaRPr lang="hr-HR" sz="1600" dirty="0"/>
          </a:p>
        </p:txBody>
      </p:sp>
    </p:spTree>
    <p:extLst>
      <p:ext uri="{BB962C8B-B14F-4D97-AF65-F5344CB8AC3E}">
        <p14:creationId xmlns:p14="http://schemas.microsoft.com/office/powerpoint/2010/main" val="25922940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2323790807"/>
              </p:ext>
            </p:extLst>
          </p:nvPr>
        </p:nvGraphicFramePr>
        <p:xfrm>
          <a:off x="107504" y="44624"/>
          <a:ext cx="9036496" cy="6879827"/>
        </p:xfrm>
        <a:graphic>
          <a:graphicData uri="http://schemas.openxmlformats.org/drawingml/2006/table">
            <a:tbl>
              <a:tblPr firstRow="1" bandRow="1">
                <a:tableStyleId>{5C22544A-7EE6-4342-B048-85BDC9FD1C3A}</a:tableStyleId>
              </a:tblPr>
              <a:tblGrid>
                <a:gridCol w="720080"/>
                <a:gridCol w="1403648"/>
                <a:gridCol w="1549644"/>
                <a:gridCol w="5363124"/>
              </a:tblGrid>
              <a:tr h="432050">
                <a:tc gridSpan="4">
                  <a:txBody>
                    <a:bodyPr/>
                    <a:lstStyle/>
                    <a:p>
                      <a:pPr algn="ctr"/>
                      <a:r>
                        <a:rPr lang="hr-HR" dirty="0" smtClean="0"/>
                        <a:t>DOKAZI KOJI PODRŽAVAJU </a:t>
                      </a:r>
                      <a:r>
                        <a:rPr lang="hr-HR" dirty="0" smtClean="0"/>
                        <a:t>NOV</a:t>
                      </a:r>
                      <a:r>
                        <a:rPr lang="en-GB" dirty="0" smtClean="0"/>
                        <a:t>A </a:t>
                      </a:r>
                      <a:r>
                        <a:rPr lang="hr-HR" dirty="0" smtClean="0"/>
                        <a:t>BAZIČN</a:t>
                      </a:r>
                      <a:r>
                        <a:rPr lang="en-GB" dirty="0" smtClean="0"/>
                        <a:t>A VJEROVANJA</a:t>
                      </a:r>
                      <a:r>
                        <a:rPr lang="hr-HR" dirty="0" smtClean="0"/>
                        <a:t> </a:t>
                      </a:r>
                      <a:r>
                        <a:rPr lang="hr-HR" dirty="0" smtClean="0"/>
                        <a:t>O SEBI</a:t>
                      </a:r>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r>
              <a:tr h="432048">
                <a:tc>
                  <a:txBody>
                    <a:bodyPr/>
                    <a:lstStyle/>
                    <a:p>
                      <a:pPr algn="ctr"/>
                      <a:endParaRPr lang="hr-HR" b="1" dirty="0"/>
                    </a:p>
                  </a:txBody>
                  <a:tcPr/>
                </a:tc>
                <a:tc>
                  <a:txBody>
                    <a:bodyPr/>
                    <a:lstStyle/>
                    <a:p>
                      <a:pPr algn="ctr"/>
                      <a:r>
                        <a:rPr lang="hr-HR" b="1" dirty="0" smtClean="0"/>
                        <a:t>Star</a:t>
                      </a:r>
                      <a:r>
                        <a:rPr lang="en-GB" b="1" dirty="0" smtClean="0"/>
                        <a:t>o</a:t>
                      </a:r>
                      <a:r>
                        <a:rPr lang="en-GB" b="1" baseline="0" dirty="0" smtClean="0"/>
                        <a:t> BV</a:t>
                      </a:r>
                      <a:endParaRPr lang="hr-H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b="1" dirty="0" smtClean="0"/>
                        <a:t>Nov</a:t>
                      </a:r>
                      <a:r>
                        <a:rPr lang="en-GB" b="1" dirty="0" smtClean="0"/>
                        <a:t>o BV</a:t>
                      </a:r>
                      <a:endParaRPr lang="hr-HR" b="1" dirty="0"/>
                    </a:p>
                  </a:txBody>
                  <a:tcPr/>
                </a:tc>
                <a:tc>
                  <a:txBody>
                    <a:bodyPr/>
                    <a:lstStyle/>
                    <a:p>
                      <a:pPr algn="ctr"/>
                      <a:r>
                        <a:rPr lang="hr-HR" b="1" dirty="0" smtClean="0"/>
                        <a:t>Podržavajući</a:t>
                      </a:r>
                      <a:r>
                        <a:rPr lang="hr-HR" b="1" baseline="0" dirty="0" smtClean="0"/>
                        <a:t> dokazi koje je važno pronaći</a:t>
                      </a:r>
                      <a:endParaRPr lang="hr-HR" b="1" dirty="0"/>
                    </a:p>
                  </a:txBody>
                  <a:tcPr/>
                </a:tc>
              </a:tr>
              <a:tr h="742689">
                <a:tc>
                  <a:txBody>
                    <a:bodyPr/>
                    <a:lstStyle/>
                    <a:p>
                      <a:pPr algn="ctr"/>
                      <a:r>
                        <a:rPr lang="hr-HR" sz="1400" dirty="0" err="1" smtClean="0"/>
                        <a:t>Briony</a:t>
                      </a:r>
                      <a:endParaRPr lang="hr-HR" sz="1400" dirty="0"/>
                    </a:p>
                  </a:txBody>
                  <a:tcPr/>
                </a:tc>
                <a:tc>
                  <a:txBody>
                    <a:bodyPr/>
                    <a:lstStyle/>
                    <a:p>
                      <a:r>
                        <a:rPr lang="hr-HR" sz="1500" dirty="0" smtClean="0"/>
                        <a:t>Loš sam</a:t>
                      </a:r>
                      <a:endParaRPr lang="hr-HR" sz="1500" dirty="0"/>
                    </a:p>
                  </a:txBody>
                  <a:tcPr/>
                </a:tc>
                <a:tc>
                  <a:txBody>
                    <a:bodyPr/>
                    <a:lstStyle/>
                    <a:p>
                      <a:pPr algn="ctr"/>
                      <a:r>
                        <a:rPr lang="hr-HR" sz="1400" dirty="0" smtClean="0"/>
                        <a:t>Vrijedim</a:t>
                      </a:r>
                      <a:endParaRPr lang="hr-HR" sz="1400" dirty="0"/>
                    </a:p>
                  </a:txBody>
                  <a:tcPr/>
                </a:tc>
                <a:tc>
                  <a:txBody>
                    <a:bodyPr/>
                    <a:lstStyle/>
                    <a:p>
                      <a:pPr algn="l"/>
                      <a:r>
                        <a:rPr lang="hr-HR" sz="1400" dirty="0" smtClean="0"/>
                        <a:t>Ono što činim</a:t>
                      </a:r>
                      <a:r>
                        <a:rPr lang="hr-HR" sz="1400" baseline="0" dirty="0" smtClean="0"/>
                        <a:t> za druge, za društvo (npr</a:t>
                      </a:r>
                      <a:r>
                        <a:rPr lang="hr-HR" sz="1400" baseline="0" dirty="0" smtClean="0"/>
                        <a:t>.</a:t>
                      </a:r>
                      <a:r>
                        <a:rPr lang="en-GB" sz="1400" baseline="0" dirty="0" smtClean="0"/>
                        <a:t> </a:t>
                      </a:r>
                      <a:r>
                        <a:rPr lang="hr-HR" sz="1400" baseline="0" dirty="0" smtClean="0"/>
                        <a:t>dobrotvorni </a:t>
                      </a:r>
                      <a:r>
                        <a:rPr lang="hr-HR" sz="1400" baseline="0" dirty="0" smtClean="0"/>
                        <a:t>rad, aktivizam). Moje dobre strane u svakodnevnom životu (sa popisa). Moji odnosi – znaci da me ljudi vole (npr. telefonski kontakti, pisma, pozivnice, ljudi koji me zaustavljaju da bi sa mnom popričali).</a:t>
                      </a:r>
                      <a:endParaRPr lang="hr-HR" sz="1400" dirty="0"/>
                    </a:p>
                  </a:txBody>
                  <a:tcPr/>
                </a:tc>
              </a:tr>
              <a:tr h="742689">
                <a:tc>
                  <a:txBody>
                    <a:bodyPr/>
                    <a:lstStyle/>
                    <a:p>
                      <a:pPr algn="ctr"/>
                      <a:r>
                        <a:rPr lang="hr-HR" sz="1400" dirty="0" err="1" smtClean="0"/>
                        <a:t>Jesse</a:t>
                      </a:r>
                      <a:endParaRPr lang="hr-HR" sz="1400" dirty="0"/>
                    </a:p>
                  </a:txBody>
                  <a:tcPr/>
                </a:tc>
                <a:tc>
                  <a:txBody>
                    <a:bodyPr/>
                    <a:lstStyle/>
                    <a:p>
                      <a:r>
                        <a:rPr lang="hr-HR" sz="1500" dirty="0" smtClean="0"/>
                        <a:t>Nisam dovoljno dobar</a:t>
                      </a:r>
                      <a:endParaRPr lang="hr-HR" sz="1500" dirty="0"/>
                    </a:p>
                  </a:txBody>
                  <a:tcPr/>
                </a:tc>
                <a:tc>
                  <a:txBody>
                    <a:bodyPr/>
                    <a:lstStyle/>
                    <a:p>
                      <a:pPr algn="ctr"/>
                      <a:r>
                        <a:rPr lang="hr-HR" sz="1400" dirty="0" smtClean="0"/>
                        <a:t>OK sam takav kakav</a:t>
                      </a:r>
                      <a:r>
                        <a:rPr lang="hr-HR" sz="1400" baseline="0" dirty="0" smtClean="0"/>
                        <a:t> jesam</a:t>
                      </a:r>
                      <a:endParaRPr lang="hr-HR" sz="1400" dirty="0"/>
                    </a:p>
                  </a:txBody>
                  <a:tcPr/>
                </a:tc>
                <a:tc>
                  <a:txBody>
                    <a:bodyPr/>
                    <a:lstStyle/>
                    <a:p>
                      <a:pPr algn="l"/>
                      <a:r>
                        <a:rPr lang="hr-HR" sz="1400" dirty="0" smtClean="0"/>
                        <a:t>Znakovi da ljudi cijene to što radim (npr. pohvale, zahvale,</a:t>
                      </a:r>
                      <a:r>
                        <a:rPr lang="hr-HR" sz="1400" baseline="0" dirty="0" smtClean="0"/>
                        <a:t> sva druga potkrepljenja) čak kad i ne postupam u skladu s mojim starim (izrazito visokim) standardima.</a:t>
                      </a:r>
                    </a:p>
                    <a:p>
                      <a:pPr algn="l"/>
                      <a:r>
                        <a:rPr lang="hr-HR" sz="1400" baseline="0" dirty="0" smtClean="0"/>
                        <a:t>Moje dobre strane nepovezane s mojim radnim učinkom (npr. uživanje u druženju, ljubav prema glazbi). Moja prijateljstva – ono što ljudi kažu i čine, a što mi pokazuje da me vole zbog mene samog, a ne zbog toga što dobro obavljam svoj posao.</a:t>
                      </a:r>
                      <a:endParaRPr lang="hr-HR" sz="1400" dirty="0"/>
                    </a:p>
                  </a:txBody>
                  <a:tcPr/>
                </a:tc>
              </a:tr>
              <a:tr h="742689">
                <a:tc>
                  <a:txBody>
                    <a:bodyPr/>
                    <a:lstStyle/>
                    <a:p>
                      <a:pPr algn="ctr"/>
                      <a:r>
                        <a:rPr lang="hr-HR" sz="1400" dirty="0" err="1" smtClean="0"/>
                        <a:t>Karen</a:t>
                      </a:r>
                      <a:endParaRPr lang="hr-HR" sz="1400" dirty="0"/>
                    </a:p>
                  </a:txBody>
                  <a:tcPr/>
                </a:tc>
                <a:tc>
                  <a:txBody>
                    <a:bodyPr/>
                    <a:lstStyle/>
                    <a:p>
                      <a:r>
                        <a:rPr lang="hr-HR" sz="1500" dirty="0" smtClean="0"/>
                        <a:t>Fizički sam neprivlačna</a:t>
                      </a:r>
                      <a:endParaRPr lang="hr-HR" sz="1500" dirty="0"/>
                    </a:p>
                  </a:txBody>
                  <a:tcPr/>
                </a:tc>
                <a:tc>
                  <a:txBody>
                    <a:bodyPr/>
                    <a:lstStyle/>
                    <a:p>
                      <a:pPr algn="ctr"/>
                      <a:r>
                        <a:rPr lang="hr-HR" sz="1400" dirty="0" smtClean="0"/>
                        <a:t>Privlačna sam</a:t>
                      </a:r>
                      <a:endParaRPr lang="hr-HR" sz="1400" dirty="0"/>
                    </a:p>
                  </a:txBody>
                  <a:tcPr/>
                </a:tc>
                <a:tc>
                  <a:txBody>
                    <a:bodyPr/>
                    <a:lstStyle/>
                    <a:p>
                      <a:pPr algn="l"/>
                      <a:r>
                        <a:rPr lang="hr-HR" sz="1400" dirty="0" smtClean="0"/>
                        <a:t>Sve moje kvalitete koje nisu povezane</a:t>
                      </a:r>
                      <a:r>
                        <a:rPr lang="hr-HR" sz="1400" baseline="0" dirty="0" smtClean="0"/>
                        <a:t> s fizičkim izgledom (s popisa i svakodnevni primjeri). Znakovi da su muškarci zainteresirani za mene (npr. pozivi van, razgovori, pogledi). Znakovi da me ljudi prihvaćaju (npr. smiješe se, smiju mojim šalama, drago im je što me vide itd.)</a:t>
                      </a:r>
                      <a:endParaRPr lang="hr-HR" sz="1400" dirty="0"/>
                    </a:p>
                  </a:txBody>
                  <a:tcPr/>
                </a:tc>
              </a:tr>
              <a:tr h="742689">
                <a:tc>
                  <a:txBody>
                    <a:bodyPr/>
                    <a:lstStyle/>
                    <a:p>
                      <a:pPr algn="ctr"/>
                      <a:r>
                        <a:rPr lang="hr-HR" sz="1400" dirty="0" err="1" smtClean="0"/>
                        <a:t>Geoff</a:t>
                      </a:r>
                      <a:endParaRPr lang="hr-HR" sz="1400" dirty="0"/>
                    </a:p>
                  </a:txBody>
                  <a:tcPr/>
                </a:tc>
                <a:tc>
                  <a:txBody>
                    <a:bodyPr/>
                    <a:lstStyle/>
                    <a:p>
                      <a:r>
                        <a:rPr lang="hr-HR" sz="1500" dirty="0" smtClean="0"/>
                        <a:t>Neprihvatljiv sam</a:t>
                      </a:r>
                      <a:endParaRPr lang="hr-HR" sz="1500" dirty="0"/>
                    </a:p>
                  </a:txBody>
                  <a:tcPr/>
                </a:tc>
                <a:tc>
                  <a:txBody>
                    <a:bodyPr/>
                    <a:lstStyle/>
                    <a:p>
                      <a:pPr algn="ctr"/>
                      <a:r>
                        <a:rPr lang="hr-HR" sz="1400" dirty="0" smtClean="0"/>
                        <a:t>Prihvatljiv sam</a:t>
                      </a:r>
                      <a:endParaRPr lang="hr-HR" sz="1400" dirty="0"/>
                    </a:p>
                  </a:txBody>
                  <a:tcPr/>
                </a:tc>
                <a:tc>
                  <a:txBody>
                    <a:bodyPr/>
                    <a:lstStyle/>
                    <a:p>
                      <a:pPr algn="l"/>
                      <a:r>
                        <a:rPr lang="hr-HR" sz="1400" dirty="0" err="1" smtClean="0"/>
                        <a:t>Poz.reakcije</a:t>
                      </a:r>
                      <a:r>
                        <a:rPr lang="hr-HR" sz="1400" baseline="0" dirty="0" smtClean="0"/>
                        <a:t> kada se usudim biti kakav doista jesam, kada pustim mašti na volju, kada sam bučan, tjeram stvari do kraja, u potpunosti se prepustim svojoj energiji (ljudi se pridružuju, budu potaknuti moji entuzijazmom, žele znati više, postavljaju mi pitanja, žele sa mnom provoditi vrijeme).</a:t>
                      </a:r>
                      <a:endParaRPr lang="hr-HR" sz="1400" dirty="0"/>
                    </a:p>
                  </a:txBody>
                  <a:tcPr/>
                </a:tc>
              </a:tr>
              <a:tr h="742689">
                <a:tc>
                  <a:txBody>
                    <a:bodyPr/>
                    <a:lstStyle/>
                    <a:p>
                      <a:pPr algn="ctr"/>
                      <a:r>
                        <a:rPr lang="hr-HR" sz="1400" dirty="0" err="1" smtClean="0"/>
                        <a:t>Arron</a:t>
                      </a:r>
                      <a:endParaRPr lang="hr-HR" sz="1400" dirty="0"/>
                    </a:p>
                  </a:txBody>
                  <a:tcPr/>
                </a:tc>
                <a:tc>
                  <a:txBody>
                    <a:bodyPr/>
                    <a:lstStyle/>
                    <a:p>
                      <a:r>
                        <a:rPr lang="hr-HR" sz="1500" dirty="0" smtClean="0"/>
                        <a:t>Bezvrijedan sam</a:t>
                      </a:r>
                      <a:endParaRPr lang="hr-HR" sz="1500" dirty="0"/>
                    </a:p>
                  </a:txBody>
                  <a:tcPr/>
                </a:tc>
                <a:tc>
                  <a:txBody>
                    <a:bodyPr/>
                    <a:lstStyle/>
                    <a:p>
                      <a:pPr algn="ctr"/>
                      <a:r>
                        <a:rPr lang="hr-HR" sz="1400" dirty="0" smtClean="0"/>
                        <a:t>Pripadam</a:t>
                      </a:r>
                      <a:endParaRPr lang="hr-HR" sz="1400" dirty="0"/>
                    </a:p>
                  </a:txBody>
                  <a:tcPr/>
                </a:tc>
                <a:tc>
                  <a:txBody>
                    <a:bodyPr/>
                    <a:lstStyle/>
                    <a:p>
                      <a:pPr algn="l"/>
                      <a:r>
                        <a:rPr lang="hr-HR" sz="1400" dirty="0" smtClean="0"/>
                        <a:t>Sve što ukazuje na to da sam dio nečega</a:t>
                      </a:r>
                      <a:r>
                        <a:rPr lang="hr-HR" sz="1400" baseline="0" dirty="0" smtClean="0"/>
                        <a:t> (npr. nogometnog kluba, pozivi kolega na piće, moja djeca koja mi trče ususret kad dolazim kući, moja žena koja me grli).</a:t>
                      </a:r>
                      <a:endParaRPr lang="hr-HR" sz="1400" dirty="0"/>
                    </a:p>
                  </a:txBody>
                  <a:tcPr/>
                </a:tc>
              </a:tr>
            </a:tbl>
          </a:graphicData>
        </a:graphic>
      </p:graphicFrame>
    </p:spTree>
    <p:extLst>
      <p:ext uri="{BB962C8B-B14F-4D97-AF65-F5344CB8AC3E}">
        <p14:creationId xmlns:p14="http://schemas.microsoft.com/office/powerpoint/2010/main" val="27119380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860425636"/>
              </p:ext>
            </p:extLst>
          </p:nvPr>
        </p:nvGraphicFramePr>
        <p:xfrm>
          <a:off x="107504" y="188640"/>
          <a:ext cx="9036496" cy="3801858"/>
        </p:xfrm>
        <a:graphic>
          <a:graphicData uri="http://schemas.openxmlformats.org/drawingml/2006/table">
            <a:tbl>
              <a:tblPr firstRow="1" bandRow="1">
                <a:tableStyleId>{5C22544A-7EE6-4342-B048-85BDC9FD1C3A}</a:tableStyleId>
              </a:tblPr>
              <a:tblGrid>
                <a:gridCol w="720080"/>
                <a:gridCol w="1512168"/>
                <a:gridCol w="1441124"/>
                <a:gridCol w="5363124"/>
              </a:tblGrid>
              <a:tr h="742689">
                <a:tc>
                  <a:txBody>
                    <a:bodyPr/>
                    <a:lstStyle/>
                    <a:p>
                      <a:pPr algn="ctr"/>
                      <a:r>
                        <a:rPr lang="hr-HR" sz="1400" dirty="0" smtClean="0"/>
                        <a:t>Kate</a:t>
                      </a:r>
                      <a:endParaRPr lang="hr-HR" sz="1400" dirty="0"/>
                    </a:p>
                  </a:txBody>
                  <a:tcPr/>
                </a:tc>
                <a:tc>
                  <a:txBody>
                    <a:bodyPr/>
                    <a:lstStyle/>
                    <a:p>
                      <a:r>
                        <a:rPr lang="hr-HR" sz="1500" dirty="0" smtClean="0"/>
                        <a:t>Nisam vrijedna ljubavi</a:t>
                      </a:r>
                      <a:endParaRPr lang="hr-HR" sz="1500" dirty="0"/>
                    </a:p>
                  </a:txBody>
                  <a:tcPr/>
                </a:tc>
                <a:tc>
                  <a:txBody>
                    <a:bodyPr/>
                    <a:lstStyle/>
                    <a:p>
                      <a:pPr algn="ctr"/>
                      <a:r>
                        <a:rPr lang="hr-HR" sz="1400" dirty="0" smtClean="0"/>
                        <a:t>Vrijedna sam ljubavi</a:t>
                      </a:r>
                      <a:endParaRPr lang="hr-HR" sz="1400" dirty="0"/>
                    </a:p>
                  </a:txBody>
                  <a:tcPr/>
                </a:tc>
                <a:tc>
                  <a:txBody>
                    <a:bodyPr/>
                    <a:lstStyle/>
                    <a:p>
                      <a:pPr algn="l"/>
                      <a:r>
                        <a:rPr lang="hr-HR" sz="1400" dirty="0" smtClean="0"/>
                        <a:t>Osjećaji</a:t>
                      </a:r>
                      <a:r>
                        <a:rPr lang="hr-HR" sz="1400" baseline="0" dirty="0" smtClean="0"/>
                        <a:t> koje moji prijatelji imaju prema meni. Praktične stvari koje moji roditelji čine za mene (to je njihov način iskazivanja koliko im je stalo). Dobre stvari u meni koje znače da sam vrijedna ljubavi (npr. odanost, promišljenost, moja sposobnost razumijevanja tuđih potreba).</a:t>
                      </a:r>
                      <a:endParaRPr lang="hr-HR" sz="1400" dirty="0"/>
                    </a:p>
                  </a:txBody>
                  <a:tcPr/>
                </a:tc>
              </a:tr>
              <a:tr h="742689">
                <a:tc>
                  <a:txBody>
                    <a:bodyPr/>
                    <a:lstStyle/>
                    <a:p>
                      <a:pPr algn="ctr"/>
                      <a:r>
                        <a:rPr lang="hr-HR" sz="1400" dirty="0" err="1" smtClean="0"/>
                        <a:t>Sarah</a:t>
                      </a:r>
                      <a:endParaRPr lang="hr-HR" sz="1400" dirty="0"/>
                    </a:p>
                  </a:txBody>
                  <a:tcPr/>
                </a:tc>
                <a:tc>
                  <a:txBody>
                    <a:bodyPr/>
                    <a:lstStyle/>
                    <a:p>
                      <a:r>
                        <a:rPr lang="hr-HR" sz="1500" dirty="0" smtClean="0"/>
                        <a:t>Inferiorna sam drugima</a:t>
                      </a:r>
                    </a:p>
                  </a:txBody>
                  <a:tcPr/>
                </a:tc>
                <a:tc>
                  <a:txBody>
                    <a:bodyPr/>
                    <a:lstStyle/>
                    <a:p>
                      <a:pPr algn="ctr"/>
                      <a:r>
                        <a:rPr lang="hr-HR" sz="1400" dirty="0" smtClean="0"/>
                        <a:t>Dobra sam koliko i svi drugi</a:t>
                      </a:r>
                      <a:endParaRPr lang="hr-HR" sz="1400" dirty="0"/>
                    </a:p>
                  </a:txBody>
                  <a:tcPr/>
                </a:tc>
                <a:tc>
                  <a:txBody>
                    <a:bodyPr/>
                    <a:lstStyle/>
                    <a:p>
                      <a:pPr algn="l"/>
                      <a:r>
                        <a:rPr lang="hr-HR" sz="1400" dirty="0" smtClean="0"/>
                        <a:t>Moje </a:t>
                      </a:r>
                      <a:r>
                        <a:rPr lang="hr-HR" sz="1400" dirty="0" err="1" smtClean="0"/>
                        <a:t>poz.osobine</a:t>
                      </a:r>
                      <a:r>
                        <a:rPr lang="hr-HR" sz="1400" baseline="0" dirty="0" smtClean="0"/>
                        <a:t> (s popisa). Dobre stvari u mojem životu koje zaslužujem (moj stan, moji prijatelji, priroda koju volim, nova mačka).</a:t>
                      </a:r>
                      <a:endParaRPr lang="hr-HR" sz="1400" dirty="0"/>
                    </a:p>
                  </a:txBody>
                  <a:tcPr/>
                </a:tc>
              </a:tr>
              <a:tr h="742689">
                <a:tc>
                  <a:txBody>
                    <a:bodyPr/>
                    <a:lstStyle/>
                    <a:p>
                      <a:pPr algn="ctr"/>
                      <a:r>
                        <a:rPr lang="hr-HR" sz="1400" dirty="0" err="1" smtClean="0"/>
                        <a:t>Chris</a:t>
                      </a:r>
                      <a:endParaRPr lang="hr-HR" sz="1400" dirty="0"/>
                    </a:p>
                  </a:txBody>
                  <a:tcPr/>
                </a:tc>
                <a:tc>
                  <a:txBody>
                    <a:bodyPr/>
                    <a:lstStyle/>
                    <a:p>
                      <a:r>
                        <a:rPr lang="hr-HR" sz="1500" dirty="0" smtClean="0"/>
                        <a:t>Glup sam</a:t>
                      </a:r>
                      <a:endParaRPr lang="hr-HR" sz="1500" dirty="0"/>
                    </a:p>
                  </a:txBody>
                  <a:tcPr/>
                </a:tc>
                <a:tc>
                  <a:txBody>
                    <a:bodyPr/>
                    <a:lstStyle/>
                    <a:p>
                      <a:pPr algn="ctr"/>
                      <a:r>
                        <a:rPr lang="hr-HR" sz="1400" dirty="0" smtClean="0"/>
                        <a:t>Širokih</a:t>
                      </a:r>
                      <a:r>
                        <a:rPr lang="hr-HR" sz="1400" baseline="0" dirty="0" smtClean="0"/>
                        <a:t> sam pogleda</a:t>
                      </a:r>
                      <a:endParaRPr lang="hr-HR" sz="1400" dirty="0"/>
                    </a:p>
                  </a:txBody>
                  <a:tcPr/>
                </a:tc>
                <a:tc>
                  <a:txBody>
                    <a:bodyPr/>
                    <a:lstStyle/>
                    <a:p>
                      <a:pPr algn="l"/>
                      <a:r>
                        <a:rPr lang="hr-HR" sz="1400" dirty="0" smtClean="0"/>
                        <a:t>Način na koji prihvaćam</a:t>
                      </a:r>
                      <a:r>
                        <a:rPr lang="hr-HR" sz="1400" baseline="0" dirty="0" smtClean="0"/>
                        <a:t> izazove za učenje novog. Moja znatiželja. Činjenica da se suočavam sa svojom disleksijom i pokušavam je prevladati.</a:t>
                      </a:r>
                      <a:endParaRPr lang="hr-HR" sz="1400" dirty="0"/>
                    </a:p>
                  </a:txBody>
                  <a:tcPr/>
                </a:tc>
              </a:tr>
              <a:tr h="742689">
                <a:tc>
                  <a:txBody>
                    <a:bodyPr/>
                    <a:lstStyle/>
                    <a:p>
                      <a:pPr algn="ctr"/>
                      <a:r>
                        <a:rPr lang="hr-HR" sz="1400" dirty="0" err="1" smtClean="0"/>
                        <a:t>Jim</a:t>
                      </a:r>
                      <a:endParaRPr lang="hr-HR" sz="1400" dirty="0"/>
                    </a:p>
                  </a:txBody>
                  <a:tcPr/>
                </a:tc>
                <a:tc>
                  <a:txBody>
                    <a:bodyPr/>
                    <a:lstStyle/>
                    <a:p>
                      <a:r>
                        <a:rPr lang="hr-HR" sz="1500" dirty="0" smtClean="0"/>
                        <a:t>Jak sam i kompetentan</a:t>
                      </a:r>
                    </a:p>
                    <a:p>
                      <a:r>
                        <a:rPr lang="hr-HR" sz="1500" dirty="0" smtClean="0"/>
                        <a:t>Neurotična</a:t>
                      </a:r>
                      <a:r>
                        <a:rPr lang="hr-HR" sz="1500" baseline="0" dirty="0" smtClean="0"/>
                        <a:t> sam olupina</a:t>
                      </a:r>
                      <a:endParaRPr lang="hr-HR" sz="1500" dirty="0"/>
                    </a:p>
                  </a:txBody>
                  <a:tcPr/>
                </a:tc>
                <a:tc>
                  <a:txBody>
                    <a:bodyPr/>
                    <a:lstStyle/>
                    <a:p>
                      <a:pPr algn="ctr"/>
                      <a:r>
                        <a:rPr lang="hr-HR" sz="1400" dirty="0" smtClean="0"/>
                        <a:t>Snažan sam i kompetentan koliko je potrebno</a:t>
                      </a:r>
                      <a:endParaRPr lang="hr-HR" sz="1400" dirty="0"/>
                    </a:p>
                  </a:txBody>
                  <a:tcPr/>
                </a:tc>
                <a:tc>
                  <a:txBody>
                    <a:bodyPr/>
                    <a:lstStyle/>
                    <a:p>
                      <a:pPr algn="l"/>
                      <a:r>
                        <a:rPr lang="hr-HR" sz="1400" dirty="0" smtClean="0"/>
                        <a:t>Svakodnevni znaci da dobro upravljam svojim životom (npr.</a:t>
                      </a:r>
                      <a:r>
                        <a:rPr lang="hr-HR" sz="1400" baseline="0" dirty="0" smtClean="0"/>
                        <a:t> rješavam krizne situacije kod kuće i na poslu, vodim obiteljske financije i dobro obavljam svoj posao.</a:t>
                      </a:r>
                    </a:p>
                    <a:p>
                      <a:pPr algn="l"/>
                      <a:r>
                        <a:rPr lang="hr-HR" sz="1400" baseline="0" dirty="0" smtClean="0"/>
                        <a:t>Prepoznajem situacije u kojima mi je potrebna pomoć i znam je zatražiti.)</a:t>
                      </a:r>
                      <a:endParaRPr lang="hr-HR" sz="1400" dirty="0"/>
                    </a:p>
                  </a:txBody>
                  <a:tcPr/>
                </a:tc>
              </a:tr>
            </a:tbl>
          </a:graphicData>
        </a:graphic>
      </p:graphicFrame>
    </p:spTree>
    <p:extLst>
      <p:ext uri="{BB962C8B-B14F-4D97-AF65-F5344CB8AC3E}">
        <p14:creationId xmlns:p14="http://schemas.microsoft.com/office/powerpoint/2010/main" val="1495933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1886689328"/>
              </p:ext>
            </p:extLst>
          </p:nvPr>
        </p:nvGraphicFramePr>
        <p:xfrm>
          <a:off x="107504" y="44624"/>
          <a:ext cx="8964489" cy="6760831"/>
        </p:xfrm>
        <a:graphic>
          <a:graphicData uri="http://schemas.openxmlformats.org/drawingml/2006/table">
            <a:tbl>
              <a:tblPr firstRow="1" bandRow="1">
                <a:tableStyleId>{5C22544A-7EE6-4342-B048-85BDC9FD1C3A}</a:tableStyleId>
              </a:tblPr>
              <a:tblGrid>
                <a:gridCol w="792089"/>
                <a:gridCol w="1368152"/>
                <a:gridCol w="6804248"/>
              </a:tblGrid>
              <a:tr h="432050">
                <a:tc gridSpan="3">
                  <a:txBody>
                    <a:bodyPr/>
                    <a:lstStyle/>
                    <a:p>
                      <a:pPr algn="ctr"/>
                      <a:r>
                        <a:rPr lang="hr-HR" baseline="0" dirty="0" smtClean="0"/>
                        <a:t>RAZVIJANJE NOVIH BAZIČNIH </a:t>
                      </a:r>
                      <a:r>
                        <a:rPr lang="en-GB" baseline="0" dirty="0" smtClean="0"/>
                        <a:t>VJEROVANJA</a:t>
                      </a:r>
                      <a:r>
                        <a:rPr lang="hr-HR" baseline="0" dirty="0" smtClean="0"/>
                        <a:t> </a:t>
                      </a:r>
                      <a:r>
                        <a:rPr lang="hr-HR" baseline="0" dirty="0" smtClean="0"/>
                        <a:t>– BIHEVIORALNI EKSPERIMENTI </a:t>
                      </a:r>
                      <a:endParaRPr lang="hr-HR" dirty="0"/>
                    </a:p>
                  </a:txBody>
                  <a:tcPr/>
                </a:tc>
                <a:tc hMerge="1">
                  <a:txBody>
                    <a:bodyPr/>
                    <a:lstStyle/>
                    <a:p>
                      <a:endParaRPr lang="hr-HR" dirty="0"/>
                    </a:p>
                  </a:txBody>
                  <a:tcPr/>
                </a:tc>
                <a:tc hMerge="1">
                  <a:txBody>
                    <a:bodyPr/>
                    <a:lstStyle/>
                    <a:p>
                      <a:endParaRPr lang="hr-HR" dirty="0"/>
                    </a:p>
                  </a:txBody>
                  <a:tcPr/>
                </a:tc>
              </a:tr>
              <a:tr h="750941">
                <a:tc gridSpan="2">
                  <a:txBody>
                    <a:bodyPr/>
                    <a:lstStyle/>
                    <a:p>
                      <a:pPr algn="ctr"/>
                      <a:r>
                        <a:rPr lang="hr-HR" b="1" dirty="0" smtClean="0"/>
                        <a:t>Nov</a:t>
                      </a:r>
                      <a:r>
                        <a:rPr lang="en-GB" b="1" dirty="0" smtClean="0"/>
                        <a:t>o</a:t>
                      </a:r>
                      <a:r>
                        <a:rPr lang="en-GB" b="1" baseline="0" dirty="0" smtClean="0"/>
                        <a:t> </a:t>
                      </a:r>
                      <a:r>
                        <a:rPr lang="en-GB" b="1" baseline="0" dirty="0" err="1" smtClean="0"/>
                        <a:t>bazično</a:t>
                      </a:r>
                      <a:r>
                        <a:rPr lang="en-GB" b="1" baseline="0" dirty="0" smtClean="0"/>
                        <a:t> </a:t>
                      </a:r>
                      <a:r>
                        <a:rPr lang="en-GB" b="1" baseline="0" dirty="0" err="1" smtClean="0"/>
                        <a:t>vjerovanje</a:t>
                      </a:r>
                      <a:endParaRPr lang="hr-HR" b="1" dirty="0"/>
                    </a:p>
                  </a:txBody>
                  <a:tcPr/>
                </a:tc>
                <a:tc hMerge="1">
                  <a:txBody>
                    <a:bodyPr/>
                    <a:lstStyle/>
                    <a:p>
                      <a:pPr algn="ctr"/>
                      <a:endParaRPr lang="hr-HR" b="1" dirty="0"/>
                    </a:p>
                  </a:txBody>
                  <a:tcPr/>
                </a:tc>
                <a:tc>
                  <a:txBody>
                    <a:bodyPr/>
                    <a:lstStyle/>
                    <a:p>
                      <a:pPr algn="ctr"/>
                      <a:r>
                        <a:rPr lang="hr-HR" b="1" dirty="0" smtClean="0"/>
                        <a:t>Eksperiment</a:t>
                      </a:r>
                      <a:endParaRPr lang="hr-HR" b="1" dirty="0"/>
                    </a:p>
                  </a:txBody>
                  <a:tcPr/>
                </a:tc>
              </a:tr>
              <a:tr h="750941">
                <a:tc>
                  <a:txBody>
                    <a:bodyPr/>
                    <a:lstStyle/>
                    <a:p>
                      <a:pPr algn="ctr"/>
                      <a:r>
                        <a:rPr lang="hr-HR" sz="1600" dirty="0" err="1" smtClean="0"/>
                        <a:t>Briony</a:t>
                      </a:r>
                      <a:endParaRPr lang="hr-HR" sz="1600" dirty="0"/>
                    </a:p>
                  </a:txBody>
                  <a:tcPr/>
                </a:tc>
                <a:tc>
                  <a:txBody>
                    <a:bodyPr/>
                    <a:lstStyle/>
                    <a:p>
                      <a:pPr algn="ctr"/>
                      <a:r>
                        <a:rPr lang="hr-HR" sz="1600" dirty="0" smtClean="0"/>
                        <a:t>Vrijedim</a:t>
                      </a:r>
                      <a:endParaRPr lang="hr-HR" sz="1600" dirty="0"/>
                    </a:p>
                  </a:txBody>
                  <a:tcPr/>
                </a:tc>
                <a:tc>
                  <a:txBody>
                    <a:bodyPr/>
                    <a:lstStyle/>
                    <a:p>
                      <a:pPr algn="l"/>
                      <a:r>
                        <a:rPr lang="hr-HR" sz="1600" dirty="0" smtClean="0"/>
                        <a:t>Pristupa</a:t>
                      </a:r>
                      <a:r>
                        <a:rPr lang="hr-HR" sz="1600" baseline="0" dirty="0" smtClean="0"/>
                        <a:t>t ću drugim osobama umjesto da čekam da drugi kontaktiraju mene. </a:t>
                      </a:r>
                    </a:p>
                    <a:p>
                      <a:pPr algn="l"/>
                      <a:r>
                        <a:rPr lang="hr-HR" sz="1600" baseline="0" dirty="0" smtClean="0"/>
                        <a:t>Postat ću otvoreniji pred drugim ljudima, malo po malo.</a:t>
                      </a:r>
                    </a:p>
                    <a:p>
                      <a:pPr algn="l"/>
                      <a:r>
                        <a:rPr lang="hr-HR" sz="1600" baseline="0" dirty="0" smtClean="0"/>
                        <a:t>Planirat ću nagrade i zadovoljstva za sebe.</a:t>
                      </a:r>
                      <a:endParaRPr lang="hr-HR" sz="1600" dirty="0"/>
                    </a:p>
                  </a:txBody>
                  <a:tcPr/>
                </a:tc>
              </a:tr>
              <a:tr h="750941">
                <a:tc>
                  <a:txBody>
                    <a:bodyPr/>
                    <a:lstStyle/>
                    <a:p>
                      <a:pPr algn="ctr"/>
                      <a:r>
                        <a:rPr lang="hr-HR" sz="1600" dirty="0" err="1" smtClean="0"/>
                        <a:t>Jesse</a:t>
                      </a:r>
                      <a:endParaRPr lang="hr-HR" sz="1600" dirty="0"/>
                    </a:p>
                  </a:txBody>
                  <a:tcPr/>
                </a:tc>
                <a:tc>
                  <a:txBody>
                    <a:bodyPr/>
                    <a:lstStyle/>
                    <a:p>
                      <a:pPr algn="ctr"/>
                      <a:r>
                        <a:rPr lang="hr-HR" sz="1600" dirty="0" smtClean="0"/>
                        <a:t>OK sam takav kakav</a:t>
                      </a:r>
                      <a:r>
                        <a:rPr lang="hr-HR" sz="1600" baseline="0" dirty="0" smtClean="0"/>
                        <a:t> jesam</a:t>
                      </a:r>
                      <a:endParaRPr lang="hr-HR" sz="1600" dirty="0"/>
                    </a:p>
                  </a:txBody>
                  <a:tcPr/>
                </a:tc>
                <a:tc>
                  <a:txBody>
                    <a:bodyPr/>
                    <a:lstStyle/>
                    <a:p>
                      <a:pPr algn="l"/>
                      <a:r>
                        <a:rPr lang="hr-HR" sz="1600" dirty="0" smtClean="0"/>
                        <a:t>Napustit</a:t>
                      </a:r>
                      <a:r>
                        <a:rPr lang="hr-HR" sz="1600" baseline="0" dirty="0" smtClean="0"/>
                        <a:t> ću svoje standarde – provodit ću manje vremena pripremajući  se za zadatke i izrađujući dokumente. Zadržat ću manje greške i pratit ću njihov učinak.</a:t>
                      </a:r>
                    </a:p>
                    <a:p>
                      <a:pPr algn="l"/>
                      <a:r>
                        <a:rPr lang="hr-HR" sz="1600" baseline="0" dirty="0" smtClean="0"/>
                        <a:t>Priznat ću neznanje. </a:t>
                      </a:r>
                    </a:p>
                    <a:p>
                      <a:pPr algn="l"/>
                      <a:r>
                        <a:rPr lang="hr-HR" sz="1600" baseline="0" dirty="0" smtClean="0"/>
                        <a:t>Vježbat ću govoriti „Nemam stav o tome.”</a:t>
                      </a:r>
                      <a:endParaRPr lang="hr-HR" sz="1600" dirty="0"/>
                    </a:p>
                  </a:txBody>
                  <a:tcPr/>
                </a:tc>
              </a:tr>
              <a:tr h="750941">
                <a:tc>
                  <a:txBody>
                    <a:bodyPr/>
                    <a:lstStyle/>
                    <a:p>
                      <a:pPr algn="ctr"/>
                      <a:r>
                        <a:rPr lang="hr-HR" sz="1600" dirty="0" err="1" smtClean="0"/>
                        <a:t>Karen</a:t>
                      </a:r>
                      <a:endParaRPr lang="hr-HR" sz="1600" dirty="0"/>
                    </a:p>
                  </a:txBody>
                  <a:tcPr/>
                </a:tc>
                <a:tc>
                  <a:txBody>
                    <a:bodyPr/>
                    <a:lstStyle/>
                    <a:p>
                      <a:pPr algn="ctr"/>
                      <a:r>
                        <a:rPr lang="hr-HR" sz="1600" dirty="0" smtClean="0"/>
                        <a:t>Privlačna sam</a:t>
                      </a:r>
                      <a:endParaRPr lang="hr-HR" sz="1600" dirty="0"/>
                    </a:p>
                  </a:txBody>
                  <a:tcPr/>
                </a:tc>
                <a:tc>
                  <a:txBody>
                    <a:bodyPr/>
                    <a:lstStyle/>
                    <a:p>
                      <a:pPr algn="l"/>
                      <a:r>
                        <a:rPr lang="hr-HR" sz="1600" dirty="0" smtClean="0"/>
                        <a:t>Otići ću na plivanje</a:t>
                      </a:r>
                      <a:r>
                        <a:rPr lang="hr-HR" sz="1600" baseline="0" dirty="0" smtClean="0"/>
                        <a:t> čak i ako mislim da sam debela.</a:t>
                      </a:r>
                    </a:p>
                    <a:p>
                      <a:pPr algn="l"/>
                      <a:r>
                        <a:rPr lang="hr-HR" sz="1600" baseline="0" dirty="0" smtClean="0"/>
                        <a:t>Nosit ću svijetlu odjeću koja mi pristaje umjesto da se skrivam iza velike, tamne odjeće.</a:t>
                      </a:r>
                      <a:endParaRPr lang="hr-HR" sz="1600" dirty="0"/>
                    </a:p>
                  </a:txBody>
                  <a:tcPr/>
                </a:tc>
              </a:tr>
              <a:tr h="750941">
                <a:tc>
                  <a:txBody>
                    <a:bodyPr/>
                    <a:lstStyle/>
                    <a:p>
                      <a:pPr algn="ctr"/>
                      <a:r>
                        <a:rPr lang="hr-HR" sz="1600" dirty="0" err="1" smtClean="0"/>
                        <a:t>Geoff</a:t>
                      </a:r>
                      <a:endParaRPr lang="hr-HR" sz="1600" dirty="0"/>
                    </a:p>
                  </a:txBody>
                  <a:tcPr/>
                </a:tc>
                <a:tc>
                  <a:txBody>
                    <a:bodyPr/>
                    <a:lstStyle/>
                    <a:p>
                      <a:pPr algn="ctr"/>
                      <a:r>
                        <a:rPr lang="hr-HR" sz="1600" dirty="0" smtClean="0"/>
                        <a:t>Prihvatljiv sam</a:t>
                      </a:r>
                      <a:endParaRPr lang="hr-HR" sz="1600" dirty="0"/>
                    </a:p>
                  </a:txBody>
                  <a:tcPr/>
                </a:tc>
                <a:tc>
                  <a:txBody>
                    <a:bodyPr/>
                    <a:lstStyle/>
                    <a:p>
                      <a:pPr algn="l"/>
                      <a:r>
                        <a:rPr lang="hr-HR" sz="1600" dirty="0" smtClean="0"/>
                        <a:t>Prestat ću obuzdavati se – pokazivat</a:t>
                      </a:r>
                      <a:r>
                        <a:rPr lang="hr-HR" sz="1600" baseline="0" dirty="0" smtClean="0"/>
                        <a:t> ću svoje osjećaje i pratit ću reakcije drugih.</a:t>
                      </a:r>
                    </a:p>
                    <a:p>
                      <a:pPr algn="l"/>
                      <a:r>
                        <a:rPr lang="hr-HR" sz="1600" baseline="0" dirty="0" smtClean="0"/>
                        <a:t>Izražavat ću svoje ideje umjesto da čekam da netko drugi progovori.</a:t>
                      </a:r>
                    </a:p>
                    <a:p>
                      <a:pPr algn="l"/>
                      <a:r>
                        <a:rPr lang="hr-HR" sz="1600" baseline="0" dirty="0" smtClean="0"/>
                        <a:t>Reći ću što god mi padne na pamet  umjesto da sve uvježbavam unaprijed.</a:t>
                      </a:r>
                      <a:endParaRPr lang="hr-HR" sz="1600" dirty="0"/>
                    </a:p>
                  </a:txBody>
                  <a:tcPr/>
                </a:tc>
              </a:tr>
              <a:tr h="750941">
                <a:tc>
                  <a:txBody>
                    <a:bodyPr/>
                    <a:lstStyle/>
                    <a:p>
                      <a:pPr algn="ctr"/>
                      <a:r>
                        <a:rPr lang="hr-HR" sz="1600" dirty="0" err="1" smtClean="0"/>
                        <a:t>Arron</a:t>
                      </a:r>
                      <a:endParaRPr lang="hr-HR" sz="1600" dirty="0"/>
                    </a:p>
                  </a:txBody>
                  <a:tcPr/>
                </a:tc>
                <a:tc>
                  <a:txBody>
                    <a:bodyPr/>
                    <a:lstStyle/>
                    <a:p>
                      <a:pPr algn="ctr"/>
                      <a:r>
                        <a:rPr lang="hr-HR" sz="1600" dirty="0" smtClean="0"/>
                        <a:t>Pripadam</a:t>
                      </a:r>
                      <a:endParaRPr lang="hr-HR" sz="1600" dirty="0"/>
                    </a:p>
                  </a:txBody>
                  <a:tcPr/>
                </a:tc>
                <a:tc>
                  <a:txBody>
                    <a:bodyPr/>
                    <a:lstStyle/>
                    <a:p>
                      <a:pPr algn="l"/>
                      <a:r>
                        <a:rPr lang="hr-HR" sz="1600" dirty="0" smtClean="0"/>
                        <a:t>Preuzet</a:t>
                      </a:r>
                      <a:r>
                        <a:rPr lang="hr-HR" sz="1600" baseline="0" dirty="0" smtClean="0"/>
                        <a:t> ću rizik da prvi pristupim ljudima.</a:t>
                      </a:r>
                    </a:p>
                    <a:p>
                      <a:pPr algn="l"/>
                      <a:r>
                        <a:rPr lang="hr-HR" sz="1600" baseline="0" dirty="0" smtClean="0"/>
                        <a:t>Potražit </a:t>
                      </a:r>
                      <a:r>
                        <a:rPr lang="en-GB" sz="1600" baseline="0" dirty="0" smtClean="0"/>
                        <a:t>ć</a:t>
                      </a:r>
                      <a:r>
                        <a:rPr lang="hr-HR" sz="1600" baseline="0" dirty="0" smtClean="0"/>
                        <a:t>u </a:t>
                      </a:r>
                      <a:r>
                        <a:rPr lang="hr-HR" sz="1600" baseline="0" dirty="0" smtClean="0"/>
                        <a:t>kuću koju bih mogao kupiti umjesto da stalno živim u unajmljenim sobama.</a:t>
                      </a:r>
                      <a:endParaRPr lang="hr-HR" sz="1600" dirty="0"/>
                    </a:p>
                  </a:txBody>
                  <a:tcPr/>
                </a:tc>
              </a:tr>
            </a:tbl>
          </a:graphicData>
        </a:graphic>
      </p:graphicFrame>
    </p:spTree>
    <p:extLst>
      <p:ext uri="{BB962C8B-B14F-4D97-AF65-F5344CB8AC3E}">
        <p14:creationId xmlns:p14="http://schemas.microsoft.com/office/powerpoint/2010/main" val="36558733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3405050161"/>
              </p:ext>
            </p:extLst>
          </p:nvPr>
        </p:nvGraphicFramePr>
        <p:xfrm>
          <a:off x="107504" y="188640"/>
          <a:ext cx="8964489" cy="4267200"/>
        </p:xfrm>
        <a:graphic>
          <a:graphicData uri="http://schemas.openxmlformats.org/drawingml/2006/table">
            <a:tbl>
              <a:tblPr firstRow="1" bandRow="1">
                <a:tableStyleId>{5C22544A-7EE6-4342-B048-85BDC9FD1C3A}</a:tableStyleId>
              </a:tblPr>
              <a:tblGrid>
                <a:gridCol w="792089"/>
                <a:gridCol w="1368152"/>
                <a:gridCol w="6804248"/>
              </a:tblGrid>
              <a:tr h="750941">
                <a:tc>
                  <a:txBody>
                    <a:bodyPr/>
                    <a:lstStyle/>
                    <a:p>
                      <a:pPr algn="ctr"/>
                      <a:r>
                        <a:rPr lang="hr-HR" sz="1600" dirty="0" smtClean="0"/>
                        <a:t>Kate</a:t>
                      </a:r>
                      <a:endParaRPr lang="hr-HR" sz="1600" dirty="0"/>
                    </a:p>
                  </a:txBody>
                  <a:tcPr/>
                </a:tc>
                <a:tc>
                  <a:txBody>
                    <a:bodyPr/>
                    <a:lstStyle/>
                    <a:p>
                      <a:pPr algn="ctr"/>
                      <a:r>
                        <a:rPr lang="hr-HR" sz="1600" dirty="0" smtClean="0"/>
                        <a:t>Vrijedna sam ljubavi</a:t>
                      </a:r>
                    </a:p>
                    <a:p>
                      <a:pPr algn="ctr"/>
                      <a:endParaRPr lang="hr-HR" sz="1600" dirty="0"/>
                    </a:p>
                  </a:txBody>
                  <a:tcPr/>
                </a:tc>
                <a:tc>
                  <a:txBody>
                    <a:bodyPr/>
                    <a:lstStyle/>
                    <a:p>
                      <a:pPr algn="l"/>
                      <a:r>
                        <a:rPr lang="hr-HR" sz="1600" dirty="0" smtClean="0"/>
                        <a:t>Reći ću</a:t>
                      </a:r>
                      <a:r>
                        <a:rPr lang="hr-HR" sz="1600" baseline="0" dirty="0" smtClean="0"/>
                        <a:t> „ne”.</a:t>
                      </a:r>
                    </a:p>
                    <a:p>
                      <a:pPr algn="l"/>
                      <a:r>
                        <a:rPr lang="hr-HR" sz="1600" baseline="0" dirty="0" smtClean="0"/>
                        <a:t>Tražit ću ono što želim – inače nema načina da to dobijem.</a:t>
                      </a:r>
                      <a:endParaRPr lang="hr-HR" sz="1600" dirty="0"/>
                    </a:p>
                  </a:txBody>
                  <a:tcPr/>
                </a:tc>
              </a:tr>
              <a:tr h="750941">
                <a:tc>
                  <a:txBody>
                    <a:bodyPr/>
                    <a:lstStyle/>
                    <a:p>
                      <a:pPr algn="ctr"/>
                      <a:r>
                        <a:rPr lang="hr-HR" sz="1600" dirty="0" err="1" smtClean="0"/>
                        <a:t>Sarah</a:t>
                      </a:r>
                      <a:endParaRPr lang="hr-HR" sz="1600" dirty="0"/>
                    </a:p>
                  </a:txBody>
                  <a:tcPr/>
                </a:tc>
                <a:tc>
                  <a:txBody>
                    <a:bodyPr/>
                    <a:lstStyle/>
                    <a:p>
                      <a:pPr algn="ctr"/>
                      <a:r>
                        <a:rPr lang="hr-HR" sz="1600" dirty="0" smtClean="0"/>
                        <a:t>Dobra sam koliko i svi drugi</a:t>
                      </a:r>
                      <a:endParaRPr lang="hr-HR" sz="1600" dirty="0"/>
                    </a:p>
                  </a:txBody>
                  <a:tcPr/>
                </a:tc>
                <a:tc>
                  <a:txBody>
                    <a:bodyPr/>
                    <a:lstStyle/>
                    <a:p>
                      <a:pPr algn="l"/>
                      <a:r>
                        <a:rPr lang="hr-HR" sz="1600" dirty="0" smtClean="0"/>
                        <a:t>Ponašat ću se kao da imam pravo na/zaslužujem vrijeme i pažnju drugih ljudi.</a:t>
                      </a:r>
                    </a:p>
                    <a:p>
                      <a:pPr algn="l"/>
                      <a:r>
                        <a:rPr lang="hr-HR" sz="1600" dirty="0" smtClean="0"/>
                        <a:t>Tražit ću</a:t>
                      </a:r>
                      <a:r>
                        <a:rPr lang="hr-HR" sz="1600" baseline="0" dirty="0" smtClean="0"/>
                        <a:t> prilike za izlaganjem umjesto da ih izbjegavam.</a:t>
                      </a:r>
                    </a:p>
                    <a:p>
                      <a:pPr algn="l"/>
                      <a:r>
                        <a:rPr lang="hr-HR" sz="1600" baseline="0" dirty="0" smtClean="0"/>
                        <a:t>Čitat ću tekstove kritičara – ne moram se složiti s onime što oni pišu.</a:t>
                      </a:r>
                      <a:endParaRPr lang="hr-HR" sz="1600" dirty="0"/>
                    </a:p>
                  </a:txBody>
                  <a:tcPr/>
                </a:tc>
              </a:tr>
              <a:tr h="750941">
                <a:tc>
                  <a:txBody>
                    <a:bodyPr/>
                    <a:lstStyle/>
                    <a:p>
                      <a:pPr algn="ctr"/>
                      <a:r>
                        <a:rPr lang="hr-HR" sz="1600" dirty="0" err="1" smtClean="0"/>
                        <a:t>Chris</a:t>
                      </a:r>
                      <a:endParaRPr lang="hr-HR" sz="1600" dirty="0"/>
                    </a:p>
                  </a:txBody>
                  <a:tcPr/>
                </a:tc>
                <a:tc>
                  <a:txBody>
                    <a:bodyPr/>
                    <a:lstStyle/>
                    <a:p>
                      <a:pPr algn="ctr"/>
                      <a:r>
                        <a:rPr lang="hr-HR" sz="1600" dirty="0" smtClean="0"/>
                        <a:t>Širokih</a:t>
                      </a:r>
                      <a:r>
                        <a:rPr lang="hr-HR" sz="1600" baseline="0" dirty="0" smtClean="0"/>
                        <a:t> sam pogleda</a:t>
                      </a:r>
                      <a:endParaRPr lang="hr-HR" sz="1600" dirty="0"/>
                    </a:p>
                  </a:txBody>
                  <a:tcPr/>
                </a:tc>
                <a:tc>
                  <a:txBody>
                    <a:bodyPr/>
                    <a:lstStyle/>
                    <a:p>
                      <a:pPr algn="l"/>
                      <a:r>
                        <a:rPr lang="hr-HR" sz="1600" dirty="0" smtClean="0"/>
                        <a:t>Nadoknadit ću izgubljene prilike – potražit ću</a:t>
                      </a:r>
                      <a:r>
                        <a:rPr lang="hr-HR" sz="1600" baseline="0" dirty="0" smtClean="0"/>
                        <a:t> programe obrazovanja odraslih i istražiti što sve postoji za osobe s disleksijom.</a:t>
                      </a:r>
                    </a:p>
                    <a:p>
                      <a:pPr algn="l"/>
                      <a:r>
                        <a:rPr lang="hr-HR" sz="1600" baseline="0" dirty="0" smtClean="0"/>
                        <a:t>Reći ću ljudima da imam problem umjesto da se pravim da on ne postoji.</a:t>
                      </a:r>
                      <a:endParaRPr lang="hr-HR" sz="1600" dirty="0"/>
                    </a:p>
                  </a:txBody>
                  <a:tcPr/>
                </a:tc>
              </a:tr>
              <a:tr h="750941">
                <a:tc>
                  <a:txBody>
                    <a:bodyPr/>
                    <a:lstStyle/>
                    <a:p>
                      <a:pPr algn="ctr"/>
                      <a:r>
                        <a:rPr lang="hr-HR" sz="1600" dirty="0" err="1" smtClean="0"/>
                        <a:t>Jim</a:t>
                      </a:r>
                      <a:endParaRPr lang="hr-HR" sz="1600" dirty="0"/>
                    </a:p>
                  </a:txBody>
                  <a:tcPr/>
                </a:tc>
                <a:tc>
                  <a:txBody>
                    <a:bodyPr/>
                    <a:lstStyle/>
                    <a:p>
                      <a:pPr algn="ctr"/>
                      <a:r>
                        <a:rPr lang="hr-HR" sz="1600" dirty="0" smtClean="0"/>
                        <a:t>Snažan sam i kompetentan koliko je potrebno</a:t>
                      </a:r>
                      <a:endParaRPr lang="hr-HR" sz="1600" dirty="0"/>
                    </a:p>
                  </a:txBody>
                  <a:tcPr/>
                </a:tc>
                <a:tc>
                  <a:txBody>
                    <a:bodyPr/>
                    <a:lstStyle/>
                    <a:p>
                      <a:pPr algn="l"/>
                      <a:r>
                        <a:rPr lang="hr-HR" sz="1600" dirty="0" smtClean="0"/>
                        <a:t>Potražit ću pomoć, čak kad je i stvarno ne trebam.</a:t>
                      </a:r>
                    </a:p>
                    <a:p>
                      <a:pPr algn="l"/>
                      <a:r>
                        <a:rPr lang="hr-HR" sz="1600" dirty="0" smtClean="0"/>
                        <a:t>Kada me nešto uzruja,</a:t>
                      </a:r>
                      <a:r>
                        <a:rPr lang="hr-HR" sz="1600" baseline="0" dirty="0" smtClean="0"/>
                        <a:t> razgovarat ću o tome.</a:t>
                      </a:r>
                      <a:endParaRPr lang="hr-HR" sz="1600" dirty="0"/>
                    </a:p>
                  </a:txBody>
                  <a:tcPr/>
                </a:tc>
              </a:tr>
            </a:tbl>
          </a:graphicData>
        </a:graphic>
      </p:graphicFrame>
    </p:spTree>
    <p:extLst>
      <p:ext uri="{BB962C8B-B14F-4D97-AF65-F5344CB8AC3E}">
        <p14:creationId xmlns:p14="http://schemas.microsoft.com/office/powerpoint/2010/main" val="34463195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395536" y="116632"/>
            <a:ext cx="8361584" cy="6740307"/>
          </a:xfrm>
          <a:prstGeom prst="rect">
            <a:avLst/>
          </a:prstGeom>
          <a:noFill/>
        </p:spPr>
        <p:txBody>
          <a:bodyPr wrap="none" rtlCol="0">
            <a:spAutoFit/>
          </a:bodyPr>
          <a:lstStyle/>
          <a:p>
            <a:r>
              <a:rPr lang="hr-HR" b="1" dirty="0" smtClean="0"/>
              <a:t>Analiza mojih </a:t>
            </a:r>
            <a:r>
              <a:rPr lang="en-GB" b="1" dirty="0" err="1" smtClean="0"/>
              <a:t>bazičnih</a:t>
            </a:r>
            <a:r>
              <a:rPr lang="en-GB" b="1" dirty="0" smtClean="0"/>
              <a:t> </a:t>
            </a:r>
            <a:r>
              <a:rPr lang="en-GB" b="1" dirty="0" err="1" smtClean="0"/>
              <a:t>vjerovanja</a:t>
            </a:r>
            <a:r>
              <a:rPr lang="hr-HR" b="1" dirty="0" smtClean="0"/>
              <a:t> </a:t>
            </a:r>
            <a:r>
              <a:rPr lang="hr-HR" b="1" dirty="0" smtClean="0"/>
              <a:t>– sažetak</a:t>
            </a:r>
          </a:p>
          <a:p>
            <a:endParaRPr lang="hr-HR" dirty="0" smtClean="0"/>
          </a:p>
          <a:p>
            <a:pPr marL="285750" indent="-285750">
              <a:buFont typeface="Arial" panose="020B0604020202020204" pitchFamily="34" charset="0"/>
              <a:buChar char="•"/>
            </a:pPr>
            <a:r>
              <a:rPr lang="hr-HR" b="1" dirty="0" smtClean="0"/>
              <a:t>Moj</a:t>
            </a:r>
            <a:r>
              <a:rPr lang="en-GB" b="1" dirty="0" smtClean="0"/>
              <a:t>e</a:t>
            </a:r>
            <a:r>
              <a:rPr lang="hr-HR" b="1" dirty="0" smtClean="0"/>
              <a:t> star</a:t>
            </a:r>
            <a:r>
              <a:rPr lang="en-GB" b="1" dirty="0" smtClean="0"/>
              <a:t>o BV</a:t>
            </a:r>
            <a:r>
              <a:rPr lang="hr-HR" b="1" dirty="0" smtClean="0"/>
              <a:t> </a:t>
            </a:r>
            <a:r>
              <a:rPr lang="hr-HR" b="1" dirty="0" smtClean="0"/>
              <a:t>glasi:  </a:t>
            </a:r>
            <a:r>
              <a:rPr lang="hr-HR" dirty="0" smtClean="0"/>
              <a:t>		Ja sam…..</a:t>
            </a:r>
          </a:p>
          <a:p>
            <a:endParaRPr lang="hr-HR" dirty="0" smtClean="0"/>
          </a:p>
          <a:p>
            <a:r>
              <a:rPr lang="hr-HR" dirty="0" smtClean="0"/>
              <a:t> 				</a:t>
            </a:r>
            <a:r>
              <a:rPr lang="hr-HR" i="1" dirty="0" smtClean="0"/>
              <a:t>Uvjerenje %		Emocija (0-100)</a:t>
            </a:r>
          </a:p>
          <a:p>
            <a:r>
              <a:rPr lang="hr-HR" dirty="0" smtClean="0"/>
              <a:t>Kada je </a:t>
            </a:r>
            <a:r>
              <a:rPr lang="hr-HR" dirty="0" smtClean="0"/>
              <a:t>star</a:t>
            </a:r>
            <a:r>
              <a:rPr lang="en-GB" dirty="0" smtClean="0"/>
              <a:t>o BV</a:t>
            </a:r>
            <a:r>
              <a:rPr lang="hr-HR" dirty="0" smtClean="0"/>
              <a:t> najuvjerljivij</a:t>
            </a:r>
            <a:r>
              <a:rPr lang="en-GB" dirty="0" smtClean="0"/>
              <a:t>e</a:t>
            </a:r>
            <a:r>
              <a:rPr lang="hr-HR" dirty="0" smtClean="0"/>
              <a:t>:</a:t>
            </a:r>
            <a:endParaRPr lang="hr-HR" dirty="0" smtClean="0"/>
          </a:p>
          <a:p>
            <a:r>
              <a:rPr lang="hr-HR" dirty="0" smtClean="0"/>
              <a:t>Kada je najmanje </a:t>
            </a:r>
            <a:r>
              <a:rPr lang="hr-HR" dirty="0" smtClean="0"/>
              <a:t>uvjerljiv</a:t>
            </a:r>
            <a:r>
              <a:rPr lang="en-GB" dirty="0" smtClean="0"/>
              <a:t>o</a:t>
            </a:r>
            <a:r>
              <a:rPr lang="hr-HR" dirty="0" smtClean="0"/>
              <a:t>:</a:t>
            </a:r>
            <a:endParaRPr lang="hr-HR" dirty="0" smtClean="0"/>
          </a:p>
          <a:p>
            <a:r>
              <a:rPr lang="hr-HR" dirty="0" smtClean="0"/>
              <a:t>Kada sam započeo s KBT:</a:t>
            </a:r>
          </a:p>
          <a:p>
            <a:endParaRPr lang="hr-HR" dirty="0" smtClean="0"/>
          </a:p>
          <a:p>
            <a:endParaRPr lang="hr-HR" dirty="0"/>
          </a:p>
          <a:p>
            <a:pPr marL="285750" indent="-285750">
              <a:buFont typeface="Arial" panose="020B0604020202020204" pitchFamily="34" charset="0"/>
              <a:buChar char="•"/>
            </a:pPr>
            <a:r>
              <a:rPr lang="hr-HR" b="1" dirty="0" smtClean="0"/>
              <a:t>Moj</a:t>
            </a:r>
            <a:r>
              <a:rPr lang="en-GB" b="1" dirty="0" smtClean="0"/>
              <a:t>e</a:t>
            </a:r>
            <a:r>
              <a:rPr lang="hr-HR" b="1" dirty="0" smtClean="0"/>
              <a:t> nov</a:t>
            </a:r>
            <a:r>
              <a:rPr lang="en-GB" b="1" dirty="0" smtClean="0"/>
              <a:t>o BV</a:t>
            </a:r>
            <a:r>
              <a:rPr lang="hr-HR" b="1" dirty="0" smtClean="0"/>
              <a:t> </a:t>
            </a:r>
            <a:r>
              <a:rPr lang="hr-HR" b="1" dirty="0"/>
              <a:t>glasi:  </a:t>
            </a:r>
            <a:r>
              <a:rPr lang="hr-HR" dirty="0"/>
              <a:t>		Ja sam…..</a:t>
            </a:r>
          </a:p>
          <a:p>
            <a:endParaRPr lang="hr-HR" dirty="0"/>
          </a:p>
          <a:p>
            <a:r>
              <a:rPr lang="hr-HR" dirty="0"/>
              <a:t> 				</a:t>
            </a:r>
            <a:r>
              <a:rPr lang="hr-HR" i="1" dirty="0"/>
              <a:t>Uvjerenje %		Emocija (0-100)</a:t>
            </a:r>
          </a:p>
          <a:p>
            <a:r>
              <a:rPr lang="hr-HR" dirty="0"/>
              <a:t>Kada je </a:t>
            </a:r>
            <a:r>
              <a:rPr lang="hr-HR" dirty="0" smtClean="0"/>
              <a:t>nov</a:t>
            </a:r>
            <a:r>
              <a:rPr lang="en-GB" dirty="0" smtClean="0"/>
              <a:t>o BV</a:t>
            </a:r>
            <a:r>
              <a:rPr lang="hr-HR" dirty="0" smtClean="0"/>
              <a:t> najuvjerljivij</a:t>
            </a:r>
            <a:r>
              <a:rPr lang="en-GB" dirty="0" smtClean="0"/>
              <a:t>e</a:t>
            </a:r>
            <a:r>
              <a:rPr lang="hr-HR" dirty="0" smtClean="0"/>
              <a:t>:</a:t>
            </a:r>
            <a:endParaRPr lang="hr-HR" dirty="0"/>
          </a:p>
          <a:p>
            <a:r>
              <a:rPr lang="hr-HR" dirty="0"/>
              <a:t>Kada je najmanje </a:t>
            </a:r>
            <a:r>
              <a:rPr lang="hr-HR" dirty="0" smtClean="0"/>
              <a:t>uvjerljiv</a:t>
            </a:r>
            <a:r>
              <a:rPr lang="en-GB" dirty="0" smtClean="0"/>
              <a:t>o</a:t>
            </a:r>
            <a:r>
              <a:rPr lang="hr-HR" dirty="0" smtClean="0"/>
              <a:t>:</a:t>
            </a:r>
            <a:endParaRPr lang="hr-HR" dirty="0"/>
          </a:p>
          <a:p>
            <a:r>
              <a:rPr lang="hr-HR" dirty="0"/>
              <a:t>Kada sam započeo s KBT</a:t>
            </a:r>
            <a:r>
              <a:rPr lang="hr-HR" dirty="0" smtClean="0"/>
              <a:t>:</a:t>
            </a:r>
          </a:p>
          <a:p>
            <a:endParaRPr lang="hr-HR" dirty="0"/>
          </a:p>
          <a:p>
            <a:pPr marL="285750" indent="-285750">
              <a:buFont typeface="Arial" panose="020B0604020202020204" pitchFamily="34" charset="0"/>
              <a:buChar char="•"/>
            </a:pPr>
            <a:r>
              <a:rPr lang="hr-HR" b="1" dirty="0" smtClean="0"/>
              <a:t>„Dokazi” koji potvrđuju </a:t>
            </a:r>
            <a:r>
              <a:rPr lang="hr-HR" b="1" dirty="0" smtClean="0"/>
              <a:t>star</a:t>
            </a:r>
            <a:r>
              <a:rPr lang="en-GB" b="1" dirty="0" smtClean="0"/>
              <a:t>o BV</a:t>
            </a:r>
            <a:r>
              <a:rPr lang="hr-HR" b="1" dirty="0" smtClean="0"/>
              <a:t> </a:t>
            </a:r>
            <a:r>
              <a:rPr lang="hr-HR" b="1" dirty="0" smtClean="0"/>
              <a:t>i kako ih tumačim:</a:t>
            </a:r>
          </a:p>
          <a:p>
            <a:pPr marL="285750" indent="-285750">
              <a:buFont typeface="Arial" panose="020B0604020202020204" pitchFamily="34" charset="0"/>
              <a:buChar char="•"/>
            </a:pPr>
            <a:endParaRPr lang="hr-HR" dirty="0"/>
          </a:p>
          <a:p>
            <a:r>
              <a:rPr lang="hr-HR" dirty="0" smtClean="0"/>
              <a:t>„Dokazi”			Novo tumačenje</a:t>
            </a:r>
          </a:p>
          <a:p>
            <a:endParaRPr lang="hr-HR" dirty="0"/>
          </a:p>
          <a:p>
            <a:r>
              <a:rPr lang="hr-HR" dirty="0" smtClean="0"/>
              <a:t>U svjetlu novog tumačenja stupanj uvjerenja u </a:t>
            </a:r>
            <a:r>
              <a:rPr lang="hr-HR" i="1" u="sng" dirty="0" smtClean="0"/>
              <a:t>star</a:t>
            </a:r>
            <a:r>
              <a:rPr lang="en-GB" i="1" u="sng" dirty="0" smtClean="0"/>
              <a:t>o</a:t>
            </a:r>
            <a:r>
              <a:rPr lang="hr-HR" dirty="0" smtClean="0"/>
              <a:t> B</a:t>
            </a:r>
            <a:r>
              <a:rPr lang="en-GB" dirty="0" smtClean="0"/>
              <a:t>V</a:t>
            </a:r>
            <a:r>
              <a:rPr lang="hr-HR" dirty="0" smtClean="0"/>
              <a:t>: </a:t>
            </a:r>
            <a:r>
              <a:rPr lang="hr-HR" dirty="0" smtClean="0"/>
              <a:t>____%</a:t>
            </a:r>
          </a:p>
          <a:p>
            <a:r>
              <a:rPr lang="hr-HR" dirty="0"/>
              <a:t>U svjetlu novog tumačenja </a:t>
            </a:r>
            <a:r>
              <a:rPr lang="hr-HR" dirty="0" smtClean="0"/>
              <a:t>stupanj uvjerenja u </a:t>
            </a:r>
            <a:r>
              <a:rPr lang="hr-HR" i="1" u="sng" dirty="0" smtClean="0"/>
              <a:t>nov</a:t>
            </a:r>
            <a:r>
              <a:rPr lang="en-GB" i="1" u="sng" dirty="0" smtClean="0"/>
              <a:t>o</a:t>
            </a:r>
            <a:r>
              <a:rPr lang="hr-HR" dirty="0" smtClean="0"/>
              <a:t> B</a:t>
            </a:r>
            <a:r>
              <a:rPr lang="en-GB" dirty="0" smtClean="0"/>
              <a:t>V</a:t>
            </a:r>
            <a:r>
              <a:rPr lang="hr-HR" dirty="0" smtClean="0"/>
              <a:t>: </a:t>
            </a:r>
            <a:r>
              <a:rPr lang="hr-HR" dirty="0"/>
              <a:t>____%</a:t>
            </a:r>
          </a:p>
          <a:p>
            <a:endParaRPr lang="hr-HR" dirty="0"/>
          </a:p>
        </p:txBody>
      </p:sp>
    </p:spTree>
    <p:extLst>
      <p:ext uri="{BB962C8B-B14F-4D97-AF65-F5344CB8AC3E}">
        <p14:creationId xmlns:p14="http://schemas.microsoft.com/office/powerpoint/2010/main" val="27998971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p:cNvSpPr txBox="1"/>
          <p:nvPr/>
        </p:nvSpPr>
        <p:spPr>
          <a:xfrm>
            <a:off x="107504" y="548680"/>
            <a:ext cx="8909811" cy="5078313"/>
          </a:xfrm>
          <a:prstGeom prst="rect">
            <a:avLst/>
          </a:prstGeom>
          <a:noFill/>
        </p:spPr>
        <p:txBody>
          <a:bodyPr wrap="none" rtlCol="0">
            <a:spAutoFit/>
          </a:bodyPr>
          <a:lstStyle/>
          <a:p>
            <a:pPr marL="285750" indent="-285750">
              <a:buFont typeface="Arial" panose="020B0604020202020204" pitchFamily="34" charset="0"/>
              <a:buChar char="•"/>
            </a:pPr>
            <a:r>
              <a:rPr lang="hr-HR" b="1" dirty="0" smtClean="0"/>
              <a:t>Dokazi (prošli i sadašnji) koji podržavaju </a:t>
            </a:r>
            <a:r>
              <a:rPr lang="hr-HR" b="1" dirty="0" smtClean="0"/>
              <a:t>moj</a:t>
            </a:r>
            <a:r>
              <a:rPr lang="en-GB" b="1" dirty="0" smtClean="0"/>
              <a:t>e</a:t>
            </a:r>
            <a:r>
              <a:rPr lang="hr-HR" b="1" dirty="0" smtClean="0"/>
              <a:t> nov</a:t>
            </a:r>
            <a:r>
              <a:rPr lang="en-GB" b="1" dirty="0" smtClean="0"/>
              <a:t>o</a:t>
            </a:r>
            <a:r>
              <a:rPr lang="hr-HR" b="1" dirty="0" smtClean="0"/>
              <a:t> B</a:t>
            </a:r>
            <a:r>
              <a:rPr lang="en-GB" b="1" dirty="0" smtClean="0"/>
              <a:t>V</a:t>
            </a:r>
            <a:r>
              <a:rPr lang="hr-HR" b="1" dirty="0" smtClean="0"/>
              <a:t> </a:t>
            </a:r>
            <a:r>
              <a:rPr lang="hr-HR" b="1" dirty="0" smtClean="0"/>
              <a:t>o sebi:</a:t>
            </a:r>
          </a:p>
          <a:p>
            <a:endParaRPr lang="hr-HR" dirty="0"/>
          </a:p>
          <a:p>
            <a:r>
              <a:rPr lang="hr-HR" dirty="0"/>
              <a:t>U svjetlu </a:t>
            </a:r>
            <a:r>
              <a:rPr lang="hr-HR" dirty="0" smtClean="0"/>
              <a:t>ovih dokaza, stupanj </a:t>
            </a:r>
            <a:r>
              <a:rPr lang="hr-HR" dirty="0"/>
              <a:t>uvjerenja u </a:t>
            </a:r>
            <a:r>
              <a:rPr lang="hr-HR" i="1" u="sng" dirty="0" smtClean="0"/>
              <a:t>star</a:t>
            </a:r>
            <a:r>
              <a:rPr lang="en-GB" i="1" u="sng" dirty="0" smtClean="0"/>
              <a:t>o</a:t>
            </a:r>
            <a:r>
              <a:rPr lang="hr-HR" dirty="0" smtClean="0"/>
              <a:t> B</a:t>
            </a:r>
            <a:r>
              <a:rPr lang="en-GB" dirty="0" smtClean="0"/>
              <a:t>V</a:t>
            </a:r>
            <a:r>
              <a:rPr lang="hr-HR" dirty="0" smtClean="0"/>
              <a:t>: </a:t>
            </a:r>
            <a:r>
              <a:rPr lang="hr-HR" dirty="0"/>
              <a:t>____%</a:t>
            </a:r>
          </a:p>
          <a:p>
            <a:r>
              <a:rPr lang="hr-HR" dirty="0"/>
              <a:t>U svjetlu </a:t>
            </a:r>
            <a:r>
              <a:rPr lang="hr-HR" dirty="0" smtClean="0"/>
              <a:t>novih dokaza, stupanj </a:t>
            </a:r>
            <a:r>
              <a:rPr lang="hr-HR" dirty="0"/>
              <a:t>uvjerenja u </a:t>
            </a:r>
            <a:r>
              <a:rPr lang="hr-HR" i="1" u="sng" dirty="0" smtClean="0"/>
              <a:t>nov</a:t>
            </a:r>
            <a:r>
              <a:rPr lang="en-GB" i="1" u="sng" dirty="0" smtClean="0"/>
              <a:t>o</a:t>
            </a:r>
            <a:r>
              <a:rPr lang="hr-HR" dirty="0" smtClean="0"/>
              <a:t> B</a:t>
            </a:r>
            <a:r>
              <a:rPr lang="en-GB" dirty="0"/>
              <a:t>V</a:t>
            </a:r>
            <a:r>
              <a:rPr lang="hr-HR" dirty="0" smtClean="0"/>
              <a:t>: </a:t>
            </a:r>
            <a:r>
              <a:rPr lang="hr-HR" dirty="0" smtClean="0"/>
              <a:t>____%</a:t>
            </a:r>
          </a:p>
          <a:p>
            <a:endParaRPr lang="hr-HR" dirty="0"/>
          </a:p>
          <a:p>
            <a:endParaRPr lang="hr-HR" dirty="0" smtClean="0"/>
          </a:p>
          <a:p>
            <a:pPr marL="285750" indent="-285750">
              <a:buFont typeface="Arial" panose="020B0604020202020204" pitchFamily="34" charset="0"/>
              <a:buChar char="•"/>
            </a:pPr>
            <a:r>
              <a:rPr lang="hr-HR" b="1" dirty="0" smtClean="0"/>
              <a:t>Opažanja: Informacije i iskustva na koja trebam obraćati pažnju kako bih </a:t>
            </a:r>
          </a:p>
          <a:p>
            <a:r>
              <a:rPr lang="hr-HR" b="1" dirty="0" smtClean="0"/>
              <a:t>skupio dovoljno dokaza koji podržavaju </a:t>
            </a:r>
            <a:r>
              <a:rPr lang="hr-HR" b="1" dirty="0" smtClean="0"/>
              <a:t>moj</a:t>
            </a:r>
            <a:r>
              <a:rPr lang="en-GB" b="1" dirty="0" smtClean="0"/>
              <a:t>e</a:t>
            </a:r>
            <a:r>
              <a:rPr lang="hr-HR" b="1" dirty="0" smtClean="0"/>
              <a:t> nov</a:t>
            </a:r>
            <a:r>
              <a:rPr lang="en-GB" b="1" dirty="0" smtClean="0"/>
              <a:t>o BV</a:t>
            </a:r>
            <a:r>
              <a:rPr lang="hr-HR" b="1" dirty="0" smtClean="0"/>
              <a:t> </a:t>
            </a:r>
            <a:r>
              <a:rPr lang="hr-HR" b="1" dirty="0" smtClean="0"/>
              <a:t>o sebi:</a:t>
            </a:r>
          </a:p>
          <a:p>
            <a:endParaRPr lang="hr-HR" dirty="0"/>
          </a:p>
          <a:p>
            <a:endParaRPr lang="hr-HR" dirty="0" smtClean="0"/>
          </a:p>
          <a:p>
            <a:endParaRPr lang="hr-HR" dirty="0"/>
          </a:p>
          <a:p>
            <a:pPr marL="285750" indent="-285750">
              <a:buFont typeface="Arial" panose="020B0604020202020204" pitchFamily="34" charset="0"/>
              <a:buChar char="•"/>
            </a:pPr>
            <a:r>
              <a:rPr lang="hr-HR" b="1" dirty="0" smtClean="0"/>
              <a:t>Eksperimenti: Posebni zadaci koje moram obaviti kako bih </a:t>
            </a:r>
            <a:r>
              <a:rPr lang="hr-HR" b="1" dirty="0"/>
              <a:t>skupio dovoljno </a:t>
            </a:r>
            <a:endParaRPr lang="hr-HR" b="1" dirty="0" smtClean="0"/>
          </a:p>
          <a:p>
            <a:r>
              <a:rPr lang="hr-HR" b="1" dirty="0" smtClean="0"/>
              <a:t>dokaza </a:t>
            </a:r>
            <a:r>
              <a:rPr lang="hr-HR" b="1" dirty="0"/>
              <a:t>koji podržavaju </a:t>
            </a:r>
            <a:r>
              <a:rPr lang="hr-HR" b="1" dirty="0" smtClean="0"/>
              <a:t>moj</a:t>
            </a:r>
            <a:r>
              <a:rPr lang="en-GB" b="1" dirty="0" smtClean="0"/>
              <a:t>e</a:t>
            </a:r>
            <a:r>
              <a:rPr lang="hr-HR" b="1" dirty="0" smtClean="0"/>
              <a:t> nov</a:t>
            </a:r>
            <a:r>
              <a:rPr lang="en-GB" b="1" dirty="0" smtClean="0"/>
              <a:t>o BV</a:t>
            </a:r>
            <a:r>
              <a:rPr lang="hr-HR" b="1" dirty="0" smtClean="0"/>
              <a:t> </a:t>
            </a:r>
            <a:r>
              <a:rPr lang="hr-HR" b="1" dirty="0"/>
              <a:t>o sebi:</a:t>
            </a:r>
          </a:p>
          <a:p>
            <a:endParaRPr lang="hr-HR" dirty="0"/>
          </a:p>
          <a:p>
            <a:endParaRPr lang="hr-HR" dirty="0"/>
          </a:p>
          <a:p>
            <a:endParaRPr lang="hr-HR" dirty="0" smtClean="0"/>
          </a:p>
          <a:p>
            <a:endParaRPr lang="hr-HR" dirty="0"/>
          </a:p>
          <a:p>
            <a:endParaRPr lang="hr-HR" dirty="0"/>
          </a:p>
        </p:txBody>
      </p:sp>
    </p:spTree>
    <p:extLst>
      <p:ext uri="{BB962C8B-B14F-4D97-AF65-F5344CB8AC3E}">
        <p14:creationId xmlns:p14="http://schemas.microsoft.com/office/powerpoint/2010/main" val="974450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2800" dirty="0" smtClean="0"/>
              <a:t>Procjena samopoštovanja   - </a:t>
            </a:r>
            <a:r>
              <a:rPr lang="hr-HR" sz="2000" dirty="0" smtClean="0"/>
              <a:t>znakovi</a:t>
            </a:r>
            <a:endParaRPr lang="hr-HR" sz="2000" dirty="0"/>
          </a:p>
        </p:txBody>
      </p:sp>
      <p:sp>
        <p:nvSpPr>
          <p:cNvPr id="3" name="Rezervirano mjesto sadržaja 2"/>
          <p:cNvSpPr>
            <a:spLocks noGrp="1"/>
          </p:cNvSpPr>
          <p:nvPr>
            <p:ph idx="1"/>
          </p:nvPr>
        </p:nvSpPr>
        <p:spPr>
          <a:xfrm>
            <a:off x="457200" y="1752600"/>
            <a:ext cx="8229600" cy="4628728"/>
          </a:xfrm>
        </p:spPr>
        <p:txBody>
          <a:bodyPr>
            <a:normAutofit/>
          </a:bodyPr>
          <a:lstStyle/>
          <a:p>
            <a:pPr marL="114300" indent="0">
              <a:buNone/>
            </a:pPr>
            <a:r>
              <a:rPr lang="hr-HR" dirty="0" smtClean="0"/>
              <a:t>MISLI I IZJAVE O SEBI</a:t>
            </a:r>
          </a:p>
          <a:p>
            <a:pPr marL="114300" indent="0">
              <a:buNone/>
            </a:pPr>
            <a:r>
              <a:rPr lang="hr-HR" sz="1600" dirty="0" smtClean="0"/>
              <a:t>- </a:t>
            </a:r>
            <a:r>
              <a:rPr lang="hr-HR" sz="1600" dirty="0"/>
              <a:t>samokritičnost, </a:t>
            </a:r>
            <a:r>
              <a:rPr lang="hr-HR" sz="1600" dirty="0" err="1"/>
              <a:t>samookrivljavanje</a:t>
            </a:r>
            <a:r>
              <a:rPr lang="hr-HR" sz="1600" dirty="0"/>
              <a:t>, sumnja u sebe, opisivanje sebe kao bezvrijednog, usmjerenost pažnje na slabosti i nedostatke, umanjivanje ili zanemarivanje pozitivnih karakteristika</a:t>
            </a:r>
          </a:p>
          <a:p>
            <a:pPr marL="114300" indent="0">
              <a:buNone/>
            </a:pPr>
            <a:r>
              <a:rPr lang="hr-HR" dirty="0" smtClean="0"/>
              <a:t>PONAŠANJA</a:t>
            </a:r>
          </a:p>
          <a:p>
            <a:pPr marL="263525" indent="-174625">
              <a:buFontTx/>
              <a:buChar char="-"/>
            </a:pPr>
            <a:r>
              <a:rPr lang="hr-HR" sz="1600" dirty="0" smtClean="0"/>
              <a:t>nemogućnost </a:t>
            </a:r>
            <a:r>
              <a:rPr lang="hr-HR" sz="1600" dirty="0"/>
              <a:t>slobodnog izražavanja bez straha i zakočenosti, teškoće u iznošenju vlastitih potreba i zauzimanju za sebe, često opravdavanje i ispričavanje, </a:t>
            </a:r>
            <a:r>
              <a:rPr lang="hr-HR" sz="1600" dirty="0" smtClean="0"/>
              <a:t>propuštanje </a:t>
            </a:r>
            <a:r>
              <a:rPr lang="hr-HR" sz="1600" dirty="0"/>
              <a:t>prilika</a:t>
            </a:r>
          </a:p>
          <a:p>
            <a:pPr marL="263525" indent="-174625">
              <a:buFontTx/>
              <a:buChar char="-"/>
            </a:pPr>
            <a:r>
              <a:rPr lang="hr-HR" sz="1600" dirty="0" smtClean="0"/>
              <a:t>pognut </a:t>
            </a:r>
            <a:r>
              <a:rPr lang="hr-HR" sz="1600" dirty="0"/>
              <a:t>stav tijela, spuštena glava, izbjegavanje kontakta očima, prigušen glas, oklijevanje</a:t>
            </a:r>
          </a:p>
          <a:p>
            <a:pPr marL="114300" indent="0">
              <a:buNone/>
            </a:pPr>
            <a:r>
              <a:rPr lang="hr-HR" dirty="0" smtClean="0"/>
              <a:t>EMOCIJE</a:t>
            </a:r>
          </a:p>
          <a:p>
            <a:pPr marL="114300" indent="0">
              <a:spcBef>
                <a:spcPts val="600"/>
              </a:spcBef>
              <a:buNone/>
            </a:pPr>
            <a:r>
              <a:rPr lang="hr-HR" sz="1600" dirty="0"/>
              <a:t>- tuga, tjeskoba, krivnja, sram, frustracija, ljutnja</a:t>
            </a:r>
          </a:p>
          <a:p>
            <a:pPr marL="114300" indent="0">
              <a:spcBef>
                <a:spcPts val="600"/>
              </a:spcBef>
              <a:buNone/>
            </a:pPr>
            <a:r>
              <a:rPr lang="hr-HR" dirty="0" smtClean="0"/>
              <a:t>TJELESNI ZNAKOVI</a:t>
            </a:r>
          </a:p>
          <a:p>
            <a:pPr marL="114300" indent="0">
              <a:spcBef>
                <a:spcPts val="0"/>
              </a:spcBef>
              <a:buNone/>
            </a:pPr>
            <a:r>
              <a:rPr lang="hr-HR" dirty="0" smtClean="0"/>
              <a:t>- </a:t>
            </a:r>
            <a:r>
              <a:rPr lang="hr-HR" sz="1600" dirty="0" smtClean="0"/>
              <a:t>neugodne </a:t>
            </a:r>
            <a:r>
              <a:rPr lang="hr-HR" sz="1600" dirty="0"/>
              <a:t>tjelesne senzacije: umor, nedostatak energije, napetost</a:t>
            </a:r>
          </a:p>
        </p:txBody>
      </p:sp>
    </p:spTree>
    <p:extLst>
      <p:ext uri="{BB962C8B-B14F-4D97-AF65-F5344CB8AC3E}">
        <p14:creationId xmlns:p14="http://schemas.microsoft.com/office/powerpoint/2010/main" val="25824718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p:cNvSpPr txBox="1"/>
          <p:nvPr/>
        </p:nvSpPr>
        <p:spPr>
          <a:xfrm>
            <a:off x="1979712" y="2564904"/>
            <a:ext cx="4552849" cy="769441"/>
          </a:xfrm>
          <a:prstGeom prst="rect">
            <a:avLst/>
          </a:prstGeom>
          <a:noFill/>
        </p:spPr>
        <p:txBody>
          <a:bodyPr wrap="none" rtlCol="0">
            <a:spAutoFit/>
          </a:bodyPr>
          <a:lstStyle/>
          <a:p>
            <a:pPr algn="ctr"/>
            <a:r>
              <a:rPr lang="hr-HR" sz="4400" b="1" dirty="0" smtClean="0"/>
              <a:t>Hvala na pažnji!</a:t>
            </a:r>
            <a:endParaRPr lang="hr-HR" sz="4400" b="1" dirty="0"/>
          </a:p>
        </p:txBody>
      </p:sp>
    </p:spTree>
    <p:extLst>
      <p:ext uri="{BB962C8B-B14F-4D97-AF65-F5344CB8AC3E}">
        <p14:creationId xmlns:p14="http://schemas.microsoft.com/office/powerpoint/2010/main" val="1045552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Utjecaj samopoštovanja na svakodnevni život</a:t>
            </a:r>
            <a:endParaRPr lang="hr-HR" dirty="0"/>
          </a:p>
        </p:txBody>
      </p:sp>
      <p:sp>
        <p:nvSpPr>
          <p:cNvPr id="3" name="Rezervirano mjesto sadržaja 2"/>
          <p:cNvSpPr>
            <a:spLocks noGrp="1"/>
          </p:cNvSpPr>
          <p:nvPr>
            <p:ph idx="1"/>
          </p:nvPr>
        </p:nvSpPr>
        <p:spPr>
          <a:xfrm>
            <a:off x="395536" y="1628800"/>
            <a:ext cx="8229600" cy="5184576"/>
          </a:xfrm>
        </p:spPr>
        <p:txBody>
          <a:bodyPr>
            <a:normAutofit/>
          </a:bodyPr>
          <a:lstStyle/>
          <a:p>
            <a:pPr marL="114300" indent="0">
              <a:buNone/>
            </a:pPr>
            <a:r>
              <a:rPr lang="hr-HR" sz="1800" dirty="0" smtClean="0"/>
              <a:t>ŠKOLA I POSAO</a:t>
            </a:r>
          </a:p>
          <a:p>
            <a:pPr marL="114300" indent="0">
              <a:buNone/>
            </a:pPr>
            <a:r>
              <a:rPr lang="hr-HR" sz="1500" dirty="0" smtClean="0"/>
              <a:t>-konzistentan obrazac postizanja niskog učinka i izbjegavanja izazova, rigorozan </a:t>
            </a:r>
            <a:r>
              <a:rPr lang="hr-HR" sz="1500" dirty="0" err="1" smtClean="0"/>
              <a:t>perfekcionizam</a:t>
            </a:r>
            <a:r>
              <a:rPr lang="hr-HR" sz="1500" dirty="0" smtClean="0"/>
              <a:t>, neprestan naporan rad motiviran strahom od neuspjeha</a:t>
            </a:r>
          </a:p>
          <a:p>
            <a:pPr marL="114300" indent="0">
              <a:buNone/>
            </a:pPr>
            <a:r>
              <a:rPr lang="hr-HR" sz="1500" dirty="0" smtClean="0"/>
              <a:t>-nepriznavanje vlastitih zasluga za uspjeh, nedovođenje uspjeha u vezu s osobnim kvalitetama</a:t>
            </a:r>
          </a:p>
          <a:p>
            <a:pPr marL="114300" indent="0">
              <a:buNone/>
            </a:pPr>
            <a:r>
              <a:rPr lang="hr-HR" sz="1800" dirty="0" smtClean="0"/>
              <a:t>INTERPERSONALNI ODNOSI</a:t>
            </a:r>
          </a:p>
          <a:p>
            <a:pPr marL="114300" indent="0">
              <a:buNone/>
            </a:pPr>
            <a:r>
              <a:rPr lang="hr-HR" sz="1600" dirty="0" smtClean="0"/>
              <a:t>-</a:t>
            </a:r>
            <a:r>
              <a:rPr lang="hr-HR" sz="1500" dirty="0"/>
              <a:t>pretjerana (</a:t>
            </a:r>
            <a:r>
              <a:rPr lang="hr-HR" sz="1500" dirty="0" err="1"/>
              <a:t>hendikepirajuća</a:t>
            </a:r>
            <a:r>
              <a:rPr lang="hr-HR" sz="1500" dirty="0"/>
              <a:t>) svjesnost sebe, preosjetljivost na kritiku i neodobravanje, pretjerana želja za ugađanjem drugima, izbjegavanje bliskosti i kontakta s drugima</a:t>
            </a:r>
          </a:p>
          <a:p>
            <a:pPr marL="114300" indent="0">
              <a:buNone/>
            </a:pPr>
            <a:r>
              <a:rPr lang="hr-HR" sz="1500" dirty="0"/>
              <a:t>-strategije: dežurni zabavljač, osoba u središtu zbivanja, ostavljanje dojma samouvjerenosti i držanja stvari pod kontrolom ili stavljanje drugih na prvo mjesto pod svaku cijenu</a:t>
            </a:r>
          </a:p>
          <a:p>
            <a:pPr marL="114300" indent="0">
              <a:buNone/>
            </a:pPr>
            <a:r>
              <a:rPr lang="hr-HR" sz="1800" dirty="0"/>
              <a:t>SLOBODNO VRIJEME</a:t>
            </a:r>
          </a:p>
          <a:p>
            <a:pPr marL="114300" indent="0">
              <a:buNone/>
            </a:pPr>
            <a:r>
              <a:rPr lang="hr-HR" sz="1500" dirty="0"/>
              <a:t>-izbjegavanje aktivnosti u kojima postoji opasnost od procjene (umjetničke, sportske aktivnosti), vjerovanje da ne zaslužuju nagrade ili odmor i zabavu</a:t>
            </a:r>
          </a:p>
          <a:p>
            <a:pPr marL="114300" indent="0">
              <a:buNone/>
            </a:pPr>
            <a:r>
              <a:rPr lang="hr-HR" sz="1800" dirty="0"/>
              <a:t>BRIGA O SEBI</a:t>
            </a:r>
          </a:p>
          <a:p>
            <a:pPr marL="114300" indent="0">
              <a:buNone/>
            </a:pPr>
            <a:r>
              <a:rPr lang="hr-HR" sz="1500" dirty="0"/>
              <a:t>-poteškoće tijekom bolesti, odgađaju odlazak npr. frizeru, zubaru, u kupovinu, često piju, puše, uživaju droge</a:t>
            </a:r>
          </a:p>
          <a:p>
            <a:pPr marL="114300" indent="0">
              <a:buNone/>
            </a:pPr>
            <a:r>
              <a:rPr lang="hr-HR" sz="1600" dirty="0" smtClean="0"/>
              <a:t>-nasuprot tome mogu utrošiti sate pomno se uređujući vjerujući da je to jedini način da se drugima svide</a:t>
            </a:r>
            <a:endParaRPr lang="hr-HR" sz="1600" dirty="0"/>
          </a:p>
          <a:p>
            <a:pPr marL="114300" indent="0">
              <a:buNone/>
            </a:pPr>
            <a:endParaRPr lang="hr-HR" sz="1600" dirty="0"/>
          </a:p>
        </p:txBody>
      </p:sp>
    </p:spTree>
    <p:extLst>
      <p:ext uri="{BB962C8B-B14F-4D97-AF65-F5344CB8AC3E}">
        <p14:creationId xmlns:p14="http://schemas.microsoft.com/office/powerpoint/2010/main" val="947675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Varijacije u ulozi i statusu niskog samopoštovanja (NS)</a:t>
            </a:r>
            <a:endParaRPr lang="hr-HR" dirty="0"/>
          </a:p>
        </p:txBody>
      </p:sp>
      <p:sp>
        <p:nvSpPr>
          <p:cNvPr id="3" name="Rezervirano mjesto sadržaja 2"/>
          <p:cNvSpPr>
            <a:spLocks noGrp="1"/>
          </p:cNvSpPr>
          <p:nvPr>
            <p:ph idx="1"/>
          </p:nvPr>
        </p:nvSpPr>
        <p:spPr>
          <a:xfrm>
            <a:off x="457200" y="1752600"/>
            <a:ext cx="8229600" cy="4844752"/>
          </a:xfrm>
        </p:spPr>
        <p:txBody>
          <a:bodyPr>
            <a:normAutofit fontScale="92500" lnSpcReduction="10000"/>
          </a:bodyPr>
          <a:lstStyle/>
          <a:p>
            <a:pPr marL="114300" indent="0">
              <a:buNone/>
            </a:pPr>
            <a:r>
              <a:rPr lang="hr-HR" dirty="0" smtClean="0"/>
              <a:t>NS KAO ASPEKT TRENUTNOG PROBLEMA</a:t>
            </a:r>
          </a:p>
          <a:p>
            <a:pPr marL="114300" indent="0">
              <a:buNone/>
            </a:pPr>
            <a:r>
              <a:rPr lang="hr-HR" sz="1800" dirty="0" smtClean="0"/>
              <a:t>-npr. aspekt depresije; provjeriti ispunjenje kriterija za depresiju i primarno tretirati </a:t>
            </a:r>
            <a:r>
              <a:rPr lang="hr-HR" sz="1800" dirty="0" smtClean="0"/>
              <a:t>depresiju</a:t>
            </a:r>
            <a:endParaRPr lang="en-GB" sz="1800" dirty="0" smtClean="0"/>
          </a:p>
          <a:p>
            <a:pPr marL="114300" indent="0">
              <a:buNone/>
            </a:pPr>
            <a:endParaRPr lang="hr-HR" sz="1800" dirty="0"/>
          </a:p>
          <a:p>
            <a:pPr marL="114300" indent="0">
              <a:buNone/>
            </a:pPr>
            <a:r>
              <a:rPr lang="hr-HR" dirty="0" smtClean="0"/>
              <a:t>NS KAO POSLJEDICA DRUGIH PROBLEMA</a:t>
            </a:r>
          </a:p>
          <a:p>
            <a:pPr marL="114300" indent="0">
              <a:buNone/>
            </a:pPr>
            <a:r>
              <a:rPr lang="hr-HR" sz="1800" dirty="0" smtClean="0"/>
              <a:t>-npr.dugotrajna anksioznost i panični napadi ograničavaju funkcioniranje i ograničavaju slobodu osobe umanjujući time </a:t>
            </a:r>
            <a:r>
              <a:rPr lang="hr-HR" sz="1800" dirty="0" smtClean="0"/>
              <a:t>samopouzdanje</a:t>
            </a:r>
            <a:r>
              <a:rPr lang="en-GB" sz="1800" dirty="0" smtClean="0"/>
              <a:t>,</a:t>
            </a:r>
            <a:r>
              <a:rPr lang="hr-HR" sz="1800" dirty="0" smtClean="0"/>
              <a:t> </a:t>
            </a:r>
            <a:r>
              <a:rPr lang="hr-HR" sz="1800" dirty="0" smtClean="0"/>
              <a:t>što dovodi do osjećaja nekompetentnosti i neadekvatnosti</a:t>
            </a:r>
          </a:p>
          <a:p>
            <a:pPr marL="114300" indent="0">
              <a:buNone/>
            </a:pPr>
            <a:r>
              <a:rPr lang="hr-HR" sz="1800" dirty="0" smtClean="0"/>
              <a:t>-npr. trajne poteškoće u </a:t>
            </a:r>
            <a:r>
              <a:rPr lang="hr-HR" sz="1800" dirty="0" err="1" smtClean="0"/>
              <a:t>interpersonalnim</a:t>
            </a:r>
            <a:r>
              <a:rPr lang="hr-HR" sz="1800" dirty="0" smtClean="0"/>
              <a:t> odnosima, neimaština, dugotrajan visok stres, kronična bol ili bolest (demoralizacija)</a:t>
            </a:r>
          </a:p>
          <a:p>
            <a:pPr marL="114300" indent="0">
              <a:buNone/>
            </a:pPr>
            <a:r>
              <a:rPr lang="hr-HR" sz="1800" dirty="0" smtClean="0"/>
              <a:t>-tretirati osnovni </a:t>
            </a:r>
            <a:r>
              <a:rPr lang="hr-HR" sz="1800" dirty="0" smtClean="0"/>
              <a:t>problem</a:t>
            </a:r>
            <a:endParaRPr lang="en-GB" sz="1800" dirty="0" smtClean="0"/>
          </a:p>
          <a:p>
            <a:pPr marL="114300" indent="0">
              <a:buNone/>
            </a:pPr>
            <a:endParaRPr lang="hr-HR" sz="1800" dirty="0"/>
          </a:p>
          <a:p>
            <a:pPr marL="114300" indent="0">
              <a:buNone/>
            </a:pPr>
            <a:r>
              <a:rPr lang="hr-HR" dirty="0" smtClean="0"/>
              <a:t>NS KAO FAKTOR VULNERABILNOSTI ZA NASTANAK DRUGIH PROBLEMA</a:t>
            </a:r>
          </a:p>
          <a:p>
            <a:pPr marL="114300" indent="0">
              <a:buNone/>
            </a:pPr>
            <a:r>
              <a:rPr lang="hr-HR" sz="1600" dirty="0"/>
              <a:t>-trajna negativna vjerovanja o sebi (nastala u djetinjstvu) kao podloga za razvoj niza teškoća uključujući depresiju, suicidalnost, poremećaje hranjenja, socijalnu anksioznost; izravno tretirati NS</a:t>
            </a:r>
          </a:p>
          <a:p>
            <a:pPr marL="114300" indent="0">
              <a:buNone/>
            </a:pPr>
            <a:endParaRPr lang="hr-HR" dirty="0"/>
          </a:p>
        </p:txBody>
      </p:sp>
    </p:spTree>
    <p:extLst>
      <p:ext uri="{BB962C8B-B14F-4D97-AF65-F5344CB8AC3E}">
        <p14:creationId xmlns:p14="http://schemas.microsoft.com/office/powerpoint/2010/main" val="31249556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Varijacije u učinku</a:t>
            </a:r>
            <a:endParaRPr lang="hr-HR" dirty="0"/>
          </a:p>
        </p:txBody>
      </p:sp>
      <p:graphicFrame>
        <p:nvGraphicFramePr>
          <p:cNvPr id="8" name="Rezervirano mjesto sadržaja 7"/>
          <p:cNvGraphicFramePr>
            <a:graphicFrameLocks noGrp="1"/>
          </p:cNvGraphicFramePr>
          <p:nvPr>
            <p:ph idx="1"/>
            <p:extLst>
              <p:ext uri="{D42A27DB-BD31-4B8C-83A1-F6EECF244321}">
                <p14:modId xmlns:p14="http://schemas.microsoft.com/office/powerpoint/2010/main" val="943848091"/>
              </p:ext>
            </p:extLst>
          </p:nvPr>
        </p:nvGraphicFramePr>
        <p:xfrm>
          <a:off x="453614" y="2420888"/>
          <a:ext cx="8229600" cy="2985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trelica lijevo-desno 8"/>
          <p:cNvSpPr/>
          <p:nvPr/>
        </p:nvSpPr>
        <p:spPr>
          <a:xfrm>
            <a:off x="571970" y="1844824"/>
            <a:ext cx="7992888"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2272152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2. </a:t>
            </a:r>
            <a:r>
              <a:rPr lang="fi-FI" dirty="0" smtClean="0"/>
              <a:t>Kako </a:t>
            </a:r>
            <a:r>
              <a:rPr lang="fi-FI" dirty="0"/>
              <a:t>se razvija nisko samopoštovanje</a:t>
            </a:r>
            <a:r>
              <a:rPr lang="fi-FI" dirty="0" smtClean="0"/>
              <a:t>?</a:t>
            </a:r>
            <a:endParaRPr lang="hr-HR" dirty="0"/>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886537428"/>
              </p:ext>
            </p:extLst>
          </p:nvPr>
        </p:nvGraphicFramePr>
        <p:xfrm>
          <a:off x="457200" y="1752600"/>
          <a:ext cx="8229600" cy="4916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trelica zakrivljena udesno 6"/>
          <p:cNvSpPr/>
          <p:nvPr/>
        </p:nvSpPr>
        <p:spPr>
          <a:xfrm>
            <a:off x="180434" y="2420888"/>
            <a:ext cx="288032" cy="7200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0" name="Strelica zakrivljena udesno 9"/>
          <p:cNvSpPr/>
          <p:nvPr/>
        </p:nvSpPr>
        <p:spPr>
          <a:xfrm>
            <a:off x="180434" y="3645024"/>
            <a:ext cx="288032" cy="7200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1" name="Strelica zakrivljena udesno 10"/>
          <p:cNvSpPr/>
          <p:nvPr/>
        </p:nvSpPr>
        <p:spPr>
          <a:xfrm>
            <a:off x="180434" y="5301208"/>
            <a:ext cx="288032" cy="7200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2" name="Strelica zakrivljena udesno 11"/>
          <p:cNvSpPr/>
          <p:nvPr/>
        </p:nvSpPr>
        <p:spPr>
          <a:xfrm rot="18541555">
            <a:off x="8604448" y="6021288"/>
            <a:ext cx="288032" cy="7200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2333983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p:cNvGraphicFramePr>
            <a:graphicFrameLocks noGrp="1"/>
          </p:cNvGraphicFramePr>
          <p:nvPr>
            <p:ph idx="1"/>
            <p:extLst>
              <p:ext uri="{D42A27DB-BD31-4B8C-83A1-F6EECF244321}">
                <p14:modId xmlns:p14="http://schemas.microsoft.com/office/powerpoint/2010/main" val="529315384"/>
              </p:ext>
            </p:extLst>
          </p:nvPr>
        </p:nvGraphicFramePr>
        <p:xfrm>
          <a:off x="457200" y="1752600"/>
          <a:ext cx="8229600" cy="4373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upa 6"/>
          <p:cNvGrpSpPr/>
          <p:nvPr/>
        </p:nvGrpSpPr>
        <p:grpSpPr>
          <a:xfrm>
            <a:off x="2339752" y="476671"/>
            <a:ext cx="4536503" cy="1015219"/>
            <a:chOff x="3329210" y="-2484048"/>
            <a:chExt cx="1434554" cy="932460"/>
          </a:xfrm>
        </p:grpSpPr>
        <p:sp>
          <p:nvSpPr>
            <p:cNvPr id="8" name="Zaobljeni pravokutnik 7"/>
            <p:cNvSpPr/>
            <p:nvPr/>
          </p:nvSpPr>
          <p:spPr>
            <a:xfrm>
              <a:off x="3329210" y="-2484048"/>
              <a:ext cx="1434554" cy="9324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Zaobljeni pravokutnik 4"/>
            <p:cNvSpPr/>
            <p:nvPr/>
          </p:nvSpPr>
          <p:spPr>
            <a:xfrm>
              <a:off x="3374729" y="-2438530"/>
              <a:ext cx="1343516" cy="8414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dirty="0"/>
                <a:t>O</a:t>
              </a:r>
              <a:r>
                <a:rPr lang="hr-HR" sz="1900" kern="1200" dirty="0" smtClean="0"/>
                <a:t>kidač</a:t>
              </a:r>
              <a:endParaRPr lang="hr-HR" sz="1900" kern="1200" dirty="0"/>
            </a:p>
          </p:txBody>
        </p:sp>
      </p:grpSp>
      <p:cxnSp>
        <p:nvCxnSpPr>
          <p:cNvPr id="11" name="Ravni poveznik sa strelicom 10"/>
          <p:cNvCxnSpPr>
            <a:stCxn id="8" idx="2"/>
          </p:cNvCxnSpPr>
          <p:nvPr/>
        </p:nvCxnSpPr>
        <p:spPr>
          <a:xfrm flipH="1">
            <a:off x="4608003" y="1491890"/>
            <a:ext cx="1" cy="2089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Ravni poveznik sa strelicom 11"/>
          <p:cNvCxnSpPr/>
          <p:nvPr/>
        </p:nvCxnSpPr>
        <p:spPr>
          <a:xfrm>
            <a:off x="6744956" y="4869160"/>
            <a:ext cx="2880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kstniOkvir 13"/>
          <p:cNvSpPr txBox="1"/>
          <p:nvPr/>
        </p:nvSpPr>
        <p:spPr>
          <a:xfrm>
            <a:off x="6888972" y="4499828"/>
            <a:ext cx="2266967" cy="577081"/>
          </a:xfrm>
          <a:prstGeom prst="rect">
            <a:avLst/>
          </a:prstGeom>
          <a:noFill/>
        </p:spPr>
        <p:txBody>
          <a:bodyPr wrap="none" rtlCol="0">
            <a:spAutoFit/>
          </a:bodyPr>
          <a:lstStyle/>
          <a:p>
            <a:r>
              <a:rPr lang="hr-HR" sz="1050" dirty="0" smtClean="0"/>
              <a:t>Npr. izbjegavanja,</a:t>
            </a:r>
          </a:p>
          <a:p>
            <a:r>
              <a:rPr lang="hr-HR" sz="1050" dirty="0" smtClean="0"/>
              <a:t>nepotrebne pripremne radnje, </a:t>
            </a:r>
          </a:p>
          <a:p>
            <a:r>
              <a:rPr lang="hr-HR" sz="1050" dirty="0" smtClean="0"/>
              <a:t>slom, nepriznavanje uspjeha itd.</a:t>
            </a:r>
            <a:endParaRPr lang="hr-HR" sz="1050" dirty="0"/>
          </a:p>
        </p:txBody>
      </p:sp>
      <p:sp>
        <p:nvSpPr>
          <p:cNvPr id="15" name="TekstniOkvir 14"/>
          <p:cNvSpPr txBox="1"/>
          <p:nvPr/>
        </p:nvSpPr>
        <p:spPr>
          <a:xfrm>
            <a:off x="2051721" y="6165304"/>
            <a:ext cx="5760640" cy="253916"/>
          </a:xfrm>
          <a:prstGeom prst="rect">
            <a:avLst/>
          </a:prstGeom>
          <a:noFill/>
        </p:spPr>
        <p:txBody>
          <a:bodyPr wrap="square" rtlCol="0">
            <a:spAutoFit/>
          </a:bodyPr>
          <a:lstStyle/>
          <a:p>
            <a:pPr algn="ctr"/>
            <a:r>
              <a:rPr lang="hr-HR" sz="1050" dirty="0" smtClean="0"/>
              <a:t>Npr. Znao sam, stvarno sam loš, beskoristan, glup, nedovoljno dobar i sl.</a:t>
            </a:r>
            <a:endParaRPr lang="hr-HR" sz="1050" dirty="0"/>
          </a:p>
        </p:txBody>
      </p:sp>
      <p:sp>
        <p:nvSpPr>
          <p:cNvPr id="16" name="Zaobljeni pravokutnik 15"/>
          <p:cNvSpPr/>
          <p:nvPr/>
        </p:nvSpPr>
        <p:spPr>
          <a:xfrm>
            <a:off x="4427984" y="3573016"/>
            <a:ext cx="1224136" cy="648072"/>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dirty="0" smtClean="0"/>
              <a:t>Anksioznost</a:t>
            </a:r>
            <a:endParaRPr lang="hr-HR" sz="1200" dirty="0"/>
          </a:p>
        </p:txBody>
      </p:sp>
      <p:cxnSp>
        <p:nvCxnSpPr>
          <p:cNvPr id="34" name="Ravni poveznik sa strelicom 33"/>
          <p:cNvCxnSpPr/>
          <p:nvPr/>
        </p:nvCxnSpPr>
        <p:spPr>
          <a:xfrm flipH="1">
            <a:off x="4932041" y="3068960"/>
            <a:ext cx="432047"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Ravni poveznik sa strelicom 35"/>
          <p:cNvCxnSpPr/>
          <p:nvPr/>
        </p:nvCxnSpPr>
        <p:spPr>
          <a:xfrm flipV="1">
            <a:off x="5796136" y="3573016"/>
            <a:ext cx="432048"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Ravni poveznik sa strelicom 37"/>
          <p:cNvCxnSpPr/>
          <p:nvPr/>
        </p:nvCxnSpPr>
        <p:spPr>
          <a:xfrm>
            <a:off x="4932041" y="4365104"/>
            <a:ext cx="0" cy="7118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22477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ekarska">
  <a:themeElements>
    <a:clrScheme name="Apotekarska">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ekarska">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ekarska">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1898</TotalTime>
  <Words>8151</Words>
  <Application>Microsoft Office PowerPoint</Application>
  <PresentationFormat>On-screen Show (4:3)</PresentationFormat>
  <Paragraphs>849</Paragraphs>
  <Slides>40</Slides>
  <Notes>25</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Apotekarska</vt:lpstr>
      <vt:lpstr>BKT niskog samopoštovanja</vt:lpstr>
      <vt:lpstr>sADRŽAJ</vt:lpstr>
      <vt:lpstr>1. Što je nisko samopoštovanje?</vt:lpstr>
      <vt:lpstr>Procjena samopoštovanja   - znakovi</vt:lpstr>
      <vt:lpstr>Utjecaj samopoštovanja na svakodnevni život</vt:lpstr>
      <vt:lpstr>Varijacije u ulozi i statusu niskog samopoštovanja (NS)</vt:lpstr>
      <vt:lpstr>Varijacije u učinku</vt:lpstr>
      <vt:lpstr>2. Kako se razvija nisko samopoštovanje?</vt:lpstr>
      <vt:lpstr>PowerPoint Presentation</vt:lpstr>
      <vt:lpstr>Iskustva koja pridonose nastanku ns-a</vt:lpstr>
      <vt:lpstr>pristranosti</vt:lpstr>
      <vt:lpstr>PowerPoint Presentation</vt:lpstr>
      <vt:lpstr>3. Što ga održava?</vt:lpstr>
      <vt:lpstr>PowerPoint Presentation</vt:lpstr>
      <vt:lpstr>PowerPoint Presentation</vt:lpstr>
      <vt:lpstr>4. Kako prevladati 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 MODIFIKACIJA bazičnih VJEROVANJA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BKT niskog samopoštovanja</dc:title>
  <dc:creator>Mina Mina</dc:creator>
  <cp:lastModifiedBy>Dragana</cp:lastModifiedBy>
  <cp:revision>213</cp:revision>
  <dcterms:created xsi:type="dcterms:W3CDTF">2016-01-17T14:12:15Z</dcterms:created>
  <dcterms:modified xsi:type="dcterms:W3CDTF">2016-02-03T10:51:28Z</dcterms:modified>
</cp:coreProperties>
</file>