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60" r:id="rId2"/>
    <p:sldId id="275" r:id="rId3"/>
    <p:sldId id="276" r:id="rId4"/>
    <p:sldId id="264" r:id="rId5"/>
    <p:sldId id="266" r:id="rId6"/>
    <p:sldId id="297" r:id="rId7"/>
    <p:sldId id="296" r:id="rId8"/>
    <p:sldId id="281" r:id="rId9"/>
    <p:sldId id="298" r:id="rId10"/>
    <p:sldId id="295" r:id="rId11"/>
    <p:sldId id="278" r:id="rId12"/>
    <p:sldId id="299" r:id="rId13"/>
    <p:sldId id="279" r:id="rId14"/>
    <p:sldId id="283" r:id="rId15"/>
    <p:sldId id="300" r:id="rId16"/>
    <p:sldId id="285" r:id="rId17"/>
    <p:sldId id="302" r:id="rId18"/>
    <p:sldId id="287" r:id="rId19"/>
    <p:sldId id="301" r:id="rId20"/>
    <p:sldId id="267" r:id="rId21"/>
    <p:sldId id="288" r:id="rId22"/>
    <p:sldId id="294" r:id="rId23"/>
    <p:sldId id="274" r:id="rId24"/>
    <p:sldId id="273" r:id="rId25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320" y="-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51681A-3788-43BC-801E-AE59A1730B7B}" type="datetimeFigureOut">
              <a:rPr lang="hr-HR" smtClean="0"/>
              <a:t>11.3.2016.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0FC3F3-C28C-42A2-A790-9DBC15F0286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12970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0FC3F3-C28C-42A2-A790-9DBC15F02860}" type="slidenum">
              <a:rPr lang="hr-HR" smtClean="0"/>
              <a:t>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336684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0FC3F3-C28C-42A2-A790-9DBC15F02860}" type="slidenum">
              <a:rPr lang="hr-HR" smtClean="0"/>
              <a:t>19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034339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0FC3F3-C28C-42A2-A790-9DBC15F02860}" type="slidenum">
              <a:rPr lang="hr-HR" smtClean="0"/>
              <a:t>11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714726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0FC3F3-C28C-42A2-A790-9DBC15F02860}" type="slidenum">
              <a:rPr lang="hr-HR" smtClean="0"/>
              <a:t>12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714726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0FC3F3-C28C-42A2-A790-9DBC15F02860}" type="slidenum">
              <a:rPr lang="hr-HR" smtClean="0"/>
              <a:t>13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714726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0FC3F3-C28C-42A2-A790-9DBC15F02860}" type="slidenum">
              <a:rPr lang="hr-HR" smtClean="0"/>
              <a:t>14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034339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0FC3F3-C28C-42A2-A790-9DBC15F02860}" type="slidenum">
              <a:rPr lang="hr-HR" smtClean="0"/>
              <a:t>15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034339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0FC3F3-C28C-42A2-A790-9DBC15F02860}" type="slidenum">
              <a:rPr lang="hr-HR" smtClean="0"/>
              <a:t>16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034339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0FC3F3-C28C-42A2-A790-9DBC15F02860}" type="slidenum">
              <a:rPr lang="hr-HR" smtClean="0"/>
              <a:t>17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034339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0FC3F3-C28C-42A2-A790-9DBC15F02860}" type="slidenum">
              <a:rPr lang="hr-HR" smtClean="0"/>
              <a:t>18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034339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AD3D6-12DD-49B1-B010-89384A4F1E83}" type="datetimeFigureOut">
              <a:rPr lang="hr-HR" smtClean="0"/>
              <a:t>11.3.2016.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E03A3-70B2-4DF8-9F0B-309F808186A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63225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AD3D6-12DD-49B1-B010-89384A4F1E83}" type="datetimeFigureOut">
              <a:rPr lang="hr-HR" smtClean="0"/>
              <a:t>11.3.2016.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E03A3-70B2-4DF8-9F0B-309F808186A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30292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AD3D6-12DD-49B1-B010-89384A4F1E83}" type="datetimeFigureOut">
              <a:rPr lang="hr-HR" smtClean="0"/>
              <a:t>11.3.2016.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E03A3-70B2-4DF8-9F0B-309F808186A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41324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AD3D6-12DD-49B1-B010-89384A4F1E83}" type="datetimeFigureOut">
              <a:rPr lang="hr-HR" smtClean="0"/>
              <a:t>11.3.2016.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E03A3-70B2-4DF8-9F0B-309F808186A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31187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AD3D6-12DD-49B1-B010-89384A4F1E83}" type="datetimeFigureOut">
              <a:rPr lang="hr-HR" smtClean="0"/>
              <a:t>11.3.2016.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E03A3-70B2-4DF8-9F0B-309F808186A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23858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AD3D6-12DD-49B1-B010-89384A4F1E83}" type="datetimeFigureOut">
              <a:rPr lang="hr-HR" smtClean="0"/>
              <a:t>11.3.2016.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E03A3-70B2-4DF8-9F0B-309F808186A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56863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AD3D6-12DD-49B1-B010-89384A4F1E83}" type="datetimeFigureOut">
              <a:rPr lang="hr-HR" smtClean="0"/>
              <a:t>11.3.2016.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E03A3-70B2-4DF8-9F0B-309F808186A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34618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AD3D6-12DD-49B1-B010-89384A4F1E83}" type="datetimeFigureOut">
              <a:rPr lang="hr-HR" smtClean="0"/>
              <a:t>11.3.2016.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E03A3-70B2-4DF8-9F0B-309F808186A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89899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AD3D6-12DD-49B1-B010-89384A4F1E83}" type="datetimeFigureOut">
              <a:rPr lang="hr-HR" smtClean="0"/>
              <a:t>11.3.2016.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E03A3-70B2-4DF8-9F0B-309F808186A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79703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AD3D6-12DD-49B1-B010-89384A4F1E83}" type="datetimeFigureOut">
              <a:rPr lang="hr-HR" smtClean="0"/>
              <a:t>11.3.2016.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E03A3-70B2-4DF8-9F0B-309F808186A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4320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AD3D6-12DD-49B1-B010-89384A4F1E83}" type="datetimeFigureOut">
              <a:rPr lang="hr-HR" smtClean="0"/>
              <a:t>11.3.2016.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E03A3-70B2-4DF8-9F0B-309F808186A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27389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DAD3D6-12DD-49B1-B010-89384A4F1E83}" type="datetimeFigureOut">
              <a:rPr lang="hr-HR" smtClean="0"/>
              <a:t>11.3.2016.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DE03A3-70B2-4DF8-9F0B-309F808186A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60769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13" Type="http://schemas.openxmlformats.org/officeDocument/2006/relationships/image" Target="../media/image12.gif"/><Relationship Id="rId3" Type="http://schemas.openxmlformats.org/officeDocument/2006/relationships/image" Target="../media/image2.gif"/><Relationship Id="rId7" Type="http://schemas.openxmlformats.org/officeDocument/2006/relationships/image" Target="../media/image6.gif"/><Relationship Id="rId12" Type="http://schemas.openxmlformats.org/officeDocument/2006/relationships/image" Target="../media/image11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11" Type="http://schemas.openxmlformats.org/officeDocument/2006/relationships/image" Target="../media/image10.gif"/><Relationship Id="rId5" Type="http://schemas.openxmlformats.org/officeDocument/2006/relationships/image" Target="../media/image4.gif"/><Relationship Id="rId10" Type="http://schemas.openxmlformats.org/officeDocument/2006/relationships/image" Target="../media/image9.gif"/><Relationship Id="rId4" Type="http://schemas.openxmlformats.org/officeDocument/2006/relationships/image" Target="../media/image3.gif"/><Relationship Id="rId9" Type="http://schemas.openxmlformats.org/officeDocument/2006/relationships/image" Target="../media/image8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gif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gif"/><Relationship Id="rId4" Type="http://schemas.openxmlformats.org/officeDocument/2006/relationships/image" Target="../media/image31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gif"/><Relationship Id="rId4" Type="http://schemas.openxmlformats.org/officeDocument/2006/relationships/image" Target="../media/image31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2" descr="http://www.bbmgif.com/images/if/fire_s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97" y="399527"/>
            <a:ext cx="899592" cy="1328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6" descr="http://www.bbmgif.com/images/if/fire_a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985" y="615551"/>
            <a:ext cx="729630" cy="111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http://www.bbmgif.com/images/if/fire_m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723" y="647221"/>
            <a:ext cx="685428" cy="1081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www.bbmgif.com/images/if/fire_o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6778" y="625120"/>
            <a:ext cx="715549" cy="1125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www.bbmgif.com/images/if/fire_p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5143" y="700091"/>
            <a:ext cx="792088" cy="1028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www.bbmgif.com/images/if/fire_o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7412" y="676896"/>
            <a:ext cx="676250" cy="1051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8" descr="http://www.bbmgif.com/images/if/fire_t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956" y="662451"/>
            <a:ext cx="792088" cy="111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://www.bbmgif.com/images/if/fire_o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557" y="601167"/>
            <a:ext cx="712547" cy="1157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http://www.bbmgif.com/images/if/fire_v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0396" y="409553"/>
            <a:ext cx="805780" cy="1381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2" descr="http://www.bbmgif.com/images/if/fire_n.gif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577" y="525003"/>
            <a:ext cx="805780" cy="125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http://www.bbmgif.com/images/if/fire_a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2610" y="662451"/>
            <a:ext cx="729630" cy="111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bbmgif.com/images/if/fire_j.gif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631223"/>
            <a:ext cx="1080120" cy="1142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0" descr="http://www.bbmgif.com/images/if/fire_e.gif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553101"/>
            <a:ext cx="952500" cy="1194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2" descr="http://www.bbmgif.com/images/if/fire_s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9874" y="585809"/>
            <a:ext cx="816102" cy="1142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19026"/>
            <a:ext cx="9144000" cy="172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4" descr="https://s-media-cache-ak0.pinimg.com/originals/ea/9c/75/ea9c7512c9a8e802e99660959157d164.gif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8320" y="525003"/>
            <a:ext cx="559210" cy="428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Content Placeholder 2"/>
          <p:cNvSpPr>
            <a:spLocks noGrp="1"/>
          </p:cNvSpPr>
          <p:nvPr>
            <p:ph idx="1"/>
          </p:nvPr>
        </p:nvSpPr>
        <p:spPr>
          <a:xfrm>
            <a:off x="7421357" y="6400156"/>
            <a:ext cx="1575671" cy="392907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MAJA KRALJETA</a:t>
            </a:r>
            <a:endPara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Content Placeholder 2"/>
          <p:cNvSpPr txBox="1">
            <a:spLocks/>
          </p:cNvSpPr>
          <p:nvPr/>
        </p:nvSpPr>
        <p:spPr>
          <a:xfrm>
            <a:off x="45896" y="5949280"/>
            <a:ext cx="6110280" cy="908720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EDUKACIJA IZ BIHEVIORALNO-KOGNITIVNE TERAPIJE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PRAKTIKUM II</a:t>
            </a:r>
          </a:p>
        </p:txBody>
      </p:sp>
    </p:spTree>
    <p:extLst>
      <p:ext uri="{BB962C8B-B14F-4D97-AF65-F5344CB8AC3E}">
        <p14:creationId xmlns:p14="http://schemas.microsoft.com/office/powerpoint/2010/main" val="1985897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uild="p"/>
      <p:bldP spid="2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 descr="http://i225.photobucket.com/albums/dd155/GM123456/RopeVibration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725093" y="2695018"/>
            <a:ext cx="6508182" cy="1495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itle 1"/>
          <p:cNvSpPr txBox="1">
            <a:spLocks/>
          </p:cNvSpPr>
          <p:nvPr/>
        </p:nvSpPr>
        <p:spPr>
          <a:xfrm>
            <a:off x="2827177" y="405624"/>
            <a:ext cx="3512100" cy="4301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r-H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BORBA PROTIV SAMOKRITIKA</a:t>
            </a:r>
            <a:endParaRPr lang="hr-H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</a:endParaRPr>
          </a:p>
        </p:txBody>
      </p:sp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5728" y="13728"/>
            <a:ext cx="356552" cy="133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ontent Placeholder 13"/>
          <p:cNvSpPr txBox="1">
            <a:spLocks/>
          </p:cNvSpPr>
          <p:nvPr/>
        </p:nvSpPr>
        <p:spPr>
          <a:xfrm>
            <a:off x="827584" y="1124745"/>
            <a:ext cx="7560840" cy="1440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hr-HR" dirty="0" smtClean="0"/>
          </a:p>
          <a:p>
            <a:endParaRPr lang="hr-HR" dirty="0" smtClean="0"/>
          </a:p>
          <a:p>
            <a:endParaRPr lang="hr-HR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1451978"/>
              </p:ext>
            </p:extLst>
          </p:nvPr>
        </p:nvGraphicFramePr>
        <p:xfrm>
          <a:off x="444903" y="1124745"/>
          <a:ext cx="7848871" cy="2316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02079"/>
                <a:gridCol w="1202080"/>
                <a:gridCol w="1272790"/>
                <a:gridCol w="1697053"/>
                <a:gridCol w="2474869"/>
              </a:tblGrid>
              <a:tr h="370840">
                <a:tc>
                  <a:txBody>
                    <a:bodyPr/>
                    <a:lstStyle/>
                    <a:p>
                      <a:r>
                        <a:rPr lang="hr-HR" sz="2000" dirty="0" smtClean="0"/>
                        <a:t>DATUM/</a:t>
                      </a:r>
                    </a:p>
                    <a:p>
                      <a:r>
                        <a:rPr lang="hr-HR" sz="2000" dirty="0" smtClean="0"/>
                        <a:t>VRIJEME</a:t>
                      </a:r>
                      <a:endParaRPr lang="hr-H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000" dirty="0" smtClean="0"/>
                        <a:t>DOGAĐAJ</a:t>
                      </a:r>
                      <a:endParaRPr lang="hr-H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000" dirty="0" smtClean="0"/>
                        <a:t>EMOCIJE I TJELESNE SENZACIJE</a:t>
                      </a:r>
                      <a:endParaRPr lang="hr-H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000" dirty="0" smtClean="0"/>
                        <a:t>SAMO-KRITIZIRAJUĆE</a:t>
                      </a:r>
                      <a:r>
                        <a:rPr lang="hr-HR" sz="2000" baseline="0" dirty="0" smtClean="0"/>
                        <a:t> MISLI</a:t>
                      </a:r>
                      <a:endParaRPr lang="hr-H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000" dirty="0" smtClean="0"/>
                        <a:t>SAMOPORAŽAVAJUĆE PONAŠANJE</a:t>
                      </a:r>
                      <a:endParaRPr lang="hr-HR" sz="2000" dirty="0"/>
                    </a:p>
                  </a:txBody>
                  <a:tcPr/>
                </a:tc>
              </a:tr>
              <a:tr h="1029919">
                <a:tc>
                  <a:txBody>
                    <a:bodyPr/>
                    <a:lstStyle/>
                    <a:p>
                      <a:endParaRPr lang="hr-H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000" dirty="0" smtClean="0"/>
                        <a:t>Intenzitet</a:t>
                      </a:r>
                    </a:p>
                    <a:p>
                      <a:r>
                        <a:rPr lang="hr-HR" sz="2000" dirty="0" smtClean="0"/>
                        <a:t>(0-100)</a:t>
                      </a:r>
                      <a:endParaRPr lang="hr-H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000" dirty="0" smtClean="0"/>
                        <a:t>Razina vjerovanja</a:t>
                      </a:r>
                    </a:p>
                    <a:p>
                      <a:r>
                        <a:rPr lang="hr-HR" sz="2000" dirty="0" smtClean="0"/>
                        <a:t>(0-100)</a:t>
                      </a:r>
                      <a:endParaRPr lang="hr-H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000" dirty="0" smtClean="0"/>
                        <a:t>Ponašanja kao posljedice </a:t>
                      </a:r>
                      <a:r>
                        <a:rPr lang="hr-HR" sz="2000" dirty="0" err="1" smtClean="0"/>
                        <a:t>samokritizirajućih</a:t>
                      </a:r>
                      <a:r>
                        <a:rPr lang="hr-HR" sz="2000" dirty="0" smtClean="0"/>
                        <a:t> misli</a:t>
                      </a:r>
                      <a:endParaRPr lang="hr-HR" sz="20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0274366"/>
              </p:ext>
            </p:extLst>
          </p:nvPr>
        </p:nvGraphicFramePr>
        <p:xfrm>
          <a:off x="473426" y="4206518"/>
          <a:ext cx="7902680" cy="209400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49732"/>
                <a:gridCol w="6052948"/>
              </a:tblGrid>
              <a:tr h="639120">
                <a:tc>
                  <a:txBody>
                    <a:bodyPr/>
                    <a:lstStyle/>
                    <a:p>
                      <a:r>
                        <a:rPr lang="hr-HR" sz="2000" dirty="0" smtClean="0"/>
                        <a:t>ALTERNATIVNE PREDIKCIJE</a:t>
                      </a:r>
                      <a:endParaRPr lang="hr-H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000" dirty="0" smtClean="0"/>
                        <a:t>ISHOD</a:t>
                      </a:r>
                      <a:endParaRPr lang="hr-HR" sz="2000" dirty="0"/>
                    </a:p>
                  </a:txBody>
                  <a:tcPr/>
                </a:tc>
              </a:tr>
              <a:tr h="1392965">
                <a:tc>
                  <a:txBody>
                    <a:bodyPr/>
                    <a:lstStyle/>
                    <a:p>
                      <a:r>
                        <a:rPr lang="hr-HR" sz="2000" dirty="0" smtClean="0"/>
                        <a:t>Razina vjerovanja</a:t>
                      </a:r>
                    </a:p>
                    <a:p>
                      <a:r>
                        <a:rPr lang="hr-HR" sz="2000" dirty="0" smtClean="0"/>
                        <a:t>(0-100)</a:t>
                      </a:r>
                    </a:p>
                    <a:p>
                      <a:endParaRPr lang="hr-H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000" dirty="0" smtClean="0"/>
                        <a:t>-Kako</a:t>
                      </a:r>
                      <a:r>
                        <a:rPr lang="hr-HR" sz="2000" baseline="0" dirty="0" smtClean="0"/>
                        <a:t> se osjećam (0-100)</a:t>
                      </a:r>
                    </a:p>
                    <a:p>
                      <a:r>
                        <a:rPr lang="hr-HR" sz="2000" baseline="0" dirty="0" smtClean="0"/>
                        <a:t>-Trenutna razina vjerovanja u </a:t>
                      </a:r>
                      <a:r>
                        <a:rPr lang="hr-HR" sz="2000" baseline="0" dirty="0" err="1" smtClean="0"/>
                        <a:t>samokritizirajuće</a:t>
                      </a:r>
                      <a:r>
                        <a:rPr lang="hr-HR" sz="2000" baseline="0" dirty="0" smtClean="0"/>
                        <a:t> misli </a:t>
                      </a:r>
                    </a:p>
                    <a:p>
                      <a:r>
                        <a:rPr lang="hr-HR" sz="2000" baseline="0" dirty="0" smtClean="0"/>
                        <a:t>(0-100)</a:t>
                      </a:r>
                    </a:p>
                    <a:p>
                      <a:r>
                        <a:rPr lang="hr-HR" sz="2000" baseline="0" dirty="0" smtClean="0"/>
                        <a:t>-Plan (akcija, eksperiment)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0" name="Title 1"/>
          <p:cNvSpPr txBox="1">
            <a:spLocks/>
          </p:cNvSpPr>
          <p:nvPr/>
        </p:nvSpPr>
        <p:spPr>
          <a:xfrm>
            <a:off x="395536" y="760384"/>
            <a:ext cx="6124168" cy="4301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r-HR" sz="2000" b="1" dirty="0" smtClean="0">
                <a:latin typeface="+mn-lt"/>
              </a:rPr>
              <a:t>           LISTA ZA PRONALAZAK SAMOKRITIZIRAJUĆIH MISLI</a:t>
            </a:r>
            <a:endParaRPr lang="hr-HR" sz="2000" b="1" dirty="0">
              <a:latin typeface="+mn-lt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395536" y="3599591"/>
            <a:ext cx="7882712" cy="6480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r-HR" sz="2000" b="1" dirty="0">
                <a:latin typeface="+mn-lt"/>
              </a:rPr>
              <a:t> </a:t>
            </a:r>
            <a:r>
              <a:rPr lang="hr-HR" sz="2000" b="1" dirty="0" smtClean="0">
                <a:latin typeface="+mn-lt"/>
              </a:rPr>
              <a:t>         LISTA ZA BORBU SA SAMOKRITIZIRAJUĆIM MISLIMA </a:t>
            </a:r>
            <a:r>
              <a:rPr lang="hr-HR" sz="2000" dirty="0" smtClean="0">
                <a:latin typeface="+mn-lt"/>
              </a:rPr>
              <a:t>(na prošlu tablicu dodati prikazana dva stupca)</a:t>
            </a:r>
            <a:r>
              <a:rPr lang="hr-HR" sz="2000" b="1" dirty="0" smtClean="0">
                <a:latin typeface="+mn-lt"/>
              </a:rPr>
              <a:t> </a:t>
            </a:r>
            <a:endParaRPr lang="hr-HR" sz="2000" b="1" dirty="0">
              <a:latin typeface="+mn-lt"/>
            </a:endParaRPr>
          </a:p>
        </p:txBody>
      </p:sp>
      <p:pic>
        <p:nvPicPr>
          <p:cNvPr id="1035" name="Picture 11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779750"/>
            <a:ext cx="613919" cy="28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629963"/>
            <a:ext cx="613919" cy="28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8135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1"/>
          <p:cNvSpPr txBox="1">
            <a:spLocks/>
          </p:cNvSpPr>
          <p:nvPr/>
        </p:nvSpPr>
        <p:spPr>
          <a:xfrm>
            <a:off x="2289825" y="88327"/>
            <a:ext cx="1440160" cy="4301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r-H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JAČANJE</a:t>
            </a:r>
            <a:endParaRPr lang="hr-H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</a:endParaRPr>
          </a:p>
        </p:txBody>
      </p:sp>
      <p:sp>
        <p:nvSpPr>
          <p:cNvPr id="41" name="Title 1"/>
          <p:cNvSpPr txBox="1">
            <a:spLocks/>
          </p:cNvSpPr>
          <p:nvPr/>
        </p:nvSpPr>
        <p:spPr>
          <a:xfrm>
            <a:off x="5786978" y="38761"/>
            <a:ext cx="2592287" cy="4301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r-H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SAMOPRIHVAĆANJA</a:t>
            </a:r>
            <a:endParaRPr lang="hr-H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</a:endParaRPr>
          </a:p>
        </p:txBody>
      </p:sp>
      <p:sp>
        <p:nvSpPr>
          <p:cNvPr id="19" name="Content Placeholder 6"/>
          <p:cNvSpPr txBox="1">
            <a:spLocks/>
          </p:cNvSpPr>
          <p:nvPr/>
        </p:nvSpPr>
        <p:spPr>
          <a:xfrm>
            <a:off x="197990" y="908721"/>
            <a:ext cx="8719032" cy="577442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hr-HR" sz="2600" i="1" dirty="0" smtClean="0"/>
              <a:t>Samoprihvaćanje</a:t>
            </a:r>
            <a:r>
              <a:rPr lang="hr-HR" sz="2600" dirty="0" smtClean="0"/>
              <a:t> se pojačava adekvatnom analizom </a:t>
            </a:r>
            <a:r>
              <a:rPr lang="hr-HR" sz="2600" dirty="0" smtClean="0"/>
              <a:t>anksioznih </a:t>
            </a:r>
            <a:r>
              <a:rPr lang="hr-HR" sz="2600" dirty="0" smtClean="0"/>
              <a:t>predikcija i samokritičnih misli te usmjeravanjem na naše kvalitete i pozitivne događaje iz našega života (miče pristranost u mišljenju)</a:t>
            </a:r>
          </a:p>
          <a:p>
            <a:pPr>
              <a:spcBef>
                <a:spcPts val="0"/>
              </a:spcBef>
            </a:pPr>
            <a:endParaRPr lang="hr-HR" sz="2600" dirty="0" smtClean="0"/>
          </a:p>
          <a:p>
            <a:pPr>
              <a:spcBef>
                <a:spcPts val="0"/>
              </a:spcBef>
            </a:pPr>
            <a:r>
              <a:rPr lang="hr-HR" sz="2600" dirty="0" smtClean="0"/>
              <a:t> Neke od tehnika:</a:t>
            </a:r>
          </a:p>
          <a:p>
            <a:pPr>
              <a:spcBef>
                <a:spcPts val="0"/>
              </a:spcBef>
            </a:pPr>
            <a:endParaRPr lang="hr-HR" sz="2600" dirty="0" smtClean="0"/>
          </a:p>
          <a:p>
            <a:pPr marL="400050" lvl="1" indent="0">
              <a:spcBef>
                <a:spcPts val="0"/>
              </a:spcBef>
              <a:buNone/>
            </a:pPr>
            <a:r>
              <a:rPr lang="hr-HR" dirty="0" smtClean="0"/>
              <a:t>1) LISTA VLASTITIH KVALITETA </a:t>
            </a:r>
          </a:p>
          <a:p>
            <a:pPr lvl="2" indent="-342900">
              <a:spcBef>
                <a:spcPts val="0"/>
              </a:spcBef>
            </a:pPr>
            <a:r>
              <a:rPr lang="hr-HR" dirty="0"/>
              <a:t>n</a:t>
            </a:r>
            <a:r>
              <a:rPr lang="hr-HR" dirty="0" smtClean="0"/>
              <a:t>avesti i nama zanemarive vještine, što osobe kojima je stalo do nas cijene na nama, što cijenimo na drugima a sami posjedujemo, negativne osobine koje ne posjedujem, suočeni izazovi, postignuća </a:t>
            </a:r>
          </a:p>
          <a:p>
            <a:pPr lvl="2" indent="-342900">
              <a:spcBef>
                <a:spcPts val="0"/>
              </a:spcBef>
            </a:pPr>
            <a:r>
              <a:rPr lang="hr-HR" dirty="0" smtClean="0"/>
              <a:t>kod većih otpora koristiti „Listu borbe protiv </a:t>
            </a:r>
            <a:r>
              <a:rPr lang="hr-HR" dirty="0" err="1" smtClean="0"/>
              <a:t>samokritizirajućih</a:t>
            </a:r>
            <a:r>
              <a:rPr lang="hr-HR" dirty="0" smtClean="0"/>
              <a:t> misli”</a:t>
            </a:r>
          </a:p>
          <a:p>
            <a:pPr lvl="2" indent="-342900">
              <a:spcBef>
                <a:spcPts val="0"/>
              </a:spcBef>
            </a:pPr>
            <a:r>
              <a:rPr lang="hr-HR" dirty="0"/>
              <a:t>z</a:t>
            </a:r>
            <a:r>
              <a:rPr lang="hr-HR" dirty="0" smtClean="0"/>
              <a:t>a svaku kvalitetu detaljno se prisjetiti kada i kako se javila</a:t>
            </a:r>
          </a:p>
          <a:p>
            <a:pPr lvl="2" indent="-342900">
              <a:spcBef>
                <a:spcPts val="0"/>
              </a:spcBef>
            </a:pPr>
            <a:r>
              <a:rPr lang="hr-HR" dirty="0"/>
              <a:t>p</a:t>
            </a:r>
            <a:r>
              <a:rPr lang="hr-HR" dirty="0" smtClean="0"/>
              <a:t>ratiti kako vježba utječe na raspoloženje i mišljenje o sebi</a:t>
            </a:r>
          </a:p>
          <a:p>
            <a:pPr marL="1200150" lvl="2" indent="-342900">
              <a:spcBef>
                <a:spcPts val="0"/>
              </a:spcBef>
            </a:pPr>
            <a:endParaRPr lang="hr-HR" dirty="0" smtClean="0"/>
          </a:p>
          <a:p>
            <a:pPr marL="1200150" lvl="2" indent="-342900">
              <a:spcBef>
                <a:spcPts val="0"/>
              </a:spcBef>
            </a:pPr>
            <a:endParaRPr lang="hr-HR" dirty="0" smtClean="0"/>
          </a:p>
          <a:p>
            <a:pPr marL="1200150" lvl="2" indent="-342900">
              <a:spcBef>
                <a:spcPts val="0"/>
              </a:spcBef>
            </a:pPr>
            <a:endParaRPr lang="hr-HR" dirty="0" smtClean="0"/>
          </a:p>
          <a:p>
            <a:pPr marL="857250" lvl="1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hr-HR" dirty="0" smtClean="0"/>
          </a:p>
          <a:p>
            <a:pPr>
              <a:spcBef>
                <a:spcPts val="0"/>
              </a:spcBef>
            </a:pPr>
            <a:endParaRPr lang="hr-HR" dirty="0" smtClean="0"/>
          </a:p>
          <a:p>
            <a:pPr>
              <a:spcBef>
                <a:spcPts val="0"/>
              </a:spcBef>
            </a:pPr>
            <a:endParaRPr lang="hr-HR" dirty="0" smtClean="0"/>
          </a:p>
        </p:txBody>
      </p:sp>
      <p:pic>
        <p:nvPicPr>
          <p:cNvPr id="8230" name="Picture 38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07" y="1061079"/>
            <a:ext cx="362131" cy="96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3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2475">
            <a:off x="120853" y="1042963"/>
            <a:ext cx="353088" cy="9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2475">
            <a:off x="236393" y="2867337"/>
            <a:ext cx="353088" cy="9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3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505" y="2866127"/>
            <a:ext cx="362131" cy="96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3261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20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2000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2000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2000"/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2000"/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1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1"/>
          <p:cNvSpPr txBox="1">
            <a:spLocks/>
          </p:cNvSpPr>
          <p:nvPr/>
        </p:nvSpPr>
        <p:spPr>
          <a:xfrm>
            <a:off x="2289825" y="88327"/>
            <a:ext cx="1440160" cy="4301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r-H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JAČANJE</a:t>
            </a:r>
            <a:endParaRPr lang="hr-H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</a:endParaRPr>
          </a:p>
        </p:txBody>
      </p:sp>
      <p:sp>
        <p:nvSpPr>
          <p:cNvPr id="41" name="Title 1"/>
          <p:cNvSpPr txBox="1">
            <a:spLocks/>
          </p:cNvSpPr>
          <p:nvPr/>
        </p:nvSpPr>
        <p:spPr>
          <a:xfrm>
            <a:off x="5786978" y="38761"/>
            <a:ext cx="2592287" cy="4301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r-H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SAMOPRIHVAĆANJA</a:t>
            </a:r>
            <a:endParaRPr lang="hr-H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</a:endParaRPr>
          </a:p>
        </p:txBody>
      </p:sp>
      <p:sp>
        <p:nvSpPr>
          <p:cNvPr id="19" name="Content Placeholder 6"/>
          <p:cNvSpPr txBox="1">
            <a:spLocks/>
          </p:cNvSpPr>
          <p:nvPr/>
        </p:nvSpPr>
        <p:spPr>
          <a:xfrm>
            <a:off x="197990" y="1340768"/>
            <a:ext cx="8719032" cy="534238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spcBef>
                <a:spcPts val="0"/>
              </a:spcBef>
              <a:buNone/>
            </a:pPr>
            <a:r>
              <a:rPr lang="hr-HR" dirty="0"/>
              <a:t>Neke od tehnika</a:t>
            </a:r>
            <a:r>
              <a:rPr lang="hr-HR" dirty="0" smtClean="0"/>
              <a:t>:</a:t>
            </a:r>
          </a:p>
          <a:p>
            <a:pPr marL="457200" lvl="1" indent="0">
              <a:spcBef>
                <a:spcPts val="0"/>
              </a:spcBef>
              <a:buNone/>
            </a:pPr>
            <a:endParaRPr lang="hr-HR" dirty="0" smtClean="0"/>
          </a:p>
          <a:p>
            <a:pPr marL="457200" lvl="1" indent="0">
              <a:spcBef>
                <a:spcPts val="0"/>
              </a:spcBef>
              <a:buNone/>
            </a:pPr>
            <a:r>
              <a:rPr lang="hr-HR" dirty="0" smtClean="0"/>
              <a:t>2) POZITIVNA BILJEŽNICA</a:t>
            </a:r>
          </a:p>
          <a:p>
            <a:pPr marL="1200150" lvl="2" indent="-342900">
              <a:spcBef>
                <a:spcPts val="0"/>
              </a:spcBef>
            </a:pPr>
            <a:r>
              <a:rPr lang="hr-HR" dirty="0"/>
              <a:t>u</a:t>
            </a:r>
            <a:r>
              <a:rPr lang="hr-HR" dirty="0" smtClean="0"/>
              <a:t>pisuje se aktivnost i kvaliteta </a:t>
            </a:r>
          </a:p>
          <a:p>
            <a:pPr marL="1200150" lvl="2" indent="-342900">
              <a:spcBef>
                <a:spcPts val="0"/>
              </a:spcBef>
            </a:pPr>
            <a:r>
              <a:rPr lang="hr-HR" dirty="0" smtClean="0"/>
              <a:t>unaprijed se odredi broj primjera za dnevni unos</a:t>
            </a:r>
          </a:p>
          <a:p>
            <a:pPr marL="1200150" lvl="2" indent="-342900">
              <a:spcBef>
                <a:spcPts val="0"/>
              </a:spcBef>
            </a:pPr>
            <a:r>
              <a:rPr lang="hr-HR" dirty="0"/>
              <a:t>p</a:t>
            </a:r>
            <a:r>
              <a:rPr lang="hr-HR" dirty="0" smtClean="0"/>
              <a:t>ri upisu klijent si može pomoći listom vlastitih kvaliteta </a:t>
            </a:r>
          </a:p>
          <a:p>
            <a:pPr marL="1200150" lvl="2" indent="-342900">
              <a:spcBef>
                <a:spcPts val="0"/>
              </a:spcBef>
            </a:pPr>
            <a:r>
              <a:rPr lang="hr-HR" dirty="0"/>
              <a:t>p</a:t>
            </a:r>
            <a:r>
              <a:rPr lang="hr-HR" dirty="0" smtClean="0"/>
              <a:t>regled na kraju dana</a:t>
            </a:r>
          </a:p>
          <a:p>
            <a:pPr marL="1200150" lvl="2" indent="-342900">
              <a:spcBef>
                <a:spcPts val="0"/>
              </a:spcBef>
            </a:pPr>
            <a:endParaRPr lang="hr-HR" dirty="0" smtClean="0"/>
          </a:p>
          <a:p>
            <a:pPr marL="457200" lvl="1" indent="0">
              <a:spcBef>
                <a:spcPts val="0"/>
              </a:spcBef>
              <a:buNone/>
            </a:pPr>
            <a:r>
              <a:rPr lang="hr-HR" dirty="0" smtClean="0"/>
              <a:t>3) DNEVNIK AKTIVNOSTI (DAD)</a:t>
            </a:r>
          </a:p>
          <a:p>
            <a:pPr marL="1200150" lvl="2" indent="-342900">
              <a:spcBef>
                <a:spcPts val="0"/>
              </a:spcBef>
            </a:pPr>
            <a:r>
              <a:rPr lang="hr-HR" dirty="0"/>
              <a:t>b</a:t>
            </a:r>
            <a:r>
              <a:rPr lang="hr-HR" dirty="0" smtClean="0"/>
              <a:t>ilježenje aktivnosti sat po sat te zadovoljstva (0-100) i postignuća (0-100) u svakoj od njih i pregled na kraju dana</a:t>
            </a:r>
          </a:p>
          <a:p>
            <a:pPr marL="1200150" lvl="2" indent="-342900">
              <a:spcBef>
                <a:spcPts val="0"/>
              </a:spcBef>
            </a:pPr>
            <a:r>
              <a:rPr lang="hr-HR" dirty="0"/>
              <a:t>p</a:t>
            </a:r>
            <a:r>
              <a:rPr lang="hr-HR" dirty="0" smtClean="0"/>
              <a:t>rvo pratimo prosječan dan (prvi DAD), zatim uvodimo promjene i PLAN DANA (ujutro ili navečer) te vodimo novi DAD </a:t>
            </a:r>
          </a:p>
          <a:p>
            <a:pPr marL="1200150" lvl="2" indent="-342900">
              <a:spcBef>
                <a:spcPts val="0"/>
              </a:spcBef>
            </a:pPr>
            <a:r>
              <a:rPr lang="hr-HR" dirty="0"/>
              <a:t>v</a:t>
            </a:r>
            <a:r>
              <a:rPr lang="hr-HR" dirty="0" smtClean="0"/>
              <a:t>ažan balans između zadovoljstva i obveza</a:t>
            </a:r>
          </a:p>
          <a:p>
            <a:pPr marL="1200150" lvl="2" indent="-342900">
              <a:spcBef>
                <a:spcPts val="0"/>
              </a:spcBef>
            </a:pPr>
            <a:endParaRPr lang="hr-HR" dirty="0" smtClean="0"/>
          </a:p>
          <a:p>
            <a:pPr marL="1200150" lvl="2" indent="-342900">
              <a:spcBef>
                <a:spcPts val="0"/>
              </a:spcBef>
            </a:pPr>
            <a:endParaRPr lang="hr-HR" dirty="0" smtClean="0"/>
          </a:p>
          <a:p>
            <a:pPr marL="1200150" lvl="2" indent="-342900">
              <a:spcBef>
                <a:spcPts val="0"/>
              </a:spcBef>
            </a:pPr>
            <a:endParaRPr lang="hr-HR" dirty="0" smtClean="0"/>
          </a:p>
          <a:p>
            <a:pPr marL="857250" lvl="1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hr-HR" dirty="0" smtClean="0"/>
          </a:p>
          <a:p>
            <a:pPr>
              <a:spcBef>
                <a:spcPts val="0"/>
              </a:spcBef>
            </a:pPr>
            <a:endParaRPr lang="hr-HR" dirty="0" smtClean="0"/>
          </a:p>
          <a:p>
            <a:pPr>
              <a:spcBef>
                <a:spcPts val="0"/>
              </a:spcBef>
            </a:pPr>
            <a:endParaRPr lang="hr-HR" dirty="0" smtClean="0"/>
          </a:p>
        </p:txBody>
      </p:sp>
      <p:pic>
        <p:nvPicPr>
          <p:cNvPr id="22" name="Picture 3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93" y="1484784"/>
            <a:ext cx="362131" cy="96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2475">
            <a:off x="298026" y="1485994"/>
            <a:ext cx="353088" cy="9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7642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20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20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20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2000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2000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2000"/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2000"/>
                                        <p:tgtEl>
                                          <p:spTgt spid="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2000"/>
                                        <p:tgtEl>
                                          <p:spTgt spid="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2000"/>
                                        <p:tgtEl>
                                          <p:spTgt spid="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1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1"/>
          <p:cNvSpPr txBox="1">
            <a:spLocks/>
          </p:cNvSpPr>
          <p:nvPr/>
        </p:nvSpPr>
        <p:spPr>
          <a:xfrm>
            <a:off x="2289825" y="88327"/>
            <a:ext cx="1440160" cy="4301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r-H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JAČANJE</a:t>
            </a:r>
            <a:endParaRPr lang="hr-H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</a:endParaRPr>
          </a:p>
        </p:txBody>
      </p:sp>
      <p:sp>
        <p:nvSpPr>
          <p:cNvPr id="41" name="Title 1"/>
          <p:cNvSpPr txBox="1">
            <a:spLocks/>
          </p:cNvSpPr>
          <p:nvPr/>
        </p:nvSpPr>
        <p:spPr>
          <a:xfrm>
            <a:off x="5786978" y="38761"/>
            <a:ext cx="2592287" cy="4301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r-H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SAMOPRIHVAĆANJA</a:t>
            </a:r>
            <a:endParaRPr lang="hr-H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</a:endParaRPr>
          </a:p>
        </p:txBody>
      </p:sp>
      <p:sp>
        <p:nvSpPr>
          <p:cNvPr id="19" name="Content Placeholder 6"/>
          <p:cNvSpPr txBox="1">
            <a:spLocks/>
          </p:cNvSpPr>
          <p:nvPr/>
        </p:nvSpPr>
        <p:spPr>
          <a:xfrm>
            <a:off x="228615" y="1109517"/>
            <a:ext cx="8688407" cy="5573631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hr-HR" sz="2600" dirty="0" smtClean="0"/>
              <a:t>Odgađanje obveza također potiče nisko </a:t>
            </a:r>
            <a:r>
              <a:rPr lang="hr-HR" sz="2600" dirty="0" smtClean="0"/>
              <a:t>samopoštovanje</a:t>
            </a:r>
          </a:p>
          <a:p>
            <a:pPr>
              <a:spcBef>
                <a:spcPts val="0"/>
              </a:spcBef>
            </a:pPr>
            <a:endParaRPr lang="hr-HR" sz="2600" dirty="0" smtClean="0"/>
          </a:p>
          <a:p>
            <a:pPr>
              <a:spcBef>
                <a:spcPts val="0"/>
              </a:spcBef>
            </a:pPr>
            <a:r>
              <a:rPr lang="hr-HR" sz="2600" dirty="0" smtClean="0"/>
              <a:t>Koraci </a:t>
            </a:r>
            <a:r>
              <a:rPr lang="hr-HR" sz="2600" dirty="0" smtClean="0"/>
              <a:t>u nošenju sa problemima kod klijenata koji imaju tendenciju odgađanja:</a:t>
            </a:r>
          </a:p>
          <a:p>
            <a:pPr>
              <a:spcBef>
                <a:spcPts val="0"/>
              </a:spcBef>
            </a:pPr>
            <a:endParaRPr lang="hr-HR" sz="2600" dirty="0" smtClean="0"/>
          </a:p>
          <a:p>
            <a:pPr marL="914400" lvl="1" indent="-514350">
              <a:spcBef>
                <a:spcPts val="0"/>
              </a:spcBef>
              <a:buFont typeface="+mj-lt"/>
              <a:buAutoNum type="arabicParenR"/>
            </a:pPr>
            <a:r>
              <a:rPr lang="hr-HR" sz="2600" dirty="0"/>
              <a:t>n</a:t>
            </a:r>
            <a:r>
              <a:rPr lang="hr-HR" sz="2600" dirty="0" smtClean="0"/>
              <a:t>apraviti popis problema i obveza koje je klijent izbjegavao (redoslijed nije bitan)</a:t>
            </a:r>
          </a:p>
          <a:p>
            <a:pPr marL="914400" lvl="1" indent="-514350">
              <a:spcBef>
                <a:spcPts val="0"/>
              </a:spcBef>
              <a:buFont typeface="+mj-lt"/>
              <a:buAutoNum type="arabicParenR"/>
            </a:pPr>
            <a:endParaRPr lang="hr-HR" sz="2600" dirty="0" smtClean="0"/>
          </a:p>
          <a:p>
            <a:pPr marL="914400" lvl="1" indent="-514350">
              <a:spcBef>
                <a:spcPts val="0"/>
              </a:spcBef>
              <a:buFont typeface="+mj-lt"/>
              <a:buAutoNum type="arabicParenR"/>
            </a:pPr>
            <a:r>
              <a:rPr lang="hr-HR" sz="2600" dirty="0"/>
              <a:t>u</a:t>
            </a:r>
            <a:r>
              <a:rPr lang="hr-HR" sz="2600" dirty="0" smtClean="0"/>
              <a:t>koliko je moguće numerirati ih po važnosti</a:t>
            </a:r>
          </a:p>
          <a:p>
            <a:pPr marL="914400" lvl="1" indent="-514350">
              <a:spcBef>
                <a:spcPts val="0"/>
              </a:spcBef>
              <a:buFont typeface="+mj-lt"/>
              <a:buAutoNum type="arabicParenR"/>
            </a:pPr>
            <a:endParaRPr lang="hr-HR" sz="2600" dirty="0" smtClean="0"/>
          </a:p>
          <a:p>
            <a:pPr marL="914400" lvl="1" indent="-514350">
              <a:spcBef>
                <a:spcPts val="0"/>
              </a:spcBef>
              <a:buFont typeface="+mj-lt"/>
              <a:buAutoNum type="arabicParenR"/>
            </a:pPr>
            <a:r>
              <a:rPr lang="hr-HR" sz="2600" dirty="0"/>
              <a:t>p</a:t>
            </a:r>
            <a:r>
              <a:rPr lang="hr-HR" sz="2600" dirty="0" smtClean="0"/>
              <a:t>rvi problem ili obvezu sa liste razdijeliti na manje ostvarive korake, ponoviti korake, zapisati moguće probleme sa kojima ćemo se suočiti na svakom koraku i moguća rješenja</a:t>
            </a:r>
          </a:p>
          <a:p>
            <a:pPr marL="914400" lvl="1" indent="-514350">
              <a:spcBef>
                <a:spcPts val="0"/>
              </a:spcBef>
              <a:buFont typeface="+mj-lt"/>
              <a:buAutoNum type="arabicParenR"/>
            </a:pPr>
            <a:endParaRPr lang="hr-HR" sz="2600" dirty="0" smtClean="0"/>
          </a:p>
          <a:p>
            <a:pPr marL="914400" lvl="1" indent="-514350">
              <a:spcBef>
                <a:spcPts val="0"/>
              </a:spcBef>
              <a:buFont typeface="+mj-lt"/>
              <a:buAutoNum type="arabicParenR"/>
            </a:pPr>
            <a:r>
              <a:rPr lang="hr-HR" sz="2600" dirty="0"/>
              <a:t>z</a:t>
            </a:r>
            <a:r>
              <a:rPr lang="hr-HR" sz="2600" dirty="0" smtClean="0"/>
              <a:t>a vrijeme planiranja obraćati pažnju na anksiozne predikcije i </a:t>
            </a:r>
            <a:r>
              <a:rPr lang="hr-HR" sz="2600" dirty="0" err="1" smtClean="0"/>
              <a:t>samokritizirajuće</a:t>
            </a:r>
            <a:r>
              <a:rPr lang="hr-HR" sz="2600" dirty="0" smtClean="0"/>
              <a:t> misli te provesti njihovu obradu</a:t>
            </a:r>
          </a:p>
          <a:p>
            <a:pPr marL="914400" lvl="1" indent="-514350">
              <a:spcBef>
                <a:spcPts val="0"/>
              </a:spcBef>
              <a:buFont typeface="+mj-lt"/>
              <a:buAutoNum type="arabicParenR"/>
            </a:pPr>
            <a:endParaRPr lang="hr-HR" sz="2600" dirty="0" smtClean="0"/>
          </a:p>
          <a:p>
            <a:pPr marL="914400" lvl="1" indent="-514350">
              <a:spcBef>
                <a:spcPts val="0"/>
              </a:spcBef>
              <a:buFont typeface="+mj-lt"/>
              <a:buAutoNum type="arabicParenR"/>
            </a:pPr>
            <a:r>
              <a:rPr lang="hr-HR" sz="2600" dirty="0"/>
              <a:t>p</a:t>
            </a:r>
            <a:r>
              <a:rPr lang="hr-HR" sz="2600" dirty="0" smtClean="0"/>
              <a:t>rovođenje plana</a:t>
            </a:r>
          </a:p>
          <a:p>
            <a:pPr marL="914400" lvl="1" indent="-514350">
              <a:spcBef>
                <a:spcPts val="0"/>
              </a:spcBef>
              <a:buFont typeface="+mj-lt"/>
              <a:buAutoNum type="arabicParenR"/>
            </a:pPr>
            <a:r>
              <a:rPr lang="hr-HR" sz="2600" dirty="0"/>
              <a:t>z</a:t>
            </a:r>
            <a:r>
              <a:rPr lang="hr-HR" sz="2600" dirty="0" smtClean="0"/>
              <a:t>apisivanje ishoda u DAD-u, ocjenjivanje uspješnosti i zadovoljstva, nagrada za obavljeno</a:t>
            </a:r>
          </a:p>
          <a:p>
            <a:pPr marL="914400" lvl="1" indent="-514350">
              <a:spcBef>
                <a:spcPts val="0"/>
              </a:spcBef>
              <a:buFont typeface="+mj-lt"/>
              <a:buAutoNum type="arabicParenR"/>
            </a:pPr>
            <a:endParaRPr lang="hr-HR" sz="2600" dirty="0" smtClean="0"/>
          </a:p>
          <a:p>
            <a:pPr marL="914400" lvl="1" indent="-514350">
              <a:spcBef>
                <a:spcPts val="0"/>
              </a:spcBef>
              <a:buFont typeface="+mj-lt"/>
              <a:buAutoNum type="arabicParenR"/>
            </a:pPr>
            <a:r>
              <a:rPr lang="hr-HR" sz="2600" dirty="0"/>
              <a:t>p</a:t>
            </a:r>
            <a:r>
              <a:rPr lang="hr-HR" sz="2600" dirty="0" smtClean="0"/>
              <a:t>rovođenje istog postupka sa slijedećim problemom ili obvezom sa liste</a:t>
            </a:r>
          </a:p>
          <a:p>
            <a:pPr marL="914400" lvl="1" indent="-514350">
              <a:spcBef>
                <a:spcPts val="0"/>
              </a:spcBef>
              <a:buFont typeface="+mj-lt"/>
              <a:buAutoNum type="arabicParenR"/>
            </a:pPr>
            <a:endParaRPr lang="hr-HR" dirty="0" smtClean="0"/>
          </a:p>
          <a:p>
            <a:pPr marL="914400" lvl="1" indent="-514350">
              <a:spcBef>
                <a:spcPts val="0"/>
              </a:spcBef>
              <a:buFont typeface="+mj-lt"/>
              <a:buAutoNum type="arabicParenR"/>
            </a:pPr>
            <a:endParaRPr lang="hr-HR" dirty="0" smtClean="0"/>
          </a:p>
          <a:p>
            <a:pPr marL="914400" lvl="1" indent="-514350">
              <a:spcBef>
                <a:spcPts val="0"/>
              </a:spcBef>
              <a:buFont typeface="+mj-lt"/>
              <a:buAutoNum type="arabicParenR"/>
            </a:pPr>
            <a:endParaRPr lang="hr-HR" dirty="0" smtClean="0"/>
          </a:p>
          <a:p>
            <a:pPr marL="1200150" lvl="2" indent="-342900">
              <a:spcBef>
                <a:spcPts val="0"/>
              </a:spcBef>
            </a:pPr>
            <a:endParaRPr lang="hr-HR" dirty="0" smtClean="0"/>
          </a:p>
          <a:p>
            <a:pPr marL="1200150" lvl="2" indent="-342900">
              <a:spcBef>
                <a:spcPts val="0"/>
              </a:spcBef>
            </a:pPr>
            <a:endParaRPr lang="hr-HR" dirty="0" smtClean="0"/>
          </a:p>
          <a:p>
            <a:pPr marL="1200150" lvl="2" indent="-342900">
              <a:spcBef>
                <a:spcPts val="0"/>
              </a:spcBef>
            </a:pPr>
            <a:endParaRPr lang="hr-HR" dirty="0" smtClean="0"/>
          </a:p>
          <a:p>
            <a:pPr marL="857250" lvl="1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hr-HR" dirty="0" smtClean="0"/>
          </a:p>
          <a:p>
            <a:pPr>
              <a:spcBef>
                <a:spcPts val="0"/>
              </a:spcBef>
            </a:pPr>
            <a:endParaRPr lang="hr-HR" dirty="0" smtClean="0"/>
          </a:p>
          <a:p>
            <a:pPr>
              <a:spcBef>
                <a:spcPts val="0"/>
              </a:spcBef>
            </a:pPr>
            <a:endParaRPr lang="hr-HR" dirty="0" smtClean="0"/>
          </a:p>
        </p:txBody>
      </p:sp>
      <p:pic>
        <p:nvPicPr>
          <p:cNvPr id="21" name="Picture 3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530" y="1701421"/>
            <a:ext cx="362131" cy="96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2475">
            <a:off x="225143" y="1701444"/>
            <a:ext cx="353088" cy="9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2475">
            <a:off x="225143" y="1215850"/>
            <a:ext cx="353088" cy="9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3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316" y="1255359"/>
            <a:ext cx="362131" cy="96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4498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 txBox="1">
            <a:spLocks/>
          </p:cNvSpPr>
          <p:nvPr/>
        </p:nvSpPr>
        <p:spPr>
          <a:xfrm>
            <a:off x="2699792" y="87032"/>
            <a:ext cx="3456383" cy="516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r-H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PROMJENA ŽIVOTNIH PRAVILA</a:t>
            </a:r>
            <a:endParaRPr lang="hr-H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</a:endParaRPr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158306" y="1120746"/>
            <a:ext cx="8985694" cy="5737254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4200" dirty="0" smtClean="0"/>
              <a:t>Životna pravila se uče kroz: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hr-HR" sz="4200" dirty="0" smtClean="0"/>
              <a:t>iskustvo i promatranje 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hr-HR" sz="4200" dirty="0" smtClean="0"/>
              <a:t>primarnu obitelj 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hr-HR" sz="4200" dirty="0" smtClean="0"/>
              <a:t>kulturu (osobna pravila su često pretjerane verzije socijalnih; </a:t>
            </a:r>
            <a:r>
              <a:rPr lang="hr-HR" sz="4200" dirty="0"/>
              <a:t>osobna i socijalna </a:t>
            </a:r>
            <a:r>
              <a:rPr lang="hr-HR" sz="4200" dirty="0" smtClean="0"/>
              <a:t>pravila međusobno </a:t>
            </a:r>
            <a:r>
              <a:rPr lang="hr-HR" sz="4200" dirty="0"/>
              <a:t>utječu </a:t>
            </a:r>
            <a:r>
              <a:rPr lang="hr-HR" sz="4200" dirty="0" smtClean="0"/>
              <a:t>jedna </a:t>
            </a:r>
            <a:r>
              <a:rPr lang="hr-HR" sz="4200" dirty="0"/>
              <a:t>na druge</a:t>
            </a:r>
            <a:r>
              <a:rPr lang="hr-HR" sz="4200" dirty="0" smtClean="0"/>
              <a:t>)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endParaRPr lang="hr-HR" sz="4200" dirty="0" smtClean="0"/>
          </a:p>
          <a:p>
            <a:r>
              <a:rPr lang="hr-HR" sz="4200" dirty="0" smtClean="0"/>
              <a:t>Životna pravila pokušavaju dati objašnjenje za ono što nam se događa, ističu obrasce koji se ponavljaju i pomažu nam da se bolje nosimo sa budućim situacijama</a:t>
            </a:r>
          </a:p>
          <a:p>
            <a:endParaRPr lang="hr-HR" sz="4200" dirty="0" smtClean="0"/>
          </a:p>
          <a:p>
            <a:r>
              <a:rPr lang="hr-HR" sz="4200" dirty="0"/>
              <a:t>Životna </a:t>
            </a:r>
            <a:r>
              <a:rPr lang="hr-HR" sz="4200" dirty="0" smtClean="0"/>
              <a:t>pravila su </a:t>
            </a:r>
            <a:r>
              <a:rPr lang="hr-HR" sz="4200" dirty="0"/>
              <a:t>najčešće nastala u djetinjstvu </a:t>
            </a:r>
            <a:r>
              <a:rPr lang="hr-HR" sz="4200" dirty="0" smtClean="0"/>
              <a:t>i rijetko su verbalno oblikovana</a:t>
            </a:r>
          </a:p>
          <a:p>
            <a:endParaRPr lang="hr-HR" sz="4200" dirty="0" smtClean="0"/>
          </a:p>
          <a:p>
            <a:r>
              <a:rPr lang="hr-HR" sz="4200" dirty="0" smtClean="0"/>
              <a:t>Korisna životna pravila su testirana (bazirana na širokom iskustvu), fleksibilna, dozvoljavaju </a:t>
            </a:r>
            <a:r>
              <a:rPr lang="hr-HR" sz="4200" dirty="0"/>
              <a:t>odnose sa različitim ljudima </a:t>
            </a:r>
            <a:r>
              <a:rPr lang="hr-HR" sz="4200" dirty="0" smtClean="0"/>
              <a:t>i omogućuju učenje i prilagodbu </a:t>
            </a:r>
          </a:p>
          <a:p>
            <a:endParaRPr lang="hr-HR" sz="4200" dirty="0" smtClean="0"/>
          </a:p>
          <a:p>
            <a:endParaRPr lang="hr-HR" sz="4200" dirty="0" smtClean="0"/>
          </a:p>
          <a:p>
            <a:endParaRPr lang="hr-HR" dirty="0"/>
          </a:p>
        </p:txBody>
      </p:sp>
      <p:pic>
        <p:nvPicPr>
          <p:cNvPr id="2079" name="Picture 3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6913"/>
            <a:ext cx="570068" cy="55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 descr="http://p1.storage.canalblog.com/10/19/721494/92926522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7" y="1120746"/>
            <a:ext cx="540581" cy="450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6" descr="http://p1.storage.canalblog.com/10/19/721494/92926522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87" y="3068960"/>
            <a:ext cx="540581" cy="450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3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87" y="4365104"/>
            <a:ext cx="570068" cy="55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6" descr="http://p1.storage.canalblog.com/10/19/721494/92926522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30" y="4415805"/>
            <a:ext cx="540581" cy="450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6" descr="http://p1.storage.canalblog.com/10/19/721494/92926522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74" y="5301208"/>
            <a:ext cx="540581" cy="450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12744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 txBox="1">
            <a:spLocks/>
          </p:cNvSpPr>
          <p:nvPr/>
        </p:nvSpPr>
        <p:spPr>
          <a:xfrm>
            <a:off x="2699792" y="87032"/>
            <a:ext cx="3456383" cy="516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r-H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PROMJENA ŽIVOTNIH PRAVILA</a:t>
            </a:r>
            <a:endParaRPr lang="hr-H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</a:endParaRPr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158306" y="1294512"/>
            <a:ext cx="8985694" cy="5563488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4200" dirty="0" smtClean="0"/>
              <a:t>Loša životna pravila su iracionalna, rigidna, pretjerano generalizirana (česta upotreba riječi „svatko/nitko”, „uvijek/nikad”, „sve/ništa”, ), apsolutna (česta upotreba riječi „trebam” ili „moram”) i rijetko formalno </a:t>
            </a:r>
            <a:r>
              <a:rPr lang="hr-HR" sz="4200" dirty="0" err="1" smtClean="0"/>
              <a:t>proispitivana</a:t>
            </a:r>
            <a:endParaRPr lang="hr-HR" sz="4200" dirty="0" smtClean="0"/>
          </a:p>
          <a:p>
            <a:endParaRPr lang="hr-HR" sz="4200" dirty="0" smtClean="0"/>
          </a:p>
          <a:p>
            <a:r>
              <a:rPr lang="hr-HR" sz="4200" dirty="0" smtClean="0"/>
              <a:t>Loša životna pravila nam onemogućuju da ostvarimo što želimo i prihvatimo sebe kakvi jesmo  </a:t>
            </a:r>
          </a:p>
          <a:p>
            <a:endParaRPr lang="hr-HR" sz="4200" dirty="0" smtClean="0"/>
          </a:p>
          <a:p>
            <a:r>
              <a:rPr lang="hr-HR" sz="4200" dirty="0" smtClean="0"/>
              <a:t>Loša životna pravila su slična anksioznim predikcijama, ali su više uopćena i manje smo ih svjesni </a:t>
            </a:r>
          </a:p>
          <a:p>
            <a:endParaRPr lang="hr-HR" sz="4200" dirty="0" smtClean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hr-HR" sz="4200" dirty="0" smtClean="0"/>
              <a:t>Loša životna pravila pokazuju naš način nošenja sa zaključkom, ali ga ne mijenjaju, već onemogućavaju testiranje tih zaključaka i pomažu zaključcima da se održe</a:t>
            </a:r>
          </a:p>
          <a:p>
            <a:endParaRPr lang="hr-HR" sz="4200" dirty="0" smtClean="0"/>
          </a:p>
          <a:p>
            <a:endParaRPr lang="hr-HR" sz="4200" dirty="0" smtClean="0"/>
          </a:p>
          <a:p>
            <a:endParaRPr lang="hr-HR" dirty="0"/>
          </a:p>
        </p:txBody>
      </p:sp>
      <p:pic>
        <p:nvPicPr>
          <p:cNvPr id="2079" name="Picture 3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5" y="1170635"/>
            <a:ext cx="592799" cy="573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 descr="http://p1.storage.canalblog.com/10/19/721494/92926522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6" y="1221584"/>
            <a:ext cx="592799" cy="493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6" descr="http://p1.storage.canalblog.com/10/19/721494/92926522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31" y="2996952"/>
            <a:ext cx="592799" cy="493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3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31" y="4076256"/>
            <a:ext cx="592799" cy="573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6" descr="http://p1.storage.canalblog.com/10/19/721494/92926522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4" y="4116202"/>
            <a:ext cx="592799" cy="493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6" descr="http://p1.storage.canalblog.com/10/19/721494/92926522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94" y="5157192"/>
            <a:ext cx="592799" cy="493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7291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 txBox="1">
            <a:spLocks/>
          </p:cNvSpPr>
          <p:nvPr/>
        </p:nvSpPr>
        <p:spPr>
          <a:xfrm>
            <a:off x="2663788" y="87032"/>
            <a:ext cx="3744415" cy="516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r-H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PROMJENA ŽIVOTNIH PRAVILA</a:t>
            </a:r>
            <a:endParaRPr lang="hr-H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</a:endParaRPr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181330" y="1340768"/>
            <a:ext cx="8783157" cy="5517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2200" dirty="0" smtClean="0"/>
              <a:t>Kako identificirati </a:t>
            </a:r>
            <a:r>
              <a:rPr lang="hr-HR" sz="2200" i="1" dirty="0" smtClean="0"/>
              <a:t>životna pravila</a:t>
            </a:r>
            <a:r>
              <a:rPr lang="hr-HR" sz="2200" dirty="0" smtClean="0"/>
              <a:t>:</a:t>
            </a:r>
          </a:p>
          <a:p>
            <a:pPr marL="0" indent="0">
              <a:buNone/>
            </a:pPr>
            <a:endParaRPr lang="hr-HR" sz="2200" dirty="0" smtClean="0"/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hr-HR" sz="2200" dirty="0"/>
              <a:t>životna pravila dolaze u verbalnoj formi pretpostavki „ako…, onda…”, poticaja „moram/ trebam…ili će se dogoditi…” (drugi dio formulacije ukazuje na </a:t>
            </a:r>
            <a:r>
              <a:rPr lang="hr-HR" sz="2200" i="1" dirty="0"/>
              <a:t>zaključak</a:t>
            </a:r>
            <a:r>
              <a:rPr lang="hr-HR" sz="2200" dirty="0"/>
              <a:t>) ili procjena (slično pretpostavkama, ali u manje jasnoj formulaciji</a:t>
            </a:r>
            <a:r>
              <a:rPr lang="hr-HR" sz="2200" dirty="0" smtClean="0"/>
              <a:t>)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endParaRPr lang="hr-HR" sz="2200" dirty="0" smtClean="0"/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hr-HR" sz="2200" dirty="0" smtClean="0"/>
              <a:t>tražiti generalno pravilo o tome tko bi trebali biti i što bi trebali raditi da bi se dobro osjećali u vezi sebe pri čemu to pravilo djeluje na nas kroz duže vrijeme i u različitim situacijama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endParaRPr lang="hr-HR" sz="2200" dirty="0" smtClean="0"/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hr-HR" sz="2200" dirty="0"/>
              <a:t>jake negativne emocije mogu ukazati na kršenje ili mogućnost kršenja </a:t>
            </a:r>
            <a:r>
              <a:rPr lang="hr-HR" sz="2200" i="1" dirty="0"/>
              <a:t>životnih pravila</a:t>
            </a:r>
            <a:r>
              <a:rPr lang="hr-HR" sz="2200" dirty="0"/>
              <a:t> i aktivaciju </a:t>
            </a:r>
            <a:r>
              <a:rPr lang="hr-HR" sz="2200" i="1" dirty="0" smtClean="0"/>
              <a:t>negativnih bazičnih vjerovanja</a:t>
            </a:r>
            <a:r>
              <a:rPr lang="hr-HR" sz="2200" dirty="0" smtClean="0"/>
              <a:t>, </a:t>
            </a:r>
            <a:r>
              <a:rPr lang="hr-HR" sz="2200" dirty="0"/>
              <a:t>ali otežavaju </a:t>
            </a:r>
            <a:r>
              <a:rPr lang="hr-HR" sz="2200" dirty="0" smtClean="0"/>
              <a:t>promatranje</a:t>
            </a:r>
          </a:p>
          <a:p>
            <a:pPr marL="285750"/>
            <a:endParaRPr lang="hr-HR" sz="2200" dirty="0" smtClean="0"/>
          </a:p>
          <a:p>
            <a:pPr marL="1085850" lvl="2" indent="-285750"/>
            <a:endParaRPr lang="hr-HR" dirty="0" smtClean="0"/>
          </a:p>
          <a:p>
            <a:pPr marL="857250" lvl="1" indent="-457200">
              <a:buFont typeface="Arial" panose="020B0604020202020204" pitchFamily="34" charset="0"/>
              <a:buChar char="•"/>
            </a:pPr>
            <a:endParaRPr lang="hr-HR" sz="2400" dirty="0" smtClean="0"/>
          </a:p>
          <a:p>
            <a:endParaRPr lang="hr-HR" dirty="0" smtClean="0"/>
          </a:p>
          <a:p>
            <a:pPr marL="0" indent="0">
              <a:buNone/>
            </a:pPr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/>
          </a:p>
        </p:txBody>
      </p:sp>
      <p:pic>
        <p:nvPicPr>
          <p:cNvPr id="14" name="Picture 3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88" y="1245412"/>
            <a:ext cx="579240" cy="56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6" descr="http://p1.storage.canalblog.com/10/19/721494/92926522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88" y="1284445"/>
            <a:ext cx="579240" cy="48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06748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 txBox="1">
            <a:spLocks/>
          </p:cNvSpPr>
          <p:nvPr/>
        </p:nvSpPr>
        <p:spPr>
          <a:xfrm>
            <a:off x="2663788" y="87032"/>
            <a:ext cx="3744415" cy="516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r-H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PROMJENA ŽIVOTNIH PRAVILA</a:t>
            </a:r>
            <a:endParaRPr lang="hr-H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</a:endParaRPr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323528" y="1032291"/>
            <a:ext cx="8820472" cy="58257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2700" dirty="0" smtClean="0"/>
              <a:t>Kako identificirati </a:t>
            </a:r>
            <a:r>
              <a:rPr lang="hr-HR" sz="2700" i="1" dirty="0" smtClean="0"/>
              <a:t>životna pravila</a:t>
            </a:r>
            <a:r>
              <a:rPr lang="hr-HR" sz="2700" dirty="0" smtClean="0"/>
              <a:t>: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hr-HR" sz="2700" dirty="0" smtClean="0"/>
              <a:t>uzeti u obzir informacije kao što su: </a:t>
            </a:r>
          </a:p>
          <a:p>
            <a:pPr marL="1085850" lvl="2" indent="-285750"/>
            <a:r>
              <a:rPr lang="hr-HR" sz="2700" dirty="0"/>
              <a:t>d</a:t>
            </a:r>
            <a:r>
              <a:rPr lang="hr-HR" sz="2700" dirty="0" smtClean="0"/>
              <a:t>irektne izjave (anksioznih predikcija i </a:t>
            </a:r>
            <a:r>
              <a:rPr lang="hr-HR" sz="2700" dirty="0" err="1" smtClean="0"/>
              <a:t>samokritizirajućih</a:t>
            </a:r>
            <a:r>
              <a:rPr lang="hr-HR" sz="2700" dirty="0" smtClean="0"/>
              <a:t> misli mogu biti „</a:t>
            </a:r>
            <a:r>
              <a:rPr lang="hr-HR" sz="2700" dirty="0" err="1" smtClean="0"/>
              <a:t>umaskirana</a:t>
            </a:r>
            <a:r>
              <a:rPr lang="hr-HR" sz="2700" dirty="0" smtClean="0"/>
              <a:t>” životna pravila)</a:t>
            </a:r>
          </a:p>
          <a:p>
            <a:pPr marL="1085850" lvl="2" indent="-285750"/>
            <a:r>
              <a:rPr lang="hr-HR" sz="2700" dirty="0"/>
              <a:t>t</a:t>
            </a:r>
            <a:r>
              <a:rPr lang="hr-HR" sz="2700" dirty="0" smtClean="0"/>
              <a:t>eme (što nas preokupira i zabrinjava)</a:t>
            </a:r>
          </a:p>
          <a:p>
            <a:pPr marL="1085850" lvl="2" indent="-285750"/>
            <a:r>
              <a:rPr lang="hr-HR" sz="2700" dirty="0"/>
              <a:t>n</a:t>
            </a:r>
            <a:r>
              <a:rPr lang="hr-HR" sz="2700" dirty="0" smtClean="0"/>
              <a:t>aše prosudbe nas samih i drugih ljudi </a:t>
            </a:r>
          </a:p>
          <a:p>
            <a:pPr marL="1085850" lvl="2" indent="-285750"/>
            <a:r>
              <a:rPr lang="hr-HR" sz="2700" dirty="0"/>
              <a:t>s</a:t>
            </a:r>
            <a:r>
              <a:rPr lang="hr-HR" sz="2700" dirty="0" smtClean="0"/>
              <a:t>jećanja i poruke iz obitelji</a:t>
            </a:r>
          </a:p>
          <a:p>
            <a:pPr marL="1085850" lvl="2" indent="-285750"/>
            <a:r>
              <a:rPr lang="hr-HR" sz="2700" dirty="0" smtClean="0"/>
              <a:t>slijediti što nas čini da se dobro osjećamo  (ukazuje na poštivanje životnih pravila)</a:t>
            </a:r>
          </a:p>
          <a:p>
            <a:pPr marL="1085850" lvl="2" indent="-285750"/>
            <a:r>
              <a:rPr lang="hr-HR" sz="2700" dirty="0"/>
              <a:t>t</a:t>
            </a:r>
            <a:r>
              <a:rPr lang="hr-HR" sz="2700" dirty="0" smtClean="0"/>
              <a:t>ehnika silazne strelice</a:t>
            </a:r>
          </a:p>
          <a:p>
            <a:pPr marL="285750"/>
            <a:endParaRPr lang="hr-HR" sz="2200" dirty="0" smtClean="0"/>
          </a:p>
          <a:p>
            <a:pPr marL="1085850" lvl="2" indent="-285750"/>
            <a:endParaRPr lang="hr-HR" dirty="0" smtClean="0"/>
          </a:p>
          <a:p>
            <a:pPr marL="857250" lvl="1" indent="-457200">
              <a:buFont typeface="Arial" panose="020B0604020202020204" pitchFamily="34" charset="0"/>
              <a:buChar char="•"/>
            </a:pPr>
            <a:endParaRPr lang="hr-HR" sz="2400" dirty="0" smtClean="0"/>
          </a:p>
          <a:p>
            <a:endParaRPr lang="hr-HR" dirty="0" smtClean="0"/>
          </a:p>
          <a:p>
            <a:pPr marL="0" indent="0">
              <a:buNone/>
            </a:pPr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/>
          </a:p>
        </p:txBody>
      </p:sp>
      <p:pic>
        <p:nvPicPr>
          <p:cNvPr id="14" name="Picture 3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04" y="1014309"/>
            <a:ext cx="645469" cy="624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6" descr="http://p1.storage.canalblog.com/10/19/721494/92926522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73" y="1076913"/>
            <a:ext cx="586330" cy="488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55527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 txBox="1">
            <a:spLocks/>
          </p:cNvSpPr>
          <p:nvPr/>
        </p:nvSpPr>
        <p:spPr>
          <a:xfrm>
            <a:off x="2663788" y="102812"/>
            <a:ext cx="3744415" cy="516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r-H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PROMJENA ŽIVOTNIH PRAVILA</a:t>
            </a:r>
            <a:endParaRPr lang="hr-H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</a:endParaRPr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158305" y="1340768"/>
            <a:ext cx="8734175" cy="551723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2700" b="1" dirty="0" smtClean="0"/>
              <a:t>Koraci u promjeni starog životnog pravila: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hr-HR" sz="2700" dirty="0"/>
              <a:t>d</a:t>
            </a:r>
            <a:r>
              <a:rPr lang="hr-HR" sz="2700" dirty="0" smtClean="0"/>
              <a:t>efinirati staro životno pravilo</a:t>
            </a:r>
            <a:endParaRPr lang="hr-HR" sz="2700" dirty="0"/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hr-HR" sz="2700" dirty="0" smtClean="0"/>
              <a:t>kako je staro životno pravilo nastalo i održalo se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hr-HR" sz="2700" dirty="0" smtClean="0"/>
              <a:t>sumirati sve načine na kao je utjecalo na život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hr-HR" sz="2700" dirty="0" smtClean="0"/>
              <a:t>navesti dokaze koji potvrđuju da je navedeno životno pravilo aktivno 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hr-HR" sz="2700" dirty="0" smtClean="0"/>
              <a:t>zašto je nerealno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hr-HR" sz="2700" dirty="0" smtClean="0"/>
              <a:t>prednosti njegovog poštivanja i rizici ukoliko dođe do njegovog napuštanja</a:t>
            </a:r>
            <a:endParaRPr lang="hr-HR" sz="2700" dirty="0"/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hr-HR" sz="2700" dirty="0" smtClean="0"/>
              <a:t>koji su nedostaci slijeđenja pravila 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hr-HR" sz="2700" dirty="0" smtClean="0"/>
              <a:t>koje bi bilo je alternativno životno pravilo (realističnije) 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hr-HR" sz="2700" dirty="0" smtClean="0"/>
              <a:t>kako novo životno pravilo testirati i uvesti u svakodnevni život</a:t>
            </a:r>
          </a:p>
          <a:p>
            <a:pPr lvl="1" indent="-342900">
              <a:buFont typeface="Arial" panose="020B0604020202020204" pitchFamily="34" charset="0"/>
              <a:buChar char="•"/>
            </a:pPr>
            <a:endParaRPr lang="hr-HR" dirty="0" smtClean="0"/>
          </a:p>
          <a:p>
            <a:pPr marL="400050" lvl="1" indent="0">
              <a:buNone/>
            </a:pPr>
            <a:endParaRPr lang="hr-HR" sz="2400" dirty="0" smtClean="0"/>
          </a:p>
          <a:p>
            <a:pPr marL="857250" lvl="1" indent="-457200">
              <a:buFont typeface="Arial" panose="020B0604020202020204" pitchFamily="34" charset="0"/>
              <a:buChar char="•"/>
            </a:pPr>
            <a:endParaRPr lang="hr-HR" sz="2400" dirty="0" smtClean="0"/>
          </a:p>
          <a:p>
            <a:endParaRPr lang="hr-HR" dirty="0" smtClean="0"/>
          </a:p>
          <a:p>
            <a:pPr marL="0" indent="0">
              <a:buNone/>
            </a:pPr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/>
          </a:p>
        </p:txBody>
      </p:sp>
      <p:pic>
        <p:nvPicPr>
          <p:cNvPr id="14" name="Picture 3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87" y="1316954"/>
            <a:ext cx="545260" cy="527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6" descr="http://p1.storage.canalblog.com/10/19/721494/92926522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68" y="1373682"/>
            <a:ext cx="497297" cy="414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46090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 txBox="1">
            <a:spLocks/>
          </p:cNvSpPr>
          <p:nvPr/>
        </p:nvSpPr>
        <p:spPr>
          <a:xfrm>
            <a:off x="2663788" y="102812"/>
            <a:ext cx="3744415" cy="516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r-H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PROMJENA ŽIVOTNIH PRAVILA</a:t>
            </a:r>
            <a:endParaRPr lang="hr-H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</a:endParaRPr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559437" y="1491171"/>
            <a:ext cx="7973003" cy="517818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2800" b="1" dirty="0" smtClean="0"/>
              <a:t>Načini konsolidiranja naučenog:</a:t>
            </a:r>
          </a:p>
          <a:p>
            <a:pPr lvl="1" indent="-342900">
              <a:buFont typeface="Arial" panose="020B0604020202020204" pitchFamily="34" charset="0"/>
              <a:buChar char="•"/>
            </a:pPr>
            <a:r>
              <a:rPr lang="hr-HR" dirty="0" smtClean="0"/>
              <a:t>napisati sažetak naučenog</a:t>
            </a:r>
          </a:p>
          <a:p>
            <a:pPr lvl="1" indent="-342900">
              <a:buFont typeface="Arial" panose="020B0604020202020204" pitchFamily="34" charset="0"/>
              <a:buChar char="•"/>
            </a:pPr>
            <a:r>
              <a:rPr lang="hr-HR" dirty="0" smtClean="0"/>
              <a:t>napraviti karticu na kojoj piše novo životno pravilo</a:t>
            </a:r>
          </a:p>
          <a:p>
            <a:pPr lvl="1" indent="-342900">
              <a:buFont typeface="Arial" panose="020B0604020202020204" pitchFamily="34" charset="0"/>
              <a:buChar char="•"/>
            </a:pPr>
            <a:r>
              <a:rPr lang="hr-HR" dirty="0"/>
              <a:t>b</a:t>
            </a:r>
            <a:r>
              <a:rPr lang="hr-HR" dirty="0" smtClean="0"/>
              <a:t>orba sa starim životnim pravilom ukoliko se reaktivira </a:t>
            </a:r>
          </a:p>
          <a:p>
            <a:pPr lvl="1" indent="-342900">
              <a:buFont typeface="Arial" panose="020B0604020202020204" pitchFamily="34" charset="0"/>
              <a:buChar char="•"/>
            </a:pPr>
            <a:r>
              <a:rPr lang="hr-HR" dirty="0" smtClean="0"/>
              <a:t>jasan plan akcije sa novim životnim pravilom (npr. korištenje DAD-a, bihevioralni eksperimenti)</a:t>
            </a:r>
          </a:p>
          <a:p>
            <a:pPr lvl="1" indent="-342900">
              <a:buFont typeface="Arial" panose="020B0604020202020204" pitchFamily="34" charset="0"/>
              <a:buChar char="•"/>
            </a:pPr>
            <a:r>
              <a:rPr lang="hr-HR" dirty="0"/>
              <a:t>p</a:t>
            </a:r>
            <a:r>
              <a:rPr lang="hr-HR" dirty="0" smtClean="0"/>
              <a:t>ovremeno pregledati napredak i postaviti si nove ciljeve (poželjno surađivati sa prijateljem koji nema ista životna pravila)</a:t>
            </a:r>
          </a:p>
          <a:p>
            <a:pPr lvl="1" indent="-342900">
              <a:buFont typeface="Arial" panose="020B0604020202020204" pitchFamily="34" charset="0"/>
              <a:buChar char="•"/>
            </a:pPr>
            <a:endParaRPr lang="hr-HR" dirty="0" smtClean="0"/>
          </a:p>
          <a:p>
            <a:pPr marL="400050" lvl="1" indent="0">
              <a:buNone/>
            </a:pPr>
            <a:endParaRPr lang="hr-HR" sz="2400" dirty="0" smtClean="0"/>
          </a:p>
          <a:p>
            <a:pPr marL="857250" lvl="1" indent="-457200">
              <a:buFont typeface="Arial" panose="020B0604020202020204" pitchFamily="34" charset="0"/>
              <a:buChar char="•"/>
            </a:pPr>
            <a:endParaRPr lang="hr-HR" sz="2400" dirty="0" smtClean="0"/>
          </a:p>
          <a:p>
            <a:endParaRPr lang="hr-HR" dirty="0" smtClean="0"/>
          </a:p>
          <a:p>
            <a:pPr marL="0" indent="0">
              <a:buNone/>
            </a:pPr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/>
          </a:p>
        </p:txBody>
      </p:sp>
      <p:pic>
        <p:nvPicPr>
          <p:cNvPr id="14" name="Picture 3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400" y="1386949"/>
            <a:ext cx="693875" cy="671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6" descr="http://p1.storage.canalblog.com/10/19/721494/92926522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359" y="1471924"/>
            <a:ext cx="602155" cy="501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6146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2267745" y="1"/>
            <a:ext cx="6419056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r-H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ODRŽAVANJE NISKOG SAMOPOŠTOVANJA </a:t>
            </a:r>
            <a:endParaRPr lang="hr-H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68236">
            <a:off x="3560091" y="1629719"/>
            <a:ext cx="471741" cy="397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1999035" y="908720"/>
            <a:ext cx="6375921" cy="7691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r-HR" sz="2000" dirty="0" smtClean="0">
                <a:latin typeface="Agency FB" panose="020B0503020202020204" pitchFamily="34" charset="0"/>
              </a:rPr>
              <a:t>                       OKIDAČ SITUACIJA </a:t>
            </a:r>
          </a:p>
          <a:p>
            <a:pPr algn="l"/>
            <a:r>
              <a:rPr lang="hr-HR" sz="2000" dirty="0" smtClean="0">
                <a:latin typeface="Agency FB" panose="020B0503020202020204" pitchFamily="34" charset="0"/>
              </a:rPr>
              <a:t>(situacija u kojoj su životna pravila prekršena ili mogu biti prekršena)</a:t>
            </a:r>
            <a:endParaRPr lang="hr-HR" sz="2000" dirty="0">
              <a:latin typeface="Agency FB" panose="020B0503020202020204" pitchFamily="34" charset="0"/>
            </a:endParaRPr>
          </a:p>
        </p:txBody>
      </p:sp>
      <p:pic>
        <p:nvPicPr>
          <p:cNvPr id="1026" name="Picture 2" descr="http://img.webme.com/pic/e/efgan/kirikca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1179" y="6129189"/>
            <a:ext cx="914400" cy="91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0459" y="3069850"/>
            <a:ext cx="294621" cy="731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6242" y="3951637"/>
            <a:ext cx="457200" cy="1601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3020" y="4912187"/>
            <a:ext cx="257439" cy="569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" name="Title 1"/>
          <p:cNvSpPr txBox="1">
            <a:spLocks/>
          </p:cNvSpPr>
          <p:nvPr/>
        </p:nvSpPr>
        <p:spPr>
          <a:xfrm>
            <a:off x="1193209" y="3661218"/>
            <a:ext cx="1611651" cy="462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r-HR" sz="2000" dirty="0" smtClean="0">
                <a:latin typeface="Agency FB" panose="020B0503020202020204" pitchFamily="34" charset="0"/>
              </a:rPr>
              <a:t>DEPRESIJA</a:t>
            </a:r>
            <a:endParaRPr lang="hr-HR" sz="2000" dirty="0">
              <a:latin typeface="Agency FB" panose="020B0503020202020204" pitchFamily="34" charset="0"/>
            </a:endParaRPr>
          </a:p>
        </p:txBody>
      </p:sp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7051" y="5168629"/>
            <a:ext cx="2834404" cy="516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32027">
            <a:off x="1450063" y="4147927"/>
            <a:ext cx="360926" cy="67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" name="Picture 1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605786" y="2321318"/>
            <a:ext cx="1488812" cy="1335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6995" y="3232625"/>
            <a:ext cx="1066591" cy="686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5" name="Picture 2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2762" y="2244417"/>
            <a:ext cx="1828800" cy="658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" name="Title 1"/>
          <p:cNvSpPr txBox="1">
            <a:spLocks/>
          </p:cNvSpPr>
          <p:nvPr/>
        </p:nvSpPr>
        <p:spPr>
          <a:xfrm>
            <a:off x="675812" y="4734178"/>
            <a:ext cx="2553708" cy="462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r-HR" sz="2000" dirty="0" smtClean="0">
                <a:latin typeface="Agency FB" panose="020B0503020202020204" pitchFamily="34" charset="0"/>
              </a:rPr>
              <a:t>SAMOKRITIZIRAJUĆE MISLI</a:t>
            </a:r>
            <a:endParaRPr lang="hr-HR" sz="2000" dirty="0">
              <a:latin typeface="Agency FB" panose="020B0503020202020204" pitchFamily="34" charset="0"/>
            </a:endParaRPr>
          </a:p>
        </p:txBody>
      </p:sp>
      <p:sp>
        <p:nvSpPr>
          <p:cNvPr id="52" name="Title 1"/>
          <p:cNvSpPr txBox="1">
            <a:spLocks/>
          </p:cNvSpPr>
          <p:nvPr/>
        </p:nvSpPr>
        <p:spPr>
          <a:xfrm>
            <a:off x="6154577" y="3730330"/>
            <a:ext cx="2921108" cy="14202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r-HR" sz="2000" dirty="0" smtClean="0">
                <a:latin typeface="Agency FB" panose="020B0503020202020204" pitchFamily="34" charset="0"/>
              </a:rPr>
              <a:t>NEPRODUKTIVNO PONAŠANJE</a:t>
            </a:r>
          </a:p>
          <a:p>
            <a:pPr algn="l"/>
            <a:r>
              <a:rPr lang="hr-HR" sz="2000" dirty="0" smtClean="0">
                <a:latin typeface="Agency FB" panose="020B0503020202020204" pitchFamily="34" charset="0"/>
              </a:rPr>
              <a:t>(izbjegavanje, nepotrebna predostrožnost, ometena izvedba, odbacivanje uspjeha)</a:t>
            </a:r>
            <a:endParaRPr lang="hr-HR" sz="2000" dirty="0">
              <a:latin typeface="Agency FB" panose="020B0503020202020204" pitchFamily="34" charset="0"/>
            </a:endParaRPr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2427546" y="6341902"/>
            <a:ext cx="5775318" cy="5160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r-HR" sz="2000" i="1" dirty="0" smtClean="0">
                <a:latin typeface="Agency FB" panose="020B0503020202020204" pitchFamily="34" charset="0"/>
              </a:rPr>
              <a:t>Poželjno da klijent napravi istu mapu na svom primjeru </a:t>
            </a:r>
            <a:endParaRPr lang="hr-HR" sz="2000" i="1" dirty="0">
              <a:latin typeface="Agency FB" panose="020B0503020202020204" pitchFamily="34" charset="0"/>
            </a:endParaRPr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5147690" y="1878505"/>
            <a:ext cx="3227266" cy="5160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r-HR" sz="2000" i="1" dirty="0" smtClean="0">
                <a:latin typeface="Agency FB" panose="020B0503020202020204" pitchFamily="34" charset="0"/>
              </a:rPr>
              <a:t>životna pravila mogu biti prekršena </a:t>
            </a:r>
            <a:endParaRPr lang="hr-HR" sz="2000" i="1" dirty="0">
              <a:latin typeface="Agency FB" panose="020B050302020202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9976" y="2831552"/>
            <a:ext cx="733425" cy="2936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2967409" y="2075354"/>
            <a:ext cx="2180281" cy="7561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r-HR" sz="2000" dirty="0" smtClean="0">
                <a:latin typeface="Agency FB" panose="020B0503020202020204" pitchFamily="34" charset="0"/>
              </a:rPr>
              <a:t>AKTIVACIJA NEGATIVNOG BAZIČNOG VJEROVANJA </a:t>
            </a:r>
            <a:endParaRPr lang="hr-HR" sz="2000" dirty="0">
              <a:latin typeface="Agency FB" panose="020B0503020202020204" pitchFamily="34" charset="0"/>
            </a:endParaRPr>
          </a:p>
        </p:txBody>
      </p:sp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8962" y="2980754"/>
            <a:ext cx="1228725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itle 1"/>
          <p:cNvSpPr txBox="1">
            <a:spLocks/>
          </p:cNvSpPr>
          <p:nvPr/>
        </p:nvSpPr>
        <p:spPr>
          <a:xfrm>
            <a:off x="4057549" y="3650162"/>
            <a:ext cx="1783143" cy="462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r-HR" sz="2000" dirty="0" smtClean="0">
                <a:latin typeface="Agency FB" panose="020B0503020202020204" pitchFamily="34" charset="0"/>
              </a:rPr>
              <a:t>ANKSIOZNOST</a:t>
            </a:r>
            <a:endParaRPr lang="hr-HR" sz="2000" dirty="0">
              <a:latin typeface="Agency FB" panose="020B0503020202020204" pitchFamily="34" charset="0"/>
            </a:endParaRPr>
          </a:p>
        </p:txBody>
      </p:sp>
      <p:sp>
        <p:nvSpPr>
          <p:cNvPr id="34" name="Title 1"/>
          <p:cNvSpPr txBox="1">
            <a:spLocks/>
          </p:cNvSpPr>
          <p:nvPr/>
        </p:nvSpPr>
        <p:spPr>
          <a:xfrm rot="16200000">
            <a:off x="2449141" y="3729047"/>
            <a:ext cx="2826563" cy="5160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r-HR" sz="2000" i="1" dirty="0" smtClean="0">
                <a:latin typeface="Agency FB" panose="020B0503020202020204" pitchFamily="34" charset="0"/>
              </a:rPr>
              <a:t>životna pravila su prekršena </a:t>
            </a:r>
            <a:endParaRPr lang="hr-HR" sz="2000" i="1" dirty="0">
              <a:latin typeface="Agency FB" panose="020B0503020202020204" pitchFamily="34" charset="0"/>
            </a:endParaRPr>
          </a:p>
        </p:txBody>
      </p:sp>
      <p:sp>
        <p:nvSpPr>
          <p:cNvPr id="72" name="Title 1"/>
          <p:cNvSpPr txBox="1">
            <a:spLocks/>
          </p:cNvSpPr>
          <p:nvPr/>
        </p:nvSpPr>
        <p:spPr>
          <a:xfrm>
            <a:off x="4619112" y="5426953"/>
            <a:ext cx="3200401" cy="5160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r-HR" sz="2000" dirty="0" smtClean="0">
                <a:latin typeface="Agency FB" panose="020B0503020202020204" pitchFamily="34" charset="0"/>
              </a:rPr>
              <a:t>POTVRĐIVANJE ZAKLJUČKA</a:t>
            </a:r>
            <a:endParaRPr lang="hr-HR" sz="2000" dirty="0">
              <a:latin typeface="Agency FB" panose="020B0503020202020204" pitchFamily="34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5570524" y="2831552"/>
            <a:ext cx="3249948" cy="462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r-HR" sz="2000" dirty="0" smtClean="0">
                <a:latin typeface="Agency FB" panose="020B0503020202020204" pitchFamily="34" charset="0"/>
              </a:rPr>
              <a:t>NEGATIVNE/ANKSIOZNE PREDIKCIJE</a:t>
            </a:r>
            <a:endParaRPr lang="hr-HR" sz="2000" dirty="0"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1622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8" dur="20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84" grpId="0"/>
      <p:bldP spid="77" grpId="0"/>
      <p:bldP spid="52" grpId="0"/>
      <p:bldP spid="27" grpId="0"/>
      <p:bldP spid="29" grpId="0"/>
      <p:bldP spid="15" grpId="0"/>
      <p:bldP spid="21" grpId="0"/>
      <p:bldP spid="34" grpId="0"/>
      <p:bldP spid="72" grpId="0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4" descr="Slikovni rezultat za SWORDS 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7" name="AutoShape 6" descr="data:image/png;base64,iVBORw0KGgoAAAANSUhEUgAAAMQAAAEBCAMAAAAQKvrqAAAAe1BMVEX////8/PwAAADV1dWAgICTk5NsbGx9fX1bW1u7u7ssLCyQkJBISEg2NjaysrLs7OwhISEoKCgYGBgwMDBhYWHf399ra2vp6emHh4dQUFAdHR3Hx8dDQ0M9PT2dnZ339/d1dXWtra2lpaULCwvOzs4UFBTZ2dnAwMBNTU1O20TFAAAOQElEQVR4nO2diXLrtg6GKWq3Nkqi9n33+z/hBSUvku34LO2tyUz+TmcaJe7wCwCCIEEFoR/96Ef/mUZVreu+7zvLlT89lr9VgTE50zat3bSdxaToS0KIfc6MWGstp1V789Mj+nMpOCzDkGqtYqm9S1N5jtxPj+lPlWASVmFo0FZPrbqjyjhGY/TpUf2hIpyfHD/MaLyawtCLUR7nT4/qT5UPfuifICJWUxj6Usy99OlB/akSjH3inzMWFalqaOZSJ58e019IpngIy7Oh6ZY6LWnx6fH8pcpgKplDWYNVf3osf60M+44NllA7U1wIF09+6FRG1irC5YibAII4ZWlrutAQAQnLEiaoWMA1x0UA4Ycs4dFUaEv4TmXTTBca4lvERA4xUVFNpyJDBP4JYkIzhHYniAlH/JjwISZKTWyIPP+JCR60xcSZnsV2p28RE0Hu2BATyreICaEz9hYT3yFP2LHYEHnulBUUqLHIEIHvOxATVBG7KHIgsI1WaHdiMVGdBY8JlifK7xATZ4gJ/ScmPqprTNDvEROa0BAQEzbV4vYbxIQmtDutMZGJHxNlmWl6KzSE71cQE9o3iAkaC+1Oaz2RGYLHBNliQhcXwsJTDv50Nmgm7pldholjG7AQrzv102P5WyWBX2axbtVuEY18n8RLcQvSmRRFSUFWq6tMNmsUMmistbpitesjva2Zeqau61wmHjqhBozxEBB21lvCoNmYA5JaIPUq6yrVJ2z0rrksxSjPUZR4jZR8nqLAwxTk5MQY7MsvPsPKfdz0zmClmDILuKYJEIwiAQr0+UT4CkIfbPXGUOyA7EGtV0swCFmOeIZQnOA6bL1G+t0SeVnfIUbOIMgDBMXtagpV6xPk3gzRYg0gOv4g5KMl6OpO6VStEK2bwo/EVwhnqg+W4CYm0KuYSG0Mc5PVdh3rclrSyySFs/pgCX4gSnyDKMuqZLaIW+rQ1mj73lp/RIeHlGrUiVkuSdO67oq7O0Uc9DfqF4iQ2P2S3Afk0b7utyVTAz8S4P72rSiSu767QEg8rA1NvAY2iY85q1HAdVJv+yLBOdlBrPJgMbJCcOBNLCjAEkQ7PpRjCIraun6ZnKnRPX6wGPmBoFBJE3x0bFmDhYdqqbencqs8QaAuSZKmaP7/Q/y1TCh9SHl41GsKQBgTrKvaSxdm96Jvy2UQPIQELGPBEtOh6FE1XUm105SDmw043zDG59FGBbgTF96EUIrzYT9CNYacnUMsMwhCcpytXlU8NSh7ZuI9O9lnJGOyg5CMuDUGHMdgoJDNXDkJ8Prt5dH7GQQf3gQKg9y4/jcwGIFTsORAQprGWTCAPXDLvvdoCzNKZm6a4Gd8g/CM8yWWPSiwKx0KPb2cYPZqwQzScvwcQHBjCKjuSLj9kuXJvk6rDMK2Wbma0mEiA5u/vPHwMTeJOOogVwe8+vs43NLbBmFQBqGNGiZYh4fRYb+gT3gJa6YEY7boWNKd028QBjiUAvNve6HYu0/j8uRNCGmD8vhog9AMMEQjSYjZAlJCs/MfeTS9/3KQv1IzZI+PLhA6OyWSGMVAMBDMd4dy5+XxQ59VGj4+uUAoejuvEKgCCoice4Z2O87u58j4cffoaglVkRmEhJZ2mujOFFLHVUQw0fThwROEiQKC67sp5JqriGCSp4cHLyBGCO7kNkO5PM2vFxkPy9EXEEifAno1hadwZwiYoPTj168gILWzeXalGDk0BIzq+OVLCHAoR9pim6MFx9d6CQEOxUzB3bT0lV5DoCGvYJrlMBxe6guIGu+nWd51hEBXCGTnQ4K8zx+s/Ja8y6njgyVQPUzimOILd0IIMt5hHcizvoToh0AXxRRfQoApglcbODzqa4g4wCOSBE52TAkmgyD+9DUEqgiYgoezlV/qqykW1E8Q2gk322Zv9MYSEia+JIQ/vYFAcQ7FkQjz0zuIepo6IYLiHcSMgxQ149cf5kUSyfcQx33YnJzFmGTt4ABx8B7KtqBEhzCHwRUiKN5BRBgiW4RM8Q7Cm/L46cyFR72DQCHJhIhse3oDUQeVGBDDGwiVYE8AiCTc8oT1EsL1B4//7YKGHDP2A0SUOz3ioJn0vahlvAvsiAgAYZXF+S3EqeweT4R5kzvNRTrtiyJ0bAmKQoDgO7KTk4aKDh8scRxw5Ni8Q1AnipL3EFXGOYTmqAgt7yFKziGW8DT/GsLgGqKpStJISFaHNxBFRrmGaKtKY5v52vQGoqZGwTFEM5Q+6yFAb92pjs/eodGDL7VOhSUG0R8hukOe6LUs4bcqKoLKMdZRHyAg0Edzl7P1tkX8LjsMpwrbZ4jVnSLzZg2qt4jbVWw0OY6jbf6DD8uOBYE5iosDzW2bIm53CmjoOOE6OS3xcXZiHSywDNwozPXCP6eT08IMAQsn5FmpcswTFSbzjUJNNX7TRHsKw5Ct/iw1NY6r2DLPMWsnYg2YY5pmHrcQQ7hCuEZqLfUxsB1MCKYNkuberWuOIer8FMI/eK0dvGNgmxbOyYQbKZmXrk5bxCtE5Z9OJ99It67GkRyn2GKYyEQhOwCEoiNOj1kiDAwnjKx8o7CqY55oWEcmbVYIl1eIlgDD0CPL9zeKcu9O7AHJCe6YOykdpxBSzpzJAQv4zmmlaLKHBWCBSWBHANGOSOJy/VcMADHJK4Sz2cIrleMqtsME94VbU6g4uFz/rd6E0QZxsUVBH5bizBQjzLHwjEcIiTEQls+sE0BcbFHoRwgLYhsgWFzzca/rqNWbBvB1lGJ/R9GuS/Hbrx2TQTXTiNO4vnlTlDRqcLpTFAzi1uAE/mSYKXqq9fhQCZnOp/AbZr2WER3CG4WHdhDtlIdmzynEmumIdasSRodRrHeNRnnXalZgP1DZwTaPO7F9cInr6y9Yqm4UUIfuIBzSHRyMI3WPECjLnRvFcrtNVEzVKeLUm5DC4jo4QMCy/EqBbvcMFj8LEacQElv7+efuAHE+n24U1/tD59KoHns9eFHC4jro+gOETcs7xfY6m9E3aMYgeOxPqdnq7yS3uwtcAGFolNwoZIaXZVSzmDeNHObrPmdhPda7HdYVQkknoKDbk2VJ2asNTdQ0fFyIf1BK2Jpj7CAort0ODALqCS0PbxRoOcd6nDScQrDKNPdGt73fMFX99Rw77co7xULbVJEAgssXPsGiI6+b0VXGmz+5lxp7RvjmUWasKAswcHKr/6iGsLkJINT2snqC9OdfNwrG4UphtpbWeJ7HJQSbYXEkRWbN3t+xOVR32+1A4zW6zdQygcF7uiXPg+ZhhZjNWjeaS71zt4SElostTNVihuDnVv9ekCZ8BzUrRMoKnugAIaEW6iRC0ZLOCUjmsDLdcl0IEEutU18FCnlE7h7CPcM6imjLyBgSl8vGXoAgMPakTtP4jEeURGavn3YQywyr3HAKvChJoojPxjmAyNerQo2anUOcRqPpauEOwlSdzMj8AAiipOMxrFcIPG91juyEpylzu5ruIeozpZAQV4iIyxubG0R0yXIRzFT+1FrGHqI3shMk9RXC5fSuoE5Ozi1VRxiGS07+/vS0J6xoOgXRzO8fQHV8v7yfhkY2q1X9iyVmVgIZbNd/gyg4PTSF9Z9f7TvJVDzdIFZLVBvEEMkzpxHBIEh6LDgXjJ8hSDvLvEYEQuEp7x+r5iLYQThr5ZfXssytISJ8mtxHiGbYQajqxDb+i7Hj1hAA8dxxfIBYEPXBm2STx5OVTQwieQthIg+fiDL2r/8HPOg3IaaFX2f6PQiUTRbHzvQGIr5DNIO/8LjFcdPvuVPLcUAwOa8g8AFCznset2l2qvxnCJSVtxo7ihB7RxLfql7kCUTvELI3Ej7LuZ0cfzLfQjQ6/2+qT8nz2mkPMY9P7xPjT3X+uIpFK0S83SlCM+cT06oEH+uJVYeY+My4/khQkTpPb4DYQ3A+u24qX8yxwkEYPp6Fh+jzvH48XxcOogt8+/EugXAQ3nAij5fdDdEgkO3ftgCv6qv7+cSHRvWHaknQP6QD9w7BdSFxVzHk6sNld/EgIFP4Dy/HExDizILi0GG5QlhCQXQBaY9N7K4jnCUkws5Z9v4ElogFg0AagdDeD1fAmGBbHsEhtEWEgBqVRcV9lhUSwpxYc+/uTc8iQiDwpxrd/7hMJyREfTSF54sIgSjb9LgtyBsiJATbk21uPYoAIVyeYIIJKr5Ns4JaArlgCvnqUKJCsNYC9g7S1aGEhWhgmu0vDiUsBFJztkG+OpS4EA076UVo9ESGgGk2ZDcQFklkCGScQnAooBAZYsZO6DRsihI02a3qCLvvKKHCuDb3Pu2dmVy2Yx7EbuGw7ljrfO1QPh5PRD7Ph/IXeawHNkUNUrMXELPecvqui6M8UlWklrwmai1l3kNIfabUvJ8FX9T5VeUrjeclfWo2SL6sa6M+SzuVz67YF4qdqgr1hvVUF25ndSbI7VOl71NhGBhFWTpGsTbzztEsg/rWqtVaIAagqMqy8ts52gjkOlYs1ap//UGelJDStu0yb7tinmWzbdkfYheMARQzChvMYbQa1dlf4OS1rfeNkhXCts+2o7WtrscCMiBEq/P5bLN/NaAQI8U9yS3LDBDOFY01TRNqWrrLzGiZgcqYUiooA0BojMHOqCHetHQVQOhVllVGxn/H1pcCCMUwssqOPz2SfyBmCeVcOrIA5cOXYhC1H8gCVqd3MQiV8xfD/lIrBCuKxIeQRYfYujGFhnC/gyUk5weCD/1A8KJvAdGE3wACZdvWPrdvfP4tqRvEwv9G/hvN26640N6EkMEgeH319u9KZatYsb0JITkGCMG9CSGqKiOHbzf7M9VWKu5uzVWyknJ7n//3pbXCexNCffnpEfwLGttPj+DfkJgb+j/60Y9+9M/1P2B3SplwPyQiAAAAAElFTkSuQmCC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8" name="AutoShape 8" descr="data:image/png;base64,iVBORw0KGgoAAAANSUhEUgAAAMQAAAEBCAMAAAAQKvrqAAAAe1BMVEX////8/PwAAADV1dWAgICTk5NsbGx9fX1bW1u7u7ssLCyQkJBISEg2NjaysrLs7OwhISEoKCgYGBgwMDBhYWHf399ra2vp6emHh4dQUFAdHR3Hx8dDQ0M9PT2dnZ339/d1dXWtra2lpaULCwvOzs4UFBTZ2dnAwMBNTU1O20TFAAAOQElEQVR4nO2diXLrtg6GKWq3Nkqi9n33+z/hBSUvku34LO2tyUz+TmcaJe7wCwCCIEEFoR/96Ef/mUZVreu+7zvLlT89lr9VgTE50zat3bSdxaToS0KIfc6MWGstp1V789Mj+nMpOCzDkGqtYqm9S1N5jtxPj+lPlWASVmFo0FZPrbqjyjhGY/TpUf2hIpyfHD/MaLyawtCLUR7nT4/qT5UPfuifICJWUxj6Usy99OlB/akSjH3inzMWFalqaOZSJ58e019IpngIy7Oh6ZY6LWnx6fH8pcpgKplDWYNVf3osf60M+44NllA7U1wIF09+6FRG1irC5YibAII4ZWlrutAQAQnLEiaoWMA1x0UA4Ycs4dFUaEv4TmXTTBca4lvERA4xUVFNpyJDBP4JYkIzhHYniAlH/JjwISZKTWyIPP+JCR60xcSZnsV2p28RE0Hu2BATyreICaEz9hYT3yFP2LHYEHnulBUUqLHIEIHvOxATVBG7KHIgsI1WaHdiMVGdBY8JlifK7xATZ4gJ/ScmPqprTNDvEROa0BAQEzbV4vYbxIQmtDutMZGJHxNlmWl6KzSE71cQE9o3iAkaC+1Oaz2RGYLHBNliQhcXwsJTDv50Nmgm7pldholjG7AQrzv102P5WyWBX2axbtVuEY18n8RLcQvSmRRFSUFWq6tMNmsUMmistbpitesjva2Zeqau61wmHjqhBozxEBB21lvCoNmYA5JaIPUq6yrVJ2z0rrksxSjPUZR4jZR8nqLAwxTk5MQY7MsvPsPKfdz0zmClmDILuKYJEIwiAQr0+UT4CkIfbPXGUOyA7EGtV0swCFmOeIZQnOA6bL1G+t0SeVnfIUbOIMgDBMXtagpV6xPk3gzRYg0gOv4g5KMl6OpO6VStEK2bwo/EVwhnqg+W4CYm0KuYSG0Mc5PVdh3rclrSyySFs/pgCX4gSnyDKMuqZLaIW+rQ1mj73lp/RIeHlGrUiVkuSdO67oq7O0Uc9DfqF4iQ2P2S3Afk0b7utyVTAz8S4P72rSiSu767QEg8rA1NvAY2iY85q1HAdVJv+yLBOdlBrPJgMbJCcOBNLCjAEkQ7PpRjCIraun6ZnKnRPX6wGPmBoFBJE3x0bFmDhYdqqbencqs8QaAuSZKmaP7/Q/y1TCh9SHl41GsKQBgTrKvaSxdm96Jvy2UQPIQELGPBEtOh6FE1XUm105SDmw043zDG59FGBbgTF96EUIrzYT9CNYacnUMsMwhCcpytXlU8NSh7ZuI9O9lnJGOyg5CMuDUGHMdgoJDNXDkJ8Prt5dH7GQQf3gQKg9y4/jcwGIFTsORAQprGWTCAPXDLvvdoCzNKZm6a4Gd8g/CM8yWWPSiwKx0KPb2cYPZqwQzScvwcQHBjCKjuSLj9kuXJvk6rDMK2Wbma0mEiA5u/vPHwMTeJOOogVwe8+vs43NLbBmFQBqGNGiZYh4fRYb+gT3gJa6YEY7boWNKd028QBjiUAvNve6HYu0/j8uRNCGmD8vhog9AMMEQjSYjZAlJCs/MfeTS9/3KQv1IzZI+PLhA6OyWSGMVAMBDMd4dy5+XxQ59VGj4+uUAoejuvEKgCCoice4Z2O87u58j4cffoaglVkRmEhJZ2mujOFFLHVUQw0fThwROEiQKC67sp5JqriGCSp4cHLyBGCO7kNkO5PM2vFxkPy9EXEEifAno1hadwZwiYoPTj168gILWzeXalGDk0BIzq+OVLCHAoR9pim6MFx9d6CQEOxUzB3bT0lV5DoCGvYJrlMBxe6guIGu+nWd51hEBXCGTnQ4K8zx+s/Ja8y6njgyVQPUzimOILd0IIMt5hHcizvoToh0AXxRRfQoApglcbODzqa4g4wCOSBE52TAkmgyD+9DUEqgiYgoezlV/qqykW1E8Q2gk322Zv9MYSEia+JIQ/vYFAcQ7FkQjz0zuIepo6IYLiHcSMgxQ149cf5kUSyfcQx33YnJzFmGTt4ABx8B7KtqBEhzCHwRUiKN5BRBgiW4RM8Q7Cm/L46cyFR72DQCHJhIhse3oDUQeVGBDDGwiVYE8AiCTc8oT1EsL1B4//7YKGHDP2A0SUOz3ioJn0vahlvAvsiAgAYZXF+S3EqeweT4R5kzvNRTrtiyJ0bAmKQoDgO7KTk4aKDh8scRxw5Ni8Q1AnipL3EFXGOYTmqAgt7yFKziGW8DT/GsLgGqKpStJISFaHNxBFRrmGaKtKY5v52vQGoqZGwTFEM5Q+6yFAb92pjs/eodGDL7VOhSUG0R8hukOe6LUs4bcqKoLKMdZRHyAg0Edzl7P1tkX8LjsMpwrbZ4jVnSLzZg2qt4jbVWw0OY6jbf6DD8uOBYE5iosDzW2bIm53CmjoOOE6OS3xcXZiHSywDNwozPXCP6eT08IMAQsn5FmpcswTFSbzjUJNNX7TRHsKw5Ct/iw1NY6r2DLPMWsnYg2YY5pmHrcQQ7hCuEZqLfUxsB1MCKYNkuberWuOIer8FMI/eK0dvGNgmxbOyYQbKZmXrk5bxCtE5Z9OJ99It67GkRyn2GKYyEQhOwCEoiNOj1kiDAwnjKx8o7CqY55oWEcmbVYIl1eIlgDD0CPL9zeKcu9O7AHJCe6YOykdpxBSzpzJAQv4zmmlaLKHBWCBSWBHANGOSOJy/VcMADHJK4Sz2cIrleMqtsME94VbU6g4uFz/rd6E0QZxsUVBH5bizBQjzLHwjEcIiTEQls+sE0BcbFHoRwgLYhsgWFzzca/rqNWbBvB1lGJ/R9GuS/Hbrx2TQTXTiNO4vnlTlDRqcLpTFAzi1uAE/mSYKXqq9fhQCZnOp/AbZr2WER3CG4WHdhDtlIdmzynEmumIdasSRodRrHeNRnnXalZgP1DZwTaPO7F9cInr6y9Yqm4UUIfuIBzSHRyMI3WPECjLnRvFcrtNVEzVKeLUm5DC4jo4QMCy/EqBbvcMFj8LEacQElv7+efuAHE+n24U1/tD59KoHns9eFHC4jro+gOETcs7xfY6m9E3aMYgeOxPqdnq7yS3uwtcAGFolNwoZIaXZVSzmDeNHObrPmdhPda7HdYVQkknoKDbk2VJ2asNTdQ0fFyIf1BK2Jpj7CAort0ODALqCS0PbxRoOcd6nDScQrDKNPdGt73fMFX99Rw77co7xULbVJEAgssXPsGiI6+b0VXGmz+5lxp7RvjmUWasKAswcHKr/6iGsLkJINT2snqC9OdfNwrG4UphtpbWeJ7HJQSbYXEkRWbN3t+xOVR32+1A4zW6zdQygcF7uiXPg+ZhhZjNWjeaS71zt4SElostTNVihuDnVv9ekCZ8BzUrRMoKnugAIaEW6iRC0ZLOCUjmsDLdcl0IEEutU18FCnlE7h7CPcM6imjLyBgSl8vGXoAgMPakTtP4jEeURGavn3YQywyr3HAKvChJoojPxjmAyNerQo2anUOcRqPpauEOwlSdzMj8AAiipOMxrFcIPG91juyEpylzu5ruIeozpZAQV4iIyxubG0R0yXIRzFT+1FrGHqI3shMk9RXC5fSuoE5Ozi1VRxiGS07+/vS0J6xoOgXRzO8fQHV8v7yfhkY2q1X9iyVmVgIZbNd/gyg4PTSF9Z9f7TvJVDzdIFZLVBvEEMkzpxHBIEh6LDgXjJ8hSDvLvEYEQuEp7x+r5iLYQThr5ZfXssytISJ8mtxHiGbYQajqxDb+i7Hj1hAA8dxxfIBYEPXBm2STx5OVTQwieQthIg+fiDL2r/8HPOg3IaaFX2f6PQiUTRbHzvQGIr5DNIO/8LjFcdPvuVPLcUAwOa8g8AFCznset2l2qvxnCJSVtxo7ihB7RxLfql7kCUTvELI3Ej7LuZ0cfzLfQjQ6/2+qT8nz2mkPMY9P7xPjT3X+uIpFK0S83SlCM+cT06oEH+uJVYeY+My4/khQkTpPb4DYQ3A+u24qX8yxwkEYPp6Fh+jzvH48XxcOogt8+/EugXAQ3nAij5fdDdEgkO3ftgCv6qv7+cSHRvWHaknQP6QD9w7BdSFxVzHk6sNld/EgIFP4Dy/HExDizILi0GG5QlhCQXQBaY9N7K4jnCUkws5Z9v4ElogFg0AagdDeD1fAmGBbHsEhtEWEgBqVRcV9lhUSwpxYc+/uTc8iQiDwpxrd/7hMJyREfTSF54sIgSjb9LgtyBsiJATbk21uPYoAIVyeYIIJKr5Ns4JaArlgCvnqUKJCsNYC9g7S1aGEhWhgmu0vDiUsBFJztkG+OpS4EA076UVo9ESGgGk2ZDcQFklkCGScQnAooBAZYsZO6DRsihI02a3qCLvvKKHCuDb3Pu2dmVy2Yx7EbuGw7ljrfO1QPh5PRD7Ph/IXeawHNkUNUrMXELPecvqui6M8UlWklrwmai1l3kNIfabUvJ8FX9T5VeUrjeclfWo2SL6sa6M+SzuVz67YF4qdqgr1hvVUF25ndSbI7VOl71NhGBhFWTpGsTbzztEsg/rWqtVaIAagqMqy8ts52gjkOlYs1ap//UGelJDStu0yb7tinmWzbdkfYheMARQzChvMYbQa1dlf4OS1rfeNkhXCts+2o7WtrscCMiBEq/P5bLN/NaAQI8U9yS3LDBDOFY01TRNqWrrLzGiZgcqYUiooA0BojMHOqCHetHQVQOhVllVGxn/H1pcCCMUwssqOPz2SfyBmCeVcOrIA5cOXYhC1H8gCVqd3MQiV8xfD/lIrBCuKxIeQRYfYujGFhnC/gyUk5weCD/1A8KJvAdGE3wACZdvWPrdvfP4tqRvEwv9G/hvN26640N6EkMEgeH319u9KZatYsb0JITkGCMG9CSGqKiOHbzf7M9VWKu5uzVWyknJ7n//3pbXCexNCffnpEfwLGttPj+DfkJgb+j/60Y9+9M/1P2B3SplwPyQiAAAAAElFTkSuQmCC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9" name="AutoShape 10" descr="data:image/png;base64,iVBORw0KGgoAAAANSUhEUgAAAMQAAAEBCAMAAAAQKvrqAAAAe1BMVEX////8/PwAAADV1dWAgICTk5NsbGx9fX1bW1u7u7ssLCyQkJBISEg2NjaysrLs7OwhISEoKCgYGBgwMDBhYWHf399ra2vp6emHh4dQUFAdHR3Hx8dDQ0M9PT2dnZ339/d1dXWtra2lpaULCwvOzs4UFBTZ2dnAwMBNTU1O20TFAAAOQElEQVR4nO2diXLrtg6GKWq3Nkqi9n33+z/hBSUvku34LO2tyUz+TmcaJe7wCwCCIEEFoR/96Ef/mUZVreu+7zvLlT89lr9VgTE50zat3bSdxaToS0KIfc6MWGstp1V789Mj+nMpOCzDkGqtYqm9S1N5jtxPj+lPlWASVmFo0FZPrbqjyjhGY/TpUf2hIpyfHD/MaLyawtCLUR7nT4/qT5UPfuifICJWUxj6Usy99OlB/akSjH3inzMWFalqaOZSJ58e019IpngIy7Oh6ZY6LWnx6fH8pcpgKplDWYNVf3osf60M+44NllA7U1wIF09+6FRG1irC5YibAII4ZWlrutAQAQnLEiaoWMA1x0UA4Ycs4dFUaEv4TmXTTBca4lvERA4xUVFNpyJDBP4JYkIzhHYniAlH/JjwISZKTWyIPP+JCR60xcSZnsV2p28RE0Hu2BATyreICaEz9hYT3yFP2LHYEHnulBUUqLHIEIHvOxATVBG7KHIgsI1WaHdiMVGdBY8JlifK7xATZ4gJ/ScmPqprTNDvEROa0BAQEzbV4vYbxIQmtDutMZGJHxNlmWl6KzSE71cQE9o3iAkaC+1Oaz2RGYLHBNliQhcXwsJTDv50Nmgm7pldholjG7AQrzv102P5WyWBX2axbtVuEY18n8RLcQvSmRRFSUFWq6tMNmsUMmistbpitesjva2Zeqau61wmHjqhBozxEBB21lvCoNmYA5JaIPUq6yrVJ2z0rrksxSjPUZR4jZR8nqLAwxTk5MQY7MsvPsPKfdz0zmClmDILuKYJEIwiAQr0+UT4CkIfbPXGUOyA7EGtV0swCFmOeIZQnOA6bL1G+t0SeVnfIUbOIMgDBMXtagpV6xPk3gzRYg0gOv4g5KMl6OpO6VStEK2bwo/EVwhnqg+W4CYm0KuYSG0Mc5PVdh3rclrSyySFs/pgCX4gSnyDKMuqZLaIW+rQ1mj73lp/RIeHlGrUiVkuSdO67oq7O0Uc9DfqF4iQ2P2S3Afk0b7utyVTAz8S4P72rSiSu767QEg8rA1NvAY2iY85q1HAdVJv+yLBOdlBrPJgMbJCcOBNLCjAEkQ7PpRjCIraun6ZnKnRPX6wGPmBoFBJE3x0bFmDhYdqqbencqs8QaAuSZKmaP7/Q/y1TCh9SHl41GsKQBgTrKvaSxdm96Jvy2UQPIQELGPBEtOh6FE1XUm105SDmw043zDG59FGBbgTF96EUIrzYT9CNYacnUMsMwhCcpytXlU8NSh7ZuI9O9lnJGOyg5CMuDUGHMdgoJDNXDkJ8Prt5dH7GQQf3gQKg9y4/jcwGIFTsORAQprGWTCAPXDLvvdoCzNKZm6a4Gd8g/CM8yWWPSiwKx0KPb2cYPZqwQzScvwcQHBjCKjuSLj9kuXJvk6rDMK2Wbma0mEiA5u/vPHwMTeJOOogVwe8+vs43NLbBmFQBqGNGiZYh4fRYb+gT3gJa6YEY7boWNKd028QBjiUAvNve6HYu0/j8uRNCGmD8vhog9AMMEQjSYjZAlJCs/MfeTS9/3KQv1IzZI+PLhA6OyWSGMVAMBDMd4dy5+XxQ59VGj4+uUAoejuvEKgCCoice4Z2O87u58j4cffoaglVkRmEhJZ2mujOFFLHVUQw0fThwROEiQKC67sp5JqriGCSp4cHLyBGCO7kNkO5PM2vFxkPy9EXEEifAno1hadwZwiYoPTj168gILWzeXalGDk0BIzq+OVLCHAoR9pim6MFx9d6CQEOxUzB3bT0lV5DoCGvYJrlMBxe6guIGu+nWd51hEBXCGTnQ4K8zx+s/Ja8y6njgyVQPUzimOILd0IIMt5hHcizvoToh0AXxRRfQoApglcbODzqa4g4wCOSBE52TAkmgyD+9DUEqgiYgoezlV/qqykW1E8Q2gk322Zv9MYSEia+JIQ/vYFAcQ7FkQjz0zuIepo6IYLiHcSMgxQ149cf5kUSyfcQx33YnJzFmGTt4ABx8B7KtqBEhzCHwRUiKN5BRBgiW4RM8Q7Cm/L46cyFR72DQCHJhIhse3oDUQeVGBDDGwiVYE8AiCTc8oT1EsL1B4//7YKGHDP2A0SUOz3ioJn0vahlvAvsiAgAYZXF+S3EqeweT4R5kzvNRTrtiyJ0bAmKQoDgO7KTk4aKDh8scRxw5Ni8Q1AnipL3EFXGOYTmqAgt7yFKziGW8DT/GsLgGqKpStJISFaHNxBFRrmGaKtKY5v52vQGoqZGwTFEM5Q+6yFAb92pjs/eodGDL7VOhSUG0R8hukOe6LUs4bcqKoLKMdZRHyAg0Edzl7P1tkX8LjsMpwrbZ4jVnSLzZg2qt4jbVWw0OY6jbf6DD8uOBYE5iosDzW2bIm53CmjoOOE6OS3xcXZiHSywDNwozPXCP6eT08IMAQsn5FmpcswTFSbzjUJNNX7TRHsKw5Ct/iw1NY6r2DLPMWsnYg2YY5pmHrcQQ7hCuEZqLfUxsB1MCKYNkuberWuOIer8FMI/eK0dvGNgmxbOyYQbKZmXrk5bxCtE5Z9OJ99It67GkRyn2GKYyEQhOwCEoiNOj1kiDAwnjKx8o7CqY55oWEcmbVYIl1eIlgDD0CPL9zeKcu9O7AHJCe6YOykdpxBSzpzJAQv4zmmlaLKHBWCBSWBHANGOSOJy/VcMADHJK4Sz2cIrleMqtsME94VbU6g4uFz/rd6E0QZxsUVBH5bizBQjzLHwjEcIiTEQls+sE0BcbFHoRwgLYhsgWFzzca/rqNWbBvB1lGJ/R9GuS/Hbrx2TQTXTiNO4vnlTlDRqcLpTFAzi1uAE/mSYKXqq9fhQCZnOp/AbZr2WER3CG4WHdhDtlIdmzynEmumIdasSRodRrHeNRnnXalZgP1DZwTaPO7F9cInr6y9Yqm4UUIfuIBzSHRyMI3WPECjLnRvFcrtNVEzVKeLUm5DC4jo4QMCy/EqBbvcMFj8LEacQElv7+efuAHE+n24U1/tD59KoHns9eFHC4jro+gOETcs7xfY6m9E3aMYgeOxPqdnq7yS3uwtcAGFolNwoZIaXZVSzmDeNHObrPmdhPda7HdYVQkknoKDbk2VJ2asNTdQ0fFyIf1BK2Jpj7CAort0ODALqCS0PbxRoOcd6nDScQrDKNPdGt73fMFX99Rw77co7xULbVJEAgssXPsGiI6+b0VXGmz+5lxp7RvjmUWasKAswcHKr/6iGsLkJINT2snqC9OdfNwrG4UphtpbWeJ7HJQSbYXEkRWbN3t+xOVR32+1A4zW6zdQygcF7uiXPg+ZhhZjNWjeaS71zt4SElostTNVihuDnVv9ekCZ8BzUrRMoKnugAIaEW6iRC0ZLOCUjmsDLdcl0IEEutU18FCnlE7h7CPcM6imjLyBgSl8vGXoAgMPakTtP4jEeURGavn3YQywyr3HAKvChJoojPxjmAyNerQo2anUOcRqPpauEOwlSdzMj8AAiipOMxrFcIPG91juyEpylzu5ruIeozpZAQV4iIyxubG0R0yXIRzFT+1FrGHqI3shMk9RXC5fSuoE5Ozi1VRxiGS07+/vS0J6xoOgXRzO8fQHV8v7yfhkY2q1X9iyVmVgIZbNd/gyg4PTSF9Z9f7TvJVDzdIFZLVBvEEMkzpxHBIEh6LDgXjJ8hSDvLvEYEQuEp7x+r5iLYQThr5ZfXssytISJ8mtxHiGbYQajqxDb+i7Hj1hAA8dxxfIBYEPXBm2STx5OVTQwieQthIg+fiDL2r/8HPOg3IaaFX2f6PQiUTRbHzvQGIr5DNIO/8LjFcdPvuVPLcUAwOa8g8AFCznset2l2qvxnCJSVtxo7ihB7RxLfql7kCUTvELI3Ej7LuZ0cfzLfQjQ6/2+qT8nz2mkPMY9P7xPjT3X+uIpFK0S83SlCM+cT06oEH+uJVYeY+My4/khQkTpPb4DYQ3A+u24qX8yxwkEYPp6Fh+jzvH48XxcOogt8+/EugXAQ3nAij5fdDdEgkO3ftgCv6qv7+cSHRvWHaknQP6QD9w7BdSFxVzHk6sNld/EgIFP4Dy/HExDizILi0GG5QlhCQXQBaY9N7K4jnCUkws5Z9v4ElogFg0AagdDeD1fAmGBbHsEhtEWEgBqVRcV9lhUSwpxYc+/uTc8iQiDwpxrd/7hMJyREfTSF54sIgSjb9LgtyBsiJATbk21uPYoAIVyeYIIJKr5Ns4JaArlgCvnqUKJCsNYC9g7S1aGEhWhgmu0vDiUsBFJztkG+OpS4EA076UVo9ESGgGk2ZDcQFklkCGScQnAooBAZYsZO6DRsihI02a3qCLvvKKHCuDb3Pu2dmVy2Yx7EbuGw7ljrfO1QPh5PRD7Ph/IXeawHNkUNUrMXELPecvqui6M8UlWklrwmai1l3kNIfabUvJ8FX9T5VeUrjeclfWo2SL6sa6M+SzuVz67YF4qdqgr1hvVUF25ndSbI7VOl71NhGBhFWTpGsTbzztEsg/rWqtVaIAagqMqy8ts52gjkOlYs1ap//UGelJDStu0yb7tinmWzbdkfYheMARQzChvMYbQa1dlf4OS1rfeNkhXCts+2o7WtrscCMiBEq/P5bLN/NaAQI8U9yS3LDBDOFY01TRNqWrrLzGiZgcqYUiooA0BojMHOqCHetHQVQOhVllVGxn/H1pcCCMUwssqOPz2SfyBmCeVcOrIA5cOXYhC1H8gCVqd3MQiV8xfD/lIrBCuKxIeQRYfYujGFhnC/gyUk5weCD/1A8KJvAdGE3wACZdvWPrdvfP4tqRvEwv9G/hvN26640N6EkMEgeH319u9KZatYsb0JITkGCMG9CSGqKiOHbzf7M9VWKu5uzVWyknJ7n//3pbXCexNCffnpEfwLGttPj+DfkJgb+j/60Y9+9M/1P2B3SplwPyQiAAAAAElFTkSuQmCC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10" name="AutoShape 12" descr="data:image/png;base64,iVBORw0KGgoAAAANSUhEUgAAAMQAAAEBCAMAAAAQKvrqAAAAe1BMVEX////8/PwAAADV1dWAgICTk5NsbGx9fX1bW1u7u7ssLCyQkJBISEg2NjaysrLs7OwhISEoKCgYGBgwMDBhYWHf399ra2vp6emHh4dQUFAdHR3Hx8dDQ0M9PT2dnZ339/d1dXWtra2lpaULCwvOzs4UFBTZ2dnAwMBNTU1O20TFAAAOQElEQVR4nO2diXLrtg6GKWq3Nkqi9n33+z/hBSUvku34LO2tyUz+TmcaJe7wCwCCIEEFoR/96Ef/mUZVreu+7zvLlT89lr9VgTE50zat3bSdxaToS0KIfc6MWGstp1V789Mj+nMpOCzDkGqtYqm9S1N5jtxPj+lPlWASVmFo0FZPrbqjyjhGY/TpUf2hIpyfHD/MaLyawtCLUR7nT4/qT5UPfuifICJWUxj6Usy99OlB/akSjH3inzMWFalqaOZSJ58e019IpngIy7Oh6ZY6LWnx6fH8pcpgKplDWYNVf3osf60M+44NllA7U1wIF09+6FRG1irC5YibAII4ZWlrutAQAQnLEiaoWMA1x0UA4Ycs4dFUaEv4TmXTTBca4lvERA4xUVFNpyJDBP4JYkIzhHYniAlH/JjwISZKTWyIPP+JCR60xcSZnsV2p28RE0Hu2BATyreICaEz9hYT3yFP2LHYEHnulBUUqLHIEIHvOxATVBG7KHIgsI1WaHdiMVGdBY8JlifK7xATZ4gJ/ScmPqprTNDvEROa0BAQEzbV4vYbxIQmtDutMZGJHxNlmWl6KzSE71cQE9o3iAkaC+1Oaz2RGYLHBNliQhcXwsJTDv50Nmgm7pldholjG7AQrzv102P5WyWBX2axbtVuEY18n8RLcQvSmRRFSUFWq6tMNmsUMmistbpitesjva2Zeqau61wmHjqhBozxEBB21lvCoNmYA5JaIPUq6yrVJ2z0rrksxSjPUZR4jZR8nqLAwxTk5MQY7MsvPsPKfdz0zmClmDILuKYJEIwiAQr0+UT4CkIfbPXGUOyA7EGtV0swCFmOeIZQnOA6bL1G+t0SeVnfIUbOIMgDBMXtagpV6xPk3gzRYg0gOv4g5KMl6OpO6VStEK2bwo/EVwhnqg+W4CYm0KuYSG0Mc5PVdh3rclrSyySFs/pgCX4gSnyDKMuqZLaIW+rQ1mj73lp/RIeHlGrUiVkuSdO67oq7O0Uc9DfqF4iQ2P2S3Afk0b7utyVTAz8S4P72rSiSu767QEg8rA1NvAY2iY85q1HAdVJv+yLBOdlBrPJgMbJCcOBNLCjAEkQ7PpRjCIraun6ZnKnRPX6wGPmBoFBJE3x0bFmDhYdqqbencqs8QaAuSZKmaP7/Q/y1TCh9SHl41GsKQBgTrKvaSxdm96Jvy2UQPIQELGPBEtOh6FE1XUm105SDmw043zDG59FGBbgTF96EUIrzYT9CNYacnUMsMwhCcpytXlU8NSh7ZuI9O9lnJGOyg5CMuDUGHMdgoJDNXDkJ8Prt5dH7GQQf3gQKg9y4/jcwGIFTsORAQprGWTCAPXDLvvdoCzNKZm6a4Gd8g/CM8yWWPSiwKx0KPb2cYPZqwQzScvwcQHBjCKjuSLj9kuXJvk6rDMK2Wbma0mEiA5u/vPHwMTeJOOogVwe8+vs43NLbBmFQBqGNGiZYh4fRYb+gT3gJa6YEY7boWNKd028QBjiUAvNve6HYu0/j8uRNCGmD8vhog9AMMEQjSYjZAlJCs/MfeTS9/3KQv1IzZI+PLhA6OyWSGMVAMBDMd4dy5+XxQ59VGj4+uUAoejuvEKgCCoice4Z2O87u58j4cffoaglVkRmEhJZ2mujOFFLHVUQw0fThwROEiQKC67sp5JqriGCSp4cHLyBGCO7kNkO5PM2vFxkPy9EXEEifAno1hadwZwiYoPTj168gILWzeXalGDk0BIzq+OVLCHAoR9pim6MFx9d6CQEOxUzB3bT0lV5DoCGvYJrlMBxe6guIGu+nWd51hEBXCGTnQ4K8zx+s/Ja8y6njgyVQPUzimOILd0IIMt5hHcizvoToh0AXxRRfQoApglcbODzqa4g4wCOSBE52TAkmgyD+9DUEqgiYgoezlV/qqykW1E8Q2gk322Zv9MYSEia+JIQ/vYFAcQ7FkQjz0zuIepo6IYLiHcSMgxQ149cf5kUSyfcQx33YnJzFmGTt4ABx8B7KtqBEhzCHwRUiKN5BRBgiW4RM8Q7Cm/L46cyFR72DQCHJhIhse3oDUQeVGBDDGwiVYE8AiCTc8oT1EsL1B4//7YKGHDP2A0SUOz3ioJn0vahlvAvsiAgAYZXF+S3EqeweT4R5kzvNRTrtiyJ0bAmKQoDgO7KTk4aKDh8scRxw5Ni8Q1AnipL3EFXGOYTmqAgt7yFKziGW8DT/GsLgGqKpStJISFaHNxBFRrmGaKtKY5v52vQGoqZGwTFEM5Q+6yFAb92pjs/eodGDL7VOhSUG0R8hukOe6LUs4bcqKoLKMdZRHyAg0Edzl7P1tkX8LjsMpwrbZ4jVnSLzZg2qt4jbVWw0OY6jbf6DD8uOBYE5iosDzW2bIm53CmjoOOE6OS3xcXZiHSywDNwozPXCP6eT08IMAQsn5FmpcswTFSbzjUJNNX7TRHsKw5Ct/iw1NY6r2DLPMWsnYg2YY5pmHrcQQ7hCuEZqLfUxsB1MCKYNkuberWuOIer8FMI/eK0dvGNgmxbOyYQbKZmXrk5bxCtE5Z9OJ99It67GkRyn2GKYyEQhOwCEoiNOj1kiDAwnjKx8o7CqY55oWEcmbVYIl1eIlgDD0CPL9zeKcu9O7AHJCe6YOykdpxBSzpzJAQv4zmmlaLKHBWCBSWBHANGOSOJy/VcMADHJK4Sz2cIrleMqtsME94VbU6g4uFz/rd6E0QZxsUVBH5bizBQjzLHwjEcIiTEQls+sE0BcbFHoRwgLYhsgWFzzca/rqNWbBvB1lGJ/R9GuS/Hbrx2TQTXTiNO4vnlTlDRqcLpTFAzi1uAE/mSYKXqq9fhQCZnOp/AbZr2WER3CG4WHdhDtlIdmzynEmumIdasSRodRrHeNRnnXalZgP1DZwTaPO7F9cInr6y9Yqm4UUIfuIBzSHRyMI3WPECjLnRvFcrtNVEzVKeLUm5DC4jo4QMCy/EqBbvcMFj8LEacQElv7+efuAHE+n24U1/tD59KoHns9eFHC4jro+gOETcs7xfY6m9E3aMYgeOxPqdnq7yS3uwtcAGFolNwoZIaXZVSzmDeNHObrPmdhPda7HdYVQkknoKDbk2VJ2asNTdQ0fFyIf1BK2Jpj7CAort0ODALqCS0PbxRoOcd6nDScQrDKNPdGt73fMFX99Rw77co7xULbVJEAgssXPsGiI6+b0VXGmz+5lxp7RvjmUWasKAswcHKr/6iGsLkJINT2snqC9OdfNwrG4UphtpbWeJ7HJQSbYXEkRWbN3t+xOVR32+1A4zW6zdQygcF7uiXPg+ZhhZjNWjeaS71zt4SElostTNVihuDnVv9ekCZ8BzUrRMoKnugAIaEW6iRC0ZLOCUjmsDLdcl0IEEutU18FCnlE7h7CPcM6imjLyBgSl8vGXoAgMPakTtP4jEeURGavn3YQywyr3HAKvChJoojPxjmAyNerQo2anUOcRqPpauEOwlSdzMj8AAiipOMxrFcIPG91juyEpylzu5ruIeozpZAQV4iIyxubG0R0yXIRzFT+1FrGHqI3shMk9RXC5fSuoE5Ozi1VRxiGS07+/vS0J6xoOgXRzO8fQHV8v7yfhkY2q1X9iyVmVgIZbNd/gyg4PTSF9Z9f7TvJVDzdIFZLVBvEEMkzpxHBIEh6LDgXjJ8hSDvLvEYEQuEp7x+r5iLYQThr5ZfXssytISJ8mtxHiGbYQajqxDb+i7Hj1hAA8dxxfIBYEPXBm2STx5OVTQwieQthIg+fiDL2r/8HPOg3IaaFX2f6PQiUTRbHzvQGIr5DNIO/8LjFcdPvuVPLcUAwOa8g8AFCznset2l2qvxnCJSVtxo7ihB7RxLfql7kCUTvELI3Ej7LuZ0cfzLfQjQ6/2+qT8nz2mkPMY9P7xPjT3X+uIpFK0S83SlCM+cT06oEH+uJVYeY+My4/khQkTpPb4DYQ3A+u24qX8yxwkEYPp6Fh+jzvH48XxcOogt8+/EugXAQ3nAij5fdDdEgkO3ftgCv6qv7+cSHRvWHaknQP6QD9w7BdSFxVzHk6sNld/EgIFP4Dy/HExDizILi0GG5QlhCQXQBaY9N7K4jnCUkws5Z9v4ElogFg0AagdDeD1fAmGBbHsEhtEWEgBqVRcV9lhUSwpxYc+/uTc8iQiDwpxrd/7hMJyREfTSF54sIgSjb9LgtyBsiJATbk21uPYoAIVyeYIIJKr5Ns4JaArlgCvnqUKJCsNYC9g7S1aGEhWhgmu0vDiUsBFJztkG+OpS4EA076UVo9ESGgGk2ZDcQFklkCGScQnAooBAZYsZO6DRsihI02a3qCLvvKKHCuDb3Pu2dmVy2Yx7EbuGw7ljrfO1QPh5PRD7Ph/IXeawHNkUNUrMXELPecvqui6M8UlWklrwmai1l3kNIfabUvJ8FX9T5VeUrjeclfWo2SL6sa6M+SzuVz67YF4qdqgr1hvVUF25ndSbI7VOl71NhGBhFWTpGsTbzztEsg/rWqtVaIAagqMqy8ts52gjkOlYs1ap//UGelJDStu0yb7tinmWzbdkfYheMARQzChvMYbQa1dlf4OS1rfeNkhXCts+2o7WtrscCMiBEq/P5bLN/NaAQI8U9yS3LDBDOFY01TRNqWrrLzGiZgcqYUiooA0BojMHOqCHetHQVQOhVllVGxn/H1pcCCMUwssqOPz2SfyBmCeVcOrIA5cOXYhC1H8gCVqd3MQiV8xfD/lIrBCuKxIeQRYfYujGFhnC/gyUk5weCD/1A8KJvAdGE3wACZdvWPrdvfP4tqRvEwv9G/hvN26640N6EkMEgeH319u9KZatYsb0JITkGCMG9CSGqKiOHbzf7M9VWKu5uzVWyknJ7n//3pbXCexNCffnpEfwLGttPj+DfkJgb+j/60Y9+9M/1P2B3SplwPyQiAAAAAElFTkSuQmCC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11" name="AutoShape 14" descr="data:image/png;base64,iVBORw0KGgoAAAANSUhEUgAAAMQAAAEBCAMAAAAQKvrqAAAAe1BMVEX////8/PwAAADV1dWAgICTk5NsbGx9fX1bW1u7u7ssLCyQkJBISEg2NjaysrLs7OwhISEoKCgYGBgwMDBhYWHf399ra2vp6emHh4dQUFAdHR3Hx8dDQ0M9PT2dnZ339/d1dXWtra2lpaULCwvOzs4UFBTZ2dnAwMBNTU1O20TFAAAOQElEQVR4nO2diXLrtg6GKWq3Nkqi9n33+z/hBSUvku34LO2tyUz+TmcaJe7wCwCCIEEFoR/96Ef/mUZVreu+7zvLlT89lr9VgTE50zat3bSdxaToS0KIfc6MWGstp1V789Mj+nMpOCzDkGqtYqm9S1N5jtxPj+lPlWASVmFo0FZPrbqjyjhGY/TpUf2hIpyfHD/MaLyawtCLUR7nT4/qT5UPfuifICJWUxj6Usy99OlB/akSjH3inzMWFalqaOZSJ58e019IpngIy7Oh6ZY6LWnx6fH8pcpgKplDWYNVf3osf60M+44NllA7U1wIF09+6FRG1irC5YibAII4ZWlrutAQAQnLEiaoWMA1x0UA4Ycs4dFUaEv4TmXTTBca4lvERA4xUVFNpyJDBP4JYkIzhHYniAlH/JjwISZKTWyIPP+JCR60xcSZnsV2p28RE0Hu2BATyreICaEz9hYT3yFP2LHYEHnulBUUqLHIEIHvOxATVBG7KHIgsI1WaHdiMVGdBY8JlifK7xATZ4gJ/ScmPqprTNDvEROa0BAQEzbV4vYbxIQmtDutMZGJHxNlmWl6KzSE71cQE9o3iAkaC+1Oaz2RGYLHBNliQhcXwsJTDv50Nmgm7pldholjG7AQrzv102P5WyWBX2axbtVuEY18n8RLcQvSmRRFSUFWq6tMNmsUMmistbpitesjva2Zeqau61wmHjqhBozxEBB21lvCoNmYA5JaIPUq6yrVJ2z0rrksxSjPUZR4jZR8nqLAwxTk5MQY7MsvPsPKfdz0zmClmDILuKYJEIwiAQr0+UT4CkIfbPXGUOyA7EGtV0swCFmOeIZQnOA6bL1G+t0SeVnfIUbOIMgDBMXtagpV6xPk3gzRYg0gOv4g5KMl6OpO6VStEK2bwo/EVwhnqg+W4CYm0KuYSG0Mc5PVdh3rclrSyySFs/pgCX4gSnyDKMuqZLaIW+rQ1mj73lp/RIeHlGrUiVkuSdO67oq7O0Uc9DfqF4iQ2P2S3Afk0b7utyVTAz8S4P72rSiSu767QEg8rA1NvAY2iY85q1HAdVJv+yLBOdlBrPJgMbJCcOBNLCjAEkQ7PpRjCIraun6ZnKnRPX6wGPmBoFBJE3x0bFmDhYdqqbencqs8QaAuSZKmaP7/Q/y1TCh9SHl41GsKQBgTrKvaSxdm96Jvy2UQPIQELGPBEtOh6FE1XUm105SDmw043zDG59FGBbgTF96EUIrzYT9CNYacnUMsMwhCcpytXlU8NSh7ZuI9O9lnJGOyg5CMuDUGHMdgoJDNXDkJ8Prt5dH7GQQf3gQKg9y4/jcwGIFTsORAQprGWTCAPXDLvvdoCzNKZm6a4Gd8g/CM8yWWPSiwKx0KPb2cYPZqwQzScvwcQHBjCKjuSLj9kuXJvk6rDMK2Wbma0mEiA5u/vPHwMTeJOOogVwe8+vs43NLbBmFQBqGNGiZYh4fRYb+gT3gJa6YEY7boWNKd028QBjiUAvNve6HYu0/j8uRNCGmD8vhog9AMMEQjSYjZAlJCs/MfeTS9/3KQv1IzZI+PLhA6OyWSGMVAMBDMd4dy5+XxQ59VGj4+uUAoejuvEKgCCoice4Z2O87u58j4cffoaglVkRmEhJZ2mujOFFLHVUQw0fThwROEiQKC67sp5JqriGCSp4cHLyBGCO7kNkO5PM2vFxkPy9EXEEifAno1hadwZwiYoPTj168gILWzeXalGDk0BIzq+OVLCHAoR9pim6MFx9d6CQEOxUzB3bT0lV5DoCGvYJrlMBxe6guIGu+nWd51hEBXCGTnQ4K8zx+s/Ja8y6njgyVQPUzimOILd0IIMt5hHcizvoToh0AXxRRfQoApglcbODzqa4g4wCOSBE52TAkmgyD+9DUEqgiYgoezlV/qqykW1E8Q2gk322Zv9MYSEia+JIQ/vYFAcQ7FkQjz0zuIepo6IYLiHcSMgxQ149cf5kUSyfcQx33YnJzFmGTt4ABx8B7KtqBEhzCHwRUiKN5BRBgiW4RM8Q7Cm/L46cyFR72DQCHJhIhse3oDUQeVGBDDGwiVYE8AiCTc8oT1EsL1B4//7YKGHDP2A0SUOz3ioJn0vahlvAvsiAgAYZXF+S3EqeweT4R5kzvNRTrtiyJ0bAmKQoDgO7KTk4aKDh8scRxw5Ni8Q1AnipL3EFXGOYTmqAgt7yFKziGW8DT/GsLgGqKpStJISFaHNxBFRrmGaKtKY5v52vQGoqZGwTFEM5Q+6yFAb92pjs/eodGDL7VOhSUG0R8hukOe6LUs4bcqKoLKMdZRHyAg0Edzl7P1tkX8LjsMpwrbZ4jVnSLzZg2qt4jbVWw0OY6jbf6DD8uOBYE5iosDzW2bIm53CmjoOOE6OS3xcXZiHSywDNwozPXCP6eT08IMAQsn5FmpcswTFSbzjUJNNX7TRHsKw5Ct/iw1NY6r2DLPMWsnYg2YY5pmHrcQQ7hCuEZqLfUxsB1MCKYNkuberWuOIer8FMI/eK0dvGNgmxbOyYQbKZmXrk5bxCtE5Z9OJ99It67GkRyn2GKYyEQhOwCEoiNOj1kiDAwnjKx8o7CqY55oWEcmbVYIl1eIlgDD0CPL9zeKcu9O7AHJCe6YOykdpxBSzpzJAQv4zmmlaLKHBWCBSWBHANGOSOJy/VcMADHJK4Sz2cIrleMqtsME94VbU6g4uFz/rd6E0QZxsUVBH5bizBQjzLHwjEcIiTEQls+sE0BcbFHoRwgLYhsgWFzzca/rqNWbBvB1lGJ/R9GuS/Hbrx2TQTXTiNO4vnlTlDRqcLpTFAzi1uAE/mSYKXqq9fhQCZnOp/AbZr2WER3CG4WHdhDtlIdmzynEmumIdasSRodRrHeNRnnXalZgP1DZwTaPO7F9cInr6y9Yqm4UUIfuIBzSHRyMI3WPECjLnRvFcrtNVEzVKeLUm5DC4jo4QMCy/EqBbvcMFj8LEacQElv7+efuAHE+n24U1/tD59KoHns9eFHC4jro+gOETcs7xfY6m9E3aMYgeOxPqdnq7yS3uwtcAGFolNwoZIaXZVSzmDeNHObrPmdhPda7HdYVQkknoKDbk2VJ2asNTdQ0fFyIf1BK2Jpj7CAort0ODALqCS0PbxRoOcd6nDScQrDKNPdGt73fMFX99Rw77co7xULbVJEAgssXPsGiI6+b0VXGmz+5lxp7RvjmUWasKAswcHKr/6iGsLkJINT2snqC9OdfNwrG4UphtpbWeJ7HJQSbYXEkRWbN3t+xOVR32+1A4zW6zdQygcF7uiXPg+ZhhZjNWjeaS71zt4SElostTNVihuDnVv9ekCZ8BzUrRMoKnugAIaEW6iRC0ZLOCUjmsDLdcl0IEEutU18FCnlE7h7CPcM6imjLyBgSl8vGXoAgMPakTtP4jEeURGavn3YQywyr3HAKvChJoojPxjmAyNerQo2anUOcRqPpauEOwlSdzMj8AAiipOMxrFcIPG91juyEpylzu5ruIeozpZAQV4iIyxubG0R0yXIRzFT+1FrGHqI3shMk9RXC5fSuoE5Ozi1VRxiGS07+/vS0J6xoOgXRzO8fQHV8v7yfhkY2q1X9iyVmVgIZbNd/gyg4PTSF9Z9f7TvJVDzdIFZLVBvEEMkzpxHBIEh6LDgXjJ8hSDvLvEYEQuEp7x+r5iLYQThr5ZfXssytISJ8mtxHiGbYQajqxDb+i7Hj1hAA8dxxfIBYEPXBm2STx5OVTQwieQthIg+fiDL2r/8HPOg3IaaFX2f6PQiUTRbHzvQGIr5DNIO/8LjFcdPvuVPLcUAwOa8g8AFCznset2l2qvxnCJSVtxo7ihB7RxLfql7kCUTvELI3Ej7LuZ0cfzLfQjQ6/2+qT8nz2mkPMY9P7xPjT3X+uIpFK0S83SlCM+cT06oEH+uJVYeY+My4/khQkTpPb4DYQ3A+u24qX8yxwkEYPp6Fh+jzvH48XxcOogt8+/EugXAQ3nAij5fdDdEgkO3ftgCv6qv7+cSHRvWHaknQP6QD9w7BdSFxVzHk6sNld/EgIFP4Dy/HExDizILi0GG5QlhCQXQBaY9N7K4jnCUkws5Z9v4ElogFg0AagdDeD1fAmGBbHsEhtEWEgBqVRcV9lhUSwpxYc+/uTc8iQiDwpxrd/7hMJyREfTSF54sIgSjb9LgtyBsiJATbk21uPYoAIVyeYIIJKr5Ns4JaArlgCvnqUKJCsNYC9g7S1aGEhWhgmu0vDiUsBFJztkG+OpS4EA076UVo9ESGgGk2ZDcQFklkCGScQnAooBAZYsZO6DRsihI02a3qCLvvKKHCuDb3Pu2dmVy2Yx7EbuGw7ljrfO1QPh5PRD7Ph/IXeawHNkUNUrMXELPecvqui6M8UlWklrwmai1l3kNIfabUvJ8FX9T5VeUrjeclfWo2SL6sa6M+SzuVz67YF4qdqgr1hvVUF25ndSbI7VOl71NhGBhFWTpGsTbzztEsg/rWqtVaIAagqMqy8ts52gjkOlYs1ap//UGelJDStu0yb7tinmWzbdkfYheMARQzChvMYbQa1dlf4OS1rfeNkhXCts+2o7WtrscCMiBEq/P5bLN/NaAQI8U9yS3LDBDOFY01TRNqWrrLzGiZgcqYUiooA0BojMHOqCHetHQVQOhVllVGxn/H1pcCCMUwssqOPz2SfyBmCeVcOrIA5cOXYhC1H8gCVqd3MQiV8xfD/lIrBCuKxIeQRYfYujGFhnC/gyUk5weCD/1A8KJvAdGE3wACZdvWPrdvfP4tqRvEwv9G/hvN26640N6EkMEgeH319u9KZatYsb0JITkGCMG9CSGqKiOHbzf7M9VWKu5uzVWyknJ7n//3pbXCexNCffnpEfwLGttPj+DfkJgb+j/60Y9+9M/1P2B3SplwPyQiAAAAAElFTkSuQmCC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612774" y="700770"/>
            <a:ext cx="8074025" cy="5464534"/>
          </a:xfrm>
        </p:spPr>
        <p:txBody>
          <a:bodyPr>
            <a:normAutofit fontScale="77500" lnSpcReduction="20000"/>
          </a:bodyPr>
          <a:lstStyle/>
          <a:p>
            <a:r>
              <a:rPr lang="hr-HR" b="1" dirty="0" smtClean="0"/>
              <a:t>Koraci u oslabljivanju negativnog bazičnog vjerovanja (mogućnost korištenja „Liste sažetka”):</a:t>
            </a:r>
            <a:endParaRPr lang="hr-HR" b="1" dirty="0"/>
          </a:p>
          <a:p>
            <a:pPr marL="457200" lvl="1" indent="0">
              <a:buNone/>
            </a:pPr>
            <a:r>
              <a:rPr lang="hr-HR" b="1" dirty="0" smtClean="0"/>
              <a:t>1. </a:t>
            </a:r>
            <a:r>
              <a:rPr lang="hr-HR" dirty="0" smtClean="0"/>
              <a:t> </a:t>
            </a:r>
            <a:r>
              <a:rPr lang="hr-HR" b="1" dirty="0" smtClean="0"/>
              <a:t>identificiranje starih negativnih bazičnih vjerovanja</a:t>
            </a:r>
            <a:r>
              <a:rPr lang="hr-HR" b="1" i="1" dirty="0" smtClean="0"/>
              <a:t>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r-HR" dirty="0"/>
              <a:t>p</a:t>
            </a:r>
            <a:r>
              <a:rPr lang="hr-HR" dirty="0" smtClean="0"/>
              <a:t>oželjno pregledati informacije iz odrastanja, strahove u </a:t>
            </a:r>
            <a:r>
              <a:rPr lang="hr-HR" i="1" dirty="0" smtClean="0"/>
              <a:t>anksioznim predikcijama</a:t>
            </a:r>
            <a:r>
              <a:rPr lang="hr-HR" dirty="0" smtClean="0"/>
              <a:t>, </a:t>
            </a:r>
            <a:r>
              <a:rPr lang="hr-HR" i="1" dirty="0" err="1" smtClean="0"/>
              <a:t>samokritizirajuće</a:t>
            </a:r>
            <a:r>
              <a:rPr lang="hr-HR" i="1" dirty="0" smtClean="0"/>
              <a:t> misli</a:t>
            </a:r>
            <a:r>
              <a:rPr lang="hr-HR" dirty="0"/>
              <a:t>, </a:t>
            </a:r>
            <a:r>
              <a:rPr lang="hr-HR" dirty="0" err="1"/>
              <a:t>misli</a:t>
            </a:r>
            <a:r>
              <a:rPr lang="hr-HR" dirty="0"/>
              <a:t> </a:t>
            </a:r>
            <a:r>
              <a:rPr lang="hr-HR" dirty="0" smtClean="0"/>
              <a:t>koje otežavaju fokusiranje na naše kvalitete, zamišljene posljedice ne slijeđenja životnih pravila, rezultate metode silazne strelice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r-HR" dirty="0"/>
              <a:t>k</a:t>
            </a:r>
            <a:r>
              <a:rPr lang="hr-HR" dirty="0" smtClean="0"/>
              <a:t>od razine vjerovanja u obzir uzeti razinu početnog vjerovanja (na početku terapije), najvišu i najnižu moguću razinu vjerovanja te sa njima povezane emocije i njihov intenzitet (0-100)</a:t>
            </a:r>
          </a:p>
          <a:p>
            <a:pPr marL="457200" lvl="1" indent="0">
              <a:buNone/>
            </a:pPr>
            <a:r>
              <a:rPr lang="hr-HR" b="1" dirty="0" smtClean="0"/>
              <a:t>2. kreiranje novog </a:t>
            </a:r>
            <a:r>
              <a:rPr lang="hr-HR" b="1" dirty="0" err="1" smtClean="0"/>
              <a:t>pozitivnijeg</a:t>
            </a:r>
            <a:r>
              <a:rPr lang="hr-HR" b="1" dirty="0" smtClean="0"/>
              <a:t> bazičnog vjerovanja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r-HR" dirty="0" smtClean="0"/>
              <a:t>pomaže popunjavanje formulacije „kada ne bi bila/bio ___ (stari zaključak), što bi htjela/htio biti?” (</a:t>
            </a:r>
            <a:r>
              <a:rPr lang="hr-HR" dirty="0" err="1" smtClean="0"/>
              <a:t>Padesky</a:t>
            </a:r>
            <a:r>
              <a:rPr lang="hr-HR" dirty="0" smtClean="0"/>
              <a:t>) 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r-HR" dirty="0"/>
              <a:t>c</a:t>
            </a:r>
            <a:r>
              <a:rPr lang="hr-HR" dirty="0" smtClean="0"/>
              <a:t>ilj je </a:t>
            </a:r>
            <a:r>
              <a:rPr lang="hr-HR" dirty="0" err="1" smtClean="0"/>
              <a:t>balansiranije</a:t>
            </a:r>
            <a:r>
              <a:rPr lang="hr-HR" dirty="0" smtClean="0"/>
              <a:t> mišljenje o sebi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r-HR" dirty="0"/>
              <a:t>kod razine vjerovanja u </a:t>
            </a:r>
            <a:r>
              <a:rPr lang="hr-HR" dirty="0" smtClean="0"/>
              <a:t>obzir </a:t>
            </a:r>
            <a:r>
              <a:rPr lang="hr-HR" dirty="0"/>
              <a:t>uzeti najvišu i </a:t>
            </a:r>
            <a:r>
              <a:rPr lang="hr-HR" dirty="0" smtClean="0"/>
              <a:t>najnižu </a:t>
            </a:r>
            <a:r>
              <a:rPr lang="hr-HR" dirty="0"/>
              <a:t>moguću </a:t>
            </a:r>
            <a:r>
              <a:rPr lang="hr-HR" dirty="0" smtClean="0"/>
              <a:t>razinu </a:t>
            </a:r>
            <a:r>
              <a:rPr lang="hr-HR" dirty="0"/>
              <a:t>te sa njima povezane emocije i njihov intenzitet (0-100</a:t>
            </a:r>
            <a:r>
              <a:rPr lang="hr-HR" dirty="0" smtClean="0"/>
              <a:t>)</a:t>
            </a:r>
            <a:endParaRPr lang="hr-HR" dirty="0"/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1037862" y="105656"/>
            <a:ext cx="7188887" cy="4301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r-H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OSLABLJIVALJE NEGATIVNIH BAZIČNIH VJEROVANJA O SEBI</a:t>
            </a:r>
            <a:endParaRPr lang="hr-H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398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4" descr="Slikovni rezultat za SWORDS 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7" name="AutoShape 6" descr="data:image/png;base64,iVBORw0KGgoAAAANSUhEUgAAAMQAAAEBCAMAAAAQKvrqAAAAe1BMVEX////8/PwAAADV1dWAgICTk5NsbGx9fX1bW1u7u7ssLCyQkJBISEg2NjaysrLs7OwhISEoKCgYGBgwMDBhYWHf399ra2vp6emHh4dQUFAdHR3Hx8dDQ0M9PT2dnZ339/d1dXWtra2lpaULCwvOzs4UFBTZ2dnAwMBNTU1O20TFAAAOQElEQVR4nO2diXLrtg6GKWq3Nkqi9n33+z/hBSUvku34LO2tyUz+TmcaJe7wCwCCIEEFoR/96Ef/mUZVreu+7zvLlT89lr9VgTE50zat3bSdxaToS0KIfc6MWGstp1V789Mj+nMpOCzDkGqtYqm9S1N5jtxPj+lPlWASVmFo0FZPrbqjyjhGY/TpUf2hIpyfHD/MaLyawtCLUR7nT4/qT5UPfuifICJWUxj6Usy99OlB/akSjH3inzMWFalqaOZSJ58e019IpngIy7Oh6ZY6LWnx6fH8pcpgKplDWYNVf3osf60M+44NllA7U1wIF09+6FRG1irC5YibAII4ZWlrutAQAQnLEiaoWMA1x0UA4Ycs4dFUaEv4TmXTTBca4lvERA4xUVFNpyJDBP4JYkIzhHYniAlH/JjwISZKTWyIPP+JCR60xcSZnsV2p28RE0Hu2BATyreICaEz9hYT3yFP2LHYEHnulBUUqLHIEIHvOxATVBG7KHIgsI1WaHdiMVGdBY8JlifK7xATZ4gJ/ScmPqprTNDvEROa0BAQEzbV4vYbxIQmtDutMZGJHxNlmWl6KzSE71cQE9o3iAkaC+1Oaz2RGYLHBNliQhcXwsJTDv50Nmgm7pldholjG7AQrzv102P5WyWBX2axbtVuEY18n8RLcQvSmRRFSUFWq6tMNmsUMmistbpitesjva2Zeqau61wmHjqhBozxEBB21lvCoNmYA5JaIPUq6yrVJ2z0rrksxSjPUZR4jZR8nqLAwxTk5MQY7MsvPsPKfdz0zmClmDILuKYJEIwiAQr0+UT4CkIfbPXGUOyA7EGtV0swCFmOeIZQnOA6bL1G+t0SeVnfIUbOIMgDBMXtagpV6xPk3gzRYg0gOv4g5KMl6OpO6VStEK2bwo/EVwhnqg+W4CYm0KuYSG0Mc5PVdh3rclrSyySFs/pgCX4gSnyDKMuqZLaIW+rQ1mj73lp/RIeHlGrUiVkuSdO67oq7O0Uc9DfqF4iQ2P2S3Afk0b7utyVTAz8S4P72rSiSu767QEg8rA1NvAY2iY85q1HAdVJv+yLBOdlBrPJgMbJCcOBNLCjAEkQ7PpRjCIraun6ZnKnRPX6wGPmBoFBJE3x0bFmDhYdqqbencqs8QaAuSZKmaP7/Q/y1TCh9SHl41GsKQBgTrKvaSxdm96Jvy2UQPIQELGPBEtOh6FE1XUm105SDmw043zDG59FGBbgTF96EUIrzYT9CNYacnUMsMwhCcpytXlU8NSh7ZuI9O9lnJGOyg5CMuDUGHMdgoJDNXDkJ8Prt5dH7GQQf3gQKg9y4/jcwGIFTsORAQprGWTCAPXDLvvdoCzNKZm6a4Gd8g/CM8yWWPSiwKx0KPb2cYPZqwQzScvwcQHBjCKjuSLj9kuXJvk6rDMK2Wbma0mEiA5u/vPHwMTeJOOogVwe8+vs43NLbBmFQBqGNGiZYh4fRYb+gT3gJa6YEY7boWNKd028QBjiUAvNve6HYu0/j8uRNCGmD8vhog9AMMEQjSYjZAlJCs/MfeTS9/3KQv1IzZI+PLhA6OyWSGMVAMBDMd4dy5+XxQ59VGj4+uUAoejuvEKgCCoice4Z2O87u58j4cffoaglVkRmEhJZ2mujOFFLHVUQw0fThwROEiQKC67sp5JqriGCSp4cHLyBGCO7kNkO5PM2vFxkPy9EXEEifAno1hadwZwiYoPTj168gILWzeXalGDk0BIzq+OVLCHAoR9pim6MFx9d6CQEOxUzB3bT0lV5DoCGvYJrlMBxe6guIGu+nWd51hEBXCGTnQ4K8zx+s/Ja8y6njgyVQPUzimOILd0IIMt5hHcizvoToh0AXxRRfQoApglcbODzqa4g4wCOSBE52TAkmgyD+9DUEqgiYgoezlV/qqykW1E8Q2gk322Zv9MYSEia+JIQ/vYFAcQ7FkQjz0zuIepo6IYLiHcSMgxQ149cf5kUSyfcQx33YnJzFmGTt4ABx8B7KtqBEhzCHwRUiKN5BRBgiW4RM8Q7Cm/L46cyFR72DQCHJhIhse3oDUQeVGBDDGwiVYE8AiCTc8oT1EsL1B4//7YKGHDP2A0SUOz3ioJn0vahlvAvsiAgAYZXF+S3EqeweT4R5kzvNRTrtiyJ0bAmKQoDgO7KTk4aKDh8scRxw5Ni8Q1AnipL3EFXGOYTmqAgt7yFKziGW8DT/GsLgGqKpStJISFaHNxBFRrmGaKtKY5v52vQGoqZGwTFEM5Q+6yFAb92pjs/eodGDL7VOhSUG0R8hukOe6LUs4bcqKoLKMdZRHyAg0Edzl7P1tkX8LjsMpwrbZ4jVnSLzZg2qt4jbVWw0OY6jbf6DD8uOBYE5iosDzW2bIm53CmjoOOE6OS3xcXZiHSywDNwozPXCP6eT08IMAQsn5FmpcswTFSbzjUJNNX7TRHsKw5Ct/iw1NY6r2DLPMWsnYg2YY5pmHrcQQ7hCuEZqLfUxsB1MCKYNkuberWuOIer8FMI/eK0dvGNgmxbOyYQbKZmXrk5bxCtE5Z9OJ99It67GkRyn2GKYyEQhOwCEoiNOj1kiDAwnjKx8o7CqY55oWEcmbVYIl1eIlgDD0CPL9zeKcu9O7AHJCe6YOykdpxBSzpzJAQv4zmmlaLKHBWCBSWBHANGOSOJy/VcMADHJK4Sz2cIrleMqtsME94VbU6g4uFz/rd6E0QZxsUVBH5bizBQjzLHwjEcIiTEQls+sE0BcbFHoRwgLYhsgWFzzca/rqNWbBvB1lGJ/R9GuS/Hbrx2TQTXTiNO4vnlTlDRqcLpTFAzi1uAE/mSYKXqq9fhQCZnOp/AbZr2WER3CG4WHdhDtlIdmzynEmumIdasSRodRrHeNRnnXalZgP1DZwTaPO7F9cInr6y9Yqm4UUIfuIBzSHRyMI3WPECjLnRvFcrtNVEzVKeLUm5DC4jo4QMCy/EqBbvcMFj8LEacQElv7+efuAHE+n24U1/tD59KoHns9eFHC4jro+gOETcs7xfY6m9E3aMYgeOxPqdnq7yS3uwtcAGFolNwoZIaXZVSzmDeNHObrPmdhPda7HdYVQkknoKDbk2VJ2asNTdQ0fFyIf1BK2Jpj7CAort0ODALqCS0PbxRoOcd6nDScQrDKNPdGt73fMFX99Rw77co7xULbVJEAgssXPsGiI6+b0VXGmz+5lxp7RvjmUWasKAswcHKr/6iGsLkJINT2snqC9OdfNwrG4UphtpbWeJ7HJQSbYXEkRWbN3t+xOVR32+1A4zW6zdQygcF7uiXPg+ZhhZjNWjeaS71zt4SElostTNVihuDnVv9ekCZ8BzUrRMoKnugAIaEW6iRC0ZLOCUjmsDLdcl0IEEutU18FCnlE7h7CPcM6imjLyBgSl8vGXoAgMPakTtP4jEeURGavn3YQywyr3HAKvChJoojPxjmAyNerQo2anUOcRqPpauEOwlSdzMj8AAiipOMxrFcIPG91juyEpylzu5ruIeozpZAQV4iIyxubG0R0yXIRzFT+1FrGHqI3shMk9RXC5fSuoE5Ozi1VRxiGS07+/vS0J6xoOgXRzO8fQHV8v7yfhkY2q1X9iyVmVgIZbNd/gyg4PTSF9Z9f7TvJVDzdIFZLVBvEEMkzpxHBIEh6LDgXjJ8hSDvLvEYEQuEp7x+r5iLYQThr5ZfXssytISJ8mtxHiGbYQajqxDb+i7Hj1hAA8dxxfIBYEPXBm2STx5OVTQwieQthIg+fiDL2r/8HPOg3IaaFX2f6PQiUTRbHzvQGIr5DNIO/8LjFcdPvuVPLcUAwOa8g8AFCznset2l2qvxnCJSVtxo7ihB7RxLfql7kCUTvELI3Ej7LuZ0cfzLfQjQ6/2+qT8nz2mkPMY9P7xPjT3X+uIpFK0S83SlCM+cT06oEH+uJVYeY+My4/khQkTpPb4DYQ3A+u24qX8yxwkEYPp6Fh+jzvH48XxcOogt8+/EugXAQ3nAij5fdDdEgkO3ftgCv6qv7+cSHRvWHaknQP6QD9w7BdSFxVzHk6sNld/EgIFP4Dy/HExDizILi0GG5QlhCQXQBaY9N7K4jnCUkws5Z9v4ElogFg0AagdDeD1fAmGBbHsEhtEWEgBqVRcV9lhUSwpxYc+/uTc8iQiDwpxrd/7hMJyREfTSF54sIgSjb9LgtyBsiJATbk21uPYoAIVyeYIIJKr5Ns4JaArlgCvnqUKJCsNYC9g7S1aGEhWhgmu0vDiUsBFJztkG+OpS4EA076UVo9ESGgGk2ZDcQFklkCGScQnAooBAZYsZO6DRsihI02a3qCLvvKKHCuDb3Pu2dmVy2Yx7EbuGw7ljrfO1QPh5PRD7Ph/IXeawHNkUNUrMXELPecvqui6M8UlWklrwmai1l3kNIfabUvJ8FX9T5VeUrjeclfWo2SL6sa6M+SzuVz67YF4qdqgr1hvVUF25ndSbI7VOl71NhGBhFWTpGsTbzztEsg/rWqtVaIAagqMqy8ts52gjkOlYs1ap//UGelJDStu0yb7tinmWzbdkfYheMARQzChvMYbQa1dlf4OS1rfeNkhXCts+2o7WtrscCMiBEq/P5bLN/NaAQI8U9yS3LDBDOFY01TRNqWrrLzGiZgcqYUiooA0BojMHOqCHetHQVQOhVllVGxn/H1pcCCMUwssqOPz2SfyBmCeVcOrIA5cOXYhC1H8gCVqd3MQiV8xfD/lIrBCuKxIeQRYfYujGFhnC/gyUk5weCD/1A8KJvAdGE3wACZdvWPrdvfP4tqRvEwv9G/hvN26640N6EkMEgeH319u9KZatYsb0JITkGCMG9CSGqKiOHbzf7M9VWKu5uzVWyknJ7n//3pbXCexNCffnpEfwLGttPj+DfkJgb+j/60Y9+9M/1P2B3SplwPyQiAAAAAElFTkSuQmCC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8" name="AutoShape 8" descr="data:image/png;base64,iVBORw0KGgoAAAANSUhEUgAAAMQAAAEBCAMAAAAQKvrqAAAAe1BMVEX////8/PwAAADV1dWAgICTk5NsbGx9fX1bW1u7u7ssLCyQkJBISEg2NjaysrLs7OwhISEoKCgYGBgwMDBhYWHf399ra2vp6emHh4dQUFAdHR3Hx8dDQ0M9PT2dnZ339/d1dXWtra2lpaULCwvOzs4UFBTZ2dnAwMBNTU1O20TFAAAOQElEQVR4nO2diXLrtg6GKWq3Nkqi9n33+z/hBSUvku34LO2tyUz+TmcaJe7wCwCCIEEFoR/96Ef/mUZVreu+7zvLlT89lr9VgTE50zat3bSdxaToS0KIfc6MWGstp1V789Mj+nMpOCzDkGqtYqm9S1N5jtxPj+lPlWASVmFo0FZPrbqjyjhGY/TpUf2hIpyfHD/MaLyawtCLUR7nT4/qT5UPfuifICJWUxj6Usy99OlB/akSjH3inzMWFalqaOZSJ58e019IpngIy7Oh6ZY6LWnx6fH8pcpgKplDWYNVf3osf60M+44NllA7U1wIF09+6FRG1irC5YibAII4ZWlrutAQAQnLEiaoWMA1x0UA4Ycs4dFUaEv4TmXTTBca4lvERA4xUVFNpyJDBP4JYkIzhHYniAlH/JjwISZKTWyIPP+JCR60xcSZnsV2p28RE0Hu2BATyreICaEz9hYT3yFP2LHYEHnulBUUqLHIEIHvOxATVBG7KHIgsI1WaHdiMVGdBY8JlifK7xATZ4gJ/ScmPqprTNDvEROa0BAQEzbV4vYbxIQmtDutMZGJHxNlmWl6KzSE71cQE9o3iAkaC+1Oaz2RGYLHBNliQhcXwsJTDv50Nmgm7pldholjG7AQrzv102P5WyWBX2axbtVuEY18n8RLcQvSmRRFSUFWq6tMNmsUMmistbpitesjva2Zeqau61wmHjqhBozxEBB21lvCoNmYA5JaIPUq6yrVJ2z0rrksxSjPUZR4jZR8nqLAwxTk5MQY7MsvPsPKfdz0zmClmDILuKYJEIwiAQr0+UT4CkIfbPXGUOyA7EGtV0swCFmOeIZQnOA6bL1G+t0SeVnfIUbOIMgDBMXtagpV6xPk3gzRYg0gOv4g5KMl6OpO6VStEK2bwo/EVwhnqg+W4CYm0KuYSG0Mc5PVdh3rclrSyySFs/pgCX4gSnyDKMuqZLaIW+rQ1mj73lp/RIeHlGrUiVkuSdO67oq7O0Uc9DfqF4iQ2P2S3Afk0b7utyVTAz8S4P72rSiSu767QEg8rA1NvAY2iY85q1HAdVJv+yLBOdlBrPJgMbJCcOBNLCjAEkQ7PpRjCIraun6ZnKnRPX6wGPmBoFBJE3x0bFmDhYdqqbencqs8QaAuSZKmaP7/Q/y1TCh9SHl41GsKQBgTrKvaSxdm96Jvy2UQPIQELGPBEtOh6FE1XUm105SDmw043zDG59FGBbgTF96EUIrzYT9CNYacnUMsMwhCcpytXlU8NSh7ZuI9O9lnJGOyg5CMuDUGHMdgoJDNXDkJ8Prt5dH7GQQf3gQKg9y4/jcwGIFTsORAQprGWTCAPXDLvvdoCzNKZm6a4Gd8g/CM8yWWPSiwKx0KPb2cYPZqwQzScvwcQHBjCKjuSLj9kuXJvk6rDMK2Wbma0mEiA5u/vPHwMTeJOOogVwe8+vs43NLbBmFQBqGNGiZYh4fRYb+gT3gJa6YEY7boWNKd028QBjiUAvNve6HYu0/j8uRNCGmD8vhog9AMMEQjSYjZAlJCs/MfeTS9/3KQv1IzZI+PLhA6OyWSGMVAMBDMd4dy5+XxQ59VGj4+uUAoejuvEKgCCoice4Z2O87u58j4cffoaglVkRmEhJZ2mujOFFLHVUQw0fThwROEiQKC67sp5JqriGCSp4cHLyBGCO7kNkO5PM2vFxkPy9EXEEifAno1hadwZwiYoPTj168gILWzeXalGDk0BIzq+OVLCHAoR9pim6MFx9d6CQEOxUzB3bT0lV5DoCGvYJrlMBxe6guIGu+nWd51hEBXCGTnQ4K8zx+s/Ja8y6njgyVQPUzimOILd0IIMt5hHcizvoToh0AXxRRfQoApglcbODzqa4g4wCOSBE52TAkmgyD+9DUEqgiYgoezlV/qqykW1E8Q2gk322Zv9MYSEia+JIQ/vYFAcQ7FkQjz0zuIepo6IYLiHcSMgxQ149cf5kUSyfcQx33YnJzFmGTt4ABx8B7KtqBEhzCHwRUiKN5BRBgiW4RM8Q7Cm/L46cyFR72DQCHJhIhse3oDUQeVGBDDGwiVYE8AiCTc8oT1EsL1B4//7YKGHDP2A0SUOz3ioJn0vahlvAvsiAgAYZXF+S3EqeweT4R5kzvNRTrtiyJ0bAmKQoDgO7KTk4aKDh8scRxw5Ni8Q1AnipL3EFXGOYTmqAgt7yFKziGW8DT/GsLgGqKpStJISFaHNxBFRrmGaKtKY5v52vQGoqZGwTFEM5Q+6yFAb92pjs/eodGDL7VOhSUG0R8hukOe6LUs4bcqKoLKMdZRHyAg0Edzl7P1tkX8LjsMpwrbZ4jVnSLzZg2qt4jbVWw0OY6jbf6DD8uOBYE5iosDzW2bIm53CmjoOOE6OS3xcXZiHSywDNwozPXCP6eT08IMAQsn5FmpcswTFSbzjUJNNX7TRHsKw5Ct/iw1NY6r2DLPMWsnYg2YY5pmHrcQQ7hCuEZqLfUxsB1MCKYNkuberWuOIer8FMI/eK0dvGNgmxbOyYQbKZmXrk5bxCtE5Z9OJ99It67GkRyn2GKYyEQhOwCEoiNOj1kiDAwnjKx8o7CqY55oWEcmbVYIl1eIlgDD0CPL9zeKcu9O7AHJCe6YOykdpxBSzpzJAQv4zmmlaLKHBWCBSWBHANGOSOJy/VcMADHJK4Sz2cIrleMqtsME94VbU6g4uFz/rd6E0QZxsUVBH5bizBQjzLHwjEcIiTEQls+sE0BcbFHoRwgLYhsgWFzzca/rqNWbBvB1lGJ/R9GuS/Hbrx2TQTXTiNO4vnlTlDRqcLpTFAzi1uAE/mSYKXqq9fhQCZnOp/AbZr2WER3CG4WHdhDtlIdmzynEmumIdasSRodRrHeNRnnXalZgP1DZwTaPO7F9cInr6y9Yqm4UUIfuIBzSHRyMI3WPECjLnRvFcrtNVEzVKeLUm5DC4jo4QMCy/EqBbvcMFj8LEacQElv7+efuAHE+n24U1/tD59KoHns9eFHC4jro+gOETcs7xfY6m9E3aMYgeOxPqdnq7yS3uwtcAGFolNwoZIaXZVSzmDeNHObrPmdhPda7HdYVQkknoKDbk2VJ2asNTdQ0fFyIf1BK2Jpj7CAort0ODALqCS0PbxRoOcd6nDScQrDKNPdGt73fMFX99Rw77co7xULbVJEAgssXPsGiI6+b0VXGmz+5lxp7RvjmUWasKAswcHKr/6iGsLkJINT2snqC9OdfNwrG4UphtpbWeJ7HJQSbYXEkRWbN3t+xOVR32+1A4zW6zdQygcF7uiXPg+ZhhZjNWjeaS71zt4SElostTNVihuDnVv9ekCZ8BzUrRMoKnugAIaEW6iRC0ZLOCUjmsDLdcl0IEEutU18FCnlE7h7CPcM6imjLyBgSl8vGXoAgMPakTtP4jEeURGavn3YQywyr3HAKvChJoojPxjmAyNerQo2anUOcRqPpauEOwlSdzMj8AAiipOMxrFcIPG91juyEpylzu5ruIeozpZAQV4iIyxubG0R0yXIRzFT+1FrGHqI3shMk9RXC5fSuoE5Ozi1VRxiGS07+/vS0J6xoOgXRzO8fQHV8v7yfhkY2q1X9iyVmVgIZbNd/gyg4PTSF9Z9f7TvJVDzdIFZLVBvEEMkzpxHBIEh6LDgXjJ8hSDvLvEYEQuEp7x+r5iLYQThr5ZfXssytISJ8mtxHiGbYQajqxDb+i7Hj1hAA8dxxfIBYEPXBm2STx5OVTQwieQthIg+fiDL2r/8HPOg3IaaFX2f6PQiUTRbHzvQGIr5DNIO/8LjFcdPvuVPLcUAwOa8g8AFCznset2l2qvxnCJSVtxo7ihB7RxLfql7kCUTvELI3Ej7LuZ0cfzLfQjQ6/2+qT8nz2mkPMY9P7xPjT3X+uIpFK0S83SlCM+cT06oEH+uJVYeY+My4/khQkTpPb4DYQ3A+u24qX8yxwkEYPp6Fh+jzvH48XxcOogt8+/EugXAQ3nAij5fdDdEgkO3ftgCv6qv7+cSHRvWHaknQP6QD9w7BdSFxVzHk6sNld/EgIFP4Dy/HExDizILi0GG5QlhCQXQBaY9N7K4jnCUkws5Z9v4ElogFg0AagdDeD1fAmGBbHsEhtEWEgBqVRcV9lhUSwpxYc+/uTc8iQiDwpxrd/7hMJyREfTSF54sIgSjb9LgtyBsiJATbk21uPYoAIVyeYIIJKr5Ns4JaArlgCvnqUKJCsNYC9g7S1aGEhWhgmu0vDiUsBFJztkG+OpS4EA076UVo9ESGgGk2ZDcQFklkCGScQnAooBAZYsZO6DRsihI02a3qCLvvKKHCuDb3Pu2dmVy2Yx7EbuGw7ljrfO1QPh5PRD7Ph/IXeawHNkUNUrMXELPecvqui6M8UlWklrwmai1l3kNIfabUvJ8FX9T5VeUrjeclfWo2SL6sa6M+SzuVz67YF4qdqgr1hvVUF25ndSbI7VOl71NhGBhFWTpGsTbzztEsg/rWqtVaIAagqMqy8ts52gjkOlYs1ap//UGelJDStu0yb7tinmWzbdkfYheMARQzChvMYbQa1dlf4OS1rfeNkhXCts+2o7WtrscCMiBEq/P5bLN/NaAQI8U9yS3LDBDOFY01TRNqWrrLzGiZgcqYUiooA0BojMHOqCHetHQVQOhVllVGxn/H1pcCCMUwssqOPz2SfyBmCeVcOrIA5cOXYhC1H8gCVqd3MQiV8xfD/lIrBCuKxIeQRYfYujGFhnC/gyUk5weCD/1A8KJvAdGE3wACZdvWPrdvfP4tqRvEwv9G/hvN26640N6EkMEgeH319u9KZatYsb0JITkGCMG9CSGqKiOHbzf7M9VWKu5uzVWyknJ7n//3pbXCexNCffnpEfwLGttPj+DfkJgb+j/60Y9+9M/1P2B3SplwPyQiAAAAAElFTkSuQmCC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9" name="AutoShape 10" descr="data:image/png;base64,iVBORw0KGgoAAAANSUhEUgAAAMQAAAEBCAMAAAAQKvrqAAAAe1BMVEX////8/PwAAADV1dWAgICTk5NsbGx9fX1bW1u7u7ssLCyQkJBISEg2NjaysrLs7OwhISEoKCgYGBgwMDBhYWHf399ra2vp6emHh4dQUFAdHR3Hx8dDQ0M9PT2dnZ339/d1dXWtra2lpaULCwvOzs4UFBTZ2dnAwMBNTU1O20TFAAAOQElEQVR4nO2diXLrtg6GKWq3Nkqi9n33+z/hBSUvku34LO2tyUz+TmcaJe7wCwCCIEEFoR/96Ef/mUZVreu+7zvLlT89lr9VgTE50zat3bSdxaToS0KIfc6MWGstp1V789Mj+nMpOCzDkGqtYqm9S1N5jtxPj+lPlWASVmFo0FZPrbqjyjhGY/TpUf2hIpyfHD/MaLyawtCLUR7nT4/qT5UPfuifICJWUxj6Usy99OlB/akSjH3inzMWFalqaOZSJ58e019IpngIy7Oh6ZY6LWnx6fH8pcpgKplDWYNVf3osf60M+44NllA7U1wIF09+6FRG1irC5YibAII4ZWlrutAQAQnLEiaoWMA1x0UA4Ycs4dFUaEv4TmXTTBca4lvERA4xUVFNpyJDBP4JYkIzhHYniAlH/JjwISZKTWyIPP+JCR60xcSZnsV2p28RE0Hu2BATyreICaEz9hYT3yFP2LHYEHnulBUUqLHIEIHvOxATVBG7KHIgsI1WaHdiMVGdBY8JlifK7xATZ4gJ/ScmPqprTNDvEROa0BAQEzbV4vYbxIQmtDutMZGJHxNlmWl6KzSE71cQE9o3iAkaC+1Oaz2RGYLHBNliQhcXwsJTDv50Nmgm7pldholjG7AQrzv102P5WyWBX2axbtVuEY18n8RLcQvSmRRFSUFWq6tMNmsUMmistbpitesjva2Zeqau61wmHjqhBozxEBB21lvCoNmYA5JaIPUq6yrVJ2z0rrksxSjPUZR4jZR8nqLAwxTk5MQY7MsvPsPKfdz0zmClmDILuKYJEIwiAQr0+UT4CkIfbPXGUOyA7EGtV0swCFmOeIZQnOA6bL1G+t0SeVnfIUbOIMgDBMXtagpV6xPk3gzRYg0gOv4g5KMl6OpO6VStEK2bwo/EVwhnqg+W4CYm0KuYSG0Mc5PVdh3rclrSyySFs/pgCX4gSnyDKMuqZLaIW+rQ1mj73lp/RIeHlGrUiVkuSdO67oq7O0Uc9DfqF4iQ2P2S3Afk0b7utyVTAz8S4P72rSiSu767QEg8rA1NvAY2iY85q1HAdVJv+yLBOdlBrPJgMbJCcOBNLCjAEkQ7PpRjCIraun6ZnKnRPX6wGPmBoFBJE3x0bFmDhYdqqbencqs8QaAuSZKmaP7/Q/y1TCh9SHl41GsKQBgTrKvaSxdm96Jvy2UQPIQELGPBEtOh6FE1XUm105SDmw043zDG59FGBbgTF96EUIrzYT9CNYacnUMsMwhCcpytXlU8NSh7ZuI9O9lnJGOyg5CMuDUGHMdgoJDNXDkJ8Prt5dH7GQQf3gQKg9y4/jcwGIFTsORAQprGWTCAPXDLvvdoCzNKZm6a4Gd8g/CM8yWWPSiwKx0KPb2cYPZqwQzScvwcQHBjCKjuSLj9kuXJvk6rDMK2Wbma0mEiA5u/vPHwMTeJOOogVwe8+vs43NLbBmFQBqGNGiZYh4fRYb+gT3gJa6YEY7boWNKd028QBjiUAvNve6HYu0/j8uRNCGmD8vhog9AMMEQjSYjZAlJCs/MfeTS9/3KQv1IzZI+PLhA6OyWSGMVAMBDMd4dy5+XxQ59VGj4+uUAoejuvEKgCCoice4Z2O87u58j4cffoaglVkRmEhJZ2mujOFFLHVUQw0fThwROEiQKC67sp5JqriGCSp4cHLyBGCO7kNkO5PM2vFxkPy9EXEEifAno1hadwZwiYoPTj168gILWzeXalGDk0BIzq+OVLCHAoR9pim6MFx9d6CQEOxUzB3bT0lV5DoCGvYJrlMBxe6guIGu+nWd51hEBXCGTnQ4K8zx+s/Ja8y6njgyVQPUzimOILd0IIMt5hHcizvoToh0AXxRRfQoApglcbODzqa4g4wCOSBE52TAkmgyD+9DUEqgiYgoezlV/qqykW1E8Q2gk322Zv9MYSEia+JIQ/vYFAcQ7FkQjz0zuIepo6IYLiHcSMgxQ149cf5kUSyfcQx33YnJzFmGTt4ABx8B7KtqBEhzCHwRUiKN5BRBgiW4RM8Q7Cm/L46cyFR72DQCHJhIhse3oDUQeVGBDDGwiVYE8AiCTc8oT1EsL1B4//7YKGHDP2A0SUOz3ioJn0vahlvAvsiAgAYZXF+S3EqeweT4R5kzvNRTrtiyJ0bAmKQoDgO7KTk4aKDh8scRxw5Ni8Q1AnipL3EFXGOYTmqAgt7yFKziGW8DT/GsLgGqKpStJISFaHNxBFRrmGaKtKY5v52vQGoqZGwTFEM5Q+6yFAb92pjs/eodGDL7VOhSUG0R8hukOe6LUs4bcqKoLKMdZRHyAg0Edzl7P1tkX8LjsMpwrbZ4jVnSLzZg2qt4jbVWw0OY6jbf6DD8uOBYE5iosDzW2bIm53CmjoOOE6OS3xcXZiHSywDNwozPXCP6eT08IMAQsn5FmpcswTFSbzjUJNNX7TRHsKw5Ct/iw1NY6r2DLPMWsnYg2YY5pmHrcQQ7hCuEZqLfUxsB1MCKYNkuberWuOIer8FMI/eK0dvGNgmxbOyYQbKZmXrk5bxCtE5Z9OJ99It67GkRyn2GKYyEQhOwCEoiNOj1kiDAwnjKx8o7CqY55oWEcmbVYIl1eIlgDD0CPL9zeKcu9O7AHJCe6YOykdpxBSzpzJAQv4zmmlaLKHBWCBSWBHANGOSOJy/VcMADHJK4Sz2cIrleMqtsME94VbU6g4uFz/rd6E0QZxsUVBH5bizBQjzLHwjEcIiTEQls+sE0BcbFHoRwgLYhsgWFzzca/rqNWbBvB1lGJ/R9GuS/Hbrx2TQTXTiNO4vnlTlDRqcLpTFAzi1uAE/mSYKXqq9fhQCZnOp/AbZr2WER3CG4WHdhDtlIdmzynEmumIdasSRodRrHeNRnnXalZgP1DZwTaPO7F9cInr6y9Yqm4UUIfuIBzSHRyMI3WPECjLnRvFcrtNVEzVKeLUm5DC4jo4QMCy/EqBbvcMFj8LEacQElv7+efuAHE+n24U1/tD59KoHns9eFHC4jro+gOETcs7xfY6m9E3aMYgeOxPqdnq7yS3uwtcAGFolNwoZIaXZVSzmDeNHObrPmdhPda7HdYVQkknoKDbk2VJ2asNTdQ0fFyIf1BK2Jpj7CAort0ODALqCS0PbxRoOcd6nDScQrDKNPdGt73fMFX99Rw77co7xULbVJEAgssXPsGiI6+b0VXGmz+5lxp7RvjmUWasKAswcHKr/6iGsLkJINT2snqC9OdfNwrG4UphtpbWeJ7HJQSbYXEkRWbN3t+xOVR32+1A4zW6zdQygcF7uiXPg+ZhhZjNWjeaS71zt4SElostTNVihuDnVv9ekCZ8BzUrRMoKnugAIaEW6iRC0ZLOCUjmsDLdcl0IEEutU18FCnlE7h7CPcM6imjLyBgSl8vGXoAgMPakTtP4jEeURGavn3YQywyr3HAKvChJoojPxjmAyNerQo2anUOcRqPpauEOwlSdzMj8AAiipOMxrFcIPG91juyEpylzu5ruIeozpZAQV4iIyxubG0R0yXIRzFT+1FrGHqI3shMk9RXC5fSuoE5Ozi1VRxiGS07+/vS0J6xoOgXRzO8fQHV8v7yfhkY2q1X9iyVmVgIZbNd/gyg4PTSF9Z9f7TvJVDzdIFZLVBvEEMkzpxHBIEh6LDgXjJ8hSDvLvEYEQuEp7x+r5iLYQThr5ZfXssytISJ8mtxHiGbYQajqxDb+i7Hj1hAA8dxxfIBYEPXBm2STx5OVTQwieQthIg+fiDL2r/8HPOg3IaaFX2f6PQiUTRbHzvQGIr5DNIO/8LjFcdPvuVPLcUAwOa8g8AFCznset2l2qvxnCJSVtxo7ihB7RxLfql7kCUTvELI3Ej7LuZ0cfzLfQjQ6/2+qT8nz2mkPMY9P7xPjT3X+uIpFK0S83SlCM+cT06oEH+uJVYeY+My4/khQkTpPb4DYQ3A+u24qX8yxwkEYPp6Fh+jzvH48XxcOogt8+/EugXAQ3nAij5fdDdEgkO3ftgCv6qv7+cSHRvWHaknQP6QD9w7BdSFxVzHk6sNld/EgIFP4Dy/HExDizILi0GG5QlhCQXQBaY9N7K4jnCUkws5Z9v4ElogFg0AagdDeD1fAmGBbHsEhtEWEgBqVRcV9lhUSwpxYc+/uTc8iQiDwpxrd/7hMJyREfTSF54sIgSjb9LgtyBsiJATbk21uPYoAIVyeYIIJKr5Ns4JaArlgCvnqUKJCsNYC9g7S1aGEhWhgmu0vDiUsBFJztkG+OpS4EA076UVo9ESGgGk2ZDcQFklkCGScQnAooBAZYsZO6DRsihI02a3qCLvvKKHCuDb3Pu2dmVy2Yx7EbuGw7ljrfO1QPh5PRD7Ph/IXeawHNkUNUrMXELPecvqui6M8UlWklrwmai1l3kNIfabUvJ8FX9T5VeUrjeclfWo2SL6sa6M+SzuVz67YF4qdqgr1hvVUF25ndSbI7VOl71NhGBhFWTpGsTbzztEsg/rWqtVaIAagqMqy8ts52gjkOlYs1ap//UGelJDStu0yb7tinmWzbdkfYheMARQzChvMYbQa1dlf4OS1rfeNkhXCts+2o7WtrscCMiBEq/P5bLN/NaAQI8U9yS3LDBDOFY01TRNqWrrLzGiZgcqYUiooA0BojMHOqCHetHQVQOhVllVGxn/H1pcCCMUwssqOPz2SfyBmCeVcOrIA5cOXYhC1H8gCVqd3MQiV8xfD/lIrBCuKxIeQRYfYujGFhnC/gyUk5weCD/1A8KJvAdGE3wACZdvWPrdvfP4tqRvEwv9G/hvN26640N6EkMEgeH319u9KZatYsb0JITkGCMG9CSGqKiOHbzf7M9VWKu5uzVWyknJ7n//3pbXCexNCffnpEfwLGttPj+DfkJgb+j/60Y9+9M/1P2B3SplwPyQiAAAAAElFTkSuQmCC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10" name="AutoShape 12" descr="data:image/png;base64,iVBORw0KGgoAAAANSUhEUgAAAMQAAAEBCAMAAAAQKvrqAAAAe1BMVEX////8/PwAAADV1dWAgICTk5NsbGx9fX1bW1u7u7ssLCyQkJBISEg2NjaysrLs7OwhISEoKCgYGBgwMDBhYWHf399ra2vp6emHh4dQUFAdHR3Hx8dDQ0M9PT2dnZ339/d1dXWtra2lpaULCwvOzs4UFBTZ2dnAwMBNTU1O20TFAAAOQElEQVR4nO2diXLrtg6GKWq3Nkqi9n33+z/hBSUvku34LO2tyUz+TmcaJe7wCwCCIEEFoR/96Ef/mUZVreu+7zvLlT89lr9VgTE50zat3bSdxaToS0KIfc6MWGstp1V789Mj+nMpOCzDkGqtYqm9S1N5jtxPj+lPlWASVmFo0FZPrbqjyjhGY/TpUf2hIpyfHD/MaLyawtCLUR7nT4/qT5UPfuifICJWUxj6Usy99OlB/akSjH3inzMWFalqaOZSJ58e019IpngIy7Oh6ZY6LWnx6fH8pcpgKplDWYNVf3osf60M+44NllA7U1wIF09+6FRG1irC5YibAII4ZWlrutAQAQnLEiaoWMA1x0UA4Ycs4dFUaEv4TmXTTBca4lvERA4xUVFNpyJDBP4JYkIzhHYniAlH/JjwISZKTWyIPP+JCR60xcSZnsV2p28RE0Hu2BATyreICaEz9hYT3yFP2LHYEHnulBUUqLHIEIHvOxATVBG7KHIgsI1WaHdiMVGdBY8JlifK7xATZ4gJ/ScmPqprTNDvEROa0BAQEzbV4vYbxIQmtDutMZGJHxNlmWl6KzSE71cQE9o3iAkaC+1Oaz2RGYLHBNliQhcXwsJTDv50Nmgm7pldholjG7AQrzv102P5WyWBX2axbtVuEY18n8RLcQvSmRRFSUFWq6tMNmsUMmistbpitesjva2Zeqau61wmHjqhBozxEBB21lvCoNmYA5JaIPUq6yrVJ2z0rrksxSjPUZR4jZR8nqLAwxTk5MQY7MsvPsPKfdz0zmClmDILuKYJEIwiAQr0+UT4CkIfbPXGUOyA7EGtV0swCFmOeIZQnOA6bL1G+t0SeVnfIUbOIMgDBMXtagpV6xPk3gzRYg0gOv4g5KMl6OpO6VStEK2bwo/EVwhnqg+W4CYm0KuYSG0Mc5PVdh3rclrSyySFs/pgCX4gSnyDKMuqZLaIW+rQ1mj73lp/RIeHlGrUiVkuSdO67oq7O0Uc9DfqF4iQ2P2S3Afk0b7utyVTAz8S4P72rSiSu767QEg8rA1NvAY2iY85q1HAdVJv+yLBOdlBrPJgMbJCcOBNLCjAEkQ7PpRjCIraun6ZnKnRPX6wGPmBoFBJE3x0bFmDhYdqqbencqs8QaAuSZKmaP7/Q/y1TCh9SHl41GsKQBgTrKvaSxdm96Jvy2UQPIQELGPBEtOh6FE1XUm105SDmw043zDG59FGBbgTF96EUIrzYT9CNYacnUMsMwhCcpytXlU8NSh7ZuI9O9lnJGOyg5CMuDUGHMdgoJDNXDkJ8Prt5dH7GQQf3gQKg9y4/jcwGIFTsORAQprGWTCAPXDLvvdoCzNKZm6a4Gd8g/CM8yWWPSiwKx0KPb2cYPZqwQzScvwcQHBjCKjuSLj9kuXJvk6rDMK2Wbma0mEiA5u/vPHwMTeJOOogVwe8+vs43NLbBmFQBqGNGiZYh4fRYb+gT3gJa6YEY7boWNKd028QBjiUAvNve6HYu0/j8uRNCGmD8vhog9AMMEQjSYjZAlJCs/MfeTS9/3KQv1IzZI+PLhA6OyWSGMVAMBDMd4dy5+XxQ59VGj4+uUAoejuvEKgCCoice4Z2O87u58j4cffoaglVkRmEhJZ2mujOFFLHVUQw0fThwROEiQKC67sp5JqriGCSp4cHLyBGCO7kNkO5PM2vFxkPy9EXEEifAno1hadwZwiYoPTj168gILWzeXalGDk0BIzq+OVLCHAoR9pim6MFx9d6CQEOxUzB3bT0lV5DoCGvYJrlMBxe6guIGu+nWd51hEBXCGTnQ4K8zx+s/Ja8y6njgyVQPUzimOILd0IIMt5hHcizvoToh0AXxRRfQoApglcbODzqa4g4wCOSBE52TAkmgyD+9DUEqgiYgoezlV/qqykW1E8Q2gk322Zv9MYSEia+JIQ/vYFAcQ7FkQjz0zuIepo6IYLiHcSMgxQ149cf5kUSyfcQx33YnJzFmGTt4ABx8B7KtqBEhzCHwRUiKN5BRBgiW4RM8Q7Cm/L46cyFR72DQCHJhIhse3oDUQeVGBDDGwiVYE8AiCTc8oT1EsL1B4//7YKGHDP2A0SUOz3ioJn0vahlvAvsiAgAYZXF+S3EqeweT4R5kzvNRTrtiyJ0bAmKQoDgO7KTk4aKDh8scRxw5Ni8Q1AnipL3EFXGOYTmqAgt7yFKziGW8DT/GsLgGqKpStJISFaHNxBFRrmGaKtKY5v52vQGoqZGwTFEM5Q+6yFAb92pjs/eodGDL7VOhSUG0R8hukOe6LUs4bcqKoLKMdZRHyAg0Edzl7P1tkX8LjsMpwrbZ4jVnSLzZg2qt4jbVWw0OY6jbf6DD8uOBYE5iosDzW2bIm53CmjoOOE6OS3xcXZiHSywDNwozPXCP6eT08IMAQsn5FmpcswTFSbzjUJNNX7TRHsKw5Ct/iw1NY6r2DLPMWsnYg2YY5pmHrcQQ7hCuEZqLfUxsB1MCKYNkuberWuOIer8FMI/eK0dvGNgmxbOyYQbKZmXrk5bxCtE5Z9OJ99It67GkRyn2GKYyEQhOwCEoiNOj1kiDAwnjKx8o7CqY55oWEcmbVYIl1eIlgDD0CPL9zeKcu9O7AHJCe6YOykdpxBSzpzJAQv4zmmlaLKHBWCBSWBHANGOSOJy/VcMADHJK4Sz2cIrleMqtsME94VbU6g4uFz/rd6E0QZxsUVBH5bizBQjzLHwjEcIiTEQls+sE0BcbFHoRwgLYhsgWFzzca/rqNWbBvB1lGJ/R9GuS/Hbrx2TQTXTiNO4vnlTlDRqcLpTFAzi1uAE/mSYKXqq9fhQCZnOp/AbZr2WER3CG4WHdhDtlIdmzynEmumIdasSRodRrHeNRnnXalZgP1DZwTaPO7F9cInr6y9Yqm4UUIfuIBzSHRyMI3WPECjLnRvFcrtNVEzVKeLUm5DC4jo4QMCy/EqBbvcMFj8LEacQElv7+efuAHE+n24U1/tD59KoHns9eFHC4jro+gOETcs7xfY6m9E3aMYgeOxPqdnq7yS3uwtcAGFolNwoZIaXZVSzmDeNHObrPmdhPda7HdYVQkknoKDbk2VJ2asNTdQ0fFyIf1BK2Jpj7CAort0ODALqCS0PbxRoOcd6nDScQrDKNPdGt73fMFX99Rw77co7xULbVJEAgssXPsGiI6+b0VXGmz+5lxp7RvjmUWasKAswcHKr/6iGsLkJINT2snqC9OdfNwrG4UphtpbWeJ7HJQSbYXEkRWbN3t+xOVR32+1A4zW6zdQygcF7uiXPg+ZhhZjNWjeaS71zt4SElostTNVihuDnVv9ekCZ8BzUrRMoKnugAIaEW6iRC0ZLOCUjmsDLdcl0IEEutU18FCnlE7h7CPcM6imjLyBgSl8vGXoAgMPakTtP4jEeURGavn3YQywyr3HAKvChJoojPxjmAyNerQo2anUOcRqPpauEOwlSdzMj8AAiipOMxrFcIPG91juyEpylzu5ruIeozpZAQV4iIyxubG0R0yXIRzFT+1FrGHqI3shMk9RXC5fSuoE5Ozi1VRxiGS07+/vS0J6xoOgXRzO8fQHV8v7yfhkY2q1X9iyVmVgIZbNd/gyg4PTSF9Z9f7TvJVDzdIFZLVBvEEMkzpxHBIEh6LDgXjJ8hSDvLvEYEQuEp7x+r5iLYQThr5ZfXssytISJ8mtxHiGbYQajqxDb+i7Hj1hAA8dxxfIBYEPXBm2STx5OVTQwieQthIg+fiDL2r/8HPOg3IaaFX2f6PQiUTRbHzvQGIr5DNIO/8LjFcdPvuVPLcUAwOa8g8AFCznset2l2qvxnCJSVtxo7ihB7RxLfql7kCUTvELI3Ej7LuZ0cfzLfQjQ6/2+qT8nz2mkPMY9P7xPjT3X+uIpFK0S83SlCM+cT06oEH+uJVYeY+My4/khQkTpPb4DYQ3A+u24qX8yxwkEYPp6Fh+jzvH48XxcOogt8+/EugXAQ3nAij5fdDdEgkO3ftgCv6qv7+cSHRvWHaknQP6QD9w7BdSFxVzHk6sNld/EgIFP4Dy/HExDizILi0GG5QlhCQXQBaY9N7K4jnCUkws5Z9v4ElogFg0AagdDeD1fAmGBbHsEhtEWEgBqVRcV9lhUSwpxYc+/uTc8iQiDwpxrd/7hMJyREfTSF54sIgSjb9LgtyBsiJATbk21uPYoAIVyeYIIJKr5Ns4JaArlgCvnqUKJCsNYC9g7S1aGEhWhgmu0vDiUsBFJztkG+OpS4EA076UVo9ESGgGk2ZDcQFklkCGScQnAooBAZYsZO6DRsihI02a3qCLvvKKHCuDb3Pu2dmVy2Yx7EbuGw7ljrfO1QPh5PRD7Ph/IXeawHNkUNUrMXELPecvqui6M8UlWklrwmai1l3kNIfabUvJ8FX9T5VeUrjeclfWo2SL6sa6M+SzuVz67YF4qdqgr1hvVUF25ndSbI7VOl71NhGBhFWTpGsTbzztEsg/rWqtVaIAagqMqy8ts52gjkOlYs1ap//UGelJDStu0yb7tinmWzbdkfYheMARQzChvMYbQa1dlf4OS1rfeNkhXCts+2o7WtrscCMiBEq/P5bLN/NaAQI8U9yS3LDBDOFY01TRNqWrrLzGiZgcqYUiooA0BojMHOqCHetHQVQOhVllVGxn/H1pcCCMUwssqOPz2SfyBmCeVcOrIA5cOXYhC1H8gCVqd3MQiV8xfD/lIrBCuKxIeQRYfYujGFhnC/gyUk5weCD/1A8KJvAdGE3wACZdvWPrdvfP4tqRvEwv9G/hvN26640N6EkMEgeH319u9KZatYsb0JITkGCMG9CSGqKiOHbzf7M9VWKu5uzVWyknJ7n//3pbXCexNCffnpEfwLGttPj+DfkJgb+j/60Y9+9M/1P2B3SplwPyQiAAAAAElFTkSuQmCC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11" name="AutoShape 14" descr="data:image/png;base64,iVBORw0KGgoAAAANSUhEUgAAAMQAAAEBCAMAAAAQKvrqAAAAe1BMVEX////8/PwAAADV1dWAgICTk5NsbGx9fX1bW1u7u7ssLCyQkJBISEg2NjaysrLs7OwhISEoKCgYGBgwMDBhYWHf399ra2vp6emHh4dQUFAdHR3Hx8dDQ0M9PT2dnZ339/d1dXWtra2lpaULCwvOzs4UFBTZ2dnAwMBNTU1O20TFAAAOQElEQVR4nO2diXLrtg6GKWq3Nkqi9n33+z/hBSUvku34LO2tyUz+TmcaJe7wCwCCIEEFoR/96Ef/mUZVreu+7zvLlT89lr9VgTE50zat3bSdxaToS0KIfc6MWGstp1V789Mj+nMpOCzDkGqtYqm9S1N5jtxPj+lPlWASVmFo0FZPrbqjyjhGY/TpUf2hIpyfHD/MaLyawtCLUR7nT4/qT5UPfuifICJWUxj6Usy99OlB/akSjH3inzMWFalqaOZSJ58e019IpngIy7Oh6ZY6LWnx6fH8pcpgKplDWYNVf3osf60M+44NllA7U1wIF09+6FRG1irC5YibAII4ZWlrutAQAQnLEiaoWMA1x0UA4Ycs4dFUaEv4TmXTTBca4lvERA4xUVFNpyJDBP4JYkIzhHYniAlH/JjwISZKTWyIPP+JCR60xcSZnsV2p28RE0Hu2BATyreICaEz9hYT3yFP2LHYEHnulBUUqLHIEIHvOxATVBG7KHIgsI1WaHdiMVGdBY8JlifK7xATZ4gJ/ScmPqprTNDvEROa0BAQEzbV4vYbxIQmtDutMZGJHxNlmWl6KzSE71cQE9o3iAkaC+1Oaz2RGYLHBNliQhcXwsJTDv50Nmgm7pldholjG7AQrzv102P5WyWBX2axbtVuEY18n8RLcQvSmRRFSUFWq6tMNmsUMmistbpitesjva2Zeqau61wmHjqhBozxEBB21lvCoNmYA5JaIPUq6yrVJ2z0rrksxSjPUZR4jZR8nqLAwxTk5MQY7MsvPsPKfdz0zmClmDILuKYJEIwiAQr0+UT4CkIfbPXGUOyA7EGtV0swCFmOeIZQnOA6bL1G+t0SeVnfIUbOIMgDBMXtagpV6xPk3gzRYg0gOv4g5KMl6OpO6VStEK2bwo/EVwhnqg+W4CYm0KuYSG0Mc5PVdh3rclrSyySFs/pgCX4gSnyDKMuqZLaIW+rQ1mj73lp/RIeHlGrUiVkuSdO67oq7O0Uc9DfqF4iQ2P2S3Afk0b7utyVTAz8S4P72rSiSu767QEg8rA1NvAY2iY85q1HAdVJv+yLBOdlBrPJgMbJCcOBNLCjAEkQ7PpRjCIraun6ZnKnRPX6wGPmBoFBJE3x0bFmDhYdqqbencqs8QaAuSZKmaP7/Q/y1TCh9SHl41GsKQBgTrKvaSxdm96Jvy2UQPIQELGPBEtOh6FE1XUm105SDmw043zDG59FGBbgTF96EUIrzYT9CNYacnUMsMwhCcpytXlU8NSh7ZuI9O9lnJGOyg5CMuDUGHMdgoJDNXDkJ8Prt5dH7GQQf3gQKg9y4/jcwGIFTsORAQprGWTCAPXDLvvdoCzNKZm6a4Gd8g/CM8yWWPSiwKx0KPb2cYPZqwQzScvwcQHBjCKjuSLj9kuXJvk6rDMK2Wbma0mEiA5u/vPHwMTeJOOogVwe8+vs43NLbBmFQBqGNGiZYh4fRYb+gT3gJa6YEY7boWNKd028QBjiUAvNve6HYu0/j8uRNCGmD8vhog9AMMEQjSYjZAlJCs/MfeTS9/3KQv1IzZI+PLhA6OyWSGMVAMBDMd4dy5+XxQ59VGj4+uUAoejuvEKgCCoice4Z2O87u58j4cffoaglVkRmEhJZ2mujOFFLHVUQw0fThwROEiQKC67sp5JqriGCSp4cHLyBGCO7kNkO5PM2vFxkPy9EXEEifAno1hadwZwiYoPTj168gILWzeXalGDk0BIzq+OVLCHAoR9pim6MFx9d6CQEOxUzB3bT0lV5DoCGvYJrlMBxe6guIGu+nWd51hEBXCGTnQ4K8zx+s/Ja8y6njgyVQPUzimOILd0IIMt5hHcizvoToh0AXxRRfQoApglcbODzqa4g4wCOSBE52TAkmgyD+9DUEqgiYgoezlV/qqykW1E8Q2gk322Zv9MYSEia+JIQ/vYFAcQ7FkQjz0zuIepo6IYLiHcSMgxQ149cf5kUSyfcQx33YnJzFmGTt4ABx8B7KtqBEhzCHwRUiKN5BRBgiW4RM8Q7Cm/L46cyFR72DQCHJhIhse3oDUQeVGBDDGwiVYE8AiCTc8oT1EsL1B4//7YKGHDP2A0SUOz3ioJn0vahlvAvsiAgAYZXF+S3EqeweT4R5kzvNRTrtiyJ0bAmKQoDgO7KTk4aKDh8scRxw5Ni8Q1AnipL3EFXGOYTmqAgt7yFKziGW8DT/GsLgGqKpStJISFaHNxBFRrmGaKtKY5v52vQGoqZGwTFEM5Q+6yFAb92pjs/eodGDL7VOhSUG0R8hukOe6LUs4bcqKoLKMdZRHyAg0Edzl7P1tkX8LjsMpwrbZ4jVnSLzZg2qt4jbVWw0OY6jbf6DD8uOBYE5iosDzW2bIm53CmjoOOE6OS3xcXZiHSywDNwozPXCP6eT08IMAQsn5FmpcswTFSbzjUJNNX7TRHsKw5Ct/iw1NY6r2DLPMWsnYg2YY5pmHrcQQ7hCuEZqLfUxsB1MCKYNkuberWuOIer8FMI/eK0dvGNgmxbOyYQbKZmXrk5bxCtE5Z9OJ99It67GkRyn2GKYyEQhOwCEoiNOj1kiDAwnjKx8o7CqY55oWEcmbVYIl1eIlgDD0CPL9zeKcu9O7AHJCe6YOykdpxBSzpzJAQv4zmmlaLKHBWCBSWBHANGOSOJy/VcMADHJK4Sz2cIrleMqtsME94VbU6g4uFz/rd6E0QZxsUVBH5bizBQjzLHwjEcIiTEQls+sE0BcbFHoRwgLYhsgWFzzca/rqNWbBvB1lGJ/R9GuS/Hbrx2TQTXTiNO4vnlTlDRqcLpTFAzi1uAE/mSYKXqq9fhQCZnOp/AbZr2WER3CG4WHdhDtlIdmzynEmumIdasSRodRrHeNRnnXalZgP1DZwTaPO7F9cInr6y9Yqm4UUIfuIBzSHRyMI3WPECjLnRvFcrtNVEzVKeLUm5DC4jo4QMCy/EqBbvcMFj8LEacQElv7+efuAHE+n24U1/tD59KoHns9eFHC4jro+gOETcs7xfY6m9E3aMYgeOxPqdnq7yS3uwtcAGFolNwoZIaXZVSzmDeNHObrPmdhPda7HdYVQkknoKDbk2VJ2asNTdQ0fFyIf1BK2Jpj7CAort0ODALqCS0PbxRoOcd6nDScQrDKNPdGt73fMFX99Rw77co7xULbVJEAgssXPsGiI6+b0VXGmz+5lxp7RvjmUWasKAswcHKr/6iGsLkJINT2snqC9OdfNwrG4UphtpbWeJ7HJQSbYXEkRWbN3t+xOVR32+1A4zW6zdQygcF7uiXPg+ZhhZjNWjeaS71zt4SElostTNVihuDnVv9ekCZ8BzUrRMoKnugAIaEW6iRC0ZLOCUjmsDLdcl0IEEutU18FCnlE7h7CPcM6imjLyBgSl8vGXoAgMPakTtP4jEeURGavn3YQywyr3HAKvChJoojPxjmAyNerQo2anUOcRqPpauEOwlSdzMj8AAiipOMxrFcIPG91juyEpylzu5ruIeozpZAQV4iIyxubG0R0yXIRzFT+1FrGHqI3shMk9RXC5fSuoE5Ozi1VRxiGS07+/vS0J6xoOgXRzO8fQHV8v7yfhkY2q1X9iyVmVgIZbNd/gyg4PTSF9Z9f7TvJVDzdIFZLVBvEEMkzpxHBIEh6LDgXjJ8hSDvLvEYEQuEp7x+r5iLYQThr5ZfXssytISJ8mtxHiGbYQajqxDb+i7Hj1hAA8dxxfIBYEPXBm2STx5OVTQwieQthIg+fiDL2r/8HPOg3IaaFX2f6PQiUTRbHzvQGIr5DNIO/8LjFcdPvuVPLcUAwOa8g8AFCznset2l2qvxnCJSVtxo7ihB7RxLfql7kCUTvELI3Ej7LuZ0cfzLfQjQ6/2+qT8nz2mkPMY9P7xPjT3X+uIpFK0S83SlCM+cT06oEH+uJVYeY+My4/khQkTpPb4DYQ3A+u24qX8yxwkEYPp6Fh+jzvH48XxcOogt8+/EugXAQ3nAij5fdDdEgkO3ftgCv6qv7+cSHRvWHaknQP6QD9w7BdSFxVzHk6sNld/EgIFP4Dy/HExDizILi0GG5QlhCQXQBaY9N7K4jnCUkws5Z9v4ElogFg0AagdDeD1fAmGBbHsEhtEWEgBqVRcV9lhUSwpxYc+/uTc8iQiDwpxrd/7hMJyREfTSF54sIgSjb9LgtyBsiJATbk21uPYoAIVyeYIIJKr5Ns4JaArlgCvnqUKJCsNYC9g7S1aGEhWhgmu0vDiUsBFJztkG+OpS4EA076UVo9ESGgGk2ZDcQFklkCGScQnAooBAZYsZO6DRsihI02a3qCLvvKKHCuDb3Pu2dmVy2Yx7EbuGw7ljrfO1QPh5PRD7Ph/IXeawHNkUNUrMXELPecvqui6M8UlWklrwmai1l3kNIfabUvJ8FX9T5VeUrjeclfWo2SL6sa6M+SzuVz67YF4qdqgr1hvVUF25ndSbI7VOl71NhGBhFWTpGsTbzztEsg/rWqtVaIAagqMqy8ts52gjkOlYs1ap//UGelJDStu0yb7tinmWzbdkfYheMARQzChvMYbQa1dlf4OS1rfeNkhXCts+2o7WtrscCMiBEq/P5bLN/NaAQI8U9yS3LDBDOFY01TRNqWrrLzGiZgcqYUiooA0BojMHOqCHetHQVQOhVllVGxn/H1pcCCMUwssqOPz2SfyBmCeVcOrIA5cOXYhC1H8gCVqd3MQiV8xfD/lIrBCuKxIeQRYfYujGFhnC/gyUk5weCD/1A8KJvAdGE3wACZdvWPrdvfP4tqRvEwv9G/hvN26640N6EkMEgeH319u9KZatYsb0JITkGCMG9CSGqKiOHbzf7M9VWKu5uzVWyknJ7n//3pbXCexNCffnpEfwLGttPj+DfkJgb+j/60Y9+9M/1P2B3SplwPyQiAAAAAElFTkSuQmCC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612774" y="700770"/>
            <a:ext cx="8074025" cy="5536542"/>
          </a:xfrm>
        </p:spPr>
        <p:txBody>
          <a:bodyPr>
            <a:normAutofit fontScale="77500" lnSpcReduction="20000"/>
          </a:bodyPr>
          <a:lstStyle/>
          <a:p>
            <a:r>
              <a:rPr lang="hr-HR" b="1" dirty="0"/>
              <a:t>Koraci u oslabljivanju </a:t>
            </a:r>
            <a:r>
              <a:rPr lang="hr-HR" b="1" dirty="0" smtClean="0"/>
              <a:t>negativnog bazičnog vjerovanja </a:t>
            </a:r>
            <a:r>
              <a:rPr lang="hr-HR" b="1" dirty="0"/>
              <a:t>(mogućnost korištenja „Liste sažetka”):</a:t>
            </a:r>
          </a:p>
          <a:p>
            <a:pPr marL="457200" lvl="1" indent="0">
              <a:buNone/>
            </a:pPr>
            <a:r>
              <a:rPr lang="hr-HR" b="1" dirty="0" smtClean="0"/>
              <a:t>3</a:t>
            </a:r>
            <a:r>
              <a:rPr lang="hr-HR" b="1" dirty="0"/>
              <a:t>. pregled dokaza koji podupiru </a:t>
            </a:r>
            <a:r>
              <a:rPr lang="hr-HR" b="1" dirty="0" smtClean="0"/>
              <a:t>staro negativno bazično vjerovanje i </a:t>
            </a:r>
            <a:r>
              <a:rPr lang="hr-HR" b="1" dirty="0"/>
              <a:t>traženje alternativnih objašnjenja tih dokaza </a:t>
            </a:r>
            <a:endParaRPr lang="hr-HR" b="1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hr-HR" dirty="0" smtClean="0"/>
              <a:t>slično radu sa </a:t>
            </a:r>
            <a:r>
              <a:rPr lang="hr-HR" dirty="0" err="1" smtClean="0"/>
              <a:t>samokritizirajućim</a:t>
            </a:r>
            <a:r>
              <a:rPr lang="hr-HR" dirty="0" smtClean="0"/>
              <a:t> mislima </a:t>
            </a:r>
          </a:p>
          <a:p>
            <a:pPr marL="457200" lvl="1" indent="0">
              <a:buNone/>
            </a:pPr>
            <a:r>
              <a:rPr lang="hr-HR" b="1" dirty="0" smtClean="0"/>
              <a:t>4</a:t>
            </a:r>
            <a:r>
              <a:rPr lang="hr-HR" b="1" dirty="0"/>
              <a:t>. sakupljanje dokaza koji podupiru </a:t>
            </a:r>
            <a:r>
              <a:rPr lang="hr-HR" b="1" dirty="0" smtClean="0"/>
              <a:t>novo bazično vjerovanje i </a:t>
            </a:r>
            <a:r>
              <a:rPr lang="hr-HR" b="1" dirty="0"/>
              <a:t>osporavaju </a:t>
            </a:r>
            <a:r>
              <a:rPr lang="hr-HR" b="1" dirty="0" smtClean="0"/>
              <a:t>staro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r-HR" dirty="0"/>
              <a:t>d</a:t>
            </a:r>
            <a:r>
              <a:rPr lang="hr-HR" dirty="0" smtClean="0"/>
              <a:t>obro sagledati rad na vlastitim kvalitetama („Listu vlastitim kvalitetama”, „Pozitivnu bilježnicu”, „DAD”)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r-HR" dirty="0" smtClean="0"/>
              <a:t>dokazi se prikupljaju opažanjem (jasno definirati elemente opažanja) i bihevioralnim eksperimentima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r-HR" dirty="0"/>
              <a:t>o</a:t>
            </a:r>
            <a:r>
              <a:rPr lang="hr-HR" dirty="0" smtClean="0"/>
              <a:t>pažanje i eksperimenti uključuju ponašanja koja podrazumijevaju da je novi zaključak točan</a:t>
            </a:r>
          </a:p>
          <a:p>
            <a:pPr marL="457200" lvl="1" indent="0">
              <a:buNone/>
            </a:pPr>
            <a:r>
              <a:rPr lang="hr-HR" b="1" dirty="0" smtClean="0"/>
              <a:t>5</a:t>
            </a:r>
            <a:r>
              <a:rPr lang="hr-HR" b="1" dirty="0"/>
              <a:t>. osmišljavanje eksperimenata koji će konsolidirati i ojačati </a:t>
            </a:r>
            <a:r>
              <a:rPr lang="hr-HR" b="1" dirty="0" smtClean="0"/>
              <a:t>novo bazično vjerovanje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r-HR" dirty="0" smtClean="0"/>
              <a:t>paziti </a:t>
            </a:r>
            <a:r>
              <a:rPr lang="hr-HR" dirty="0"/>
              <a:t>na </a:t>
            </a:r>
            <a:r>
              <a:rPr lang="hr-HR" dirty="0" err="1"/>
              <a:t>samokritizirajuće</a:t>
            </a:r>
            <a:r>
              <a:rPr lang="hr-HR" dirty="0"/>
              <a:t> misli i anksiozne </a:t>
            </a:r>
            <a:r>
              <a:rPr lang="hr-HR" dirty="0" smtClean="0"/>
              <a:t>predikcije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r-HR" dirty="0"/>
              <a:t>mogućnost </a:t>
            </a:r>
            <a:r>
              <a:rPr lang="hr-HR" dirty="0" smtClean="0"/>
              <a:t>bilježenja </a:t>
            </a:r>
            <a:r>
              <a:rPr lang="hr-HR" dirty="0"/>
              <a:t>u „Pozitivnu bilježnicu</a:t>
            </a:r>
            <a:r>
              <a:rPr lang="hr-HR" dirty="0" smtClean="0"/>
              <a:t>” </a:t>
            </a:r>
            <a:endParaRPr lang="hr-HR" dirty="0"/>
          </a:p>
          <a:p>
            <a:pPr lvl="1">
              <a:buFont typeface="Arial" panose="020B0604020202020204" pitchFamily="34" charset="0"/>
              <a:buChar char="•"/>
            </a:pPr>
            <a:endParaRPr lang="hr-HR" dirty="0"/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1104845" y="125890"/>
            <a:ext cx="7121904" cy="4301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r-H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OSLABLJIVALJE NEGATIVNIH BAZIČNIH VJEROVANJA O SEBI</a:t>
            </a:r>
            <a:endParaRPr lang="hr-H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610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4" descr="Slikovni rezultat za SWORDS 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7" name="AutoShape 6" descr="data:image/png;base64,iVBORw0KGgoAAAANSUhEUgAAAMQAAAEBCAMAAAAQKvrqAAAAe1BMVEX////8/PwAAADV1dWAgICTk5NsbGx9fX1bW1u7u7ssLCyQkJBISEg2NjaysrLs7OwhISEoKCgYGBgwMDBhYWHf399ra2vp6emHh4dQUFAdHR3Hx8dDQ0M9PT2dnZ339/d1dXWtra2lpaULCwvOzs4UFBTZ2dnAwMBNTU1O20TFAAAOQElEQVR4nO2diXLrtg6GKWq3Nkqi9n33+z/hBSUvku34LO2tyUz+TmcaJe7wCwCCIEEFoR/96Ef/mUZVreu+7zvLlT89lr9VgTE50zat3bSdxaToS0KIfc6MWGstp1V789Mj+nMpOCzDkGqtYqm9S1N5jtxPj+lPlWASVmFo0FZPrbqjyjhGY/TpUf2hIpyfHD/MaLyawtCLUR7nT4/qT5UPfuifICJWUxj6Usy99OlB/akSjH3inzMWFalqaOZSJ58e019IpngIy7Oh6ZY6LWnx6fH8pcpgKplDWYNVf3osf60M+44NllA7U1wIF09+6FRG1irC5YibAII4ZWlrutAQAQnLEiaoWMA1x0UA4Ycs4dFUaEv4TmXTTBca4lvERA4xUVFNpyJDBP4JYkIzhHYniAlH/JjwISZKTWyIPP+JCR60xcSZnsV2p28RE0Hu2BATyreICaEz9hYT3yFP2LHYEHnulBUUqLHIEIHvOxATVBG7KHIgsI1WaHdiMVGdBY8JlifK7xATZ4gJ/ScmPqprTNDvEROa0BAQEzbV4vYbxIQmtDutMZGJHxNlmWl6KzSE71cQE9o3iAkaC+1Oaz2RGYLHBNliQhcXwsJTDv50Nmgm7pldholjG7AQrzv102P5WyWBX2axbtVuEY18n8RLcQvSmRRFSUFWq6tMNmsUMmistbpitesjva2Zeqau61wmHjqhBozxEBB21lvCoNmYA5JaIPUq6yrVJ2z0rrksxSjPUZR4jZR8nqLAwxTk5MQY7MsvPsPKfdz0zmClmDILuKYJEIwiAQr0+UT4CkIfbPXGUOyA7EGtV0swCFmOeIZQnOA6bL1G+t0SeVnfIUbOIMgDBMXtagpV6xPk3gzRYg0gOv4g5KMl6OpO6VStEK2bwo/EVwhnqg+W4CYm0KuYSG0Mc5PVdh3rclrSyySFs/pgCX4gSnyDKMuqZLaIW+rQ1mj73lp/RIeHlGrUiVkuSdO67oq7O0Uc9DfqF4iQ2P2S3Afk0b7utyVTAz8S4P72rSiSu767QEg8rA1NvAY2iY85q1HAdVJv+yLBOdlBrPJgMbJCcOBNLCjAEkQ7PpRjCIraun6ZnKnRPX6wGPmBoFBJE3x0bFmDhYdqqbencqs8QaAuSZKmaP7/Q/y1TCh9SHl41GsKQBgTrKvaSxdm96Jvy2UQPIQELGPBEtOh6FE1XUm105SDmw043zDG59FGBbgTF96EUIrzYT9CNYacnUMsMwhCcpytXlU8NSh7ZuI9O9lnJGOyg5CMuDUGHMdgoJDNXDkJ8Prt5dH7GQQf3gQKg9y4/jcwGIFTsORAQprGWTCAPXDLvvdoCzNKZm6a4Gd8g/CM8yWWPSiwKx0KPb2cYPZqwQzScvwcQHBjCKjuSLj9kuXJvk6rDMK2Wbma0mEiA5u/vPHwMTeJOOogVwe8+vs43NLbBmFQBqGNGiZYh4fRYb+gT3gJa6YEY7boWNKd028QBjiUAvNve6HYu0/j8uRNCGmD8vhog9AMMEQjSYjZAlJCs/MfeTS9/3KQv1IzZI+PLhA6OyWSGMVAMBDMd4dy5+XxQ59VGj4+uUAoejuvEKgCCoice4Z2O87u58j4cffoaglVkRmEhJZ2mujOFFLHVUQw0fThwROEiQKC67sp5JqriGCSp4cHLyBGCO7kNkO5PM2vFxkPy9EXEEifAno1hadwZwiYoPTj168gILWzeXalGDk0BIzq+OVLCHAoR9pim6MFx9d6CQEOxUzB3bT0lV5DoCGvYJrlMBxe6guIGu+nWd51hEBXCGTnQ4K8zx+s/Ja8y6njgyVQPUzimOILd0IIMt5hHcizvoToh0AXxRRfQoApglcbODzqa4g4wCOSBE52TAkmgyD+9DUEqgiYgoezlV/qqykW1E8Q2gk322Zv9MYSEia+JIQ/vYFAcQ7FkQjz0zuIepo6IYLiHcSMgxQ149cf5kUSyfcQx33YnJzFmGTt4ABx8B7KtqBEhzCHwRUiKN5BRBgiW4RM8Q7Cm/L46cyFR72DQCHJhIhse3oDUQeVGBDDGwiVYE8AiCTc8oT1EsL1B4//7YKGHDP2A0SUOz3ioJn0vahlvAvsiAgAYZXF+S3EqeweT4R5kzvNRTrtiyJ0bAmKQoDgO7KTk4aKDh8scRxw5Ni8Q1AnipL3EFXGOYTmqAgt7yFKziGW8DT/GsLgGqKpStJISFaHNxBFRrmGaKtKY5v52vQGoqZGwTFEM5Q+6yFAb92pjs/eodGDL7VOhSUG0R8hukOe6LUs4bcqKoLKMdZRHyAg0Edzl7P1tkX8LjsMpwrbZ4jVnSLzZg2qt4jbVWw0OY6jbf6DD8uOBYE5iosDzW2bIm53CmjoOOE6OS3xcXZiHSywDNwozPXCP6eT08IMAQsn5FmpcswTFSbzjUJNNX7TRHsKw5Ct/iw1NY6r2DLPMWsnYg2YY5pmHrcQQ7hCuEZqLfUxsB1MCKYNkuberWuOIer8FMI/eK0dvGNgmxbOyYQbKZmXrk5bxCtE5Z9OJ99It67GkRyn2GKYyEQhOwCEoiNOj1kiDAwnjKx8o7CqY55oWEcmbVYIl1eIlgDD0CPL9zeKcu9O7AHJCe6YOykdpxBSzpzJAQv4zmmlaLKHBWCBSWBHANGOSOJy/VcMADHJK4Sz2cIrleMqtsME94VbU6g4uFz/rd6E0QZxsUVBH5bizBQjzLHwjEcIiTEQls+sE0BcbFHoRwgLYhsgWFzzca/rqNWbBvB1lGJ/R9GuS/Hbrx2TQTXTiNO4vnlTlDRqcLpTFAzi1uAE/mSYKXqq9fhQCZnOp/AbZr2WER3CG4WHdhDtlIdmzynEmumIdasSRodRrHeNRnnXalZgP1DZwTaPO7F9cInr6y9Yqm4UUIfuIBzSHRyMI3WPECjLnRvFcrtNVEzVKeLUm5DC4jo4QMCy/EqBbvcMFj8LEacQElv7+efuAHE+n24U1/tD59KoHns9eFHC4jro+gOETcs7xfY6m9E3aMYgeOxPqdnq7yS3uwtcAGFolNwoZIaXZVSzmDeNHObrPmdhPda7HdYVQkknoKDbk2VJ2asNTdQ0fFyIf1BK2Jpj7CAort0ODALqCS0PbxRoOcd6nDScQrDKNPdGt73fMFX99Rw77co7xULbVJEAgssXPsGiI6+b0VXGmz+5lxp7RvjmUWasKAswcHKr/6iGsLkJINT2snqC9OdfNwrG4UphtpbWeJ7HJQSbYXEkRWbN3t+xOVR32+1A4zW6zdQygcF7uiXPg+ZhhZjNWjeaS71zt4SElostTNVihuDnVv9ekCZ8BzUrRMoKnugAIaEW6iRC0ZLOCUjmsDLdcl0IEEutU18FCnlE7h7CPcM6imjLyBgSl8vGXoAgMPakTtP4jEeURGavn3YQywyr3HAKvChJoojPxjmAyNerQo2anUOcRqPpauEOwlSdzMj8AAiipOMxrFcIPG91juyEpylzu5ruIeozpZAQV4iIyxubG0R0yXIRzFT+1FrGHqI3shMk9RXC5fSuoE5Ozi1VRxiGS07+/vS0J6xoOgXRzO8fQHV8v7yfhkY2q1X9iyVmVgIZbNd/gyg4PTSF9Z9f7TvJVDzdIFZLVBvEEMkzpxHBIEh6LDgXjJ8hSDvLvEYEQuEp7x+r5iLYQThr5ZfXssytISJ8mtxHiGbYQajqxDb+i7Hj1hAA8dxxfIBYEPXBm2STx5OVTQwieQthIg+fiDL2r/8HPOg3IaaFX2f6PQiUTRbHzvQGIr5DNIO/8LjFcdPvuVPLcUAwOa8g8AFCznset2l2qvxnCJSVtxo7ihB7RxLfql7kCUTvELI3Ej7LuZ0cfzLfQjQ6/2+qT8nz2mkPMY9P7xPjT3X+uIpFK0S83SlCM+cT06oEH+uJVYeY+My4/khQkTpPb4DYQ3A+u24qX8yxwkEYPp6Fh+jzvH48XxcOogt8+/EugXAQ3nAij5fdDdEgkO3ftgCv6qv7+cSHRvWHaknQP6QD9w7BdSFxVzHk6sNld/EgIFP4Dy/HExDizILi0GG5QlhCQXQBaY9N7K4jnCUkws5Z9v4ElogFg0AagdDeD1fAmGBbHsEhtEWEgBqVRcV9lhUSwpxYc+/uTc8iQiDwpxrd/7hMJyREfTSF54sIgSjb9LgtyBsiJATbk21uPYoAIVyeYIIJKr5Ns4JaArlgCvnqUKJCsNYC9g7S1aGEhWhgmu0vDiUsBFJztkG+OpS4EA076UVo9ESGgGk2ZDcQFklkCGScQnAooBAZYsZO6DRsihI02a3qCLvvKKHCuDb3Pu2dmVy2Yx7EbuGw7ljrfO1QPh5PRD7Ph/IXeawHNkUNUrMXELPecvqui6M8UlWklrwmai1l3kNIfabUvJ8FX9T5VeUrjeclfWo2SL6sa6M+SzuVz67YF4qdqgr1hvVUF25ndSbI7VOl71NhGBhFWTpGsTbzztEsg/rWqtVaIAagqMqy8ts52gjkOlYs1ap//UGelJDStu0yb7tinmWzbdkfYheMARQzChvMYbQa1dlf4OS1rfeNkhXCts+2o7WtrscCMiBEq/P5bLN/NaAQI8U9yS3LDBDOFY01TRNqWrrLzGiZgcqYUiooA0BojMHOqCHetHQVQOhVllVGxn/H1pcCCMUwssqOPz2SfyBmCeVcOrIA5cOXYhC1H8gCVqd3MQiV8xfD/lIrBCuKxIeQRYfYujGFhnC/gyUk5weCD/1A8KJvAdGE3wACZdvWPrdvfP4tqRvEwv9G/hvN26640N6EkMEgeH319u9KZatYsb0JITkGCMG9CSGqKiOHbzf7M9VWKu5uzVWyknJ7n//3pbXCexNCffnpEfwLGttPj+DfkJgb+j/60Y9+9M/1P2B3SplwPyQiAAAAAElFTkSuQmCC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8" name="AutoShape 8" descr="data:image/png;base64,iVBORw0KGgoAAAANSUhEUgAAAMQAAAEBCAMAAAAQKvrqAAAAe1BMVEX////8/PwAAADV1dWAgICTk5NsbGx9fX1bW1u7u7ssLCyQkJBISEg2NjaysrLs7OwhISEoKCgYGBgwMDBhYWHf399ra2vp6emHh4dQUFAdHR3Hx8dDQ0M9PT2dnZ339/d1dXWtra2lpaULCwvOzs4UFBTZ2dnAwMBNTU1O20TFAAAOQElEQVR4nO2diXLrtg6GKWq3Nkqi9n33+z/hBSUvku34LO2tyUz+TmcaJe7wCwCCIEEFoR/96Ef/mUZVreu+7zvLlT89lr9VgTE50zat3bSdxaToS0KIfc6MWGstp1V789Mj+nMpOCzDkGqtYqm9S1N5jtxPj+lPlWASVmFo0FZPrbqjyjhGY/TpUf2hIpyfHD/MaLyawtCLUR7nT4/qT5UPfuifICJWUxj6Usy99OlB/akSjH3inzMWFalqaOZSJ58e019IpngIy7Oh6ZY6LWnx6fH8pcpgKplDWYNVf3osf60M+44NllA7U1wIF09+6FRG1irC5YibAII4ZWlrutAQAQnLEiaoWMA1x0UA4Ycs4dFUaEv4TmXTTBca4lvERA4xUVFNpyJDBP4JYkIzhHYniAlH/JjwISZKTWyIPP+JCR60xcSZnsV2p28RE0Hu2BATyreICaEz9hYT3yFP2LHYEHnulBUUqLHIEIHvOxATVBG7KHIgsI1WaHdiMVGdBY8JlifK7xATZ4gJ/ScmPqprTNDvEROa0BAQEzbV4vYbxIQmtDutMZGJHxNlmWl6KzSE71cQE9o3iAkaC+1Oaz2RGYLHBNliQhcXwsJTDv50Nmgm7pldholjG7AQrzv102P5WyWBX2axbtVuEY18n8RLcQvSmRRFSUFWq6tMNmsUMmistbpitesjva2Zeqau61wmHjqhBozxEBB21lvCoNmYA5JaIPUq6yrVJ2z0rrksxSjPUZR4jZR8nqLAwxTk5MQY7MsvPsPKfdz0zmClmDILuKYJEIwiAQr0+UT4CkIfbPXGUOyA7EGtV0swCFmOeIZQnOA6bL1G+t0SeVnfIUbOIMgDBMXtagpV6xPk3gzRYg0gOv4g5KMl6OpO6VStEK2bwo/EVwhnqg+W4CYm0KuYSG0Mc5PVdh3rclrSyySFs/pgCX4gSnyDKMuqZLaIW+rQ1mj73lp/RIeHlGrUiVkuSdO67oq7O0Uc9DfqF4iQ2P2S3Afk0b7utyVTAz8S4P72rSiSu767QEg8rA1NvAY2iY85q1HAdVJv+yLBOdlBrPJgMbJCcOBNLCjAEkQ7PpRjCIraun6ZnKnRPX6wGPmBoFBJE3x0bFmDhYdqqbencqs8QaAuSZKmaP7/Q/y1TCh9SHl41GsKQBgTrKvaSxdm96Jvy2UQPIQELGPBEtOh6FE1XUm105SDmw043zDG59FGBbgTF96EUIrzYT9CNYacnUMsMwhCcpytXlU8NSh7ZuI9O9lnJGOyg5CMuDUGHMdgoJDNXDkJ8Prt5dH7GQQf3gQKg9y4/jcwGIFTsORAQprGWTCAPXDLvvdoCzNKZm6a4Gd8g/CM8yWWPSiwKx0KPb2cYPZqwQzScvwcQHBjCKjuSLj9kuXJvk6rDMK2Wbma0mEiA5u/vPHwMTeJOOogVwe8+vs43NLbBmFQBqGNGiZYh4fRYb+gT3gJa6YEY7boWNKd028QBjiUAvNve6HYu0/j8uRNCGmD8vhog9AMMEQjSYjZAlJCs/MfeTS9/3KQv1IzZI+PLhA6OyWSGMVAMBDMd4dy5+XxQ59VGj4+uUAoejuvEKgCCoice4Z2O87u58j4cffoaglVkRmEhJZ2mujOFFLHVUQw0fThwROEiQKC67sp5JqriGCSp4cHLyBGCO7kNkO5PM2vFxkPy9EXEEifAno1hadwZwiYoPTj168gILWzeXalGDk0BIzq+OVLCHAoR9pim6MFx9d6CQEOxUzB3bT0lV5DoCGvYJrlMBxe6guIGu+nWd51hEBXCGTnQ4K8zx+s/Ja8y6njgyVQPUzimOILd0IIMt5hHcizvoToh0AXxRRfQoApglcbODzqa4g4wCOSBE52TAkmgyD+9DUEqgiYgoezlV/qqykW1E8Q2gk322Zv9MYSEia+JIQ/vYFAcQ7FkQjz0zuIepo6IYLiHcSMgxQ149cf5kUSyfcQx33YnJzFmGTt4ABx8B7KtqBEhzCHwRUiKN5BRBgiW4RM8Q7Cm/L46cyFR72DQCHJhIhse3oDUQeVGBDDGwiVYE8AiCTc8oT1EsL1B4//7YKGHDP2A0SUOz3ioJn0vahlvAvsiAgAYZXF+S3EqeweT4R5kzvNRTrtiyJ0bAmKQoDgO7KTk4aKDh8scRxw5Ni8Q1AnipL3EFXGOYTmqAgt7yFKziGW8DT/GsLgGqKpStJISFaHNxBFRrmGaKtKY5v52vQGoqZGwTFEM5Q+6yFAb92pjs/eodGDL7VOhSUG0R8hukOe6LUs4bcqKoLKMdZRHyAg0Edzl7P1tkX8LjsMpwrbZ4jVnSLzZg2qt4jbVWw0OY6jbf6DD8uOBYE5iosDzW2bIm53CmjoOOE6OS3xcXZiHSywDNwozPXCP6eT08IMAQsn5FmpcswTFSbzjUJNNX7TRHsKw5Ct/iw1NY6r2DLPMWsnYg2YY5pmHrcQQ7hCuEZqLfUxsB1MCKYNkuberWuOIer8FMI/eK0dvGNgmxbOyYQbKZmXrk5bxCtE5Z9OJ99It67GkRyn2GKYyEQhOwCEoiNOj1kiDAwnjKx8o7CqY55oWEcmbVYIl1eIlgDD0CPL9zeKcu9O7AHJCe6YOykdpxBSzpzJAQv4zmmlaLKHBWCBSWBHANGOSOJy/VcMADHJK4Sz2cIrleMqtsME94VbU6g4uFz/rd6E0QZxsUVBH5bizBQjzLHwjEcIiTEQls+sE0BcbFHoRwgLYhsgWFzzca/rqNWbBvB1lGJ/R9GuS/Hbrx2TQTXTiNO4vnlTlDRqcLpTFAzi1uAE/mSYKXqq9fhQCZnOp/AbZr2WER3CG4WHdhDtlIdmzynEmumIdasSRodRrHeNRnnXalZgP1DZwTaPO7F9cInr6y9Yqm4UUIfuIBzSHRyMI3WPECjLnRvFcrtNVEzVKeLUm5DC4jo4QMCy/EqBbvcMFj8LEacQElv7+efuAHE+n24U1/tD59KoHns9eFHC4jro+gOETcs7xfY6m9E3aMYgeOxPqdnq7yS3uwtcAGFolNwoZIaXZVSzmDeNHObrPmdhPda7HdYVQkknoKDbk2VJ2asNTdQ0fFyIf1BK2Jpj7CAort0ODALqCS0PbxRoOcd6nDScQrDKNPdGt73fMFX99Rw77co7xULbVJEAgssXPsGiI6+b0VXGmz+5lxp7RvjmUWasKAswcHKr/6iGsLkJINT2snqC9OdfNwrG4UphtpbWeJ7HJQSbYXEkRWbN3t+xOVR32+1A4zW6zdQygcF7uiXPg+ZhhZjNWjeaS71zt4SElostTNVihuDnVv9ekCZ8BzUrRMoKnugAIaEW6iRC0ZLOCUjmsDLdcl0IEEutU18FCnlE7h7CPcM6imjLyBgSl8vGXoAgMPakTtP4jEeURGavn3YQywyr3HAKvChJoojPxjmAyNerQo2anUOcRqPpauEOwlSdzMj8AAiipOMxrFcIPG91juyEpylzu5ruIeozpZAQV4iIyxubG0R0yXIRzFT+1FrGHqI3shMk9RXC5fSuoE5Ozi1VRxiGS07+/vS0J6xoOgXRzO8fQHV8v7yfhkY2q1X9iyVmVgIZbNd/gyg4PTSF9Z9f7TvJVDzdIFZLVBvEEMkzpxHBIEh6LDgXjJ8hSDvLvEYEQuEp7x+r5iLYQThr5ZfXssytISJ8mtxHiGbYQajqxDb+i7Hj1hAA8dxxfIBYEPXBm2STx5OVTQwieQthIg+fiDL2r/8HPOg3IaaFX2f6PQiUTRbHzvQGIr5DNIO/8LjFcdPvuVPLcUAwOa8g8AFCznset2l2qvxnCJSVtxo7ihB7RxLfql7kCUTvELI3Ej7LuZ0cfzLfQjQ6/2+qT8nz2mkPMY9P7xPjT3X+uIpFK0S83SlCM+cT06oEH+uJVYeY+My4/khQkTpPb4DYQ3A+u24qX8yxwkEYPp6Fh+jzvH48XxcOogt8+/EugXAQ3nAij5fdDdEgkO3ftgCv6qv7+cSHRvWHaknQP6QD9w7BdSFxVzHk6sNld/EgIFP4Dy/HExDizILi0GG5QlhCQXQBaY9N7K4jnCUkws5Z9v4ElogFg0AagdDeD1fAmGBbHsEhtEWEgBqVRcV9lhUSwpxYc+/uTc8iQiDwpxrd/7hMJyREfTSF54sIgSjb9LgtyBsiJATbk21uPYoAIVyeYIIJKr5Ns4JaArlgCvnqUKJCsNYC9g7S1aGEhWhgmu0vDiUsBFJztkG+OpS4EA076UVo9ESGgGk2ZDcQFklkCGScQnAooBAZYsZO6DRsihI02a3qCLvvKKHCuDb3Pu2dmVy2Yx7EbuGw7ljrfO1QPh5PRD7Ph/IXeawHNkUNUrMXELPecvqui6M8UlWklrwmai1l3kNIfabUvJ8FX9T5VeUrjeclfWo2SL6sa6M+SzuVz67YF4qdqgr1hvVUF25ndSbI7VOl71NhGBhFWTpGsTbzztEsg/rWqtVaIAagqMqy8ts52gjkOlYs1ap//UGelJDStu0yb7tinmWzbdkfYheMARQzChvMYbQa1dlf4OS1rfeNkhXCts+2o7WtrscCMiBEq/P5bLN/NaAQI8U9yS3LDBDOFY01TRNqWrrLzGiZgcqYUiooA0BojMHOqCHetHQVQOhVllVGxn/H1pcCCMUwssqOPz2SfyBmCeVcOrIA5cOXYhC1H8gCVqd3MQiV8xfD/lIrBCuKxIeQRYfYujGFhnC/gyUk5weCD/1A8KJvAdGE3wACZdvWPrdvfP4tqRvEwv9G/hvN26640N6EkMEgeH319u9KZatYsb0JITkGCMG9CSGqKiOHbzf7M9VWKu5uzVWyknJ7n//3pbXCexNCffnpEfwLGttPj+DfkJgb+j/60Y9+9M/1P2B3SplwPyQiAAAAAElFTkSuQmCC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9" name="AutoShape 10" descr="data:image/png;base64,iVBORw0KGgoAAAANSUhEUgAAAMQAAAEBCAMAAAAQKvrqAAAAe1BMVEX////8/PwAAADV1dWAgICTk5NsbGx9fX1bW1u7u7ssLCyQkJBISEg2NjaysrLs7OwhISEoKCgYGBgwMDBhYWHf399ra2vp6emHh4dQUFAdHR3Hx8dDQ0M9PT2dnZ339/d1dXWtra2lpaULCwvOzs4UFBTZ2dnAwMBNTU1O20TFAAAOQElEQVR4nO2diXLrtg6GKWq3Nkqi9n33+z/hBSUvku34LO2tyUz+TmcaJe7wCwCCIEEFoR/96Ef/mUZVreu+7zvLlT89lr9VgTE50zat3bSdxaToS0KIfc6MWGstp1V789Mj+nMpOCzDkGqtYqm9S1N5jtxPj+lPlWASVmFo0FZPrbqjyjhGY/TpUf2hIpyfHD/MaLyawtCLUR7nT4/qT5UPfuifICJWUxj6Usy99OlB/akSjH3inzMWFalqaOZSJ58e019IpngIy7Oh6ZY6LWnx6fH8pcpgKplDWYNVf3osf60M+44NllA7U1wIF09+6FRG1irC5YibAII4ZWlrutAQAQnLEiaoWMA1x0UA4Ycs4dFUaEv4TmXTTBca4lvERA4xUVFNpyJDBP4JYkIzhHYniAlH/JjwISZKTWyIPP+JCR60xcSZnsV2p28RE0Hu2BATyreICaEz9hYT3yFP2LHYEHnulBUUqLHIEIHvOxATVBG7KHIgsI1WaHdiMVGdBY8JlifK7xATZ4gJ/ScmPqprTNDvEROa0BAQEzbV4vYbxIQmtDutMZGJHxNlmWl6KzSE71cQE9o3iAkaC+1Oaz2RGYLHBNliQhcXwsJTDv50Nmgm7pldholjG7AQrzv102P5WyWBX2axbtVuEY18n8RLcQvSmRRFSUFWq6tMNmsUMmistbpitesjva2Zeqau61wmHjqhBozxEBB21lvCoNmYA5JaIPUq6yrVJ2z0rrksxSjPUZR4jZR8nqLAwxTk5MQY7MsvPsPKfdz0zmClmDILuKYJEIwiAQr0+UT4CkIfbPXGUOyA7EGtV0swCFmOeIZQnOA6bL1G+t0SeVnfIUbOIMgDBMXtagpV6xPk3gzRYg0gOv4g5KMl6OpO6VStEK2bwo/EVwhnqg+W4CYm0KuYSG0Mc5PVdh3rclrSyySFs/pgCX4gSnyDKMuqZLaIW+rQ1mj73lp/RIeHlGrUiVkuSdO67oq7O0Uc9DfqF4iQ2P2S3Afk0b7utyVTAz8S4P72rSiSu767QEg8rA1NvAY2iY85q1HAdVJv+yLBOdlBrPJgMbJCcOBNLCjAEkQ7PpRjCIraun6ZnKnRPX6wGPmBoFBJE3x0bFmDhYdqqbencqs8QaAuSZKmaP7/Q/y1TCh9SHl41GsKQBgTrKvaSxdm96Jvy2UQPIQELGPBEtOh6FE1XUm105SDmw043zDG59FGBbgTF96EUIrzYT9CNYacnUMsMwhCcpytXlU8NSh7ZuI9O9lnJGOyg5CMuDUGHMdgoJDNXDkJ8Prt5dH7GQQf3gQKg9y4/jcwGIFTsORAQprGWTCAPXDLvvdoCzNKZm6a4Gd8g/CM8yWWPSiwKx0KPb2cYPZqwQzScvwcQHBjCKjuSLj9kuXJvk6rDMK2Wbma0mEiA5u/vPHwMTeJOOogVwe8+vs43NLbBmFQBqGNGiZYh4fRYb+gT3gJa6YEY7boWNKd028QBjiUAvNve6HYu0/j8uRNCGmD8vhog9AMMEQjSYjZAlJCs/MfeTS9/3KQv1IzZI+PLhA6OyWSGMVAMBDMd4dy5+XxQ59VGj4+uUAoejuvEKgCCoice4Z2O87u58j4cffoaglVkRmEhJZ2mujOFFLHVUQw0fThwROEiQKC67sp5JqriGCSp4cHLyBGCO7kNkO5PM2vFxkPy9EXEEifAno1hadwZwiYoPTj168gILWzeXalGDk0BIzq+OVLCHAoR9pim6MFx9d6CQEOxUzB3bT0lV5DoCGvYJrlMBxe6guIGu+nWd51hEBXCGTnQ4K8zx+s/Ja8y6njgyVQPUzimOILd0IIMt5hHcizvoToh0AXxRRfQoApglcbODzqa4g4wCOSBE52TAkmgyD+9DUEqgiYgoezlV/qqykW1E8Q2gk322Zv9MYSEia+JIQ/vYFAcQ7FkQjz0zuIepo6IYLiHcSMgxQ149cf5kUSyfcQx33YnJzFmGTt4ABx8B7KtqBEhzCHwRUiKN5BRBgiW4RM8Q7Cm/L46cyFR72DQCHJhIhse3oDUQeVGBDDGwiVYE8AiCTc8oT1EsL1B4//7YKGHDP2A0SUOz3ioJn0vahlvAvsiAgAYZXF+S3EqeweT4R5kzvNRTrtiyJ0bAmKQoDgO7KTk4aKDh8scRxw5Ni8Q1AnipL3EFXGOYTmqAgt7yFKziGW8DT/GsLgGqKpStJISFaHNxBFRrmGaKtKY5v52vQGoqZGwTFEM5Q+6yFAb92pjs/eodGDL7VOhSUG0R8hukOe6LUs4bcqKoLKMdZRHyAg0Edzl7P1tkX8LjsMpwrbZ4jVnSLzZg2qt4jbVWw0OY6jbf6DD8uOBYE5iosDzW2bIm53CmjoOOE6OS3xcXZiHSywDNwozPXCP6eT08IMAQsn5FmpcswTFSbzjUJNNX7TRHsKw5Ct/iw1NY6r2DLPMWsnYg2YY5pmHrcQQ7hCuEZqLfUxsB1MCKYNkuberWuOIer8FMI/eK0dvGNgmxbOyYQbKZmXrk5bxCtE5Z9OJ99It67GkRyn2GKYyEQhOwCEoiNOj1kiDAwnjKx8o7CqY55oWEcmbVYIl1eIlgDD0CPL9zeKcu9O7AHJCe6YOykdpxBSzpzJAQv4zmmlaLKHBWCBSWBHANGOSOJy/VcMADHJK4Sz2cIrleMqtsME94VbU6g4uFz/rd6E0QZxsUVBH5bizBQjzLHwjEcIiTEQls+sE0BcbFHoRwgLYhsgWFzzca/rqNWbBvB1lGJ/R9GuS/Hbrx2TQTXTiNO4vnlTlDRqcLpTFAzi1uAE/mSYKXqq9fhQCZnOp/AbZr2WER3CG4WHdhDtlIdmzynEmumIdasSRodRrHeNRnnXalZgP1DZwTaPO7F9cInr6y9Yqm4UUIfuIBzSHRyMI3WPECjLnRvFcrtNVEzVKeLUm5DC4jo4QMCy/EqBbvcMFj8LEacQElv7+efuAHE+n24U1/tD59KoHns9eFHC4jro+gOETcs7xfY6m9E3aMYgeOxPqdnq7yS3uwtcAGFolNwoZIaXZVSzmDeNHObrPmdhPda7HdYVQkknoKDbk2VJ2asNTdQ0fFyIf1BK2Jpj7CAort0ODALqCS0PbxRoOcd6nDScQrDKNPdGt73fMFX99Rw77co7xULbVJEAgssXPsGiI6+b0VXGmz+5lxp7RvjmUWasKAswcHKr/6iGsLkJINT2snqC9OdfNwrG4UphtpbWeJ7HJQSbYXEkRWbN3t+xOVR32+1A4zW6zdQygcF7uiXPg+ZhhZjNWjeaS71zt4SElostTNVihuDnVv9ekCZ8BzUrRMoKnugAIaEW6iRC0ZLOCUjmsDLdcl0IEEutU18FCnlE7h7CPcM6imjLyBgSl8vGXoAgMPakTtP4jEeURGavn3YQywyr3HAKvChJoojPxjmAyNerQo2anUOcRqPpauEOwlSdzMj8AAiipOMxrFcIPG91juyEpylzu5ruIeozpZAQV4iIyxubG0R0yXIRzFT+1FrGHqI3shMk9RXC5fSuoE5Ozi1VRxiGS07+/vS0J6xoOgXRzO8fQHV8v7yfhkY2q1X9iyVmVgIZbNd/gyg4PTSF9Z9f7TvJVDzdIFZLVBvEEMkzpxHBIEh6LDgXjJ8hSDvLvEYEQuEp7x+r5iLYQThr5ZfXssytISJ8mtxHiGbYQajqxDb+i7Hj1hAA8dxxfIBYEPXBm2STx5OVTQwieQthIg+fiDL2r/8HPOg3IaaFX2f6PQiUTRbHzvQGIr5DNIO/8LjFcdPvuVPLcUAwOa8g8AFCznset2l2qvxnCJSVtxo7ihB7RxLfql7kCUTvELI3Ej7LuZ0cfzLfQjQ6/2+qT8nz2mkPMY9P7xPjT3X+uIpFK0S83SlCM+cT06oEH+uJVYeY+My4/khQkTpPb4DYQ3A+u24qX8yxwkEYPp6Fh+jzvH48XxcOogt8+/EugXAQ3nAij5fdDdEgkO3ftgCv6qv7+cSHRvWHaknQP6QD9w7BdSFxVzHk6sNld/EgIFP4Dy/HExDizILi0GG5QlhCQXQBaY9N7K4jnCUkws5Z9v4ElogFg0AagdDeD1fAmGBbHsEhtEWEgBqVRcV9lhUSwpxYc+/uTc8iQiDwpxrd/7hMJyREfTSF54sIgSjb9LgtyBsiJATbk21uPYoAIVyeYIIJKr5Ns4JaArlgCvnqUKJCsNYC9g7S1aGEhWhgmu0vDiUsBFJztkG+OpS4EA076UVo9ESGgGk2ZDcQFklkCGScQnAooBAZYsZO6DRsihI02a3qCLvvKKHCuDb3Pu2dmVy2Yx7EbuGw7ljrfO1QPh5PRD7Ph/IXeawHNkUNUrMXELPecvqui6M8UlWklrwmai1l3kNIfabUvJ8FX9T5VeUrjeclfWo2SL6sa6M+SzuVz67YF4qdqgr1hvVUF25ndSbI7VOl71NhGBhFWTpGsTbzztEsg/rWqtVaIAagqMqy8ts52gjkOlYs1ap//UGelJDStu0yb7tinmWzbdkfYheMARQzChvMYbQa1dlf4OS1rfeNkhXCts+2o7WtrscCMiBEq/P5bLN/NaAQI8U9yS3LDBDOFY01TRNqWrrLzGiZgcqYUiooA0BojMHOqCHetHQVQOhVllVGxn/H1pcCCMUwssqOPz2SfyBmCeVcOrIA5cOXYhC1H8gCVqd3MQiV8xfD/lIrBCuKxIeQRYfYujGFhnC/gyUk5weCD/1A8KJvAdGE3wACZdvWPrdvfP4tqRvEwv9G/hvN26640N6EkMEgeH319u9KZatYsb0JITkGCMG9CSGqKiOHbzf7M9VWKu5uzVWyknJ7n//3pbXCexNCffnpEfwLGttPj+DfkJgb+j/60Y9+9M/1P2B3SplwPyQiAAAAAElFTkSuQmCC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10" name="AutoShape 12" descr="data:image/png;base64,iVBORw0KGgoAAAANSUhEUgAAAMQAAAEBCAMAAAAQKvrqAAAAe1BMVEX////8/PwAAADV1dWAgICTk5NsbGx9fX1bW1u7u7ssLCyQkJBISEg2NjaysrLs7OwhISEoKCgYGBgwMDBhYWHf399ra2vp6emHh4dQUFAdHR3Hx8dDQ0M9PT2dnZ339/d1dXWtra2lpaULCwvOzs4UFBTZ2dnAwMBNTU1O20TFAAAOQElEQVR4nO2diXLrtg6GKWq3Nkqi9n33+z/hBSUvku34LO2tyUz+TmcaJe7wCwCCIEEFoR/96Ef/mUZVreu+7zvLlT89lr9VgTE50zat3bSdxaToS0KIfc6MWGstp1V789Mj+nMpOCzDkGqtYqm9S1N5jtxPj+lPlWASVmFo0FZPrbqjyjhGY/TpUf2hIpyfHD/MaLyawtCLUR7nT4/qT5UPfuifICJWUxj6Usy99OlB/akSjH3inzMWFalqaOZSJ58e019IpngIy7Oh6ZY6LWnx6fH8pcpgKplDWYNVf3osf60M+44NllA7U1wIF09+6FRG1irC5YibAII4ZWlrutAQAQnLEiaoWMA1x0UA4Ycs4dFUaEv4TmXTTBca4lvERA4xUVFNpyJDBP4JYkIzhHYniAlH/JjwISZKTWyIPP+JCR60xcSZnsV2p28RE0Hu2BATyreICaEz9hYT3yFP2LHYEHnulBUUqLHIEIHvOxATVBG7KHIgsI1WaHdiMVGdBY8JlifK7xATZ4gJ/ScmPqprTNDvEROa0BAQEzbV4vYbxIQmtDutMZGJHxNlmWl6KzSE71cQE9o3iAkaC+1Oaz2RGYLHBNliQhcXwsJTDv50Nmgm7pldholjG7AQrzv102P5WyWBX2axbtVuEY18n8RLcQvSmRRFSUFWq6tMNmsUMmistbpitesjva2Zeqau61wmHjqhBozxEBB21lvCoNmYA5JaIPUq6yrVJ2z0rrksxSjPUZR4jZR8nqLAwxTk5MQY7MsvPsPKfdz0zmClmDILuKYJEIwiAQr0+UT4CkIfbPXGUOyA7EGtV0swCFmOeIZQnOA6bL1G+t0SeVnfIUbOIMgDBMXtagpV6xPk3gzRYg0gOv4g5KMl6OpO6VStEK2bwo/EVwhnqg+W4CYm0KuYSG0Mc5PVdh3rclrSyySFs/pgCX4gSnyDKMuqZLaIW+rQ1mj73lp/RIeHlGrUiVkuSdO67oq7O0Uc9DfqF4iQ2P2S3Afk0b7utyVTAz8S4P72rSiSu767QEg8rA1NvAY2iY85q1HAdVJv+yLBOdlBrPJgMbJCcOBNLCjAEkQ7PpRjCIraun6ZnKnRPX6wGPmBoFBJE3x0bFmDhYdqqbencqs8QaAuSZKmaP7/Q/y1TCh9SHl41GsKQBgTrKvaSxdm96Jvy2UQPIQELGPBEtOh6FE1XUm105SDmw043zDG59FGBbgTF96EUIrzYT9CNYacnUMsMwhCcpytXlU8NSh7ZuI9O9lnJGOyg5CMuDUGHMdgoJDNXDkJ8Prt5dH7GQQf3gQKg9y4/jcwGIFTsORAQprGWTCAPXDLvvdoCzNKZm6a4Gd8g/CM8yWWPSiwKx0KPb2cYPZqwQzScvwcQHBjCKjuSLj9kuXJvk6rDMK2Wbma0mEiA5u/vPHwMTeJOOogVwe8+vs43NLbBmFQBqGNGiZYh4fRYb+gT3gJa6YEY7boWNKd028QBjiUAvNve6HYu0/j8uRNCGmD8vhog9AMMEQjSYjZAlJCs/MfeTS9/3KQv1IzZI+PLhA6OyWSGMVAMBDMd4dy5+XxQ59VGj4+uUAoejuvEKgCCoice4Z2O87u58j4cffoaglVkRmEhJZ2mujOFFLHVUQw0fThwROEiQKC67sp5JqriGCSp4cHLyBGCO7kNkO5PM2vFxkPy9EXEEifAno1hadwZwiYoPTj168gILWzeXalGDk0BIzq+OVLCHAoR9pim6MFx9d6CQEOxUzB3bT0lV5DoCGvYJrlMBxe6guIGu+nWd51hEBXCGTnQ4K8zx+s/Ja8y6njgyVQPUzimOILd0IIMt5hHcizvoToh0AXxRRfQoApglcbODzqa4g4wCOSBE52TAkmgyD+9DUEqgiYgoezlV/qqykW1E8Q2gk322Zv9MYSEia+JIQ/vYFAcQ7FkQjz0zuIepo6IYLiHcSMgxQ149cf5kUSyfcQx33YnJzFmGTt4ABx8B7KtqBEhzCHwRUiKN5BRBgiW4RM8Q7Cm/L46cyFR72DQCHJhIhse3oDUQeVGBDDGwiVYE8AiCTc8oT1EsL1B4//7YKGHDP2A0SUOz3ioJn0vahlvAvsiAgAYZXF+S3EqeweT4R5kzvNRTrtiyJ0bAmKQoDgO7KTk4aKDh8scRxw5Ni8Q1AnipL3EFXGOYTmqAgt7yFKziGW8DT/GsLgGqKpStJISFaHNxBFRrmGaKtKY5v52vQGoqZGwTFEM5Q+6yFAb92pjs/eodGDL7VOhSUG0R8hukOe6LUs4bcqKoLKMdZRHyAg0Edzl7P1tkX8LjsMpwrbZ4jVnSLzZg2qt4jbVWw0OY6jbf6DD8uOBYE5iosDzW2bIm53CmjoOOE6OS3xcXZiHSywDNwozPXCP6eT08IMAQsn5FmpcswTFSbzjUJNNX7TRHsKw5Ct/iw1NY6r2DLPMWsnYg2YY5pmHrcQQ7hCuEZqLfUxsB1MCKYNkuberWuOIer8FMI/eK0dvGNgmxbOyYQbKZmXrk5bxCtE5Z9OJ99It67GkRyn2GKYyEQhOwCEoiNOj1kiDAwnjKx8o7CqY55oWEcmbVYIl1eIlgDD0CPL9zeKcu9O7AHJCe6YOykdpxBSzpzJAQv4zmmlaLKHBWCBSWBHANGOSOJy/VcMADHJK4Sz2cIrleMqtsME94VbU6g4uFz/rd6E0QZxsUVBH5bizBQjzLHwjEcIiTEQls+sE0BcbFHoRwgLYhsgWFzzca/rqNWbBvB1lGJ/R9GuS/Hbrx2TQTXTiNO4vnlTlDRqcLpTFAzi1uAE/mSYKXqq9fhQCZnOp/AbZr2WER3CG4WHdhDtlIdmzynEmumIdasSRodRrHeNRnnXalZgP1DZwTaPO7F9cInr6y9Yqm4UUIfuIBzSHRyMI3WPECjLnRvFcrtNVEzVKeLUm5DC4jo4QMCy/EqBbvcMFj8LEacQElv7+efuAHE+n24U1/tD59KoHns9eFHC4jro+gOETcs7xfY6m9E3aMYgeOxPqdnq7yS3uwtcAGFolNwoZIaXZVSzmDeNHObrPmdhPda7HdYVQkknoKDbk2VJ2asNTdQ0fFyIf1BK2Jpj7CAort0ODALqCS0PbxRoOcd6nDScQrDKNPdGt73fMFX99Rw77co7xULbVJEAgssXPsGiI6+b0VXGmz+5lxp7RvjmUWasKAswcHKr/6iGsLkJINT2snqC9OdfNwrG4UphtpbWeJ7HJQSbYXEkRWbN3t+xOVR32+1A4zW6zdQygcF7uiXPg+ZhhZjNWjeaS71zt4SElostTNVihuDnVv9ekCZ8BzUrRMoKnugAIaEW6iRC0ZLOCUjmsDLdcl0IEEutU18FCnlE7h7CPcM6imjLyBgSl8vGXoAgMPakTtP4jEeURGavn3YQywyr3HAKvChJoojPxjmAyNerQo2anUOcRqPpauEOwlSdzMj8AAiipOMxrFcIPG91juyEpylzu5ruIeozpZAQV4iIyxubG0R0yXIRzFT+1FrGHqI3shMk9RXC5fSuoE5Ozi1VRxiGS07+/vS0J6xoOgXRzO8fQHV8v7yfhkY2q1X9iyVmVgIZbNd/gyg4PTSF9Z9f7TvJVDzdIFZLVBvEEMkzpxHBIEh6LDgXjJ8hSDvLvEYEQuEp7x+r5iLYQThr5ZfXssytISJ8mtxHiGbYQajqxDb+i7Hj1hAA8dxxfIBYEPXBm2STx5OVTQwieQthIg+fiDL2r/8HPOg3IaaFX2f6PQiUTRbHzvQGIr5DNIO/8LjFcdPvuVPLcUAwOa8g8AFCznset2l2qvxnCJSVtxo7ihB7RxLfql7kCUTvELI3Ej7LuZ0cfzLfQjQ6/2+qT8nz2mkPMY9P7xPjT3X+uIpFK0S83SlCM+cT06oEH+uJVYeY+My4/khQkTpPb4DYQ3A+u24qX8yxwkEYPp6Fh+jzvH48XxcOogt8+/EugXAQ3nAij5fdDdEgkO3ftgCv6qv7+cSHRvWHaknQP6QD9w7BdSFxVzHk6sNld/EgIFP4Dy/HExDizILi0GG5QlhCQXQBaY9N7K4jnCUkws5Z9v4ElogFg0AagdDeD1fAmGBbHsEhtEWEgBqVRcV9lhUSwpxYc+/uTc8iQiDwpxrd/7hMJyREfTSF54sIgSjb9LgtyBsiJATbk21uPYoAIVyeYIIJKr5Ns4JaArlgCvnqUKJCsNYC9g7S1aGEhWhgmu0vDiUsBFJztkG+OpS4EA076UVo9ESGgGk2ZDcQFklkCGScQnAooBAZYsZO6DRsihI02a3qCLvvKKHCuDb3Pu2dmVy2Yx7EbuGw7ljrfO1QPh5PRD7Ph/IXeawHNkUNUrMXELPecvqui6M8UlWklrwmai1l3kNIfabUvJ8FX9T5VeUrjeclfWo2SL6sa6M+SzuVz67YF4qdqgr1hvVUF25ndSbI7VOl71NhGBhFWTpGsTbzztEsg/rWqtVaIAagqMqy8ts52gjkOlYs1ap//UGelJDStu0yb7tinmWzbdkfYheMARQzChvMYbQa1dlf4OS1rfeNkhXCts+2o7WtrscCMiBEq/P5bLN/NaAQI8U9yS3LDBDOFY01TRNqWrrLzGiZgcqYUiooA0BojMHOqCHetHQVQOhVllVGxn/H1pcCCMUwssqOPz2SfyBmCeVcOrIA5cOXYhC1H8gCVqd3MQiV8xfD/lIrBCuKxIeQRYfYujGFhnC/gyUk5weCD/1A8KJvAdGE3wACZdvWPrdvfP4tqRvEwv9G/hvN26640N6EkMEgeH319u9KZatYsb0JITkGCMG9CSGqKiOHbzf7M9VWKu5uzVWyknJ7n//3pbXCexNCffnpEfwLGttPj+DfkJgb+j/60Y9+9M/1P2B3SplwPyQiAAAAAElFTkSuQmCC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11" name="AutoShape 14" descr="data:image/png;base64,iVBORw0KGgoAAAANSUhEUgAAAMQAAAEBCAMAAAAQKvrqAAAAe1BMVEX////8/PwAAADV1dWAgICTk5NsbGx9fX1bW1u7u7ssLCyQkJBISEg2NjaysrLs7OwhISEoKCgYGBgwMDBhYWHf399ra2vp6emHh4dQUFAdHR3Hx8dDQ0M9PT2dnZ339/d1dXWtra2lpaULCwvOzs4UFBTZ2dnAwMBNTU1O20TFAAAOQElEQVR4nO2diXLrtg6GKWq3Nkqi9n33+z/hBSUvku34LO2tyUz+TmcaJe7wCwCCIEEFoR/96Ef/mUZVreu+7zvLlT89lr9VgTE50zat3bSdxaToS0KIfc6MWGstp1V789Mj+nMpOCzDkGqtYqm9S1N5jtxPj+lPlWASVmFo0FZPrbqjyjhGY/TpUf2hIpyfHD/MaLyawtCLUR7nT4/qT5UPfuifICJWUxj6Usy99OlB/akSjH3inzMWFalqaOZSJ58e019IpngIy7Oh6ZY6LWnx6fH8pcpgKplDWYNVf3osf60M+44NllA7U1wIF09+6FRG1irC5YibAII4ZWlrutAQAQnLEiaoWMA1x0UA4Ycs4dFUaEv4TmXTTBca4lvERA4xUVFNpyJDBP4JYkIzhHYniAlH/JjwISZKTWyIPP+JCR60xcSZnsV2p28RE0Hu2BATyreICaEz9hYT3yFP2LHYEHnulBUUqLHIEIHvOxATVBG7KHIgsI1WaHdiMVGdBY8JlifK7xATZ4gJ/ScmPqprTNDvEROa0BAQEzbV4vYbxIQmtDutMZGJHxNlmWl6KzSE71cQE9o3iAkaC+1Oaz2RGYLHBNliQhcXwsJTDv50Nmgm7pldholjG7AQrzv102P5WyWBX2axbtVuEY18n8RLcQvSmRRFSUFWq6tMNmsUMmistbpitesjva2Zeqau61wmHjqhBozxEBB21lvCoNmYA5JaIPUq6yrVJ2z0rrksxSjPUZR4jZR8nqLAwxTk5MQY7MsvPsPKfdz0zmClmDILuKYJEIwiAQr0+UT4CkIfbPXGUOyA7EGtV0swCFmOeIZQnOA6bL1G+t0SeVnfIUbOIMgDBMXtagpV6xPk3gzRYg0gOv4g5KMl6OpO6VStEK2bwo/EVwhnqg+W4CYm0KuYSG0Mc5PVdh3rclrSyySFs/pgCX4gSnyDKMuqZLaIW+rQ1mj73lp/RIeHlGrUiVkuSdO67oq7O0Uc9DfqF4iQ2P2S3Afk0b7utyVTAz8S4P72rSiSu767QEg8rA1NvAY2iY85q1HAdVJv+yLBOdlBrPJgMbJCcOBNLCjAEkQ7PpRjCIraun6ZnKnRPX6wGPmBoFBJE3x0bFmDhYdqqbencqs8QaAuSZKmaP7/Q/y1TCh9SHl41GsKQBgTrKvaSxdm96Jvy2UQPIQELGPBEtOh6FE1XUm105SDmw043zDG59FGBbgTF96EUIrzYT9CNYacnUMsMwhCcpytXlU8NSh7ZuI9O9lnJGOyg5CMuDUGHMdgoJDNXDkJ8Prt5dH7GQQf3gQKg9y4/jcwGIFTsORAQprGWTCAPXDLvvdoCzNKZm6a4Gd8g/CM8yWWPSiwKx0KPb2cYPZqwQzScvwcQHBjCKjuSLj9kuXJvk6rDMK2Wbma0mEiA5u/vPHwMTeJOOogVwe8+vs43NLbBmFQBqGNGiZYh4fRYb+gT3gJa6YEY7boWNKd028QBjiUAvNve6HYu0/j8uRNCGmD8vhog9AMMEQjSYjZAlJCs/MfeTS9/3KQv1IzZI+PLhA6OyWSGMVAMBDMd4dy5+XxQ59VGj4+uUAoejuvEKgCCoice4Z2O87u58j4cffoaglVkRmEhJZ2mujOFFLHVUQw0fThwROEiQKC67sp5JqriGCSp4cHLyBGCO7kNkO5PM2vFxkPy9EXEEifAno1hadwZwiYoPTj168gILWzeXalGDk0BIzq+OVLCHAoR9pim6MFx9d6CQEOxUzB3bT0lV5DoCGvYJrlMBxe6guIGu+nWd51hEBXCGTnQ4K8zx+s/Ja8y6njgyVQPUzimOILd0IIMt5hHcizvoToh0AXxRRfQoApglcbODzqa4g4wCOSBE52TAkmgyD+9DUEqgiYgoezlV/qqykW1E8Q2gk322Zv9MYSEia+JIQ/vYFAcQ7FkQjz0zuIepo6IYLiHcSMgxQ149cf5kUSyfcQx33YnJzFmGTt4ABx8B7KtqBEhzCHwRUiKN5BRBgiW4RM8Q7Cm/L46cyFR72DQCHJhIhse3oDUQeVGBDDGwiVYE8AiCTc8oT1EsL1B4//7YKGHDP2A0SUOz3ioJn0vahlvAvsiAgAYZXF+S3EqeweT4R5kzvNRTrtiyJ0bAmKQoDgO7KTk4aKDh8scRxw5Ni8Q1AnipL3EFXGOYTmqAgt7yFKziGW8DT/GsLgGqKpStJISFaHNxBFRrmGaKtKY5v52vQGoqZGwTFEM5Q+6yFAb92pjs/eodGDL7VOhSUG0R8hukOe6LUs4bcqKoLKMdZRHyAg0Edzl7P1tkX8LjsMpwrbZ4jVnSLzZg2qt4jbVWw0OY6jbf6DD8uOBYE5iosDzW2bIm53CmjoOOE6OS3xcXZiHSywDNwozPXCP6eT08IMAQsn5FmpcswTFSbzjUJNNX7TRHsKw5Ct/iw1NY6r2DLPMWsnYg2YY5pmHrcQQ7hCuEZqLfUxsB1MCKYNkuberWuOIer8FMI/eK0dvGNgmxbOyYQbKZmXrk5bxCtE5Z9OJ99It67GkRyn2GKYyEQhOwCEoiNOj1kiDAwnjKx8o7CqY55oWEcmbVYIl1eIlgDD0CPL9zeKcu9O7AHJCe6YOykdpxBSzpzJAQv4zmmlaLKHBWCBSWBHANGOSOJy/VcMADHJK4Sz2cIrleMqtsME94VbU6g4uFz/rd6E0QZxsUVBH5bizBQjzLHwjEcIiTEQls+sE0BcbFHoRwgLYhsgWFzzca/rqNWbBvB1lGJ/R9GuS/Hbrx2TQTXTiNO4vnlTlDRqcLpTFAzi1uAE/mSYKXqq9fhQCZnOp/AbZr2WER3CG4WHdhDtlIdmzynEmumIdasSRodRrHeNRnnXalZgP1DZwTaPO7F9cInr6y9Yqm4UUIfuIBzSHRyMI3WPECjLnRvFcrtNVEzVKeLUm5DC4jo4QMCy/EqBbvcMFj8LEacQElv7+efuAHE+n24U1/tD59KoHns9eFHC4jro+gOETcs7xfY6m9E3aMYgeOxPqdnq7yS3uwtcAGFolNwoZIaXZVSzmDeNHObrPmdhPda7HdYVQkknoKDbk2VJ2asNTdQ0fFyIf1BK2Jpj7CAort0ODALqCS0PbxRoOcd6nDScQrDKNPdGt73fMFX99Rw77co7xULbVJEAgssXPsGiI6+b0VXGmz+5lxp7RvjmUWasKAswcHKr/6iGsLkJINT2snqC9OdfNwrG4UphtpbWeJ7HJQSbYXEkRWbN3t+xOVR32+1A4zW6zdQygcF7uiXPg+ZhhZjNWjeaS71zt4SElostTNVihuDnVv9ekCZ8BzUrRMoKnugAIaEW6iRC0ZLOCUjmsDLdcl0IEEutU18FCnlE7h7CPcM6imjLyBgSl8vGXoAgMPakTtP4jEeURGavn3YQywyr3HAKvChJoojPxjmAyNerQo2anUOcRqPpauEOwlSdzMj8AAiipOMxrFcIPG91juyEpylzu5ruIeozpZAQV4iIyxubG0R0yXIRzFT+1FrGHqI3shMk9RXC5fSuoE5Ozi1VRxiGS07+/vS0J6xoOgXRzO8fQHV8v7yfhkY2q1X9iyVmVgIZbNd/gyg4PTSF9Z9f7TvJVDzdIFZLVBvEEMkzpxHBIEh6LDgXjJ8hSDvLvEYEQuEp7x+r5iLYQThr5ZfXssytISJ8mtxHiGbYQajqxDb+i7Hj1hAA8dxxfIBYEPXBm2STx5OVTQwieQthIg+fiDL2r/8HPOg3IaaFX2f6PQiUTRbHzvQGIr5DNIO/8LjFcdPvuVPLcUAwOa8g8AFCznset2l2qvxnCJSVtxo7ihB7RxLfql7kCUTvELI3Ej7LuZ0cfzLfQjQ6/2+qT8nz2mkPMY9P7xPjT3X+uIpFK0S83SlCM+cT06oEH+uJVYeY+My4/khQkTpPb4DYQ3A+u24qX8yxwkEYPp6Fh+jzvH48XxcOogt8+/EugXAQ3nAij5fdDdEgkO3ftgCv6qv7+cSHRvWHaknQP6QD9w7BdSFxVzHk6sNld/EgIFP4Dy/HExDizILi0GG5QlhCQXQBaY9N7K4jnCUkws5Z9v4ElogFg0AagdDeD1fAmGBbHsEhtEWEgBqVRcV9lhUSwpxYc+/uTc8iQiDwpxrd/7hMJyREfTSF54sIgSjb9LgtyBsiJATbk21uPYoAIVyeYIIJKr5Ns4JaArlgCvnqUKJCsNYC9g7S1aGEhWhgmu0vDiUsBFJztkG+OpS4EA076UVo9ESGgGk2ZDcQFklkCGScQnAooBAZYsZO6DRsihI02a3qCLvvKKHCuDb3Pu2dmVy2Yx7EbuGw7ljrfO1QPh5PRD7Ph/IXeawHNkUNUrMXELPecvqui6M8UlWklrwmai1l3kNIfabUvJ8FX9T5VeUrjeclfWo2SL6sa6M+SzuVz67YF4qdqgr1hvVUF25ndSbI7VOl71NhGBhFWTpGsTbzztEsg/rWqtVaIAagqMqy8ts52gjkOlYs1ap//UGelJDStu0yb7tinmWzbdkfYheMARQzChvMYbQa1dlf4OS1rfeNkhXCts+2o7WtrscCMiBEq/P5bLN/NaAQI8U9yS3LDBDOFY01TRNqWrrLzGiZgcqYUiooA0BojMHOqCHetHQVQOhVllVGxn/H1pcCCMUwssqOPz2SfyBmCeVcOrIA5cOXYhC1H8gCVqd3MQiV8xfD/lIrBCuKxIeQRYfYujGFhnC/gyUk5weCD/1A8KJvAdGE3wACZdvWPrdvfP4tqRvEwv9G/hvN26640N6EkMEgeH319u9KZatYsb0JITkGCMG9CSGqKiOHbzf7M9VWKu5uzVWyknJ7n//3pbXCexNCffnpEfwLGttPj+DfkJgb+j/60Y9+9M/1P2B3SplwPyQiAAAAAElFTkSuQmCC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612774" y="700770"/>
            <a:ext cx="8074025" cy="553654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hr-HR" b="1" dirty="0" smtClean="0"/>
              <a:t>LISTA SAŽETKA:</a:t>
            </a:r>
          </a:p>
          <a:p>
            <a:r>
              <a:rPr lang="hr-HR" dirty="0" smtClean="0"/>
              <a:t>Moje staro bazično vjerovanje je: ”Ja sam______.”</a:t>
            </a:r>
          </a:p>
          <a:p>
            <a:pPr marL="0" indent="0">
              <a:buNone/>
            </a:pPr>
            <a:r>
              <a:rPr lang="hr-HR" dirty="0" smtClean="0"/>
              <a:t>                                                                     UVJERENJE     EMOCIJE (0-100)</a:t>
            </a:r>
          </a:p>
          <a:p>
            <a:pPr marL="0" indent="0">
              <a:buNone/>
            </a:pPr>
            <a:r>
              <a:rPr lang="hr-HR" dirty="0" smtClean="0"/>
              <a:t>Kad je najuvjerljivije:                                   _______%     _____________</a:t>
            </a:r>
          </a:p>
          <a:p>
            <a:pPr marL="0" indent="0">
              <a:buNone/>
            </a:pPr>
            <a:r>
              <a:rPr lang="hr-HR" dirty="0" smtClean="0"/>
              <a:t>Kad je najmanje uvjerljivo:                         </a:t>
            </a:r>
            <a:r>
              <a:rPr lang="hr-HR" dirty="0"/>
              <a:t>_______%     _____________</a:t>
            </a:r>
            <a:endParaRPr lang="hr-HR" dirty="0" smtClean="0"/>
          </a:p>
          <a:p>
            <a:pPr marL="0" indent="0">
              <a:buNone/>
            </a:pPr>
            <a:r>
              <a:rPr lang="hr-HR" dirty="0" smtClean="0"/>
              <a:t>Razina vjerovanja na početku tretmana:</a:t>
            </a:r>
            <a:r>
              <a:rPr lang="hr-HR" dirty="0"/>
              <a:t> _______%     _____________</a:t>
            </a:r>
            <a:endParaRPr lang="hr-HR" dirty="0" smtClean="0"/>
          </a:p>
          <a:p>
            <a:r>
              <a:rPr lang="hr-HR" dirty="0" smtClean="0"/>
              <a:t>Moje novo bazično vjerovanje je: „Ja sam______.”</a:t>
            </a:r>
          </a:p>
          <a:p>
            <a:pPr marL="0" indent="0">
              <a:buNone/>
            </a:pPr>
            <a:r>
              <a:rPr lang="hr-HR" dirty="0" smtClean="0"/>
              <a:t>                                                                     UVJERENJE     </a:t>
            </a:r>
            <a:r>
              <a:rPr lang="hr-HR" dirty="0"/>
              <a:t>EMOCIJE (0-100)</a:t>
            </a:r>
          </a:p>
          <a:p>
            <a:pPr marL="0" indent="0">
              <a:buNone/>
            </a:pPr>
            <a:r>
              <a:rPr lang="hr-HR" dirty="0" smtClean="0"/>
              <a:t>Kad </a:t>
            </a:r>
            <a:r>
              <a:rPr lang="hr-HR" dirty="0"/>
              <a:t>je najuvjerljivije</a:t>
            </a:r>
            <a:r>
              <a:rPr lang="hr-HR" dirty="0" smtClean="0"/>
              <a:t>:                                   </a:t>
            </a:r>
            <a:r>
              <a:rPr lang="hr-HR" dirty="0"/>
              <a:t>_______%     _____________</a:t>
            </a:r>
          </a:p>
          <a:p>
            <a:pPr marL="0" indent="0">
              <a:buNone/>
            </a:pPr>
            <a:r>
              <a:rPr lang="hr-HR" dirty="0"/>
              <a:t>Kad je najmanje uvjerljivo</a:t>
            </a:r>
            <a:r>
              <a:rPr lang="hr-HR" dirty="0" smtClean="0"/>
              <a:t>:                         </a:t>
            </a:r>
            <a:r>
              <a:rPr lang="hr-HR" dirty="0"/>
              <a:t>_______%     _____________</a:t>
            </a:r>
          </a:p>
          <a:p>
            <a:pPr marL="0" indent="0">
              <a:buNone/>
            </a:pPr>
            <a:r>
              <a:rPr lang="hr-HR" dirty="0"/>
              <a:t>Razina vjerovanja na početku tretmana</a:t>
            </a:r>
            <a:r>
              <a:rPr lang="hr-HR" dirty="0" smtClean="0"/>
              <a:t>:</a:t>
            </a:r>
            <a:r>
              <a:rPr lang="hr-HR" dirty="0"/>
              <a:t> _______%     _____________</a:t>
            </a:r>
            <a:endParaRPr lang="hr-HR" dirty="0" smtClean="0"/>
          </a:p>
          <a:p>
            <a:r>
              <a:rPr lang="hr-HR" dirty="0" smtClean="0"/>
              <a:t>Dokazi koji podupiru staro bazično vjerovanje; kako ih sada interpretiram:</a:t>
            </a:r>
          </a:p>
          <a:p>
            <a:r>
              <a:rPr lang="hr-HR" dirty="0" smtClean="0"/>
              <a:t>Dokazi koji podupiru novo bazično vjerovanje (informacije i iskustvo na koje moram obratiti pažnju):</a:t>
            </a:r>
          </a:p>
          <a:p>
            <a:r>
              <a:rPr lang="hr-HR" dirty="0" smtClean="0"/>
              <a:t>Eksperimenti (akcije koje moram poduzeti kako bi se prikupili dokazi za novo bazično vjerovanje):</a:t>
            </a:r>
          </a:p>
          <a:p>
            <a:endParaRPr lang="hr-HR" dirty="0" smtClean="0"/>
          </a:p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endParaRPr lang="hr-HR" dirty="0"/>
          </a:p>
          <a:p>
            <a:pPr lvl="1">
              <a:buFont typeface="Arial" panose="020B0604020202020204" pitchFamily="34" charset="0"/>
              <a:buChar char="•"/>
            </a:pPr>
            <a:endParaRPr lang="hr-HR" dirty="0"/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1222376" y="156130"/>
            <a:ext cx="6741522" cy="4301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r-H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OSLABLJIVALJE NEGATIVNIH BAZIČNIH VJEROVANJA O SEBI</a:t>
            </a:r>
            <a:endParaRPr lang="hr-H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5093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448371" y="234045"/>
            <a:ext cx="4463281" cy="4301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r-H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SAŽIMANJE I PLANIRANJE BUDUĆNOSTI </a:t>
            </a:r>
            <a:endParaRPr lang="hr-H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</a:endParaRPr>
          </a:p>
        </p:txBody>
      </p:sp>
      <p:sp>
        <p:nvSpPr>
          <p:cNvPr id="4" name="AutoShape 8" descr="https://encrypted-tbn1.gstatic.com/images?q=tbn:ANd9GcS0T1fdVy_Atirzw-_3o2IO3OSg-EC5cV1ix8Ww3SKDUtanlvgG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16" name="Content Placeholder 13"/>
          <p:cNvSpPr txBox="1">
            <a:spLocks/>
          </p:cNvSpPr>
          <p:nvPr/>
        </p:nvSpPr>
        <p:spPr>
          <a:xfrm>
            <a:off x="612774" y="1124744"/>
            <a:ext cx="8074025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Arial" panose="020B0604020202020204" pitchFamily="34" charset="0"/>
              <a:buChar char="•"/>
            </a:pPr>
            <a:endParaRPr lang="hr-HR" dirty="0"/>
          </a:p>
        </p:txBody>
      </p:sp>
      <p:sp>
        <p:nvSpPr>
          <p:cNvPr id="17" name="Content Placeholder 13"/>
          <p:cNvSpPr txBox="1">
            <a:spLocks/>
          </p:cNvSpPr>
          <p:nvPr/>
        </p:nvSpPr>
        <p:spPr>
          <a:xfrm>
            <a:off x="-1" y="1124744"/>
            <a:ext cx="8388425" cy="573309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300" dirty="0"/>
              <a:t>P</a:t>
            </a:r>
            <a:r>
              <a:rPr lang="hr-HR" sz="2300" dirty="0" smtClean="0"/>
              <a:t>oželjan je „Plan akcije” za ubuduće kako bi se željena promjena održala</a:t>
            </a:r>
          </a:p>
          <a:p>
            <a:pPr marL="857250" lvl="2" indent="0">
              <a:buNone/>
            </a:pPr>
            <a:r>
              <a:rPr lang="hr-HR" sz="2300" dirty="0" smtClean="0"/>
              <a:t>plan treba biti jasan i realističan </a:t>
            </a:r>
          </a:p>
          <a:p>
            <a:pPr marL="857250" lvl="2" indent="0">
              <a:buNone/>
            </a:pPr>
            <a:r>
              <a:rPr lang="hr-HR" sz="2300" dirty="0" smtClean="0"/>
              <a:t>jasno odrediti kako mjeriti uspjeh u provedbi plana</a:t>
            </a:r>
          </a:p>
          <a:p>
            <a:pPr marL="857250" lvl="2" indent="0">
              <a:buNone/>
            </a:pPr>
            <a:r>
              <a:rPr lang="hr-HR" sz="2300" dirty="0"/>
              <a:t>u</a:t>
            </a:r>
            <a:r>
              <a:rPr lang="hr-HR" sz="2300" dirty="0" smtClean="0"/>
              <a:t> obzir uzeti utjecaj provedbe plana na okolinu, te ograničenja vezana uz vrijeme</a:t>
            </a:r>
            <a:r>
              <a:rPr lang="hr-HR" sz="2300" dirty="0"/>
              <a:t> </a:t>
            </a:r>
            <a:r>
              <a:rPr lang="hr-HR" sz="2300" dirty="0" smtClean="0"/>
              <a:t>i resurse</a:t>
            </a:r>
          </a:p>
          <a:p>
            <a:pPr marL="857250" lvl="2" indent="0">
              <a:buNone/>
            </a:pPr>
            <a:r>
              <a:rPr lang="hr-HR" sz="2300" dirty="0"/>
              <a:t>p</a:t>
            </a:r>
            <a:r>
              <a:rPr lang="hr-HR" sz="2300" dirty="0" smtClean="0"/>
              <a:t>lan podrazumijeva:</a:t>
            </a:r>
            <a:endParaRPr lang="hr-HR" sz="2300" dirty="0"/>
          </a:p>
          <a:p>
            <a:pPr marL="1657350" lvl="3" indent="-342900">
              <a:buFont typeface="Arial" panose="020B0604020202020204" pitchFamily="34" charset="0"/>
              <a:buChar char="•"/>
            </a:pPr>
            <a:r>
              <a:rPr lang="hr-HR" sz="2300" dirty="0" smtClean="0"/>
              <a:t>sumirani razvoj niskog samopoštovanja </a:t>
            </a:r>
            <a:endParaRPr lang="hr-HR" sz="2300" dirty="0"/>
          </a:p>
          <a:p>
            <a:pPr marL="1657350" lvl="3" indent="-342900">
              <a:buFont typeface="Arial" panose="020B0604020202020204" pitchFamily="34" charset="0"/>
              <a:buChar char="•"/>
            </a:pPr>
            <a:r>
              <a:rPr lang="hr-HR" sz="2300" dirty="0" smtClean="0"/>
              <a:t>okolnosti koje su održavale nisko samopoštovanje</a:t>
            </a:r>
          </a:p>
          <a:p>
            <a:pPr marL="1657350" lvl="3" indent="-342900">
              <a:buFont typeface="Arial" panose="020B0604020202020204" pitchFamily="34" charset="0"/>
              <a:buChar char="•"/>
            </a:pPr>
            <a:r>
              <a:rPr lang="hr-HR" sz="2300" dirty="0"/>
              <a:t>s</a:t>
            </a:r>
            <a:r>
              <a:rPr lang="hr-HR" sz="2300" dirty="0" smtClean="0"/>
              <a:t>ve što smo naučili kroz borbu sa niskim samopoštovanjem </a:t>
            </a:r>
          </a:p>
          <a:p>
            <a:pPr marL="1657350" lvl="3" indent="-342900">
              <a:buFont typeface="Arial" panose="020B0604020202020204" pitchFamily="34" charset="0"/>
              <a:buChar char="•"/>
            </a:pPr>
            <a:r>
              <a:rPr lang="hr-HR" sz="2300" dirty="0" smtClean="0"/>
              <a:t>plan za razvoj novih vještina </a:t>
            </a:r>
            <a:endParaRPr lang="hr-HR" sz="2300" dirty="0"/>
          </a:p>
          <a:p>
            <a:pPr marL="1657350" lvl="3" indent="-342900">
              <a:buFont typeface="Arial" panose="020B0604020202020204" pitchFamily="34" charset="0"/>
              <a:buChar char="•"/>
            </a:pPr>
            <a:r>
              <a:rPr lang="hr-HR" sz="2300" dirty="0" smtClean="0"/>
              <a:t>popis mogućih situacija koje bi reaktivirale stare obrasce i načine nošenja sa tim situacijama</a:t>
            </a:r>
          </a:p>
          <a:p>
            <a:pPr marL="857250" lvl="2" indent="0">
              <a:buNone/>
            </a:pPr>
            <a:r>
              <a:rPr lang="hr-HR" sz="2300" dirty="0"/>
              <a:t>p</a:t>
            </a:r>
            <a:r>
              <a:rPr lang="hr-HR" sz="2300" dirty="0" smtClean="0"/>
              <a:t>rvo napravimo skicu plana, zatim ju testiramo i po potrebi mijenjamo, opet testiramo i ukoliko treba radimo novu skicu</a:t>
            </a:r>
          </a:p>
          <a:p>
            <a:pPr marL="0" indent="0">
              <a:buNone/>
            </a:pPr>
            <a:endParaRPr lang="hr-HR" sz="2600" dirty="0" smtClean="0"/>
          </a:p>
        </p:txBody>
      </p:sp>
      <p:pic>
        <p:nvPicPr>
          <p:cNvPr id="22" name="Picture 18" descr="http://www.bev.ba/MOMARAFO/NIKOLATESLA/ZETABEINGSFROMBALKAN/NORTHPOLEMOVEMENT/PRECESIJA_ZEMLJA_PEND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67" y="1412776"/>
            <a:ext cx="525117" cy="5251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8" descr="http://www.bev.ba/MOMARAFO/NIKOLATESLA/ZETABEINGSFROMBALKAN/NORTHPOLEMOVEMENT/PRECESIJA_ZEMLJA_PEND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54" y="1858749"/>
            <a:ext cx="525117" cy="5251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 descr="http://www.bev.ba/MOMARAFO/NIKOLATESLA/ZETABEINGSFROMBALKAN/NORTHPOLEMOVEMENT/PRECESIJA_ZEMLJA_PEND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67" y="2276872"/>
            <a:ext cx="525117" cy="5251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 descr="http://www.bev.ba/MOMARAFO/NIKOLATESLA/ZETABEINGSFROMBALKAN/NORTHPOLEMOVEMENT/PRECESIJA_ZEMLJA_PEND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83" y="2903802"/>
            <a:ext cx="525117" cy="5251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 descr="http://www.bev.ba/MOMARAFO/NIKOLATESLA/ZETABEINGSFROMBALKAN/NORTHPOLEMOVEMENT/PRECESIJA_ZEMLJA_PEND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53" y="5536976"/>
            <a:ext cx="525117" cy="5251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271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7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90754" y="256490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5400" b="1" dirty="0" smtClean="0">
                <a:latin typeface="Algerian" panose="04020705040A02060702" pitchFamily="82" charset="0"/>
              </a:rPr>
              <a:t>HVALA</a:t>
            </a:r>
            <a:endParaRPr lang="hr-HR" sz="5400" b="1" dirty="0"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2950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67745" y="1"/>
            <a:ext cx="6419056" cy="634082"/>
          </a:xfrm>
        </p:spPr>
        <p:txBody>
          <a:bodyPr>
            <a:normAutofit/>
          </a:bodyPr>
          <a:lstStyle/>
          <a:p>
            <a:pPr algn="l"/>
            <a:r>
              <a:rPr lang="hr-H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ODRŽAVANJE NISKOG SAMOPOŠTOVANJA </a:t>
            </a:r>
            <a:endParaRPr lang="hr-H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</a:endParaRPr>
          </a:p>
        </p:txBody>
      </p:sp>
      <p:sp>
        <p:nvSpPr>
          <p:cNvPr id="10" name="Content Placeholder 6"/>
          <p:cNvSpPr>
            <a:spLocks noGrp="1"/>
          </p:cNvSpPr>
          <p:nvPr>
            <p:ph idx="1"/>
          </p:nvPr>
        </p:nvSpPr>
        <p:spPr>
          <a:xfrm>
            <a:off x="395536" y="1041466"/>
            <a:ext cx="8291264" cy="5084697"/>
          </a:xfrm>
        </p:spPr>
        <p:txBody>
          <a:bodyPr/>
          <a:lstStyle/>
          <a:p>
            <a:r>
              <a:rPr lang="hr-HR" dirty="0" smtClean="0"/>
              <a:t>zaključak se teško mijenja zbog pristranog mišljenja (pristrana percepcija i interpretacija)</a:t>
            </a:r>
            <a:r>
              <a:rPr lang="hr-HR" dirty="0"/>
              <a:t> </a:t>
            </a:r>
          </a:p>
          <a:p>
            <a:endParaRPr lang="hr-HR" dirty="0"/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414" y="1246683"/>
            <a:ext cx="30480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 descr="http://www.joshswoodworks.com/images/hammer_pound_nail_md_clr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414" y="1214156"/>
            <a:ext cx="4762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4249164" y="2490920"/>
            <a:ext cx="4113449" cy="462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r-HR" sz="2000" dirty="0" smtClean="0">
                <a:latin typeface="Agency FB" panose="020B0503020202020204" pitchFamily="34" charset="0"/>
              </a:rPr>
              <a:t>NEGATIVNA PRISTRANOST U VJEROVANJU O SEBI</a:t>
            </a:r>
            <a:endParaRPr lang="hr-HR" sz="2000" dirty="0">
              <a:latin typeface="Agency FB" panose="020B0503020202020204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4233818" y="3325733"/>
            <a:ext cx="4113449" cy="462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r-HR" sz="2000" dirty="0" smtClean="0">
                <a:latin typeface="Agency FB" panose="020B0503020202020204" pitchFamily="34" charset="0"/>
              </a:rPr>
              <a:t>NEGATIVNA PRISTRANOST U PREDIKCIJAMA</a:t>
            </a:r>
            <a:endParaRPr lang="hr-HR" sz="2000" dirty="0">
              <a:latin typeface="Agency FB" panose="020B0503020202020204" pitchFamily="34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4397257" y="4228504"/>
            <a:ext cx="4113449" cy="462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r-HR" sz="2000" dirty="0" smtClean="0">
                <a:latin typeface="Agency FB" panose="020B0503020202020204" pitchFamily="34" charset="0"/>
              </a:rPr>
              <a:t>NEGATIVNA PRISTRANOST U PERCEPCIJI</a:t>
            </a:r>
            <a:endParaRPr lang="hr-HR" sz="2000" dirty="0">
              <a:latin typeface="Agency FB" panose="020B0503020202020204" pitchFamily="34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4341351" y="5701345"/>
            <a:ext cx="4113449" cy="462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r-HR" sz="2000" dirty="0" smtClean="0">
                <a:latin typeface="Agency FB" panose="020B0503020202020204" pitchFamily="34" charset="0"/>
              </a:rPr>
              <a:t>NEGATIVNA PRISTRANOST U INTERPRETACIJI</a:t>
            </a:r>
            <a:endParaRPr lang="hr-HR" sz="2000" dirty="0">
              <a:latin typeface="Agency FB" panose="020B0503020202020204" pitchFamily="34" charset="0"/>
            </a:endParaRPr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68236">
            <a:off x="5282461" y="2979298"/>
            <a:ext cx="430854" cy="362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68236">
            <a:off x="5282462" y="3844633"/>
            <a:ext cx="430854" cy="362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68236">
            <a:off x="5273824" y="5031507"/>
            <a:ext cx="558897" cy="47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itle 1"/>
          <p:cNvSpPr txBox="1">
            <a:spLocks/>
          </p:cNvSpPr>
          <p:nvPr/>
        </p:nvSpPr>
        <p:spPr>
          <a:xfrm>
            <a:off x="582710" y="4025963"/>
            <a:ext cx="3335438" cy="462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r-HR" sz="2000" dirty="0" smtClean="0">
                <a:latin typeface="Agency FB" panose="020B0503020202020204" pitchFamily="34" charset="0"/>
              </a:rPr>
              <a:t>NEGATIVNA PRISTRANOST U PAMĆENJU</a:t>
            </a:r>
            <a:endParaRPr lang="hr-HR" sz="2000" dirty="0">
              <a:latin typeface="Agency FB" panose="020B0503020202020204" pitchFamily="34" charset="0"/>
            </a:endParaRP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638" y="2535855"/>
            <a:ext cx="3060179" cy="154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1364" y="3412881"/>
            <a:ext cx="1447800" cy="663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702" y="4488913"/>
            <a:ext cx="2766555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2381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build="p"/>
      <p:bldP spid="13" grpId="0"/>
      <p:bldP spid="14" grpId="0"/>
      <p:bldP spid="15" grpId="0"/>
      <p:bldP spid="16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9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5324924"/>
            <a:ext cx="8804693" cy="5029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4797436"/>
            <a:ext cx="7936433" cy="5029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524" y="3293016"/>
            <a:ext cx="4734531" cy="5029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267" y="2748124"/>
            <a:ext cx="3851923" cy="5029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738" y="4292792"/>
            <a:ext cx="6706170" cy="5029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738" y="3795975"/>
            <a:ext cx="5599414" cy="5029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16" descr="data:image/jpeg;base64,/9j/4AAQSkZJRgABAQAAAQABAAD/2wCEAAkGBxQTEhUUExQWFBQXFxcXFxQYGBQXFxgXGBccHBQXFxcYHCggGBwlHBcYITEhJSkrLi4uFx8zODMsNygtLiwBCgoKDg0OGhAQGywkHyQsLCwsLCwsLCwsLCwsLCwsLCwsLCwsLCwsLCwsLCwsLCwsLCwsLCwsLCwsLCwsLCwsLP/AABEIAMABAAMBIgACEQEDEQH/xAAbAAACAwEBAQAAAAAAAAAAAAAEBQIDBgEAB//EADUQAAEEAQIEBAQFBQADAQAAAAEAAgMRBBIhBTFBURMiYXEGgZGhMrHB4fAUI0JS0WJy8RX/xAAZAQADAQEBAAAAAAAAAAAAAAABAgMEAAX/xAAjEQACAgICAwEBAAMAAAAAAAAAAQIRAyESMRNBUWEyBBQi/9oADAMBAAIRAxEAPwD52/dCPajKXHNXsvZ5adAYUSFe+KlEDukoez0b1bILQ5bSuiein6A17KBsUdG+wqJo7UYnUUVoD2iyRqsjKtbHYXBGmSEciiRqqDUc9qpLKK5oKkBubRR+INkPlMrdFcLNn5IRVM6buNl0YXstuyvMdELuW3yKhC9oRa90VCbVfhbomJtAn0SJOy8mqAJW7leaxXNZavZj7EpeIzlQE7mrGqQjVzIN6RUQORCJqufsFfHD16IaU2U1UT5WyUaIBoKMMW26jKUyFe2VyPQz5V6aRDg2pykWjEuDlyl1jUXDB3XJWc5UQghReqlEqmSRP0T/AKOEKJUWS2pjdKMQKrfGrSoa0AooAUapEabXvDQoayEcinJFe4UTEr4XUil9A37R3DlrYpk6IEWEsc3qEfw2e9iqRI5F7RDwuiomiP0Tp2NY9Qu+AHAeuyLRJZKEkzNbb7bqPCB5x7oqRhYSFRw0ecGwkrZZO4seZOLt7FUZENsr1Wh8C2X6BA5MQDCT0/4qmGOQyMjDqR2RFpZ70FycCwdweYReTCXNaDzJSUanLoX48OyIlIqkc7EqghjAdX3RoHNNlTYABakzGPLr/LVsNF9HkEwDBzCNCSnQsnb0C9j4XUphFjaiiJmABdQryVpCnIFJVkyJhxGWkpc0kpZGnEtWyhwtWxQWiYMMlGNiDUiiUlkrSKYogF18lLksqFebTCJX2dkmVDhatDF2kpRUhcHoiOZDeGVEuUeVFnGxiJrXS20BHIi43J4ysm40WMFIgFcjkHVEDHseXf0VUiUmcZGCp/0ylBGjYTXMeyaiUp10LzjUN+XZQiio2E6jYCuTYdbjl1Hb1RoTzfQnEIIBuiEUYhzH4XfYpO6F1eX5jlt3TLguTqbTuSJCcfaOcRwNQDuo5rO/0mmT0sH5LXztGrT359kFxLG0s10Dptp9ig0HFla0PeGs1RivZLfiC2sPraN+C59URFcii/ijBuI7cifyQ5EuLUz523zPA327lN4Gf3GD03VXDcP+66x6fVaDh+JrledqbsP58lxfJNdC3OioE/Ifqq/D0RF36J1xLHogVuB9zufss3O0uNb0Om/PoESUHYNhOddDrzTqHGLtunVE8M4YdIJG5TzFwKXByZE3oVtxqCS8WnrYLScSOkUOfZInYJJ7lETG92zPNxy7nueyPh4YOZCeQ8PDRuELmzVsEKLvNekLsimhLJ5bRsovcpfPL2QZbGih6gSrmsv1XXRpS9ooU2tK4XALwkQCD0veECrvCXmsS0PyBTjdl5thM4mohmO0rlAR5fonZKj8WdeyOHfJD/0rm7j7I7RzcZIexzDqPmET77jv/wBSHFnIO6d4zrAq/l/xUTMuSHENigA3by6hNMeIObt1S3EivlQ9OiZwM0cjpPVpTGSYNJw7T7H7fsgxiuhdqq2lajHma8X17dAjv/zGvZR5Hl3B7+oSt0CMn0IYow/kQXDoPuj4sXWHBw5iiK+iX/0DoH8tv5yWq4biiw4btcNkJSpHcd6ML8MymDJMfR1gA7bjlt8lt+KkGDVV6gPuFm/jPAfFOyQE6T0s1sRY9lq8fHLsUN6jYfI7Kcn0zQ1ZleGcMt7z/wCQG31R3BccttxbVk7nnXNL8WR9exIvuPXutJFg6IgNrcKvlz5/ZO3RGrM3xNxk3rr+fKyp8I4M17udhvP1PVHv4eX8j1r2PsnvD+D6G7LpTSR0U3pFEGKB7IfIkHJvPsmWTGR5QLK5Fg1uefZJz9nOD6ELcInevcqMmO1g7JzmPDR+izHFMolUi7JyVOgTLyNWw2SrIIb6qZjJ3tdOPfqnKpKImyGOd6BUjFHVNJ4a5mvz+iEkjP8AiPmUrNMZ/ASWSuQQEsyKyI+5tCOYllZogkVG14KwhRIUyoU2RXsIKBY5XscnRJoPYwKzwlTBXdGeEem6oQk6Jx7BTMLXbnmpxijujYmAokHKhU/g5cbFFQGK5hF7ei1MMG22yhJhOAskOHW+gQoHnfTFUc9Gt679LTt7WCLWSPcfzml+M2PrbOXqPp8kWzGZJTTYF829fUhEm6sK4bI1/mB5dRz+YWjxz5QQPN6cq6+/svnckMkchLAQ0GhXYclq+E8cBYWPABPXofSunupyVobhTtGmiiZMP5sreH45Y4xkUP8AFJ8fyuD2FrSRq0EgGv1Cdw5zZDpLtyRVXss87ReHHsj8U8MbLjuBIBaNQPtz+qA4Dl6sR5caLRVgb7Ch+S0gxyba7cOFGtvusPHxgQOlxyygSQH7u9NwSOnb6FTg+SovkXF8j0ULWxg8j+Jti739AmsrZHxhz+Z2AqqB9FUyISNbRcQBQBaBQ7c1oMPAO2o6q7/b6Ks5pGbHjcnQNwXg3hiyPMefp6JuWdAr4j05nupaAFjlkbez0oYFFUheccDfr3QOVIBy5onNyhekmr5IMQb8/dWh9ZlytdIQ5rS6+iRyYwuitXxBv+otIZsZx3JW3G9HnZE0xLLBXRUOaa22C0ORjWhThGuyewcjPPxuqGyeyfzYQHMoCVjAiVjMz8kVoV+IbT6edgS6fMCDNMJv0AjGUCwLs+YgnzEqbaNEVJhDWhXR0gzKSutlK60M0x3jRgplDAFnsfLI6Jpj5/cfdOmZMkJDOPGH+yuYzegQUFDm+inHPZ5JjO0x7hh3a0VlsLm7bEdEqxcgA8zaaY2QCUGRaAH4Z5FvXf3RWPw6hbbBHf1/ZGOLXO56endMCdDRTrOx3HSig2NsHxMNwbbma9uQrl1J7KqWCOQANGh12T8tk9ilc9hADQSKv+fNDt4a8NeaBA6+xUuf0ooOtC2b4dkf5rs0ACPQbCkU3DmY3wwSPMDqF9BVe26b8NPcfstFiuBHf3UcmVx7Rpw4Fk6dC/gBcQNd6q63uPS0u+J+Ah8rZGjc81ozi2QRtXZXPkBFEWsvlqfKJ6HgvHwkJOHYAZXSk7AFWg1Y4V1Qm3J2dhSgqRbG9o25ILPmcdmq2he+x39lCaega+v7IRWxpytV0K3cK82pzjfovTTActzXU0uS5rTYc43fb0QlxO8rSXGr/wAdr9Vqjb7POnS/krkl1DcjtsaSyaRjLOxPzVk+lrhQNg9SEjzMgf6j6rTCJjnKy13FgCgJuLFxpoQs0o6VfshctxB22/dVoCjZfmZB7lJslxUppiqZ8kVy9US8IUDSyE9kK9hKLEgK5I9KzTF0LzCoeEii61zSloqpFQiVzGKHiBSEgXaBsNgaEwijaUoilCY40ydGeaY2hYwBEQaN62Wf8c3sCmGFIeob80TPKD+jlkEd7n8kZDJEwiqPPmsrOCD+K1YI3Eg8x0XC8P01MU0Q8x3F0qpcku06Wk7evfkgMbEdQOw/RO8GAEAF5v0F8/dKxC/He9oALQCTRs8ttv1R0fEpfDJEezefsevypc/praSbsblx5bf/AFTx+ItjAsOcHcqFA1z9+ajPZXG6ZDB42820NG/L5J5w/Pe+r27LP4nCXOk1CmsJJb3q+X5LZcOxGxjuepPNRzOKRp/xlOUu9B0F1uoSx9VayW1Im1gtpnsOKcaA5stgHmNFRxJ2P5O36BYD4hnefGexwqMjULrZ10R33FfNZvhHxmYiR3rfrt0Wxf41x09nn/7L5bWkfaMiP0Xn4zSOXNJ/hz4gbkR6nObfQWLruR0Tl79tlmalF0zWnCS5CfL4SDdBZ3JwDGT5T6LVTcQ0mi0gqh2U11gbrVjnJdnnZsWN/wAswGQ52q/qlkkbyCQARtewW9zcVpvy/RJZOH0HaTptbIyTMLi4mOZC/WNuW/LsrZsbTV3exOycswHFy9k4A7//AFUBzEz4mu/x69qQc/Dm2dkdk4rhycl+RPIOq4pBv0wV+IB2XjFsoOyndVB02yBdciiaNUaFN8yh4iUtGxY2VWCRVMgRUUClGzQ6R5khRcT3L0MA7o6JoH8/RVSM85IlBASm0OKRvSFhkPavsjope5TmPJJkmtB/x36fumGPw2QgUavn0pU4su/lHzTVjHdXUFxFtl+JwxjR53avT2RseWGVoj5qiJwG/P1KLjmLzyFD7KcrCmUz40t35jfQb16K2KJwaC/ytH4Qe/YBVy8ZDfKNz+XsqX5byNRuuYtKrGbSHDMvTz2JP4evzTLH4lXNYrK4rqI2o1V9T2tMOCtdIdR/AOaSeNNbHx5pJ6NgcqgCdtXJHsf/AGyfQrJZXEw54AArkPZOuKZQjxz/AOqyTxdHpYc+2/hkOJwjXWpn9xkjDQduQbBO3O/yXyvjfDvDALTbrdq2oD/UC+fXf1X0/hMzJLLgHOabbZ2HfbvsmPGMWIN0mJhaSHtHd3Pf0Wxa/wCTHDJT5Hxz4e4nI2QAO0jqd6A6kr6lwv4q0gHX4gPIiwB7g9V8tz8VrMgeKXaNVnSBqIvoNgP0TXWyB2qL+7G7lqBAro2u47o8U9Mrkd1KPs+xs4qyRoJ6jkgJ8RrzbHEFfOzxQ1rY629QObfT2TLD4xrZYcLHS/MuWKujNObfZpZ8yaOgW6/56Kg8Va7/AMSeh3QOHx88iC725q+SWKXexffqmUfpKTIySFu4H0KAmzfX6oTOx5GbtclhzXE05t+vJUEUGwyXL7hVu0uS/Jro6j2KDdM8dLRLRx30Mp8UHlSClx0Gc5ebn+qFotGE0QmgQb2kI1+TaHe8FIy8GwfxV1rrUQArWJUUYRE3ui48ho5bpcro3hvS05KUbGTHvdy2RsEYG7jaVslJ9FJstGuZTIhKBpcfNA2aES3MJ5CykeJH1cfkipuLtZsETM4b0aGGQMFyH5IPP44TTY9vbn+yzTch8x5/P+ck4wcNrTfbmSloLjx7G3DcTUNUm3Wzy+aYnIFi9xzaeR99j9kpk4i0gAfh+59Sh35I5Xv3C5qxLGcWNFK/ZpAvbegftsm+XmMx49DPVAYGRoZqPyCUZ+c4yi+guj6/wJHGx4yY04XE7xQ4g9z2CbfEOY10RBJFC9vyS3hk5EJDjRNnf7oPjUtwk+n1FoONuwqdKkL/AIbc4TlpBG9EH126+60nHHF0LXVuBR59FnYM5oN6QHBwJPchg0/knuTk6g5pO2xB5otO7OlJHz/4jx/FLSL39rB68yPzQnwvmCKR0UoGk7ctRa7oW9E645GS7cbO3Bocx6JPxCNrWtljA1D3sEd+iZx9l8ck4cWd41jPhkJbQ67ciO9fohcOYONtB1dr6966+yacMmE8eh/P/F3UfsleTC/HlJHWxdcweo7Lv0aLu4vtDfBzHDZ1C6969FaZbPM+/wDOaSTz6t6o8wFzH4lp25g8wjYnivaNK3iBb+LzDoVY2Rjt0qrbU036IN0hv1TEljsa5mCDyKUSNLL2r7o5ubtuVB84cgPDlHsTzOB5hCvjCZ5UAKVzMISSNkH8IKTXKsOVjUhVnlEyKq1Kl1nUT1qbX0qVNgXJgaDI3l3oEbBtyQERVpyqFBURCSfoMnztI7lAxQueb6Ktkeop7isDBuu7FdY1+huBjhjd1zJzL2HIdO6Bmn19dgvMkDRvunM7jbtk5cot6+Y/ZMeCQl5BuwOf/Fm/HMj/AH7LW4UgiZQ5oByLiv0N4xxPSKHJKcH+4Re2og16DkEvzsvxZA0crT/FiaPN0rZcSa4x32G5s4a3SDSpzH2zavKBzKRcQzLfSYNfqY/fsPsuoRxpJsSCY+Y3yLb+i0GFl6mNN8hR/JZXR+MWPwjr25JnwWYhnzI/4uL5Y6HeQ62lh3rf9llnjzOAGx5+hWlkeCwO/m/NJ8qDzhwHPp6hETFKhdHkaQADp0/r6JlBlMmGl4BI5FA5WINW/PsljSWOsJS/FTWuw7iOKW2ByHRJp2fVaiGZsrQeqHzOHijS5obHl46kIcPOdGfTqE7ZKyRtjYrO5Ta/6qIsgtOxU+fHRoliU9rseT23mLVTZVGDiIds5TdGOidO+idNaaLxNapmAKHk2URKULGUPhF8S40UrvEXqQoewNdXXFcASDngpF1KL3gckK9xKDdBqy501q2FpKrgg7ojUAiv0EviGEDg0Lj8ku2HJLvEJKJbNpCpZFw9hbp6QcuTZQ8s1qMKHIZY0tsdcPoeaqU8ziBrb2H6pa7IoIN0xJRchPFydse8Ivc/RPJcimUkmA6gPRXZOXsnRnyR5SBHz+cJq7JqI+qz73ea0S+fyUhY8sdpF3DiC46uyKgma0uA23v6JNw95Dwrp5Kf7oJhnj2aiOQUW3t/1Cify11H6c0vx8y69RXzCqmyKd77/wDU9kPHsu4k/U20p8Xr6pgXWCPolEgo+iSTNOKNKgiHJLXWE6hyNQWaJROJlUgpDZMVqy7iWPe6SujrZaF8gcEtyIt0JxsfFJrTF4FIiLJIUZGqulPa6LaYyZKHLj4kBHJSPhmtOnZNxrooc2lzxUY+NDPiXNHKRHRXNUSy9lCSa1W0WUjl6RRR+nWglFQxUvRspT1LkjmyTnqqiV1m6vDaCbsToqOwQssqsyJEKUkmUivZbHuigKCox2qx7kYgkQlevYbLcqXGyjsIUuW2c9IatdQQM0u6tc9AOduqtkIR3YT4mxUJX7KFbLzuSFj0WxS7goSbNke9wYwu06idIc4hrebjXIDqV5oXeA8YGLPJIWl9skZpGwOpwsOPRpAINb7rPmnKK0VxY4uWzkeVNtUTjYL2nQ/do/E4d2ijZ5ClN2XM+qicb0kUx5sPNMO3Rx2HcnZNh8XQx6DHC5/hM8GMSHSPB8Vznaix125ugFvLzP6AXF3xNBeM0Ml8PGkx3sNMD3+E/wA4lAdpcdFaT0OobBxKz+bIX8GMWT5k8Tmtkhcxx5NeyRrjZoU00Tv2UMk5GvQYHh/l8hjkDvMaZ5SL3JAHcmguDikUeTHLG3ytBDgImwHdrmktDZHjUA6wbG4CaYPxJBEYg1jy2PwLcGsZq8LKbM4+H4jg06W1+I2dzS7zZKCsGOxS+HJstOPKHNbqc3wpbDf9iKsD15IaCeV34Iy/do8rXO3caYNurjsB1TLgvHI43OdJHpt0TgyJjQwmMP3Fva6KTz+WVpJFu8p2qnhfF4osZ2O6Iu8UP8V45h1VBpGqnBpF27kXvr1Xyz+jeOB578mN7Y3wSNkd+Fjo5Gvd20tIt3yUjJOXFggeXghpZ4cmoOIJDS2rshrjXZpPQqJ4ww5EkmlwZJCITWnW3+yxhc0XRNsNCxYPRM4vieFj7bE7SPCoaWgO8PHyYzceshgLshnlDjs12/II+bIDwwFErMga7gkHh0ZLjkGgHkX7eXrzrkqp452fjhkZbS8ao5G+Qc3bj8Ivny3TbgnxDHD53RAua90jYmsaIrcxrfK7UHQ3oAdQeHtoUN7qxeMwxsmiBne2fWXyPawvjLmuHkbrqQnVbnFzNWluwpc8swrHAXf02Rpc/wACTQ38T/Dk0t2DvMaoeVzTv0cD1UYnzaPEETjHenWGPLNX+uobX6Jrn/FFtqJgDtclPe0FwY7HhhGkg+VzhC7UNwNQolRxONxRujk/va4ovADG6GNc3ceIXaiQ6natOkjUAdWyHkmHxwB3y5DC4Pge0saHODo5AWtJoOcCPK29rOyhNnyNrVHpJAcNQc22nk4XzB7pjwj4gggiOPU0kTmua5xbG12mV8fiAM1kANbHqaNRtzjdApZ8R8XGTK2QNLKiYzSd60XQaerQCAL7Jlmn9EeCHp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6" name="AutoShape 18" descr="data:image/jpeg;base64,/9j/4AAQSkZJRgABAQAAAQABAAD/2wCEAAkGBxQTEhUUExQWFBQXFxcXFxQYGBQXFxgXGBccHBQXFxcYHCggGBwlHBcYITEhJSkrLi4uFx8zODMsNygtLiwBCgoKDg0OGhAQGywkHyQsLCwsLCwsLCwsLCwsLCwsLCwsLCwsLCwsLCwsLCwsLCwsLCwsLCwsLCwsLCwsLCwsLP/AABEIAMABAAMBIgACEQEDEQH/xAAbAAACAwEBAQAAAAAAAAAAAAAEBQIDBgEAB//EADUQAAEEAQIEBAQFBQADAQAAAAEAAgMRBBIhBTFBURMiYXEGgZGhMrHB4fAUI0JS0WJy8RX/xAAZAQADAQEBAAAAAAAAAAAAAAABAgMEAAX/xAAjEQACAgICAwEBAAMAAAAAAAAAAQIRAyESMRNBUWEyBBQi/9oADAMBAAIRAxEAPwD52/dCPajKXHNXsvZ5adAYUSFe+KlEDukoez0b1bILQ5bSuiein6A17KBsUdG+wqJo7UYnUUVoD2iyRqsjKtbHYXBGmSEciiRqqDUc9qpLKK5oKkBubRR+INkPlMrdFcLNn5IRVM6buNl0YXstuyvMdELuW3yKhC9oRa90VCbVfhbomJtAn0SJOy8mqAJW7leaxXNZavZj7EpeIzlQE7mrGqQjVzIN6RUQORCJqufsFfHD16IaU2U1UT5WyUaIBoKMMW26jKUyFe2VyPQz5V6aRDg2pykWjEuDlyl1jUXDB3XJWc5UQghReqlEqmSRP0T/AKOEKJUWS2pjdKMQKrfGrSoa0AooAUapEabXvDQoayEcinJFe4UTEr4XUil9A37R3DlrYpk6IEWEsc3qEfw2e9iqRI5F7RDwuiomiP0Tp2NY9Qu+AHAeuyLRJZKEkzNbb7bqPCB5x7oqRhYSFRw0ecGwkrZZO4seZOLt7FUZENsr1Wh8C2X6BA5MQDCT0/4qmGOQyMjDqR2RFpZ70FycCwdweYReTCXNaDzJSUanLoX48OyIlIqkc7EqghjAdX3RoHNNlTYABakzGPLr/LVsNF9HkEwDBzCNCSnQsnb0C9j4XUphFjaiiJmABdQryVpCnIFJVkyJhxGWkpc0kpZGnEtWyhwtWxQWiYMMlGNiDUiiUlkrSKYogF18lLksqFebTCJX2dkmVDhatDF2kpRUhcHoiOZDeGVEuUeVFnGxiJrXS20BHIi43J4ysm40WMFIgFcjkHVEDHseXf0VUiUmcZGCp/0ylBGjYTXMeyaiUp10LzjUN+XZQiio2E6jYCuTYdbjl1Hb1RoTzfQnEIIBuiEUYhzH4XfYpO6F1eX5jlt3TLguTqbTuSJCcfaOcRwNQDuo5rO/0mmT0sH5LXztGrT359kFxLG0s10Dptp9ig0HFla0PeGs1RivZLfiC2sPraN+C59URFcii/ijBuI7cifyQ5EuLUz523zPA327lN4Gf3GD03VXDcP+66x6fVaDh+JrledqbsP58lxfJNdC3OioE/Ifqq/D0RF36J1xLHogVuB9zufss3O0uNb0Om/PoESUHYNhOddDrzTqHGLtunVE8M4YdIJG5TzFwKXByZE3oVtxqCS8WnrYLScSOkUOfZInYJJ7lETG92zPNxy7nueyPh4YOZCeQ8PDRuELmzVsEKLvNekLsimhLJ5bRsovcpfPL2QZbGih6gSrmsv1XXRpS9ooU2tK4XALwkQCD0veECrvCXmsS0PyBTjdl5thM4mohmO0rlAR5fonZKj8WdeyOHfJD/0rm7j7I7RzcZIexzDqPmET77jv/wBSHFnIO6d4zrAq/l/xUTMuSHENigA3by6hNMeIObt1S3EivlQ9OiZwM0cjpPVpTGSYNJw7T7H7fsgxiuhdqq2lajHma8X17dAjv/zGvZR5Hl3B7+oSt0CMn0IYow/kQXDoPuj4sXWHBw5iiK+iX/0DoH8tv5yWq4biiw4btcNkJSpHcd6ML8MymDJMfR1gA7bjlt8lt+KkGDVV6gPuFm/jPAfFOyQE6T0s1sRY9lq8fHLsUN6jYfI7Kcn0zQ1ZleGcMt7z/wCQG31R3BccttxbVk7nnXNL8WR9exIvuPXutJFg6IgNrcKvlz5/ZO3RGrM3xNxk3rr+fKyp8I4M17udhvP1PVHv4eX8j1r2PsnvD+D6G7LpTSR0U3pFEGKB7IfIkHJvPsmWTGR5QLK5Fg1uefZJz9nOD6ELcInevcqMmO1g7JzmPDR+izHFMolUi7JyVOgTLyNWw2SrIIb6qZjJ3tdOPfqnKpKImyGOd6BUjFHVNJ4a5mvz+iEkjP8AiPmUrNMZ/ASWSuQQEsyKyI+5tCOYllZogkVG14KwhRIUyoU2RXsIKBY5XscnRJoPYwKzwlTBXdGeEem6oQk6Jx7BTMLXbnmpxijujYmAokHKhU/g5cbFFQGK5hF7ei1MMG22yhJhOAskOHW+gQoHnfTFUc9Gt679LTt7WCLWSPcfzml+M2PrbOXqPp8kWzGZJTTYF829fUhEm6sK4bI1/mB5dRz+YWjxz5QQPN6cq6+/svnckMkchLAQ0GhXYclq+E8cBYWPABPXofSunupyVobhTtGmiiZMP5sreH45Y4xkUP8AFJ8fyuD2FrSRq0EgGv1Cdw5zZDpLtyRVXss87ReHHsj8U8MbLjuBIBaNQPtz+qA4Dl6sR5caLRVgb7Ch+S0gxyba7cOFGtvusPHxgQOlxyygSQH7u9NwSOnb6FTg+SovkXF8j0ULWxg8j+Jti739AmsrZHxhz+Z2AqqB9FUyISNbRcQBQBaBQ7c1oMPAO2o6q7/b6Ks5pGbHjcnQNwXg3hiyPMefp6JuWdAr4j05nupaAFjlkbez0oYFFUheccDfr3QOVIBy5onNyhekmr5IMQb8/dWh9ZlytdIQ5rS6+iRyYwuitXxBv+otIZsZx3JW3G9HnZE0xLLBXRUOaa22C0ORjWhThGuyewcjPPxuqGyeyfzYQHMoCVjAiVjMz8kVoV+IbT6edgS6fMCDNMJv0AjGUCwLs+YgnzEqbaNEVJhDWhXR0gzKSutlK60M0x3jRgplDAFnsfLI6Jpj5/cfdOmZMkJDOPGH+yuYzegQUFDm+inHPZ5JjO0x7hh3a0VlsLm7bEdEqxcgA8zaaY2QCUGRaAH4Z5FvXf3RWPw6hbbBHf1/ZGOLXO56endMCdDRTrOx3HSig2NsHxMNwbbma9uQrl1J7KqWCOQANGh12T8tk9ilc9hADQSKv+fNDt4a8NeaBA6+xUuf0ooOtC2b4dkf5rs0ACPQbCkU3DmY3wwSPMDqF9BVe26b8NPcfstFiuBHf3UcmVx7Rpw4Fk6dC/gBcQNd6q63uPS0u+J+Ah8rZGjc81ozi2QRtXZXPkBFEWsvlqfKJ6HgvHwkJOHYAZXSk7AFWg1Y4V1Qm3J2dhSgqRbG9o25ILPmcdmq2he+x39lCaega+v7IRWxpytV0K3cK82pzjfovTTActzXU0uS5rTYc43fb0QlxO8rSXGr/wAdr9Vqjb7POnS/krkl1DcjtsaSyaRjLOxPzVk+lrhQNg9SEjzMgf6j6rTCJjnKy13FgCgJuLFxpoQs0o6VfshctxB22/dVoCjZfmZB7lJslxUppiqZ8kVy9US8IUDSyE9kK9hKLEgK5I9KzTF0LzCoeEii61zSloqpFQiVzGKHiBSEgXaBsNgaEwijaUoilCY40ydGeaY2hYwBEQaN62Wf8c3sCmGFIeob80TPKD+jlkEd7n8kZDJEwiqPPmsrOCD+K1YI3Eg8x0XC8P01MU0Q8x3F0qpcku06Wk7evfkgMbEdQOw/RO8GAEAF5v0F8/dKxC/He9oALQCTRs8ttv1R0fEpfDJEezefsevypc/praSbsblx5bf/AFTx+ItjAsOcHcqFA1z9+ajPZXG6ZDB42820NG/L5J5w/Pe+r27LP4nCXOk1CmsJJb3q+X5LZcOxGxjuepPNRzOKRp/xlOUu9B0F1uoSx9VayW1Im1gtpnsOKcaA5stgHmNFRxJ2P5O36BYD4hnefGexwqMjULrZ10R33FfNZvhHxmYiR3rfrt0Wxf41x09nn/7L5bWkfaMiP0Xn4zSOXNJ/hz4gbkR6nObfQWLruR0Tl79tlmalF0zWnCS5CfL4SDdBZ3JwDGT5T6LVTcQ0mi0gqh2U11gbrVjnJdnnZsWN/wAswGQ52q/qlkkbyCQARtewW9zcVpvy/RJZOH0HaTptbIyTMLi4mOZC/WNuW/LsrZsbTV3exOycswHFy9k4A7//AFUBzEz4mu/x69qQc/Dm2dkdk4rhycl+RPIOq4pBv0wV+IB2XjFsoOyndVB02yBdciiaNUaFN8yh4iUtGxY2VWCRVMgRUUClGzQ6R5khRcT3L0MA7o6JoH8/RVSM85IlBASm0OKRvSFhkPavsjope5TmPJJkmtB/x36fumGPw2QgUavn0pU4su/lHzTVjHdXUFxFtl+JwxjR53avT2RseWGVoj5qiJwG/P1KLjmLzyFD7KcrCmUz40t35jfQb16K2KJwaC/ytH4Qe/YBVy8ZDfKNz+XsqX5byNRuuYtKrGbSHDMvTz2JP4evzTLH4lXNYrK4rqI2o1V9T2tMOCtdIdR/AOaSeNNbHx5pJ6NgcqgCdtXJHsf/AGyfQrJZXEw54AArkPZOuKZQjxz/AOqyTxdHpYc+2/hkOJwjXWpn9xkjDQduQbBO3O/yXyvjfDvDALTbrdq2oD/UC+fXf1X0/hMzJLLgHOabbZ2HfbvsmPGMWIN0mJhaSHtHd3Pf0Wxa/wCTHDJT5Hxz4e4nI2QAO0jqd6A6kr6lwv4q0gHX4gPIiwB7g9V8tz8VrMgeKXaNVnSBqIvoNgP0TXWyB2qL+7G7lqBAro2u47o8U9Mrkd1KPs+xs4qyRoJ6jkgJ8RrzbHEFfOzxQ1rY629QObfT2TLD4xrZYcLHS/MuWKujNObfZpZ8yaOgW6/56Kg8Va7/AMSeh3QOHx88iC725q+SWKXexffqmUfpKTIySFu4H0KAmzfX6oTOx5GbtclhzXE05t+vJUEUGwyXL7hVu0uS/Jro6j2KDdM8dLRLRx30Mp8UHlSClx0Gc5ebn+qFotGE0QmgQb2kI1+TaHe8FIy8GwfxV1rrUQArWJUUYRE3ui48ho5bpcro3hvS05KUbGTHvdy2RsEYG7jaVslJ9FJstGuZTIhKBpcfNA2aES3MJ5CykeJH1cfkipuLtZsETM4b0aGGQMFyH5IPP44TTY9vbn+yzTch8x5/P+ck4wcNrTfbmSloLjx7G3DcTUNUm3Wzy+aYnIFi9xzaeR99j9kpk4i0gAfh+59Sh35I5Xv3C5qxLGcWNFK/ZpAvbegftsm+XmMx49DPVAYGRoZqPyCUZ+c4yi+guj6/wJHGx4yY04XE7xQ4g9z2CbfEOY10RBJFC9vyS3hk5EJDjRNnf7oPjUtwk+n1FoONuwqdKkL/AIbc4TlpBG9EH126+60nHHF0LXVuBR59FnYM5oN6QHBwJPchg0/knuTk6g5pO2xB5otO7OlJHz/4jx/FLSL39rB68yPzQnwvmCKR0UoGk7ctRa7oW9E645GS7cbO3Bocx6JPxCNrWtljA1D3sEd+iZx9l8ck4cWd41jPhkJbQ67ciO9fohcOYONtB1dr6966+yacMmE8eh/P/F3UfsleTC/HlJHWxdcweo7Lv0aLu4vtDfBzHDZ1C6969FaZbPM+/wDOaSTz6t6o8wFzH4lp25g8wjYnivaNK3iBb+LzDoVY2Rjt0qrbU036IN0hv1TEljsa5mCDyKUSNLL2r7o5ubtuVB84cgPDlHsTzOB5hCvjCZ5UAKVzMISSNkH8IKTXKsOVjUhVnlEyKq1Kl1nUT1qbX0qVNgXJgaDI3l3oEbBtyQERVpyqFBURCSfoMnztI7lAxQueb6Ktkeop7isDBuu7FdY1+huBjhjd1zJzL2HIdO6Bmn19dgvMkDRvunM7jbtk5cot6+Y/ZMeCQl5BuwOf/Fm/HMj/AH7LW4UgiZQ5oByLiv0N4xxPSKHJKcH+4Re2og16DkEvzsvxZA0crT/FiaPN0rZcSa4x32G5s4a3SDSpzH2zavKBzKRcQzLfSYNfqY/fsPsuoRxpJsSCY+Y3yLb+i0GFl6mNN8hR/JZXR+MWPwjr25JnwWYhnzI/4uL5Y6HeQ62lh3rf9llnjzOAGx5+hWlkeCwO/m/NJ8qDzhwHPp6hETFKhdHkaQADp0/r6JlBlMmGl4BI5FA5WINW/PsljSWOsJS/FTWuw7iOKW2ByHRJp2fVaiGZsrQeqHzOHijS5obHl46kIcPOdGfTqE7ZKyRtjYrO5Ta/6qIsgtOxU+fHRoliU9rseT23mLVTZVGDiIds5TdGOidO+idNaaLxNapmAKHk2URKULGUPhF8S40UrvEXqQoewNdXXFcASDngpF1KL3gckK9xKDdBqy501q2FpKrgg7ojUAiv0EviGEDg0Lj8ku2HJLvEJKJbNpCpZFw9hbp6QcuTZQ8s1qMKHIZY0tsdcPoeaqU8ziBrb2H6pa7IoIN0xJRchPFydse8Ivc/RPJcimUkmA6gPRXZOXsnRnyR5SBHz+cJq7JqI+qz73ea0S+fyUhY8sdpF3DiC46uyKgma0uA23v6JNw95Dwrp5Kf7oJhnj2aiOQUW3t/1Cify11H6c0vx8y69RXzCqmyKd77/wDU9kPHsu4k/U20p8Xr6pgXWCPolEgo+iSTNOKNKgiHJLXWE6hyNQWaJROJlUgpDZMVqy7iWPe6SujrZaF8gcEtyIt0JxsfFJrTF4FIiLJIUZGqulPa6LaYyZKHLj4kBHJSPhmtOnZNxrooc2lzxUY+NDPiXNHKRHRXNUSy9lCSa1W0WUjl6RRR+nWglFQxUvRspT1LkjmyTnqqiV1m6vDaCbsToqOwQssqsyJEKUkmUivZbHuigKCox2qx7kYgkQlevYbLcqXGyjsIUuW2c9IatdQQM0u6tc9AOduqtkIR3YT4mxUJX7KFbLzuSFj0WxS7goSbNke9wYwu06idIc4hrebjXIDqV5oXeA8YGLPJIWl9skZpGwOpwsOPRpAINb7rPmnKK0VxY4uWzkeVNtUTjYL2nQ/do/E4d2ijZ5ClN2XM+qicb0kUx5sPNMO3Rx2HcnZNh8XQx6DHC5/hM8GMSHSPB8Vznaix125ugFvLzP6AXF3xNBeM0Ml8PGkx3sNMD3+E/wA4lAdpcdFaT0OobBxKz+bIX8GMWT5k8Tmtkhcxx5NeyRrjZoU00Tv2UMk5GvQYHh/l8hjkDvMaZ5SL3JAHcmguDikUeTHLG3ytBDgImwHdrmktDZHjUA6wbG4CaYPxJBEYg1jy2PwLcGsZq8LKbM4+H4jg06W1+I2dzS7zZKCsGOxS+HJstOPKHNbqc3wpbDf9iKsD15IaCeV34Iy/do8rXO3caYNurjsB1TLgvHI43OdJHpt0TgyJjQwmMP3Fva6KTz+WVpJFu8p2qnhfF4osZ2O6Iu8UP8V45h1VBpGqnBpF27kXvr1Xyz+jeOB578mN7Y3wSNkd+Fjo5Gvd20tIt3yUjJOXFggeXghpZ4cmoOIJDS2rshrjXZpPQqJ4ww5EkmlwZJCITWnW3+yxhc0XRNsNCxYPRM4vieFj7bE7SPCoaWgO8PHyYzceshgLshnlDjs12/II+bIDwwFErMga7gkHh0ZLjkGgHkX7eXrzrkqp452fjhkZbS8ao5G+Qc3bj8Ivny3TbgnxDHD53RAua90jYmsaIrcxrfK7UHQ3oAdQeHtoUN7qxeMwxsmiBne2fWXyPawvjLmuHkbrqQnVbnFzNWluwpc8swrHAXf02Rpc/wACTQ38T/Dk0t2DvMaoeVzTv0cD1UYnzaPEETjHenWGPLNX+uobX6Jrn/FFtqJgDtclPe0FwY7HhhGkg+VzhC7UNwNQolRxONxRujk/va4ovADG6GNc3ceIXaiQ6natOkjUAdWyHkmHxwB3y5DC4Pge0saHODo5AWtJoOcCPK29rOyhNnyNrVHpJAcNQc22nk4XzB7pjwj4gggiOPU0kTmua5xbG12mV8fiAM1kANbHqaNRtzjdApZ8R8XGTK2QNLKiYzSd60XQaerQCAL7Jlmn9EeCHp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7" name="AutoShape 20" descr="data:image/jpeg;base64,/9j/4AAQSkZJRgABAQAAAQABAAD/2wCEAAkGBxQTEhUUExQWFBQXFxcXFxQYGBQXFxgXGBccHBQXFxcYHCggGBwlHBcYITEhJSkrLi4uFx8zODMsNygtLiwBCgoKDg0OGhAQGywkHyQsLCwsLCwsLCwsLCwsLCwsLCwsLCwsLCwsLCwsLCwsLCwsLCwsLCwsLCwsLCwsLCwsLP/AABEIAMABAAMBIgACEQEDEQH/xAAbAAACAwEBAQAAAAAAAAAAAAAEBQIDBgEAB//EADUQAAEEAQIEBAQFBQADAQAAAAEAAgMRBBIhBTFBURMiYXEGgZGhMrHB4fAUI0JS0WJy8RX/xAAZAQADAQEBAAAAAAAAAAAAAAABAgMEAAX/xAAjEQACAgICAwEBAAMAAAAAAAAAAQIRAyESMRNBUWEyBBQi/9oADAMBAAIRAxEAPwD52/dCPajKXHNXsvZ5adAYUSFe+KlEDukoez0b1bILQ5bSuiein6A17KBsUdG+wqJo7UYnUUVoD2iyRqsjKtbHYXBGmSEciiRqqDUc9qpLKK5oKkBubRR+INkPlMrdFcLNn5IRVM6buNl0YXstuyvMdELuW3yKhC9oRa90VCbVfhbomJtAn0SJOy8mqAJW7leaxXNZavZj7EpeIzlQE7mrGqQjVzIN6RUQORCJqufsFfHD16IaU2U1UT5WyUaIBoKMMW26jKUyFe2VyPQz5V6aRDg2pykWjEuDlyl1jUXDB3XJWc5UQghReqlEqmSRP0T/AKOEKJUWS2pjdKMQKrfGrSoa0AooAUapEabXvDQoayEcinJFe4UTEr4XUil9A37R3DlrYpk6IEWEsc3qEfw2e9iqRI5F7RDwuiomiP0Tp2NY9Qu+AHAeuyLRJZKEkzNbb7bqPCB5x7oqRhYSFRw0ecGwkrZZO4seZOLt7FUZENsr1Wh8C2X6BA5MQDCT0/4qmGOQyMjDqR2RFpZ70FycCwdweYReTCXNaDzJSUanLoX48OyIlIqkc7EqghjAdX3RoHNNlTYABakzGPLr/LVsNF9HkEwDBzCNCSnQsnb0C9j4XUphFjaiiJmABdQryVpCnIFJVkyJhxGWkpc0kpZGnEtWyhwtWxQWiYMMlGNiDUiiUlkrSKYogF18lLksqFebTCJX2dkmVDhatDF2kpRUhcHoiOZDeGVEuUeVFnGxiJrXS20BHIi43J4ysm40WMFIgFcjkHVEDHseXf0VUiUmcZGCp/0ylBGjYTXMeyaiUp10LzjUN+XZQiio2E6jYCuTYdbjl1Hb1RoTzfQnEIIBuiEUYhzH4XfYpO6F1eX5jlt3TLguTqbTuSJCcfaOcRwNQDuo5rO/0mmT0sH5LXztGrT359kFxLG0s10Dptp9ig0HFla0PeGs1RivZLfiC2sPraN+C59URFcii/ijBuI7cifyQ5EuLUz523zPA327lN4Gf3GD03VXDcP+66x6fVaDh+JrledqbsP58lxfJNdC3OioE/Ifqq/D0RF36J1xLHogVuB9zufss3O0uNb0Om/PoESUHYNhOddDrzTqHGLtunVE8M4YdIJG5TzFwKXByZE3oVtxqCS8WnrYLScSOkUOfZInYJJ7lETG92zPNxy7nueyPh4YOZCeQ8PDRuELmzVsEKLvNekLsimhLJ5bRsovcpfPL2QZbGih6gSrmsv1XXRpS9ooU2tK4XALwkQCD0veECrvCXmsS0PyBTjdl5thM4mohmO0rlAR5fonZKj8WdeyOHfJD/0rm7j7I7RzcZIexzDqPmET77jv/wBSHFnIO6d4zrAq/l/xUTMuSHENigA3by6hNMeIObt1S3EivlQ9OiZwM0cjpPVpTGSYNJw7T7H7fsgxiuhdqq2lajHma8X17dAjv/zGvZR5Hl3B7+oSt0CMn0IYow/kQXDoPuj4sXWHBw5iiK+iX/0DoH8tv5yWq4biiw4btcNkJSpHcd6ML8MymDJMfR1gA7bjlt8lt+KkGDVV6gPuFm/jPAfFOyQE6T0s1sRY9lq8fHLsUN6jYfI7Kcn0zQ1ZleGcMt7z/wCQG31R3BccttxbVk7nnXNL8WR9exIvuPXutJFg6IgNrcKvlz5/ZO3RGrM3xNxk3rr+fKyp8I4M17udhvP1PVHv4eX8j1r2PsnvD+D6G7LpTSR0U3pFEGKB7IfIkHJvPsmWTGR5QLK5Fg1uefZJz9nOD6ELcInevcqMmO1g7JzmPDR+izHFMolUi7JyVOgTLyNWw2SrIIb6qZjJ3tdOPfqnKpKImyGOd6BUjFHVNJ4a5mvz+iEkjP8AiPmUrNMZ/ASWSuQQEsyKyI+5tCOYllZogkVG14KwhRIUyoU2RXsIKBY5XscnRJoPYwKzwlTBXdGeEem6oQk6Jx7BTMLXbnmpxijujYmAokHKhU/g5cbFFQGK5hF7ei1MMG22yhJhOAskOHW+gQoHnfTFUc9Gt679LTt7WCLWSPcfzml+M2PrbOXqPp8kWzGZJTTYF829fUhEm6sK4bI1/mB5dRz+YWjxz5QQPN6cq6+/svnckMkchLAQ0GhXYclq+E8cBYWPABPXofSunupyVobhTtGmiiZMP5sreH45Y4xkUP8AFJ8fyuD2FrSRq0EgGv1Cdw5zZDpLtyRVXss87ReHHsj8U8MbLjuBIBaNQPtz+qA4Dl6sR5caLRVgb7Ch+S0gxyba7cOFGtvusPHxgQOlxyygSQH7u9NwSOnb6FTg+SovkXF8j0ULWxg8j+Jti739AmsrZHxhz+Z2AqqB9FUyISNbRcQBQBaBQ7c1oMPAO2o6q7/b6Ks5pGbHjcnQNwXg3hiyPMefp6JuWdAr4j05nupaAFjlkbez0oYFFUheccDfr3QOVIBy5onNyhekmr5IMQb8/dWh9ZlytdIQ5rS6+iRyYwuitXxBv+otIZsZx3JW3G9HnZE0xLLBXRUOaa22C0ORjWhThGuyewcjPPxuqGyeyfzYQHMoCVjAiVjMz8kVoV+IbT6edgS6fMCDNMJv0AjGUCwLs+YgnzEqbaNEVJhDWhXR0gzKSutlK60M0x3jRgplDAFnsfLI6Jpj5/cfdOmZMkJDOPGH+yuYzegQUFDm+inHPZ5JjO0x7hh3a0VlsLm7bEdEqxcgA8zaaY2QCUGRaAH4Z5FvXf3RWPw6hbbBHf1/ZGOLXO56endMCdDRTrOx3HSig2NsHxMNwbbma9uQrl1J7KqWCOQANGh12T8tk9ilc9hADQSKv+fNDt4a8NeaBA6+xUuf0ooOtC2b4dkf5rs0ACPQbCkU3DmY3wwSPMDqF9BVe26b8NPcfstFiuBHf3UcmVx7Rpw4Fk6dC/gBcQNd6q63uPS0u+J+Ah8rZGjc81ozi2QRtXZXPkBFEWsvlqfKJ6HgvHwkJOHYAZXSk7AFWg1Y4V1Qm3J2dhSgqRbG9o25ILPmcdmq2he+x39lCaega+v7IRWxpytV0K3cK82pzjfovTTActzXU0uS5rTYc43fb0QlxO8rSXGr/wAdr9Vqjb7POnS/krkl1DcjtsaSyaRjLOxPzVk+lrhQNg9SEjzMgf6j6rTCJjnKy13FgCgJuLFxpoQs0o6VfshctxB22/dVoCjZfmZB7lJslxUppiqZ8kVy9US8IUDSyE9kK9hKLEgK5I9KzTF0LzCoeEii61zSloqpFQiVzGKHiBSEgXaBsNgaEwijaUoilCY40ydGeaY2hYwBEQaN62Wf8c3sCmGFIeob80TPKD+jlkEd7n8kZDJEwiqPPmsrOCD+K1YI3Eg8x0XC8P01MU0Q8x3F0qpcku06Wk7evfkgMbEdQOw/RO8GAEAF5v0F8/dKxC/He9oALQCTRs8ttv1R0fEpfDJEezefsevypc/praSbsblx5bf/AFTx+ItjAsOcHcqFA1z9+ajPZXG6ZDB42820NG/L5J5w/Pe+r27LP4nCXOk1CmsJJb3q+X5LZcOxGxjuepPNRzOKRp/xlOUu9B0F1uoSx9VayW1Im1gtpnsOKcaA5stgHmNFRxJ2P5O36BYD4hnefGexwqMjULrZ10R33FfNZvhHxmYiR3rfrt0Wxf41x09nn/7L5bWkfaMiP0Xn4zSOXNJ/hz4gbkR6nObfQWLruR0Tl79tlmalF0zWnCS5CfL4SDdBZ3JwDGT5T6LVTcQ0mi0gqh2U11gbrVjnJdnnZsWN/wAswGQ52q/qlkkbyCQARtewW9zcVpvy/RJZOH0HaTptbIyTMLi4mOZC/WNuW/LsrZsbTV3exOycswHFy9k4A7//AFUBzEz4mu/x69qQc/Dm2dkdk4rhycl+RPIOq4pBv0wV+IB2XjFsoOyndVB02yBdciiaNUaFN8yh4iUtGxY2VWCRVMgRUUClGzQ6R5khRcT3L0MA7o6JoH8/RVSM85IlBASm0OKRvSFhkPavsjope5TmPJJkmtB/x36fumGPw2QgUavn0pU4su/lHzTVjHdXUFxFtl+JwxjR53avT2RseWGVoj5qiJwG/P1KLjmLzyFD7KcrCmUz40t35jfQb16K2KJwaC/ytH4Qe/YBVy8ZDfKNz+XsqX5byNRuuYtKrGbSHDMvTz2JP4evzTLH4lXNYrK4rqI2o1V9T2tMOCtdIdR/AOaSeNNbHx5pJ6NgcqgCdtXJHsf/AGyfQrJZXEw54AArkPZOuKZQjxz/AOqyTxdHpYc+2/hkOJwjXWpn9xkjDQduQbBO3O/yXyvjfDvDALTbrdq2oD/UC+fXf1X0/hMzJLLgHOabbZ2HfbvsmPGMWIN0mJhaSHtHd3Pf0Wxa/wCTHDJT5Hxz4e4nI2QAO0jqd6A6kr6lwv4q0gHX4gPIiwB7g9V8tz8VrMgeKXaNVnSBqIvoNgP0TXWyB2qL+7G7lqBAro2u47o8U9Mrkd1KPs+xs4qyRoJ6jkgJ8RrzbHEFfOzxQ1rY629QObfT2TLD4xrZYcLHS/MuWKujNObfZpZ8yaOgW6/56Kg8Va7/AMSeh3QOHx88iC725q+SWKXexffqmUfpKTIySFu4H0KAmzfX6oTOx5GbtclhzXE05t+vJUEUGwyXL7hVu0uS/Jro6j2KDdM8dLRLRx30Mp8UHlSClx0Gc5ebn+qFotGE0QmgQb2kI1+TaHe8FIy8GwfxV1rrUQArWJUUYRE3ui48ho5bpcro3hvS05KUbGTHvdy2RsEYG7jaVslJ9FJstGuZTIhKBpcfNA2aES3MJ5CykeJH1cfkipuLtZsETM4b0aGGQMFyH5IPP44TTY9vbn+yzTch8x5/P+ck4wcNrTfbmSloLjx7G3DcTUNUm3Wzy+aYnIFi9xzaeR99j9kpk4i0gAfh+59Sh35I5Xv3C5qxLGcWNFK/ZpAvbegftsm+XmMx49DPVAYGRoZqPyCUZ+c4yi+guj6/wJHGx4yY04XE7xQ4g9z2CbfEOY10RBJFC9vyS3hk5EJDjRNnf7oPjUtwk+n1FoONuwqdKkL/AIbc4TlpBG9EH126+60nHHF0LXVuBR59FnYM5oN6QHBwJPchg0/knuTk6g5pO2xB5otO7OlJHz/4jx/FLSL39rB68yPzQnwvmCKR0UoGk7ctRa7oW9E645GS7cbO3Bocx6JPxCNrWtljA1D3sEd+iZx9l8ck4cWd41jPhkJbQ67ciO9fohcOYONtB1dr6966+yacMmE8eh/P/F3UfsleTC/HlJHWxdcweo7Lv0aLu4vtDfBzHDZ1C6969FaZbPM+/wDOaSTz6t6o8wFzH4lp25g8wjYnivaNK3iBb+LzDoVY2Rjt0qrbU036IN0hv1TEljsa5mCDyKUSNLL2r7o5ubtuVB84cgPDlHsTzOB5hCvjCZ5UAKVzMISSNkH8IKTXKsOVjUhVnlEyKq1Kl1nUT1qbX0qVNgXJgaDI3l3oEbBtyQERVpyqFBURCSfoMnztI7lAxQueb6Ktkeop7isDBuu7FdY1+huBjhjd1zJzL2HIdO6Bmn19dgvMkDRvunM7jbtk5cot6+Y/ZMeCQl5BuwOf/Fm/HMj/AH7LW4UgiZQ5oByLiv0N4xxPSKHJKcH+4Re2og16DkEvzsvxZA0crT/FiaPN0rZcSa4x32G5s4a3SDSpzH2zavKBzKRcQzLfSYNfqY/fsPsuoRxpJsSCY+Y3yLb+i0GFl6mNN8hR/JZXR+MWPwjr25JnwWYhnzI/4uL5Y6HeQ62lh3rf9llnjzOAGx5+hWlkeCwO/m/NJ8qDzhwHPp6hETFKhdHkaQADp0/r6JlBlMmGl4BI5FA5WINW/PsljSWOsJS/FTWuw7iOKW2ByHRJp2fVaiGZsrQeqHzOHijS5obHl46kIcPOdGfTqE7ZKyRtjYrO5Ta/6qIsgtOxU+fHRoliU9rseT23mLVTZVGDiIds5TdGOidO+idNaaLxNapmAKHk2URKULGUPhF8S40UrvEXqQoewNdXXFcASDngpF1KL3gckK9xKDdBqy501q2FpKrgg7ojUAiv0EviGEDg0Lj8ku2HJLvEJKJbNpCpZFw9hbp6QcuTZQ8s1qMKHIZY0tsdcPoeaqU8ziBrb2H6pa7IoIN0xJRchPFydse8Ivc/RPJcimUkmA6gPRXZOXsnRnyR5SBHz+cJq7JqI+qz73ea0S+fyUhY8sdpF3DiC46uyKgma0uA23v6JNw95Dwrp5Kf7oJhnj2aiOQUW3t/1Cify11H6c0vx8y69RXzCqmyKd77/wDU9kPHsu4k/U20p8Xr6pgXWCPolEgo+iSTNOKNKgiHJLXWE6hyNQWaJROJlUgpDZMVqy7iWPe6SujrZaF8gcEtyIt0JxsfFJrTF4FIiLJIUZGqulPa6LaYyZKHLj4kBHJSPhmtOnZNxrooc2lzxUY+NDPiXNHKRHRXNUSy9lCSa1W0WUjl6RRR+nWglFQxUvRspT1LkjmyTnqqiV1m6vDaCbsToqOwQssqsyJEKUkmUivZbHuigKCox2qx7kYgkQlevYbLcqXGyjsIUuW2c9IatdQQM0u6tc9AOduqtkIR3YT4mxUJX7KFbLzuSFj0WxS7goSbNke9wYwu06idIc4hrebjXIDqV5oXeA8YGLPJIWl9skZpGwOpwsOPRpAINb7rPmnKK0VxY4uWzkeVNtUTjYL2nQ/do/E4d2ijZ5ClN2XM+qicb0kUx5sPNMO3Rx2HcnZNh8XQx6DHC5/hM8GMSHSPB8Vznaix125ugFvLzP6AXF3xNBeM0Ml8PGkx3sNMD3+E/wA4lAdpcdFaT0OobBxKz+bIX8GMWT5k8Tmtkhcxx5NeyRrjZoU00Tv2UMk5GvQYHh/l8hjkDvMaZ5SL3JAHcmguDikUeTHLG3ytBDgImwHdrmktDZHjUA6wbG4CaYPxJBEYg1jy2PwLcGsZq8LKbM4+H4jg06W1+I2dzS7zZKCsGOxS+HJstOPKHNbqc3wpbDf9iKsD15IaCeV34Iy/do8rXO3caYNurjsB1TLgvHI43OdJHpt0TgyJjQwmMP3Fva6KTz+WVpJFu8p2qnhfF4osZ2O6Iu8UP8V45h1VBpGqnBpF27kXvr1Xyz+jeOB578mN7Y3wSNkd+Fjo5Gvd20tIt3yUjJOXFggeXghpZ4cmoOIJDS2rshrjXZpPQqJ4ww5EkmlwZJCITWnW3+yxhc0XRNsNCxYPRM4vieFj7bE7SPCoaWgO8PHyYzceshgLshnlDjs12/II+bIDwwFErMga7gkHh0ZLjkGgHkX7eXrzrkqp452fjhkZbS8ao5G+Qc3bj8Ivny3TbgnxDHD53RAua90jYmsaIrcxrfK7UHQ3oAdQeHtoUN7qxeMwxsmiBne2fWXyPawvjLmuHkbrqQnVbnFzNWluwpc8swrHAXf02Rpc/wACTQ38T/Dk0t2DvMaoeVzTv0cD1UYnzaPEETjHenWGPLNX+uobX6Jrn/FFtqJgDtclPe0FwY7HhhGkg+VzhC7UNwNQolRxONxRujk/va4ovADG6GNc3ceIXaiQ6natOkjUAdWyHkmHxwB3y5DC4Pge0saHODo5AWtJoOcCPK29rOyhNnyNrVHpJAcNQc22nk4XzB7pjwj4gggiOPU0kTmua5xbG12mV8fiAM1kANbHqaNRtzjdApZ8R8XGTK2QNLKiYzSd60XQaerQCAL7Jlmn9EeCHpH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1848245" y="480644"/>
            <a:ext cx="6419056" cy="634082"/>
          </a:xfrm>
        </p:spPr>
        <p:txBody>
          <a:bodyPr>
            <a:normAutofit/>
          </a:bodyPr>
          <a:lstStyle/>
          <a:p>
            <a:pPr algn="l"/>
            <a:r>
              <a:rPr lang="hr-H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NADIĆI NISKO SAMOPOŠTOVANJE </a:t>
            </a:r>
            <a:endParaRPr lang="hr-H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</a:endParaRP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612775" y="5266652"/>
            <a:ext cx="6419056" cy="4301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r-H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SVE SKUPITI I PLANIRATI BUDUĆNOST </a:t>
            </a:r>
            <a:endParaRPr lang="hr-H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</a:endParaRPr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612775" y="4715376"/>
            <a:ext cx="6419056" cy="4301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r-H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DEFINIRANJE PODTEKSTA</a:t>
            </a:r>
            <a:endParaRPr lang="hr-H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</a:endParaRPr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627852" y="4189072"/>
            <a:ext cx="6419056" cy="4301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r-H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PROMJENA PRAVILA</a:t>
            </a:r>
            <a:endParaRPr lang="hr-H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</a:endParaRPr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612775" y="3673925"/>
            <a:ext cx="6160283" cy="4301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r-H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JAČANJE SAMOPRIHVAĆANJA</a:t>
            </a:r>
            <a:endParaRPr lang="hr-H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</a:endParaRPr>
          </a:p>
        </p:txBody>
      </p:sp>
      <p:sp>
        <p:nvSpPr>
          <p:cNvPr id="30" name="Title 1"/>
          <p:cNvSpPr txBox="1">
            <a:spLocks/>
          </p:cNvSpPr>
          <p:nvPr/>
        </p:nvSpPr>
        <p:spPr>
          <a:xfrm>
            <a:off x="627852" y="3144340"/>
            <a:ext cx="5931449" cy="4301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r-H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BORBA PROTIV SAMOKRITIKA</a:t>
            </a:r>
            <a:endParaRPr lang="hr-H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</a:endParaRP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627852" y="2573381"/>
            <a:ext cx="5645121" cy="4301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r-H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PROVJERA ANKSIOZNIH PREDIKCIJA</a:t>
            </a:r>
            <a:endParaRPr lang="hr-H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0206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13"/>
          <p:cNvSpPr>
            <a:spLocks noGrp="1"/>
          </p:cNvSpPr>
          <p:nvPr>
            <p:ph idx="1"/>
          </p:nvPr>
        </p:nvSpPr>
        <p:spPr>
          <a:xfrm>
            <a:off x="597071" y="1380200"/>
            <a:ext cx="8513491" cy="5415656"/>
          </a:xfrm>
        </p:spPr>
        <p:txBody>
          <a:bodyPr>
            <a:normAutofit fontScale="92500"/>
          </a:bodyPr>
          <a:lstStyle/>
          <a:p>
            <a:r>
              <a:rPr lang="hr-HR" sz="2900" dirty="0"/>
              <a:t>K</a:t>
            </a:r>
            <a:r>
              <a:rPr lang="hr-HR" sz="2900" dirty="0" smtClean="0"/>
              <a:t>od prekršenih </a:t>
            </a:r>
            <a:r>
              <a:rPr lang="hr-HR" sz="2900" i="1" dirty="0" smtClean="0"/>
              <a:t>životnih pravila </a:t>
            </a:r>
            <a:r>
              <a:rPr lang="hr-HR" sz="2900" dirty="0" smtClean="0"/>
              <a:t>aktiviraju se </a:t>
            </a:r>
            <a:r>
              <a:rPr lang="hr-HR" sz="2900" i="1" dirty="0" smtClean="0"/>
              <a:t>zaključci </a:t>
            </a:r>
            <a:r>
              <a:rPr lang="hr-HR" sz="2900" dirty="0" smtClean="0"/>
              <a:t>koji zatim aktiviraju </a:t>
            </a:r>
            <a:r>
              <a:rPr lang="hr-HR" sz="2900" i="1" dirty="0" smtClean="0"/>
              <a:t>predikcije</a:t>
            </a:r>
            <a:r>
              <a:rPr lang="hr-HR" sz="2900" dirty="0" smtClean="0"/>
              <a:t> i upotrebu nepotrebnih </a:t>
            </a:r>
            <a:r>
              <a:rPr lang="hr-HR" sz="2900" i="1" dirty="0" smtClean="0"/>
              <a:t>predostrožnosti</a:t>
            </a:r>
            <a:r>
              <a:rPr lang="hr-HR" sz="2900" dirty="0" smtClean="0"/>
              <a:t> kako se te </a:t>
            </a:r>
            <a:r>
              <a:rPr lang="hr-HR" sz="2900" i="1" dirty="0" smtClean="0"/>
              <a:t>predikcije</a:t>
            </a:r>
            <a:r>
              <a:rPr lang="hr-HR" sz="2900" dirty="0" smtClean="0"/>
              <a:t> ne bi ostvarile, dok u stvarnosti potvrđuju </a:t>
            </a:r>
            <a:r>
              <a:rPr lang="hr-HR" sz="2900" dirty="0"/>
              <a:t>postojeće </a:t>
            </a:r>
            <a:r>
              <a:rPr lang="hr-HR" sz="2900" i="1" dirty="0"/>
              <a:t>predikcije</a:t>
            </a:r>
            <a:r>
              <a:rPr lang="hr-HR" sz="2900" dirty="0"/>
              <a:t> i </a:t>
            </a:r>
            <a:r>
              <a:rPr lang="hr-HR" sz="2900" dirty="0" smtClean="0"/>
              <a:t>onemogućuju </a:t>
            </a:r>
            <a:r>
              <a:rPr lang="hr-HR" sz="2900" dirty="0"/>
              <a:t>njihovo </a:t>
            </a:r>
            <a:r>
              <a:rPr lang="hr-HR" sz="2900" dirty="0" smtClean="0"/>
              <a:t>testiranje</a:t>
            </a:r>
          </a:p>
          <a:p>
            <a:endParaRPr lang="hr-HR" sz="2900" dirty="0" smtClean="0"/>
          </a:p>
          <a:p>
            <a:r>
              <a:rPr lang="hr-HR" sz="2900" i="1" dirty="0"/>
              <a:t>P</a:t>
            </a:r>
            <a:r>
              <a:rPr lang="hr-HR" sz="2900" i="1" dirty="0" smtClean="0"/>
              <a:t>redikcije</a:t>
            </a:r>
            <a:r>
              <a:rPr lang="hr-HR" sz="2900" dirty="0" smtClean="0"/>
              <a:t> najčešće uključuju pristranost u razmišljanju (davanje veće vjerojatnosti i težine lošim ishodima, podcjenjivanje vlastitih resursa i resursa iz okoline)</a:t>
            </a:r>
          </a:p>
          <a:p>
            <a:endParaRPr lang="hr-HR" sz="2900" dirty="0" smtClean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hr-HR" dirty="0"/>
              <a:t>Važno </a:t>
            </a:r>
            <a:r>
              <a:rPr lang="hr-HR" dirty="0" smtClean="0"/>
              <a:t>ih je odmah uočiti i uvidjeti utjecaj </a:t>
            </a:r>
            <a:r>
              <a:rPr lang="hr-HR" dirty="0"/>
              <a:t>na emocije i </a:t>
            </a:r>
            <a:r>
              <a:rPr lang="hr-HR" dirty="0" smtClean="0"/>
              <a:t>tijelo</a:t>
            </a:r>
            <a:endParaRPr lang="hr-HR" sz="2900" dirty="0" smtClean="0"/>
          </a:p>
          <a:p>
            <a:pPr marL="0" indent="0">
              <a:buNone/>
            </a:pPr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6274" y="135293"/>
            <a:ext cx="4909507" cy="8906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r-H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PROVJERA ANKSIOZNIH PREDIKCIJA</a:t>
            </a:r>
            <a:endParaRPr lang="hr-H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41" y="2420888"/>
            <a:ext cx="498921" cy="450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248" y="1216905"/>
            <a:ext cx="498921" cy="450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297" y="4505847"/>
            <a:ext cx="498921" cy="450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724" y="5192847"/>
            <a:ext cx="498921" cy="450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12" y="1488976"/>
            <a:ext cx="49530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421" y="3959919"/>
            <a:ext cx="49530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708" y="5779889"/>
            <a:ext cx="49530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5" descr="https://upload.wikimedia.org/wikipedia/commons/b/b4/Vortex-street-animation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447" y="1401578"/>
            <a:ext cx="649208" cy="4543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3" descr="http://www.800million.org/images_1/Vortex-street-animation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77" y="4007799"/>
            <a:ext cx="796175" cy="4989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5" descr="https://upload.wikimedia.org/wikipedia/commons/b/b4/Vortex-street-animation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032" y="5811337"/>
            <a:ext cx="649208" cy="4543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4583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13"/>
          <p:cNvSpPr>
            <a:spLocks noGrp="1"/>
          </p:cNvSpPr>
          <p:nvPr>
            <p:ph idx="1"/>
          </p:nvPr>
        </p:nvSpPr>
        <p:spPr>
          <a:xfrm>
            <a:off x="324192" y="935714"/>
            <a:ext cx="8819808" cy="5922285"/>
          </a:xfrm>
        </p:spPr>
        <p:txBody>
          <a:bodyPr>
            <a:normAutofit fontScale="77500" lnSpcReduction="20000"/>
          </a:bodyPr>
          <a:lstStyle/>
          <a:p>
            <a:r>
              <a:rPr lang="hr-HR" sz="2900" dirty="0" err="1" smtClean="0"/>
              <a:t>Proispitivanje</a:t>
            </a:r>
            <a:r>
              <a:rPr lang="hr-HR" sz="2900" dirty="0" smtClean="0"/>
              <a:t> anksioznih </a:t>
            </a:r>
            <a:r>
              <a:rPr lang="hr-HR" sz="2900" i="1" dirty="0" smtClean="0"/>
              <a:t>predikcija</a:t>
            </a:r>
            <a:r>
              <a:rPr lang="hr-HR" sz="2900" dirty="0" smtClean="0"/>
              <a:t> podrazumijeva: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hr-HR" dirty="0" smtClean="0"/>
              <a:t>dokaze za</a:t>
            </a:r>
            <a:r>
              <a:rPr lang="hr-HR" dirty="0"/>
              <a:t> </a:t>
            </a:r>
            <a:r>
              <a:rPr lang="hr-HR" dirty="0" smtClean="0"/>
              <a:t>i protiv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hr-HR" dirty="0" smtClean="0"/>
              <a:t>alternativne predikcije</a:t>
            </a:r>
            <a:r>
              <a:rPr lang="hr-HR" i="1" dirty="0" smtClean="0"/>
              <a:t> 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hr-HR" dirty="0" smtClean="0"/>
              <a:t>sagledavanje najboljeg, najgoreg i najvjerojatnijeg ishoda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hr-HR" dirty="0"/>
              <a:t>p</a:t>
            </a:r>
            <a:r>
              <a:rPr lang="hr-HR" dirty="0" smtClean="0"/>
              <a:t>ronalazak akcija koje se mogu poduzeti u slučaju najgoreg ishoda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endParaRPr lang="hr-HR" dirty="0" smtClean="0"/>
          </a:p>
          <a:p>
            <a:r>
              <a:rPr lang="hr-HR" sz="2900" i="1" dirty="0" smtClean="0"/>
              <a:t>Predostrožnost</a:t>
            </a:r>
            <a:r>
              <a:rPr lang="hr-HR" sz="2900" dirty="0" smtClean="0"/>
              <a:t> podrazumijeva:</a:t>
            </a:r>
          </a:p>
          <a:p>
            <a:pPr marL="914400" lvl="1" indent="-514350">
              <a:buFont typeface="+mj-lt"/>
              <a:buAutoNum type="arabicParenR"/>
            </a:pPr>
            <a:r>
              <a:rPr lang="hr-HR" dirty="0"/>
              <a:t>i</a:t>
            </a:r>
            <a:r>
              <a:rPr lang="hr-HR" dirty="0" smtClean="0"/>
              <a:t>zbjegavanje (lakše zaustaviti)</a:t>
            </a:r>
          </a:p>
          <a:p>
            <a:pPr marL="914400" lvl="1" indent="-514350">
              <a:buFont typeface="+mj-lt"/>
              <a:buAutoNum type="arabicParenR"/>
            </a:pPr>
            <a:r>
              <a:rPr lang="hr-HR" dirty="0" smtClean="0"/>
              <a:t>sigurnosno ponašanje (teže za uočiti i napustiti)</a:t>
            </a:r>
          </a:p>
          <a:p>
            <a:pPr marL="914400" lvl="1" indent="-514350">
              <a:buFont typeface="+mj-lt"/>
              <a:buAutoNum type="arabicParenR"/>
            </a:pPr>
            <a:endParaRPr lang="hr-HR" dirty="0" smtClean="0"/>
          </a:p>
          <a:p>
            <a:r>
              <a:rPr lang="hr-HR" sz="2900" dirty="0"/>
              <a:t>N</a:t>
            </a:r>
            <a:r>
              <a:rPr lang="hr-HR" sz="2900" dirty="0" smtClean="0"/>
              <a:t>a kraju se provodi provjera anksioznih </a:t>
            </a:r>
            <a:r>
              <a:rPr lang="hr-HR" sz="2900" i="1" dirty="0" smtClean="0"/>
              <a:t>predikcija</a:t>
            </a:r>
            <a:r>
              <a:rPr lang="hr-HR" sz="2900" dirty="0" smtClean="0"/>
              <a:t> kroz eksperimente (suočavanje i napuštanje sigurnosnih ponašanja) u 3 koraka:</a:t>
            </a:r>
          </a:p>
          <a:p>
            <a:pPr marL="914400" lvl="1" indent="-514350">
              <a:buFont typeface="+mj-lt"/>
              <a:buAutoNum type="arabicParenR"/>
            </a:pPr>
            <a:r>
              <a:rPr lang="hr-HR" dirty="0" smtClean="0"/>
              <a:t>iznošenje </a:t>
            </a:r>
            <a:r>
              <a:rPr lang="hr-HR" i="1" dirty="0" smtClean="0"/>
              <a:t>predikcija</a:t>
            </a:r>
            <a:r>
              <a:rPr lang="hr-HR" dirty="0" smtClean="0"/>
              <a:t> (uključuje vjerovanje 0-100)</a:t>
            </a:r>
          </a:p>
          <a:p>
            <a:pPr marL="914400" lvl="1" indent="-514350">
              <a:buFont typeface="+mj-lt"/>
              <a:buAutoNum type="arabicParenR"/>
            </a:pPr>
            <a:r>
              <a:rPr lang="hr-HR" dirty="0"/>
              <a:t>p</a:t>
            </a:r>
            <a:r>
              <a:rPr lang="hr-HR" dirty="0" smtClean="0"/>
              <a:t>opis poduzetog umjesto sigurnosnog ponašanja</a:t>
            </a:r>
          </a:p>
          <a:p>
            <a:pPr marL="914400" lvl="1" indent="-514350">
              <a:buFont typeface="+mj-lt"/>
              <a:buAutoNum type="arabicParenR"/>
            </a:pPr>
            <a:r>
              <a:rPr lang="hr-HR" dirty="0" smtClean="0"/>
              <a:t>Iznošenje rezultata eksperimenta</a:t>
            </a:r>
          </a:p>
          <a:p>
            <a:pPr marL="0" indent="0">
              <a:buNone/>
            </a:pPr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88671" y="58316"/>
            <a:ext cx="4603784" cy="7647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r-H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PROVJERA ANKSIOZNIH PREDIKCIJA</a:t>
            </a:r>
            <a:endParaRPr lang="hr-H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32" y="3140968"/>
            <a:ext cx="498921" cy="450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41" y="2420888"/>
            <a:ext cx="498921" cy="450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248" y="1216905"/>
            <a:ext cx="498921" cy="450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297" y="4505847"/>
            <a:ext cx="498921" cy="450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60" y="5013176"/>
            <a:ext cx="498921" cy="450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190" y="731130"/>
            <a:ext cx="49530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861" y="1678399"/>
            <a:ext cx="49530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661" y="2944066"/>
            <a:ext cx="49530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861" y="5221165"/>
            <a:ext cx="49530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5" descr="https://upload.wikimedia.org/wikipedia/commons/b/b4/Vortex-street-animation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410" y="915588"/>
            <a:ext cx="580809" cy="4064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3" descr="http://www.800million.org/images_1/Vortex-street-animation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661" y="2858361"/>
            <a:ext cx="649895" cy="4072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554" y="4194224"/>
            <a:ext cx="49530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5" descr="https://upload.wikimedia.org/wikipedia/commons/b/b4/Vortex-street-animation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646" y="4267738"/>
            <a:ext cx="580809" cy="4064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9548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/>
          <p:cNvSpPr txBox="1">
            <a:spLocks/>
          </p:cNvSpPr>
          <p:nvPr/>
        </p:nvSpPr>
        <p:spPr>
          <a:xfrm>
            <a:off x="167437" y="736688"/>
            <a:ext cx="6124168" cy="4301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r-HR" sz="2000" b="1" dirty="0" smtClean="0">
                <a:latin typeface="+mn-lt"/>
              </a:rPr>
              <a:t>           LISTA PREDIKCIJA I PREDOSTROŽNOSTI</a:t>
            </a:r>
            <a:endParaRPr lang="hr-HR" sz="2000" b="1" dirty="0">
              <a:latin typeface="+mn-lt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24902" y="234074"/>
            <a:ext cx="4270147" cy="4301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r-H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PROVJERA ANKSIOZNIH PREDIKCIJA</a:t>
            </a:r>
            <a:endParaRPr lang="hr-H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32" y="3140968"/>
            <a:ext cx="498921" cy="450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41" y="2420888"/>
            <a:ext cx="498921" cy="450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248" y="1216905"/>
            <a:ext cx="498921" cy="450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61" y="4149080"/>
            <a:ext cx="498921" cy="450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60" y="5013176"/>
            <a:ext cx="498921" cy="450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1958607"/>
              </p:ext>
            </p:extLst>
          </p:nvPr>
        </p:nvGraphicFramePr>
        <p:xfrm>
          <a:off x="770613" y="1232869"/>
          <a:ext cx="7848871" cy="2316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02079"/>
                <a:gridCol w="1202080"/>
                <a:gridCol w="1272790"/>
                <a:gridCol w="1697053"/>
                <a:gridCol w="2474869"/>
              </a:tblGrid>
              <a:tr h="370840">
                <a:tc>
                  <a:txBody>
                    <a:bodyPr/>
                    <a:lstStyle/>
                    <a:p>
                      <a:r>
                        <a:rPr lang="hr-HR" sz="2000" dirty="0" smtClean="0"/>
                        <a:t>DATUM/</a:t>
                      </a:r>
                    </a:p>
                    <a:p>
                      <a:r>
                        <a:rPr lang="hr-HR" sz="2000" dirty="0" smtClean="0"/>
                        <a:t>VRIJEME</a:t>
                      </a:r>
                      <a:endParaRPr lang="hr-H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000" dirty="0" smtClean="0"/>
                        <a:t>DOGAĐAJ</a:t>
                      </a:r>
                      <a:endParaRPr lang="hr-H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000" dirty="0" smtClean="0"/>
                        <a:t>EMOCIJE I TJELESNE SENZACIJE</a:t>
                      </a:r>
                      <a:endParaRPr lang="hr-H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000" dirty="0" smtClean="0"/>
                        <a:t>ANKSIOZNE</a:t>
                      </a:r>
                    </a:p>
                    <a:p>
                      <a:r>
                        <a:rPr lang="hr-HR" sz="2000" dirty="0" smtClean="0"/>
                        <a:t>PREDIKCIJE</a:t>
                      </a:r>
                      <a:endParaRPr lang="hr-H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000" dirty="0" smtClean="0"/>
                        <a:t>PREDOSTROŽNOSTI</a:t>
                      </a:r>
                      <a:endParaRPr lang="hr-HR" sz="2000" dirty="0"/>
                    </a:p>
                  </a:txBody>
                  <a:tcPr/>
                </a:tc>
              </a:tr>
              <a:tr h="1029919">
                <a:tc>
                  <a:txBody>
                    <a:bodyPr/>
                    <a:lstStyle/>
                    <a:p>
                      <a:endParaRPr lang="hr-H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000" dirty="0" smtClean="0"/>
                        <a:t>Intenzitet</a:t>
                      </a:r>
                    </a:p>
                    <a:p>
                      <a:r>
                        <a:rPr lang="hr-HR" sz="2000" dirty="0" smtClean="0"/>
                        <a:t>(0-100)</a:t>
                      </a:r>
                      <a:endParaRPr lang="hr-H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000" dirty="0" smtClean="0"/>
                        <a:t>Razina vjerovanja</a:t>
                      </a:r>
                    </a:p>
                    <a:p>
                      <a:r>
                        <a:rPr lang="hr-HR" sz="2000" dirty="0" smtClean="0"/>
                        <a:t>(0-100)</a:t>
                      </a:r>
                      <a:endParaRPr lang="hr-H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000" dirty="0" smtClean="0"/>
                        <a:t>-izbjegavajuća</a:t>
                      </a:r>
                      <a:r>
                        <a:rPr lang="hr-HR" sz="2000" baseline="0" dirty="0" smtClean="0"/>
                        <a:t> ponašanja</a:t>
                      </a:r>
                    </a:p>
                    <a:p>
                      <a:r>
                        <a:rPr lang="hr-HR" sz="2000" baseline="0" dirty="0" smtClean="0"/>
                        <a:t>-sigurnosna ponašanja</a:t>
                      </a:r>
                      <a:endParaRPr lang="hr-HR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4" name="Title 1"/>
          <p:cNvSpPr txBox="1">
            <a:spLocks/>
          </p:cNvSpPr>
          <p:nvPr/>
        </p:nvSpPr>
        <p:spPr>
          <a:xfrm>
            <a:off x="175441" y="3844817"/>
            <a:ext cx="8388424" cy="7920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r-HR" sz="2000" b="1" dirty="0" smtClean="0">
                <a:latin typeface="+mn-lt"/>
              </a:rPr>
              <a:t>           LISTA PREDIKCIJA I PREDOSTROŽNOSTI </a:t>
            </a:r>
            <a:endParaRPr lang="hr-HR" sz="2000" b="1" dirty="0"/>
          </a:p>
          <a:p>
            <a:pPr algn="l"/>
            <a:endParaRPr lang="hr-HR" sz="2000" b="1" dirty="0">
              <a:latin typeface="+mn-lt"/>
            </a:endParaRPr>
          </a:p>
        </p:txBody>
      </p:sp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2458397"/>
              </p:ext>
            </p:extLst>
          </p:nvPr>
        </p:nvGraphicFramePr>
        <p:xfrm>
          <a:off x="174226" y="4374518"/>
          <a:ext cx="8862270" cy="2316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6916"/>
                <a:gridCol w="1286177"/>
                <a:gridCol w="1361835"/>
                <a:gridCol w="1513151"/>
                <a:gridCol w="1891438"/>
                <a:gridCol w="2042753"/>
              </a:tblGrid>
              <a:tr h="370840">
                <a:tc>
                  <a:txBody>
                    <a:bodyPr/>
                    <a:lstStyle/>
                    <a:p>
                      <a:r>
                        <a:rPr lang="hr-HR" sz="2000" dirty="0" smtClean="0"/>
                        <a:t>DAT./</a:t>
                      </a:r>
                    </a:p>
                    <a:p>
                      <a:r>
                        <a:rPr lang="hr-HR" sz="2000" dirty="0" smtClean="0"/>
                        <a:t>SAT</a:t>
                      </a:r>
                      <a:endParaRPr lang="hr-H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000" dirty="0" smtClean="0"/>
                        <a:t>DOGAĐAJ</a:t>
                      </a:r>
                      <a:endParaRPr lang="hr-H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000" dirty="0" smtClean="0"/>
                        <a:t>EMOCIJE I TJELESNE SENZACIJE</a:t>
                      </a:r>
                      <a:endParaRPr lang="hr-H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000" dirty="0" smtClean="0"/>
                        <a:t>ANKSIOZNE</a:t>
                      </a:r>
                    </a:p>
                    <a:p>
                      <a:r>
                        <a:rPr lang="hr-HR" sz="2000" dirty="0" smtClean="0"/>
                        <a:t>PREDIKCIJE</a:t>
                      </a:r>
                      <a:endParaRPr lang="hr-H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000" dirty="0" smtClean="0"/>
                        <a:t>ALTERNATIVNO</a:t>
                      </a:r>
                    </a:p>
                    <a:p>
                      <a:r>
                        <a:rPr lang="hr-HR" sz="2000" dirty="0" smtClean="0"/>
                        <a:t>VIĐENJE</a:t>
                      </a:r>
                      <a:endParaRPr lang="hr-H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000" dirty="0" smtClean="0"/>
                        <a:t>EKSPERIMENT</a:t>
                      </a:r>
                      <a:endParaRPr lang="hr-HR" sz="2000" dirty="0"/>
                    </a:p>
                  </a:txBody>
                  <a:tcPr/>
                </a:tc>
              </a:tr>
              <a:tr h="1029919">
                <a:tc>
                  <a:txBody>
                    <a:bodyPr/>
                    <a:lstStyle/>
                    <a:p>
                      <a:endParaRPr lang="hr-H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000" dirty="0" smtClean="0"/>
                        <a:t>Intenzitet</a:t>
                      </a:r>
                    </a:p>
                    <a:p>
                      <a:r>
                        <a:rPr lang="hr-HR" sz="2000" dirty="0" smtClean="0"/>
                        <a:t>(0-100)</a:t>
                      </a:r>
                      <a:endParaRPr lang="hr-H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000" dirty="0" smtClean="0"/>
                        <a:t>Razina vjerovanja</a:t>
                      </a:r>
                    </a:p>
                    <a:p>
                      <a:r>
                        <a:rPr lang="hr-HR" sz="2000" dirty="0" smtClean="0"/>
                        <a:t>(0-100)</a:t>
                      </a:r>
                      <a:endParaRPr lang="hr-H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000" dirty="0" smtClean="0"/>
                        <a:t>Razina vjerovanja</a:t>
                      </a:r>
                    </a:p>
                    <a:p>
                      <a:r>
                        <a:rPr lang="hr-HR" sz="2000" dirty="0" smtClean="0"/>
                        <a:t>(0-100)</a:t>
                      </a:r>
                      <a:endParaRPr lang="hr-H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000" dirty="0" smtClean="0"/>
                        <a:t>-postupci</a:t>
                      </a:r>
                      <a:r>
                        <a:rPr lang="hr-HR" sz="2000" baseline="0" dirty="0" smtClean="0"/>
                        <a:t> poduzeti umjesto predostrožnosti i njihovi rezultati</a:t>
                      </a:r>
                      <a:endParaRPr lang="hr-HR" sz="20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25" descr="https://upload.wikimedia.org/wikipedia/commons/b/b4/Vortex-street-animation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192" y="760356"/>
            <a:ext cx="657164" cy="4064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3" descr="http://www.800million.org/images_1/Vortex-street-animation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08" y="3926284"/>
            <a:ext cx="649895" cy="4072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5432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4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 descr="http://i225.photobucket.com/albums/dd155/GM123456/RopeVibration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725093" y="2695018"/>
            <a:ext cx="6508182" cy="1495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itle 1"/>
          <p:cNvSpPr txBox="1">
            <a:spLocks/>
          </p:cNvSpPr>
          <p:nvPr/>
        </p:nvSpPr>
        <p:spPr>
          <a:xfrm>
            <a:off x="2827177" y="405624"/>
            <a:ext cx="3512100" cy="4301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r-H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BORBA PROTIV SAMOKRITIKA</a:t>
            </a:r>
            <a:endParaRPr lang="hr-H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</a:endParaRPr>
          </a:p>
        </p:txBody>
      </p:sp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5728" y="13728"/>
            <a:ext cx="356552" cy="133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ontent Placeholder 13"/>
          <p:cNvSpPr txBox="1">
            <a:spLocks/>
          </p:cNvSpPr>
          <p:nvPr/>
        </p:nvSpPr>
        <p:spPr>
          <a:xfrm>
            <a:off x="827584" y="764704"/>
            <a:ext cx="7920880" cy="5782952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 err="1" smtClean="0"/>
              <a:t>Samokritizirajuće</a:t>
            </a:r>
            <a:r>
              <a:rPr lang="hr-HR" dirty="0" smtClean="0"/>
              <a:t> misli potiču nisko samopoštovanje jer aktiviraju loše osjećaje (npr. tugu, sram, krivnju), a time posljedično negativna bazična vjerovanja</a:t>
            </a:r>
          </a:p>
          <a:p>
            <a:endParaRPr lang="hr-HR" dirty="0" smtClean="0"/>
          </a:p>
          <a:p>
            <a:r>
              <a:rPr lang="hr-HR" dirty="0" smtClean="0"/>
              <a:t>Aktiviraju se kada je prekršeno životno pravilo</a:t>
            </a:r>
          </a:p>
          <a:p>
            <a:endParaRPr lang="hr-HR" dirty="0" smtClean="0"/>
          </a:p>
          <a:p>
            <a:r>
              <a:rPr lang="hr-HR" dirty="0" err="1" smtClean="0"/>
              <a:t>Proispitivanje</a:t>
            </a:r>
            <a:r>
              <a:rPr lang="hr-HR" dirty="0" smtClean="0"/>
              <a:t> </a:t>
            </a:r>
            <a:r>
              <a:rPr lang="hr-HR" dirty="0" err="1" smtClean="0"/>
              <a:t>samokritizirajućih</a:t>
            </a:r>
            <a:r>
              <a:rPr lang="hr-HR" dirty="0" smtClean="0"/>
              <a:t> misli podrazumijeva: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hr-HR" sz="3200" dirty="0"/>
              <a:t>t</a:t>
            </a:r>
            <a:r>
              <a:rPr lang="hr-HR" sz="3200" dirty="0" smtClean="0"/>
              <a:t>raženje dokaza (npr. dokazi </a:t>
            </a:r>
            <a:r>
              <a:rPr lang="hr-HR" sz="3200" dirty="0"/>
              <a:t>z</a:t>
            </a:r>
            <a:r>
              <a:rPr lang="hr-HR" sz="3200" dirty="0" smtClean="0"/>
              <a:t>a i protiv, postoji li zamjena misli sa činjenicama)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hr-HR" sz="3200" dirty="0" smtClean="0"/>
              <a:t>pronalazak alternativa </a:t>
            </a:r>
            <a:r>
              <a:rPr lang="hr-HR" sz="3200" dirty="0" err="1" smtClean="0"/>
              <a:t>samokritizirajućem</a:t>
            </a:r>
            <a:r>
              <a:rPr lang="hr-HR" sz="3200" dirty="0" smtClean="0"/>
              <a:t> mišljenju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hr-HR" sz="3200" dirty="0"/>
              <a:t>o</a:t>
            </a:r>
            <a:r>
              <a:rPr lang="hr-HR" sz="3200" dirty="0" smtClean="0"/>
              <a:t>svještavanje posljedica </a:t>
            </a:r>
            <a:r>
              <a:rPr lang="hr-HR" sz="3200" dirty="0" err="1" smtClean="0"/>
              <a:t>samokritizirajućeg</a:t>
            </a:r>
            <a:r>
              <a:rPr lang="hr-HR" sz="3200" dirty="0" smtClean="0"/>
              <a:t> razmišljanja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hr-HR" sz="3200" dirty="0" smtClean="0"/>
              <a:t>osvještavanje pristranosti u stavovima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hr-HR" sz="3200" dirty="0" smtClean="0"/>
              <a:t>osvještavanje mogućih akcija (npr. što promijeniti, kako uvesti </a:t>
            </a:r>
            <a:r>
              <a:rPr lang="hr-HR" sz="3200" dirty="0" err="1" smtClean="0"/>
              <a:t>balansiranije</a:t>
            </a:r>
            <a:r>
              <a:rPr lang="hr-HR" sz="3200" dirty="0" smtClean="0"/>
              <a:t> mišljenje u svakodnevicu, eksperimenti)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/>
          </a:p>
        </p:txBody>
      </p:sp>
      <p:pic>
        <p:nvPicPr>
          <p:cNvPr id="1035" name="Picture 11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85" y="777869"/>
            <a:ext cx="704855" cy="330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429" y="2123996"/>
            <a:ext cx="704855" cy="330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49" y="2908690"/>
            <a:ext cx="704855" cy="330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9633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 descr="http://i225.photobucket.com/albums/dd155/GM123456/RopeVibration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725093" y="2695018"/>
            <a:ext cx="6508182" cy="1495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itle 1"/>
          <p:cNvSpPr txBox="1">
            <a:spLocks/>
          </p:cNvSpPr>
          <p:nvPr/>
        </p:nvSpPr>
        <p:spPr>
          <a:xfrm>
            <a:off x="2827177" y="405624"/>
            <a:ext cx="3512100" cy="4301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r-H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BORBA PROTIV SAMOKRITIKA</a:t>
            </a:r>
            <a:endParaRPr lang="hr-H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</a:endParaRPr>
          </a:p>
        </p:txBody>
      </p:sp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5728" y="13728"/>
            <a:ext cx="356552" cy="133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ontent Placeholder 13"/>
          <p:cNvSpPr txBox="1">
            <a:spLocks/>
          </p:cNvSpPr>
          <p:nvPr/>
        </p:nvSpPr>
        <p:spPr>
          <a:xfrm>
            <a:off x="827584" y="835752"/>
            <a:ext cx="8151600" cy="571190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hr-HR" sz="3200" dirty="0" smtClean="0"/>
              <a:t>Važno </a:t>
            </a:r>
            <a:r>
              <a:rPr lang="hr-HR" sz="3200" dirty="0"/>
              <a:t>odmah ih uočiti i uvidjeti utjecaj na emocije i </a:t>
            </a:r>
            <a:r>
              <a:rPr lang="hr-HR" sz="3200" dirty="0" smtClean="0"/>
              <a:t>tijelo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hr-HR" sz="3200" dirty="0"/>
          </a:p>
          <a:p>
            <a:r>
              <a:rPr lang="hr-HR" dirty="0" smtClean="0"/>
              <a:t>Borba sa </a:t>
            </a:r>
            <a:r>
              <a:rPr lang="hr-HR" dirty="0" err="1" smtClean="0"/>
              <a:t>samokritizirajućim</a:t>
            </a:r>
            <a:r>
              <a:rPr lang="hr-HR" dirty="0" smtClean="0"/>
              <a:t> mislima podrazumijeva:</a:t>
            </a:r>
          </a:p>
          <a:p>
            <a:pPr marL="914400" lvl="1" indent="-514350">
              <a:buFont typeface="+mj-lt"/>
              <a:buAutoNum type="arabicParenR"/>
            </a:pPr>
            <a:r>
              <a:rPr lang="hr-HR" sz="3200" dirty="0"/>
              <a:t>p</a:t>
            </a:r>
            <a:r>
              <a:rPr lang="hr-HR" sz="3200" dirty="0" smtClean="0"/>
              <a:t>odizanje svijesti o </a:t>
            </a:r>
            <a:r>
              <a:rPr lang="hr-HR" sz="3200" dirty="0" err="1" smtClean="0"/>
              <a:t>samokritizirajućim</a:t>
            </a:r>
            <a:r>
              <a:rPr lang="hr-HR" sz="3200" i="1" dirty="0" smtClean="0"/>
              <a:t> </a:t>
            </a:r>
            <a:r>
              <a:rPr lang="hr-HR" sz="3200" dirty="0" smtClean="0"/>
              <a:t>mislima</a:t>
            </a:r>
            <a:r>
              <a:rPr lang="hr-HR" sz="3200" i="1" dirty="0" smtClean="0"/>
              <a:t> </a:t>
            </a:r>
            <a:r>
              <a:rPr lang="hr-HR" sz="3200" dirty="0" smtClean="0"/>
              <a:t>(korištenje „Liste uočavanja </a:t>
            </a:r>
            <a:r>
              <a:rPr lang="hr-HR" sz="3200" dirty="0" err="1" smtClean="0"/>
              <a:t>samokritizirajućih</a:t>
            </a:r>
            <a:r>
              <a:rPr lang="hr-HR" sz="3200" dirty="0" smtClean="0"/>
              <a:t> misli”) </a:t>
            </a:r>
          </a:p>
          <a:p>
            <a:pPr marL="914400" lvl="1" indent="-514350">
              <a:buFont typeface="+mj-lt"/>
              <a:buAutoNum type="arabicParenR"/>
            </a:pPr>
            <a:r>
              <a:rPr lang="hr-HR" sz="3200" dirty="0" smtClean="0"/>
              <a:t>preispitivanje </a:t>
            </a:r>
            <a:r>
              <a:rPr lang="hr-HR" sz="3200" dirty="0" err="1" smtClean="0"/>
              <a:t>samokritizirajućih</a:t>
            </a:r>
            <a:r>
              <a:rPr lang="hr-HR" sz="3200" dirty="0" smtClean="0"/>
              <a:t> misli (korištenje „Liste za borbu protiv </a:t>
            </a:r>
            <a:r>
              <a:rPr lang="hr-HR" sz="3200" dirty="0" err="1" smtClean="0"/>
              <a:t>samokritizirajućih</a:t>
            </a:r>
            <a:r>
              <a:rPr lang="hr-HR" sz="3200" dirty="0" smtClean="0"/>
              <a:t> misli”)</a:t>
            </a:r>
          </a:p>
          <a:p>
            <a:pPr marL="914400" lvl="1" indent="-514350">
              <a:buFont typeface="+mj-lt"/>
              <a:buAutoNum type="arabicParenR"/>
            </a:pPr>
            <a:r>
              <a:rPr lang="hr-HR" sz="3200" dirty="0"/>
              <a:t>e</a:t>
            </a:r>
            <a:r>
              <a:rPr lang="hr-HR" sz="3200" dirty="0" smtClean="0"/>
              <a:t>ksperimentiranje sa pozitivnim pogledom na sebe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/>
          </a:p>
        </p:txBody>
      </p:sp>
      <p:pic>
        <p:nvPicPr>
          <p:cNvPr id="1035" name="Picture 11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938" y="908720"/>
            <a:ext cx="674465" cy="316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912" y="2154753"/>
            <a:ext cx="674465" cy="316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5978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5715</TotalTime>
  <Words>1918</Words>
  <Application>Microsoft Office PowerPoint</Application>
  <PresentationFormat>On-screen Show (4:3)</PresentationFormat>
  <Paragraphs>334</Paragraphs>
  <Slides>24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PowerPoint Presentation</vt:lpstr>
      <vt:lpstr>PowerPoint Presentation</vt:lpstr>
      <vt:lpstr>ODRŽAVANJE NISKOG SAMOPOŠTOVANJA </vt:lpstr>
      <vt:lpstr>NADIĆI NISKO SAMOPOŠTOVANJE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Kraljeta</dc:creator>
  <cp:lastModifiedBy>HUBIKOT</cp:lastModifiedBy>
  <cp:revision>437</cp:revision>
  <dcterms:created xsi:type="dcterms:W3CDTF">2016-01-17T14:45:37Z</dcterms:created>
  <dcterms:modified xsi:type="dcterms:W3CDTF">2016-03-11T12:32:42Z</dcterms:modified>
</cp:coreProperties>
</file>