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9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3" r:id="rId13"/>
    <p:sldId id="271" r:id="rId14"/>
    <p:sldId id="270" r:id="rId15"/>
    <p:sldId id="258" r:id="rId16"/>
    <p:sldId id="266" r:id="rId17"/>
    <p:sldId id="274" r:id="rId18"/>
    <p:sldId id="275" r:id="rId19"/>
    <p:sldId id="276" r:id="rId20"/>
    <p:sldId id="283" r:id="rId21"/>
    <p:sldId id="282" r:id="rId22"/>
    <p:sldId id="281" r:id="rId23"/>
    <p:sldId id="280" r:id="rId24"/>
    <p:sldId id="284" r:id="rId25"/>
    <p:sldId id="285" r:id="rId26"/>
    <p:sldId id="286" r:id="rId27"/>
    <p:sldId id="287" r:id="rId28"/>
    <p:sldId id="288" r:id="rId29"/>
    <p:sldId id="290" r:id="rId30"/>
    <p:sldId id="277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9" autoAdjust="0"/>
  </p:normalViewPr>
  <p:slideViewPr>
    <p:cSldViewPr>
      <p:cViewPr>
        <p:scale>
          <a:sx n="70" d="100"/>
          <a:sy n="70" d="100"/>
        </p:scale>
        <p:origin x="-11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1271B-BB9E-4EC8-8BEE-A841DFB65913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12CAC-1099-4B50-BA5B-6232EA42F7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97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CAC-1099-4B50-BA5B-6232EA42F7C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04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12CAC-1099-4B50-BA5B-6232EA42F7C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91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99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47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37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93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4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91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32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59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95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89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7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6F43-8EF8-40CF-94DF-C594AD6928EB}" type="datetimeFigureOut">
              <a:rPr lang="hr-HR" smtClean="0"/>
              <a:t>11.1.2016.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2AF5-B25D-475E-8A6A-6D6DE0C08F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3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4.gif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12" Type="http://schemas.openxmlformats.org/officeDocument/2006/relationships/image" Target="../media/image53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11" Type="http://schemas.openxmlformats.org/officeDocument/2006/relationships/image" Target="../media/image52.gif"/><Relationship Id="rId5" Type="http://schemas.openxmlformats.org/officeDocument/2006/relationships/image" Target="../media/image46.gif"/><Relationship Id="rId15" Type="http://schemas.openxmlformats.org/officeDocument/2006/relationships/image" Target="../media/image56.gif"/><Relationship Id="rId10" Type="http://schemas.openxmlformats.org/officeDocument/2006/relationships/image" Target="../media/image51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Relationship Id="rId14" Type="http://schemas.openxmlformats.org/officeDocument/2006/relationships/image" Target="../media/image5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1746" name="Picture 2" descr="http://il7.picdn.net/shutterstock/videos/10799834/thumb/1.jpg?i10c=img.resize(height:1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12098"/>
            <a:ext cx="813690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>
                <a:solidFill>
                  <a:schemeClr val="bg1"/>
                </a:solidFill>
              </a:rPr>
              <a:t>BIHEVIORALNO-KOGNITIVNA TERAPIJA</a:t>
            </a:r>
            <a:endParaRPr lang="hr-H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500" dirty="0" smtClean="0">
                <a:solidFill>
                  <a:schemeClr val="bg1"/>
                </a:solidFill>
              </a:rPr>
              <a:t>HUBIKOT</a:t>
            </a:r>
            <a:endParaRPr lang="hr-HR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bg1"/>
                </a:solidFill>
              </a:rPr>
              <a:t>PRAKTIKUM </a:t>
            </a:r>
            <a:r>
              <a:rPr lang="en-GB" sz="2500" dirty="0">
                <a:solidFill>
                  <a:schemeClr val="bg1"/>
                </a:solidFill>
              </a:rPr>
              <a:t>II</a:t>
            </a:r>
            <a:endParaRPr lang="hr-H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>
                <a:solidFill>
                  <a:schemeClr val="bg1"/>
                </a:solidFill>
              </a:rPr>
              <a:t>Bihevioralno-kognitivni </a:t>
            </a:r>
            <a:r>
              <a:rPr lang="hr-HR" dirty="0">
                <a:solidFill>
                  <a:schemeClr val="bg1"/>
                </a:solidFill>
              </a:rPr>
              <a:t>tretman partnerskih problema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r"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MAJA KRALJETA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20">
            <a:off x="3020433" y="22312"/>
            <a:ext cx="2746072" cy="84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3386" y="1412775"/>
            <a:ext cx="8494226" cy="5266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r>
              <a:rPr lang="en-GB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INDIVIDUALNI INTERVJU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700" dirty="0">
                <a:cs typeface="Times New Roman" panose="02020603050405020304" pitchFamily="18" charset="0"/>
              </a:rPr>
              <a:t>u</a:t>
            </a:r>
            <a:r>
              <a:rPr lang="hr-HR" sz="2700" dirty="0" smtClean="0">
                <a:cs typeface="Times New Roman" panose="02020603050405020304" pitchFamily="18" charset="0"/>
              </a:rPr>
              <a:t>nutar drugog i trećeg </a:t>
            </a:r>
            <a:r>
              <a:rPr lang="en-GB" sz="2700" dirty="0" err="1" smtClean="0">
                <a:cs typeface="Times New Roman" panose="02020603050405020304" pitchFamily="18" charset="0"/>
              </a:rPr>
              <a:t>susreta</a:t>
            </a:r>
            <a:r>
              <a:rPr lang="hr-HR" sz="2700" dirty="0" smtClean="0">
                <a:cs typeface="Times New Roman" panose="02020603050405020304" pitchFamily="18" charset="0"/>
              </a:rPr>
              <a:t> sa svakim članom para ponaosob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700" dirty="0">
                <a:cs typeface="Times New Roman" panose="02020603050405020304" pitchFamily="18" charset="0"/>
              </a:rPr>
              <a:t>t</a:t>
            </a:r>
            <a:r>
              <a:rPr lang="hr-HR" sz="2700" dirty="0" smtClean="0">
                <a:cs typeface="Times New Roman" panose="02020603050405020304" pitchFamily="18" charset="0"/>
              </a:rPr>
              <a:t>eme: problemi koji nisu bili zahvaćeni na zajedničkom intervjuu, određena problematična područja u partnerskom odnosu koje je klijent naveo u upitniku, problemi vezani uz obitelj porijekla koji utječu na sadašnju vezu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700" dirty="0">
                <a:cs typeface="Times New Roman" panose="02020603050405020304" pitchFamily="18" charset="0"/>
              </a:rPr>
              <a:t>p</a:t>
            </a:r>
            <a:r>
              <a:rPr lang="hr-HR" sz="2700" dirty="0" smtClean="0">
                <a:cs typeface="Times New Roman" panose="02020603050405020304" pitchFamily="18" charset="0"/>
              </a:rPr>
              <a:t>romatranje: postoji li promjena u ponašanju klijenta u odnosu na </a:t>
            </a:r>
            <a:r>
              <a:rPr lang="hr-HR" sz="2700" dirty="0">
                <a:cs typeface="Times New Roman" panose="02020603050405020304" pitchFamily="18" charset="0"/>
              </a:rPr>
              <a:t>z</a:t>
            </a:r>
            <a:r>
              <a:rPr lang="hr-HR" sz="2700" dirty="0" smtClean="0">
                <a:cs typeface="Times New Roman" panose="02020603050405020304" pitchFamily="18" charset="0"/>
              </a:rPr>
              <a:t>ajednički intervju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700" dirty="0">
                <a:cs typeface="Times New Roman" panose="02020603050405020304" pitchFamily="18" charset="0"/>
              </a:rPr>
              <a:t>o</a:t>
            </a:r>
            <a:r>
              <a:rPr lang="hr-HR" sz="2700" dirty="0" smtClean="0">
                <a:cs typeface="Times New Roman" panose="02020603050405020304" pitchFamily="18" charset="0"/>
              </a:rPr>
              <a:t>dluka o daljnjem smjeru terapije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700" dirty="0" smtClean="0">
                <a:cs typeface="Times New Roman" panose="02020603050405020304" pitchFamily="18" charset="0"/>
              </a:rPr>
              <a:t>uvođenje individualne terapije za klijenta kojemu je to potrebno (najbolje da je drugi terapeut) i/ ili booster seanse</a:t>
            </a:r>
            <a:r>
              <a:rPr lang="hr-H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D# 4450 - Rubber Stamp Classified - PowerPoin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95" y="3947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4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20">
            <a:off x="2959824" y="24802"/>
            <a:ext cx="2809539" cy="91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1234" y="1052736"/>
            <a:ext cx="8651102" cy="558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UGOVOR </a:t>
            </a:r>
            <a:r>
              <a:rPr lang="hr-HR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TRETMANU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>
                <a:cs typeface="Times New Roman" panose="02020603050405020304" pitchFamily="18" charset="0"/>
              </a:rPr>
              <a:t>p</a:t>
            </a:r>
            <a:r>
              <a:rPr lang="hr-HR" sz="2600" dirty="0" smtClean="0">
                <a:cs typeface="Times New Roman" panose="02020603050405020304" pitchFamily="18" charset="0"/>
              </a:rPr>
              <a:t>rovodi se na 4. </a:t>
            </a:r>
            <a:r>
              <a:rPr lang="en-GB" sz="2600" dirty="0" err="1" smtClean="0">
                <a:cs typeface="Times New Roman" panose="02020603050405020304" pitchFamily="18" charset="0"/>
              </a:rPr>
              <a:t>seansi</a:t>
            </a:r>
            <a:r>
              <a:rPr lang="hr-HR" sz="2600" dirty="0" smtClean="0">
                <a:cs typeface="Times New Roman" panose="02020603050405020304" pitchFamily="18" charset="0"/>
              </a:rPr>
              <a:t> ili 2. zajedničko</a:t>
            </a:r>
            <a:r>
              <a:rPr lang="en-GB" sz="2600" dirty="0" smtClean="0">
                <a:cs typeface="Times New Roman" panose="02020603050405020304" pitchFamily="18" charset="0"/>
              </a:rPr>
              <a:t>j </a:t>
            </a:r>
            <a:r>
              <a:rPr lang="en-GB" sz="2600" dirty="0" err="1" smtClean="0">
                <a:cs typeface="Times New Roman" panose="02020603050405020304" pitchFamily="18" charset="0"/>
              </a:rPr>
              <a:t>seansi</a:t>
            </a:r>
            <a:endParaRPr lang="hr-HR" sz="2600" dirty="0" smtClean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>
                <a:cs typeface="Times New Roman" panose="02020603050405020304" pitchFamily="18" charset="0"/>
              </a:rPr>
              <a:t>t</a:t>
            </a:r>
            <a:r>
              <a:rPr lang="hr-HR" sz="2600" dirty="0" smtClean="0">
                <a:cs typeface="Times New Roman" panose="02020603050405020304" pitchFamily="18" charset="0"/>
              </a:rPr>
              <a:t>erapeut pruža edukaciju para o BKT te iznosi konceptualizaciju slučaja, kritična područja i plan za daljnju terapiju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 smtClean="0">
                <a:cs typeface="Times New Roman" panose="02020603050405020304" pitchFamily="18" charset="0"/>
              </a:rPr>
              <a:t>važno verbalno pristajanje na tretman </a:t>
            </a:r>
            <a:r>
              <a:rPr lang="hr-HR" sz="2600" dirty="0">
                <a:cs typeface="Times New Roman" panose="02020603050405020304" pitchFamily="18" charset="0"/>
              </a:rPr>
              <a:t>i</a:t>
            </a:r>
            <a:r>
              <a:rPr lang="hr-HR" sz="2600" dirty="0" smtClean="0">
                <a:cs typeface="Times New Roman" panose="02020603050405020304" pitchFamily="18" charset="0"/>
              </a:rPr>
              <a:t> stvaranje kolaborativnog </a:t>
            </a:r>
            <a:r>
              <a:rPr lang="hr-HR" sz="2600" dirty="0" smtClean="0">
                <a:cs typeface="Times New Roman" panose="02020603050405020304" pitchFamily="18" charset="0"/>
              </a:rPr>
              <a:t>seta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PROBLEMATIČNIH PODRUČJA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>
                <a:cs typeface="Times New Roman" panose="02020603050405020304" pitchFamily="18" charset="0"/>
              </a:rPr>
              <a:t>p</a:t>
            </a:r>
            <a:r>
              <a:rPr lang="hr-HR" sz="2600" dirty="0" smtClean="0">
                <a:cs typeface="Times New Roman" panose="02020603050405020304" pitchFamily="18" charset="0"/>
              </a:rPr>
              <a:t>rovodi se zajedničkim radom terapeuta i para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>
                <a:cs typeface="Times New Roman" panose="02020603050405020304" pitchFamily="18" charset="0"/>
              </a:rPr>
              <a:t>p</a:t>
            </a:r>
            <a:r>
              <a:rPr lang="hr-HR" sz="2600" dirty="0" smtClean="0">
                <a:cs typeface="Times New Roman" panose="02020603050405020304" pitchFamily="18" charset="0"/>
              </a:rPr>
              <a:t>rovodi se uz pomoć upitnika i individualnog intervjua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>
                <a:cs typeface="Times New Roman" panose="02020603050405020304" pitchFamily="18" charset="0"/>
              </a:rPr>
              <a:t>p</a:t>
            </a:r>
            <a:r>
              <a:rPr lang="hr-HR" sz="2600" dirty="0" smtClean="0">
                <a:cs typeface="Times New Roman" panose="02020603050405020304" pitchFamily="18" charset="0"/>
              </a:rPr>
              <a:t>rovodi se stratificiranjem prema važnosti i </a:t>
            </a:r>
            <a:r>
              <a:rPr lang="en-GB" sz="2600" dirty="0" smtClean="0">
                <a:cs typeface="Times New Roman" panose="02020603050405020304" pitchFamily="18" charset="0"/>
              </a:rPr>
              <a:t>                            </a:t>
            </a:r>
            <a:r>
              <a:rPr lang="hr-HR" sz="2600" dirty="0" smtClean="0">
                <a:cs typeface="Times New Roman" panose="02020603050405020304" pitchFamily="18" charset="0"/>
              </a:rPr>
              <a:t>oslabljujućem efektu na odnos para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hr-HR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http://www.clipartsfree.net/vector/large/thatsmyboy_Simple_Red_Checkmark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4" y="1090029"/>
            <a:ext cx="366002" cy="3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clipartsfree.net/vector/large/thatsmyboy_Simple_Red_Checkmark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6" y="4301487"/>
            <a:ext cx="366002" cy="3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D# 17302 - Leave No Stone Unturned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6363"/>
            <a:ext cx="1481636" cy="14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pvisibility.com/img/Lo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20">
            <a:off x="3111818" y="88728"/>
            <a:ext cx="2456323" cy="71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http://www.clipartsfree.net/vector/large/thatsmyboy_Simple_Red_Checkmark_Vector_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6" y="1039480"/>
            <a:ext cx="366002" cy="3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clipartsfree.net/vector/large/thatsmyboy_Simple_Red_Checkmark_Vector_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3" y="3800236"/>
            <a:ext cx="366002" cy="3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clipartsfree.net/vector/large/thatsmyboy_Simple_Red_Checkmark_Vector_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3" y="2267321"/>
            <a:ext cx="366002" cy="3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0829" y="1039481"/>
            <a:ext cx="8621651" cy="5701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AUTOMATSKIH </a:t>
            </a:r>
            <a:r>
              <a:rPr lang="hr-HR" sz="5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MISLI </a:t>
            </a:r>
            <a:endParaRPr lang="hr-HR" sz="5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 smtClean="0">
                <a:cs typeface="Times New Roman" panose="02020603050405020304" pitchFamily="18" charset="0"/>
              </a:rPr>
              <a:t>poduka </a:t>
            </a:r>
            <a:r>
              <a:rPr lang="hr-HR" sz="5000" dirty="0">
                <a:cs typeface="Times New Roman" panose="02020603050405020304" pitchFamily="18" charset="0"/>
              </a:rPr>
              <a:t>klijenta o</a:t>
            </a:r>
            <a:r>
              <a:rPr lang="hr-HR" sz="5000" dirty="0" smtClean="0">
                <a:cs typeface="Times New Roman" panose="02020603050405020304" pitchFamily="18" charset="0"/>
              </a:rPr>
              <a:t> identifikaciji automatskih misli</a:t>
            </a:r>
            <a:endParaRPr lang="hr-HR" sz="50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 smtClean="0">
                <a:cs typeface="Times New Roman" panose="02020603050405020304" pitchFamily="18" charset="0"/>
              </a:rPr>
              <a:t>slikovito </a:t>
            </a:r>
            <a:r>
              <a:rPr lang="hr-HR" sz="5000" dirty="0">
                <a:cs typeface="Times New Roman" panose="02020603050405020304" pitchFamily="18" charset="0"/>
              </a:rPr>
              <a:t>dosjećanje situacije i mogućih misli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5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5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IDENTIFIKACIJA </a:t>
            </a:r>
            <a:r>
              <a:rPr lang="hr-H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BAZIČNIH VJEROVANJA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>
                <a:cs typeface="Times New Roman" panose="02020603050405020304" pitchFamily="18" charset="0"/>
              </a:rPr>
              <a:t>p</a:t>
            </a:r>
            <a:r>
              <a:rPr lang="hr-HR" sz="5000" dirty="0" smtClean="0">
                <a:cs typeface="Times New Roman" panose="02020603050405020304" pitchFamily="18" charset="0"/>
              </a:rPr>
              <a:t>rvi se puta provodi </a:t>
            </a:r>
            <a:r>
              <a:rPr lang="hr-HR" sz="5000" dirty="0">
                <a:cs typeface="Times New Roman" panose="02020603050405020304" pitchFamily="18" charset="0"/>
              </a:rPr>
              <a:t>na individualnom </a:t>
            </a:r>
            <a:r>
              <a:rPr lang="hr-HR" sz="5000" dirty="0" smtClean="0">
                <a:cs typeface="Times New Roman" panose="02020603050405020304" pitchFamily="18" charset="0"/>
              </a:rPr>
              <a:t>intervjuu (isključuje se utjecaj partnera)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 smtClean="0">
                <a:cs typeface="Times New Roman" panose="02020603050405020304" pitchFamily="18" charset="0"/>
              </a:rPr>
              <a:t>svaki sljedeći postupak identifikacije bazičnih vjerovanja provodi se </a:t>
            </a:r>
            <a:r>
              <a:rPr lang="hr-HR" sz="5000" dirty="0">
                <a:cs typeface="Times New Roman" panose="02020603050405020304" pitchFamily="18" charset="0"/>
              </a:rPr>
              <a:t>na zajedničkim </a:t>
            </a:r>
            <a:r>
              <a:rPr lang="hr-HR" sz="5000" dirty="0" smtClean="0">
                <a:cs typeface="Times New Roman" panose="02020603050405020304" pitchFamily="18" charset="0"/>
              </a:rPr>
              <a:t>tretmanima (za pridobivanje podrške partnera)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5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5000" dirty="0">
                <a:cs typeface="Times New Roman" panose="02020603050405020304" pitchFamily="18" charset="0"/>
              </a:rPr>
              <a:t> </a:t>
            </a:r>
            <a:r>
              <a:rPr lang="hr-HR" sz="5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IDENTITET IZ OBITELJI PORIJEKLA I S NJIM POVEZANA POSREDUJUĆA VJEROVANJA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>
                <a:cs typeface="Times New Roman" panose="02020603050405020304" pitchFamily="18" charset="0"/>
              </a:rPr>
              <a:t>e</a:t>
            </a:r>
            <a:r>
              <a:rPr lang="hr-HR" sz="5000" dirty="0" smtClean="0">
                <a:cs typeface="Times New Roman" panose="02020603050405020304" pitchFamily="18" charset="0"/>
              </a:rPr>
              <a:t>valuira se funkcionalnost uvjerenja i pravila proizašlih iz obitelji porijekla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 smtClean="0">
                <a:cs typeface="Times New Roman" panose="02020603050405020304" pitchFamily="18" charset="0"/>
              </a:rPr>
              <a:t>uvid u obrazac interakcije roditelja kao na neizgovoreni dogovor supružnika, a ne kao na pravilo za svaki odnos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 smtClean="0">
                <a:cs typeface="Times New Roman" panose="02020603050405020304" pitchFamily="18" charset="0"/>
              </a:rPr>
              <a:t>mogućnost upotrebe tehnike kognitivnog restrukturiranja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5000" dirty="0">
                <a:cs typeface="Times New Roman" panose="02020603050405020304" pitchFamily="18" charset="0"/>
              </a:rPr>
              <a:t>i</a:t>
            </a:r>
            <a:r>
              <a:rPr lang="hr-HR" sz="5000" dirty="0" smtClean="0">
                <a:cs typeface="Times New Roman" panose="02020603050405020304" pitchFamily="18" charset="0"/>
              </a:rPr>
              <a:t>dentifikacija posredujućih vjerovanja proizašlih iz obitelji porijekla važna zbog pridobivanja većeg razumijevanja i podrške partnera 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43" y="286315"/>
            <a:ext cx="34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0" y="4938168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7" y="1044622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1390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11715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ID# 6780 - Deep File Cabinet Pull File - PowerPoint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71" y="5373216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70262" y="1222452"/>
            <a:ext cx="8494226" cy="5446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EDUKACIJA PARA O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BK </a:t>
            </a:r>
            <a:r>
              <a:rPr lang="hr-H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TRETMANU PARA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cs typeface="Times New Roman" panose="02020603050405020304" pitchFamily="18" charset="0"/>
              </a:rPr>
              <a:t>p</a:t>
            </a:r>
            <a:r>
              <a:rPr lang="hr-HR" sz="2800" dirty="0" smtClean="0">
                <a:cs typeface="Times New Roman" panose="02020603050405020304" pitchFamily="18" charset="0"/>
              </a:rPr>
              <a:t>rovodi se tijekom </a:t>
            </a:r>
            <a:r>
              <a:rPr lang="hr-HR" sz="2800" dirty="0">
                <a:cs typeface="Times New Roman" panose="02020603050405020304" pitchFamily="18" charset="0"/>
              </a:rPr>
              <a:t>2. zajedničkog intervjua </a:t>
            </a:r>
            <a:r>
              <a:rPr lang="hr-HR" sz="2800" dirty="0" smtClean="0">
                <a:cs typeface="Times New Roman" panose="02020603050405020304" pitchFamily="18" charset="0"/>
              </a:rPr>
              <a:t>(kako bi oba partnera dobila </a:t>
            </a:r>
            <a:r>
              <a:rPr lang="hr-HR" sz="2800" dirty="0">
                <a:cs typeface="Times New Roman" panose="02020603050405020304" pitchFamily="18" charset="0"/>
              </a:rPr>
              <a:t>iste informacije)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cs typeface="Times New Roman" panose="02020603050405020304" pitchFamily="18" charset="0"/>
              </a:rPr>
              <a:t>k</a:t>
            </a:r>
            <a:r>
              <a:rPr lang="hr-HR" sz="2800" dirty="0" smtClean="0">
                <a:cs typeface="Times New Roman" panose="02020603050405020304" pitchFamily="18" charset="0"/>
              </a:rPr>
              <a:t>oristi se vokabular </a:t>
            </a:r>
            <a:r>
              <a:rPr lang="hr-HR" sz="2800" dirty="0">
                <a:cs typeface="Times New Roman" panose="02020603050405020304" pitchFamily="18" charset="0"/>
              </a:rPr>
              <a:t>primijenjen paru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cs typeface="Times New Roman" panose="02020603050405020304" pitchFamily="18" charset="0"/>
              </a:rPr>
              <a:t>n</a:t>
            </a:r>
            <a:r>
              <a:rPr lang="hr-HR" sz="2800" dirty="0" smtClean="0">
                <a:cs typeface="Times New Roman" panose="02020603050405020304" pitchFamily="18" charset="0"/>
              </a:rPr>
              <a:t>aglašava se </a:t>
            </a:r>
            <a:r>
              <a:rPr lang="hr-HR" sz="2800" dirty="0">
                <a:cs typeface="Times New Roman" panose="02020603050405020304" pitchFamily="18" charset="0"/>
              </a:rPr>
              <a:t>važnost strukturiranja seansi (kod krize mogućnost </a:t>
            </a:r>
            <a:r>
              <a:rPr lang="hr-HR" sz="2800" dirty="0" smtClean="0">
                <a:cs typeface="Times New Roman" panose="02020603050405020304" pitchFamily="18" charset="0"/>
              </a:rPr>
              <a:t>opiranja)</a:t>
            </a:r>
            <a:endParaRPr lang="hr-HR" sz="28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cs typeface="Times New Roman" panose="02020603050405020304" pitchFamily="18" charset="0"/>
              </a:rPr>
              <a:t>p</a:t>
            </a:r>
            <a:r>
              <a:rPr lang="hr-HR" sz="2800" dirty="0" smtClean="0">
                <a:cs typeface="Times New Roman" panose="02020603050405020304" pitchFamily="18" charset="0"/>
              </a:rPr>
              <a:t>ostavljaju se </a:t>
            </a:r>
            <a:r>
              <a:rPr lang="hr-HR" sz="2800" dirty="0">
                <a:cs typeface="Times New Roman" panose="02020603050405020304" pitchFamily="18" charset="0"/>
              </a:rPr>
              <a:t>pravila (npr. telefonski pozivi – pokušaj kontrole procesa, pridobivanje terapeuta)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>
                <a:cs typeface="Times New Roman" panose="02020603050405020304" pitchFamily="18" charset="0"/>
              </a:rPr>
              <a:t>p</a:t>
            </a:r>
            <a:r>
              <a:rPr lang="hr-HR" sz="2800" dirty="0" smtClean="0">
                <a:cs typeface="Times New Roman" panose="02020603050405020304" pitchFamily="18" charset="0"/>
              </a:rPr>
              <a:t>redlaže se literatura </a:t>
            </a:r>
            <a:r>
              <a:rPr lang="hr-HR" sz="2800" dirty="0">
                <a:cs typeface="Times New Roman" panose="02020603050405020304" pitchFamily="18" charset="0"/>
              </a:rPr>
              <a:t>- npr. </a:t>
            </a:r>
            <a:r>
              <a:rPr lang="hr-HR" sz="2800" i="1" dirty="0">
                <a:cs typeface="Times New Roman" panose="02020603050405020304" pitchFamily="18" charset="0"/>
              </a:rPr>
              <a:t>Love is </a:t>
            </a:r>
            <a:r>
              <a:rPr lang="hr-HR" sz="2800" i="1" dirty="0" err="1">
                <a:cs typeface="Times New Roman" panose="02020603050405020304" pitchFamily="18" charset="0"/>
              </a:rPr>
              <a:t>Never</a:t>
            </a:r>
            <a:r>
              <a:rPr lang="hr-HR" sz="2800" i="1" dirty="0"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cs typeface="Times New Roman" panose="02020603050405020304" pitchFamily="18" charset="0"/>
              </a:rPr>
              <a:t>Enough</a:t>
            </a:r>
            <a:r>
              <a:rPr lang="hr-HR" sz="2800" i="1" dirty="0">
                <a:cs typeface="Times New Roman" panose="02020603050405020304" pitchFamily="18" charset="0"/>
              </a:rPr>
              <a:t> </a:t>
            </a:r>
            <a:r>
              <a:rPr lang="hr-HR" sz="2800" dirty="0">
                <a:cs typeface="Times New Roman" panose="02020603050405020304" pitchFamily="18" charset="0"/>
              </a:rPr>
              <a:t>(</a:t>
            </a:r>
            <a:r>
              <a:rPr lang="hr-HR" sz="2800" dirty="0" err="1">
                <a:cs typeface="Times New Roman" panose="02020603050405020304" pitchFamily="18" charset="0"/>
              </a:rPr>
              <a:t>Beck</a:t>
            </a:r>
            <a:r>
              <a:rPr lang="hr-HR" sz="2800" dirty="0">
                <a:cs typeface="Times New Roman" panose="02020603050405020304" pitchFamily="18" charset="0"/>
              </a:rPr>
              <a:t>, 1988) i priručnik </a:t>
            </a:r>
            <a:r>
              <a:rPr lang="hr-HR" sz="2800" i="1" dirty="0" err="1">
                <a:cs typeface="Times New Roman" panose="02020603050405020304" pitchFamily="18" charset="0"/>
              </a:rPr>
              <a:t>Feeling</a:t>
            </a:r>
            <a:r>
              <a:rPr lang="hr-HR" sz="2800" i="1" dirty="0"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cs typeface="Times New Roman" panose="02020603050405020304" pitchFamily="18" charset="0"/>
              </a:rPr>
              <a:t>Good</a:t>
            </a:r>
            <a:r>
              <a:rPr lang="hr-HR" sz="2800" dirty="0">
                <a:cs typeface="Times New Roman" panose="02020603050405020304" pitchFamily="18" charset="0"/>
              </a:rPr>
              <a:t> (</a:t>
            </a:r>
            <a:r>
              <a:rPr lang="hr-HR" sz="2800" dirty="0" err="1">
                <a:cs typeface="Times New Roman" panose="02020603050405020304" pitchFamily="18" charset="0"/>
              </a:rPr>
              <a:t>Burns</a:t>
            </a:r>
            <a:r>
              <a:rPr lang="hr-HR" sz="2800" dirty="0">
                <a:cs typeface="Times New Roman" panose="02020603050405020304" pitchFamily="18" charset="0"/>
              </a:rPr>
              <a:t>, 1989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IDENTIFIKACIJA </a:t>
            </a:r>
            <a:r>
              <a:rPr lang="hr-H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IMENOVANJE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KOGNITIVNIH </a:t>
            </a:r>
            <a:endParaRPr lang="en-GB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DISTORZIJA </a:t>
            </a:r>
            <a:endParaRPr lang="hr-H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 smtClean="0">
                <a:cs typeface="Times New Roman" panose="02020603050405020304" pitchFamily="18" charset="0"/>
              </a:rPr>
              <a:t>podrazumijeva vođenje dnevnika negativnih misli</a:t>
            </a:r>
            <a:endParaRPr lang="hr-HR" sz="28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 smtClean="0">
                <a:cs typeface="Times New Roman" panose="02020603050405020304" pitchFamily="18" charset="0"/>
              </a:rPr>
              <a:t>pregledavanje na </a:t>
            </a:r>
            <a:r>
              <a:rPr lang="hr-HR" sz="2800" dirty="0">
                <a:cs typeface="Times New Roman" panose="02020603050405020304" pitchFamily="18" charset="0"/>
              </a:rPr>
              <a:t>zajedničkim </a:t>
            </a:r>
            <a:r>
              <a:rPr lang="hr-HR" sz="2800" dirty="0" smtClean="0">
                <a:cs typeface="Times New Roman" panose="02020603050405020304" pitchFamily="18" charset="0"/>
              </a:rPr>
              <a:t>terapijama</a:t>
            </a:r>
            <a:endParaRPr lang="hr-H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.imgur.com/TdYJ6q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AFAF5"/>
              </a:clrFrom>
              <a:clrTo>
                <a:srgbClr val="FA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37" y="556005"/>
            <a:ext cx="1714653" cy="1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" y="3573016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615"/>
            <a:ext cx="1440160" cy="7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92" y="19615"/>
            <a:ext cx="34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68" y="0"/>
            <a:ext cx="1171575" cy="7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" y="1297436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" y="647866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" y="4747100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781"/>
            <a:ext cx="8939890" cy="6114219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KRIVO PROCESIRANJE INFORMACIJA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>
                <a:cs typeface="Times New Roman" panose="02020603050405020304" pitchFamily="18" charset="0"/>
              </a:rPr>
              <a:t>u</a:t>
            </a:r>
            <a:r>
              <a:rPr lang="hr-HR" sz="3200" dirty="0" smtClean="0">
                <a:cs typeface="Times New Roman" panose="02020603050405020304" pitchFamily="18" charset="0"/>
              </a:rPr>
              <a:t>zrok: okolina i biološka predispozicija za kategoriziranjem</a:t>
            </a:r>
          </a:p>
          <a:p>
            <a:pPr marL="0" indent="0">
              <a:spcBef>
                <a:spcPts val="0"/>
              </a:spcBef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NEGATIVNO OBLIKOVANJE (NEGATIVE FRAMING)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 smtClean="0">
                <a:cs typeface="Times New Roman" panose="02020603050405020304" pitchFamily="18" charset="0"/>
              </a:rPr>
              <a:t>sklonost para da jedan drugoga gledaju u negativnom svjetlu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 smtClean="0">
                <a:cs typeface="Times New Roman" panose="02020603050405020304" pitchFamily="18" charset="0"/>
              </a:rPr>
              <a:t>„faktor preokreta” (</a:t>
            </a:r>
            <a:r>
              <a:rPr lang="hr-HR" sz="3200" dirty="0" err="1" smtClean="0">
                <a:cs typeface="Times New Roman" panose="02020603050405020304" pitchFamily="18" charset="0"/>
              </a:rPr>
              <a:t>Abrahms</a:t>
            </a:r>
            <a:r>
              <a:rPr lang="hr-HR" sz="3200" dirty="0" smtClean="0">
                <a:cs typeface="Times New Roman" panose="02020603050405020304" pitchFamily="18" charset="0"/>
              </a:rPr>
              <a:t> i </a:t>
            </a:r>
            <a:r>
              <a:rPr lang="hr-HR" sz="3200" dirty="0" err="1" smtClean="0">
                <a:cs typeface="Times New Roman" panose="02020603050405020304" pitchFamily="18" charset="0"/>
              </a:rPr>
              <a:t>Spring</a:t>
            </a:r>
            <a:r>
              <a:rPr lang="hr-HR" sz="3200" dirty="0" smtClean="0">
                <a:cs typeface="Times New Roman" panose="02020603050405020304" pitchFamily="18" charset="0"/>
              </a:rPr>
              <a:t>, 1989)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hr-HR" sz="3200" dirty="0" smtClean="0">
                <a:cs typeface="Times New Roman" panose="02020603050405020304" pitchFamily="18" charset="0"/>
              </a:rPr>
              <a:t>- karakteristike partnera koje su se nekada smatrale pozitivnima sada su</a:t>
            </a:r>
            <a:r>
              <a:rPr lang="en-GB" sz="3200" dirty="0" smtClean="0">
                <a:cs typeface="Times New Roman" panose="02020603050405020304" pitchFamily="18" charset="0"/>
              </a:rPr>
              <a:t> </a:t>
            </a:r>
            <a:r>
              <a:rPr lang="hr-HR" sz="3200" dirty="0" smtClean="0">
                <a:cs typeface="Times New Roman" panose="02020603050405020304" pitchFamily="18" charset="0"/>
              </a:rPr>
              <a:t> oc</a:t>
            </a:r>
            <a:r>
              <a:rPr lang="en-GB" sz="3200" dirty="0" err="1" smtClean="0">
                <a:cs typeface="Times New Roman" panose="02020603050405020304" pitchFamily="18" charset="0"/>
              </a:rPr>
              <a:t>i</a:t>
            </a:r>
            <a:r>
              <a:rPr lang="hr-HR" sz="3200" dirty="0" smtClean="0">
                <a:cs typeface="Times New Roman" panose="02020603050405020304" pitchFamily="18" charset="0"/>
              </a:rPr>
              <a:t>jenjene lošima (distorzija </a:t>
            </a:r>
            <a:r>
              <a:rPr lang="en-GB" sz="3200" dirty="0" err="1" smtClean="0">
                <a:cs typeface="Times New Roman" panose="02020603050405020304" pitchFamily="18" charset="0"/>
              </a:rPr>
              <a:t>na</a:t>
            </a:r>
            <a:r>
              <a:rPr lang="hr-HR" sz="3200" dirty="0" smtClean="0">
                <a:cs typeface="Times New Roman" panose="02020603050405020304" pitchFamily="18" charset="0"/>
              </a:rPr>
              <a:t> početku pozitivno karakteriziranih osobina)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hr-HR" sz="3200" dirty="0" smtClean="0">
                <a:cs typeface="Times New Roman" panose="02020603050405020304" pitchFamily="18" charset="0"/>
              </a:rPr>
              <a:t>- </a:t>
            </a:r>
            <a:r>
              <a:rPr lang="en-GB" sz="3200" dirty="0" smtClean="0">
                <a:cs typeface="Times New Roman" panose="02020603050405020304" pitchFamily="18" charset="0"/>
              </a:rPr>
              <a:t>s</a:t>
            </a:r>
            <a:r>
              <a:rPr lang="hr-HR" sz="3200" dirty="0" smtClean="0">
                <a:cs typeface="Times New Roman" panose="02020603050405020304" pitchFamily="18" charset="0"/>
              </a:rPr>
              <a:t>tavljanje u jedan stupac negativnih karakteristika (koje su nekada smatrane pozitivnim) nasuprot stupca sa tim istim pozitivnim osobinama</a:t>
            </a:r>
          </a:p>
          <a:p>
            <a:pPr marL="400050" lvl="1" indent="0">
              <a:spcBef>
                <a:spcPts val="0"/>
              </a:spcBef>
              <a:buNone/>
            </a:pPr>
            <a:endParaRPr lang="hr-H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hr-H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PODUČAVANJE PARA IDENTIFICIRANJU AUTOMATSKIH MISLI</a:t>
            </a:r>
          </a:p>
          <a:p>
            <a:pPr marL="1160463" lvl="2" indent="-260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 smtClean="0">
                <a:cs typeface="Times New Roman" panose="02020603050405020304" pitchFamily="18" charset="0"/>
              </a:rPr>
              <a:t>korištenje obrazaca za dnevno bilježenje disfunkcionalnih misli</a:t>
            </a:r>
          </a:p>
          <a:p>
            <a:pPr marL="1160463" lvl="2" indent="-260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>
                <a:cs typeface="Times New Roman" panose="02020603050405020304" pitchFamily="18" charset="0"/>
              </a:rPr>
              <a:t>t</a:t>
            </a:r>
            <a:r>
              <a:rPr lang="hr-HR" sz="3200" dirty="0" smtClean="0">
                <a:cs typeface="Times New Roman" panose="02020603050405020304" pitchFamily="18" charset="0"/>
              </a:rPr>
              <a:t>estiranje automatskih misli uzimajući u obzir alternativna objašnjenja</a:t>
            </a:r>
          </a:p>
          <a:p>
            <a:pPr marL="1160463" lvl="2" indent="-260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>
                <a:cs typeface="Times New Roman" panose="02020603050405020304" pitchFamily="18" charset="0"/>
              </a:rPr>
              <a:t>p</a:t>
            </a:r>
            <a:r>
              <a:rPr lang="hr-HR" sz="3200" dirty="0" smtClean="0">
                <a:cs typeface="Times New Roman" panose="02020603050405020304" pitchFamily="18" charset="0"/>
              </a:rPr>
              <a:t>rocjena vjerovanja u alternativna objašnjenja </a:t>
            </a:r>
            <a:r>
              <a:rPr lang="hr-HR" sz="3200" dirty="0" smtClean="0">
                <a:cs typeface="Times New Roman" panose="02020603050405020304" pitchFamily="18" charset="0"/>
              </a:rPr>
              <a:t>(0-10/ 0-100</a:t>
            </a:r>
            <a:r>
              <a:rPr lang="hr-HR" sz="3200" dirty="0" smtClean="0">
                <a:cs typeface="Times New Roman" panose="02020603050405020304" pitchFamily="18" charset="0"/>
              </a:rPr>
              <a:t>)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hr-H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UPOTREBA SLIKA I IGRANJE ULOGA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 smtClean="0">
                <a:cs typeface="Times New Roman" panose="02020603050405020304" pitchFamily="18" charset="0"/>
              </a:rPr>
              <a:t>kod poteškoća s dosjećanjem, za buđenje starih pozitivnih emocija (prisjećanje lijepih trenutaka u vezi), za povećavanje empatije za partnera i nove uvide (npr. zamjena uloga), kod parova koji slabo komuniciraju na terapiji </a:t>
            </a:r>
            <a:endParaRPr lang="hr-HR" sz="3200" dirty="0"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49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4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6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8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10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12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AutoShape 14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AutoShape 16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122413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43" y="286315"/>
            <a:ext cx="34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68" y="0"/>
            <a:ext cx="11715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" y="1906200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4" y="1074738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rammani.in/BUSINESS/INSPIRATION/report/images/ArrowDown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61" y="1237350"/>
            <a:ext cx="668787" cy="6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07975" y="819715"/>
            <a:ext cx="8494226" cy="5921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TEHNIKA SILAZNE STRELICE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>
                <a:cs typeface="Times New Roman" panose="02020603050405020304" pitchFamily="18" charset="0"/>
              </a:rPr>
              <a:t>j</a:t>
            </a:r>
            <a:r>
              <a:rPr lang="hr-HR" sz="2000" dirty="0" smtClean="0">
                <a:cs typeface="Times New Roman" panose="02020603050405020304" pitchFamily="18" charset="0"/>
              </a:rPr>
              <a:t>edna od mogućih procedura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TRENING KOMUNIKACIJE </a:t>
            </a:r>
            <a:endParaRPr lang="hr-H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cs typeface="Times New Roman" panose="02020603050405020304" pitchFamily="18" charset="0"/>
              </a:rPr>
              <a:t>terapeuti i parovi vide komunikacijske poteškoće kao najčešći problem u vezama opterećenim problemima (Greiss i O‘Leary, 1981)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>
                <a:cs typeface="Times New Roman" panose="02020603050405020304" pitchFamily="18" charset="0"/>
              </a:rPr>
              <a:t>tehnika „</a:t>
            </a:r>
            <a:r>
              <a:rPr lang="hr-HR" sz="2000" dirty="0" smtClean="0">
                <a:cs typeface="Times New Roman" panose="02020603050405020304" pitchFamily="18" charset="0"/>
              </a:rPr>
              <a:t>govorenje i slušanje sa </a:t>
            </a:r>
            <a:r>
              <a:rPr lang="hr-HR" sz="2000" dirty="0">
                <a:cs typeface="Times New Roman" panose="02020603050405020304" pitchFamily="18" charset="0"/>
              </a:rPr>
              <a:t>pravilima</a:t>
            </a:r>
            <a:r>
              <a:rPr lang="hr-HR" sz="2000" dirty="0" smtClean="0">
                <a:cs typeface="Times New Roman" panose="02020603050405020304" pitchFamily="18" charset="0"/>
              </a:rPr>
              <a:t>”:</a:t>
            </a:r>
          </a:p>
          <a:p>
            <a:pPr marL="1257300" lvl="2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cilj je zadržavanje razumijevanja i kod neslaganja</a:t>
            </a:r>
          </a:p>
          <a:p>
            <a:pPr marL="1257300" lvl="2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uloga slušatelja: saznati što više govornikovih misli i osjećaja o problemu bez izražavanja neslaganja ili iznošenja vlastitih ideja</a:t>
            </a:r>
          </a:p>
          <a:p>
            <a:pPr marL="1257300" lvl="2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uloga govornika: kratko i jasno govoriti o svojim stavovima, osjećajima i ponašanjima bez pokušaja analiziranja slušateljevih</a:t>
            </a:r>
          </a:p>
          <a:p>
            <a:pPr marL="1257300" lvl="2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nakon razgovora slušatelj sumira što je govornik iznio kao provjeru sa njime </a:t>
            </a:r>
          </a:p>
          <a:p>
            <a:pPr marL="1257300" lvl="2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oba člana para moraju proći obje uloge</a:t>
            </a:r>
          </a:p>
          <a:p>
            <a:pPr marL="1257300" lvl="2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na kraju terapeut traži </a:t>
            </a:r>
            <a:r>
              <a:rPr lang="hr-HR" sz="2000" dirty="0" err="1" smtClean="0">
                <a:cs typeface="Times New Roman" panose="02020603050405020304" pitchFamily="18" charset="0"/>
              </a:rPr>
              <a:t>feedback</a:t>
            </a:r>
            <a:r>
              <a:rPr lang="hr-HR" sz="2000" dirty="0" smtClean="0">
                <a:cs typeface="Times New Roman" panose="02020603050405020304" pitchFamily="18" charset="0"/>
              </a:rPr>
              <a:t> od para (uključuje navođenje razlika ovakvog u odnosu na standardni pristup)</a:t>
            </a:r>
          </a:p>
          <a:p>
            <a:pPr marL="1257300" lvl="2" indent="-457200">
              <a:spcBef>
                <a:spcPts val="0"/>
              </a:spcBef>
              <a:buFontTx/>
              <a:buChar char="-"/>
            </a:pPr>
            <a:r>
              <a:rPr lang="hr-HR" sz="2000" dirty="0">
                <a:cs typeface="Times New Roman" panose="02020603050405020304" pitchFamily="18" charset="0"/>
              </a:rPr>
              <a:t>n</a:t>
            </a:r>
            <a:r>
              <a:rPr lang="hr-HR" sz="2000" dirty="0" smtClean="0">
                <a:cs typeface="Times New Roman" panose="02020603050405020304" pitchFamily="18" charset="0"/>
              </a:rPr>
              <a:t>a kraju zadavanje domaće zadaće (ista vježba sa laganijom tematikom)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imgur.com/bAoxgC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77" y="4941167"/>
            <a:ext cx="144325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075"/>
            <a:ext cx="1440160" cy="63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37" y="55075"/>
            <a:ext cx="34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68" y="1"/>
            <a:ext cx="1171575" cy="5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567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45" y="5094724"/>
            <a:ext cx="1363318" cy="1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692697"/>
            <a:ext cx="9144000" cy="6165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TRENING KOMUNIKACIJE </a:t>
            </a:r>
            <a:endParaRPr lang="hr-HR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7600" dirty="0" smtClean="0">
                <a:cs typeface="Times New Roman" panose="02020603050405020304" pitchFamily="18" charset="0"/>
              </a:rPr>
              <a:t>tri najčešća područja problema u komunikaciji</a:t>
            </a:r>
            <a:r>
              <a:rPr lang="en-GB" sz="7600" dirty="0" smtClean="0">
                <a:cs typeface="Times New Roman" panose="02020603050405020304" pitchFamily="18" charset="0"/>
              </a:rPr>
              <a:t>:</a:t>
            </a:r>
            <a:endParaRPr lang="hr-HR" sz="76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8000" dirty="0" smtClean="0"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8000" dirty="0" smtClean="0">
                <a:cs typeface="Times New Roman" panose="02020603050405020304" pitchFamily="18" charset="0"/>
              </a:rPr>
              <a:t>1) INTERPERSONALNI DEFICITI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8000" dirty="0">
                <a:cs typeface="Times New Roman" panose="02020603050405020304" pitchFamily="18" charset="0"/>
              </a:rPr>
              <a:t>u</a:t>
            </a:r>
            <a:r>
              <a:rPr lang="hr-HR" sz="8000" dirty="0" smtClean="0">
                <a:cs typeface="Times New Roman" panose="02020603050405020304" pitchFamily="18" charset="0"/>
              </a:rPr>
              <a:t>zrok: nedostatak vještina ili odraz organskog deficita (potrebna </a:t>
            </a:r>
            <a:r>
              <a:rPr lang="hr-HR" sz="8000" dirty="0" err="1" smtClean="0">
                <a:cs typeface="Times New Roman" panose="02020603050405020304" pitchFamily="18" charset="0"/>
              </a:rPr>
              <a:t>neuropsihološka</a:t>
            </a:r>
            <a:r>
              <a:rPr lang="hr-HR" sz="8000" dirty="0" smtClean="0">
                <a:cs typeface="Times New Roman" panose="02020603050405020304" pitchFamily="18" charset="0"/>
              </a:rPr>
              <a:t> ispitivanja, </a:t>
            </a:r>
            <a:r>
              <a:rPr lang="hr-HR" sz="8000" dirty="0" err="1" smtClean="0">
                <a:cs typeface="Times New Roman" panose="02020603050405020304" pitchFamily="18" charset="0"/>
              </a:rPr>
              <a:t>psihoedukacija</a:t>
            </a:r>
            <a:r>
              <a:rPr lang="hr-HR" sz="8000" dirty="0" smtClean="0">
                <a:cs typeface="Times New Roman" panose="02020603050405020304" pitchFamily="18" charset="0"/>
              </a:rPr>
              <a:t> para o problemu, mogućnost individualne terapije)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hr-HR" sz="8000" dirty="0" smtClean="0"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8000" dirty="0" smtClean="0">
                <a:cs typeface="Times New Roman" panose="02020603050405020304" pitchFamily="18" charset="0"/>
              </a:rPr>
              <a:t>2) INTENZIVNI AFEKTI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8000" dirty="0" smtClean="0">
                <a:cs typeface="Times New Roman" panose="02020603050405020304" pitchFamily="18" charset="0"/>
              </a:rPr>
              <a:t>visoko ko</a:t>
            </a:r>
            <a:r>
              <a:rPr lang="en-GB" sz="8000" dirty="0" err="1" smtClean="0">
                <a:cs typeface="Times New Roman" panose="02020603050405020304" pitchFamily="18" charset="0"/>
              </a:rPr>
              <a:t>reliraju</a:t>
            </a:r>
            <a:r>
              <a:rPr lang="hr-HR" sz="8000" dirty="0" smtClean="0">
                <a:cs typeface="Times New Roman" panose="02020603050405020304" pitchFamily="18" charset="0"/>
              </a:rPr>
              <a:t> sa pogreškama u kognitivnom procesiranju (Dattilio i Padesky, 1990)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8000" dirty="0">
                <a:cs typeface="Times New Roman" panose="02020603050405020304" pitchFamily="18" charset="0"/>
              </a:rPr>
              <a:t>tehnika </a:t>
            </a:r>
            <a:r>
              <a:rPr lang="hr-HR" sz="8000" dirty="0" smtClean="0">
                <a:cs typeface="Times New Roman" panose="02020603050405020304" pitchFamily="18" charset="0"/>
              </a:rPr>
              <a:t>„</a:t>
            </a:r>
            <a:r>
              <a:rPr lang="hr-HR" sz="8000" i="1" dirty="0" smtClean="0">
                <a:cs typeface="Times New Roman" panose="02020603050405020304" pitchFamily="18" charset="0"/>
              </a:rPr>
              <a:t>Time - </a:t>
            </a:r>
            <a:r>
              <a:rPr lang="hr-HR" sz="8000" i="1" dirty="0" err="1" smtClean="0">
                <a:cs typeface="Times New Roman" panose="02020603050405020304" pitchFamily="18" charset="0"/>
              </a:rPr>
              <a:t>Out</a:t>
            </a:r>
            <a:r>
              <a:rPr lang="hr-HR" sz="8000" dirty="0" smtClean="0">
                <a:cs typeface="Times New Roman" panose="02020603050405020304" pitchFamily="18" charset="0"/>
              </a:rPr>
              <a:t>” </a:t>
            </a:r>
            <a:r>
              <a:rPr lang="hr-HR" sz="8000" dirty="0" smtClean="0">
                <a:cs typeface="Times New Roman" panose="02020603050405020304" pitchFamily="18" charset="0"/>
              </a:rPr>
              <a:t>- svaki član para ima pravo pozvati se na „time – out</a:t>
            </a:r>
            <a:r>
              <a:rPr lang="en-GB" sz="8000" dirty="0" smtClean="0">
                <a:cs typeface="Times New Roman" panose="02020603050405020304" pitchFamily="18" charset="0"/>
              </a:rPr>
              <a:t>”</a:t>
            </a:r>
            <a:r>
              <a:rPr lang="hr-HR" sz="8000" dirty="0" smtClean="0">
                <a:cs typeface="Times New Roman" panose="02020603050405020304" pitchFamily="18" charset="0"/>
              </a:rPr>
              <a:t> kada komunikacija postane za njega destruktivna (bitno definirati pravila  npr. gdje boraviti </a:t>
            </a:r>
            <a:r>
              <a:rPr lang="hr-HR" sz="8000" dirty="0">
                <a:cs typeface="Times New Roman" panose="02020603050405020304" pitchFamily="18" charset="0"/>
              </a:rPr>
              <a:t>z</a:t>
            </a:r>
            <a:r>
              <a:rPr lang="hr-HR" sz="8000" dirty="0" smtClean="0">
                <a:cs typeface="Times New Roman" panose="02020603050405020304" pitchFamily="18" charset="0"/>
              </a:rPr>
              <a:t>a vrijeme „time - </a:t>
            </a:r>
            <a:r>
              <a:rPr lang="hr-HR" sz="8000" dirty="0" err="1" smtClean="0">
                <a:cs typeface="Times New Roman" panose="02020603050405020304" pitchFamily="18" charset="0"/>
              </a:rPr>
              <a:t>outa</a:t>
            </a:r>
            <a:r>
              <a:rPr lang="hr-HR" sz="8000" dirty="0" smtClean="0">
                <a:cs typeface="Times New Roman" panose="02020603050405020304" pitchFamily="18" charset="0"/>
              </a:rPr>
              <a:t>”)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8000" dirty="0">
                <a:cs typeface="Times New Roman" panose="02020603050405020304" pitchFamily="18" charset="0"/>
              </a:rPr>
              <a:t>t</a:t>
            </a:r>
            <a:r>
              <a:rPr lang="hr-HR" sz="8000" dirty="0" smtClean="0">
                <a:cs typeface="Times New Roman" panose="02020603050405020304" pitchFamily="18" charset="0"/>
              </a:rPr>
              <a:t>ehnika </a:t>
            </a:r>
            <a:r>
              <a:rPr lang="hr-HR" sz="8000" dirty="0" smtClean="0">
                <a:cs typeface="Times New Roman" panose="02020603050405020304" pitchFamily="18" charset="0"/>
              </a:rPr>
              <a:t>„</a:t>
            </a:r>
            <a:r>
              <a:rPr lang="hr-HR" sz="8000" i="1" dirty="0" err="1" smtClean="0">
                <a:cs typeface="Times New Roman" panose="02020603050405020304" pitchFamily="18" charset="0"/>
              </a:rPr>
              <a:t>Color</a:t>
            </a:r>
            <a:r>
              <a:rPr lang="hr-HR" sz="8000" i="1" dirty="0" smtClean="0">
                <a:cs typeface="Times New Roman" panose="02020603050405020304" pitchFamily="18" charset="0"/>
              </a:rPr>
              <a:t> Zone</a:t>
            </a:r>
            <a:r>
              <a:rPr lang="hr-HR" sz="8000" dirty="0" smtClean="0">
                <a:cs typeface="Times New Roman" panose="02020603050405020304" pitchFamily="18" charset="0"/>
              </a:rPr>
              <a:t>” </a:t>
            </a:r>
            <a:endParaRPr lang="en-GB" sz="8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7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plava</a:t>
            </a:r>
            <a:r>
              <a:rPr lang="hr-HR" sz="7600" dirty="0" smtClean="0">
                <a:cs typeface="Times New Roman" panose="02020603050405020304" pitchFamily="18" charset="0"/>
              </a:rPr>
              <a:t>  (opuštenost i spremnost na komunikaciju), </a:t>
            </a:r>
            <a:endParaRPr lang="en-GB" sz="7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7600" b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žuta</a:t>
            </a:r>
            <a:r>
              <a:rPr lang="hr-HR" sz="7600" dirty="0" smtClean="0">
                <a:cs typeface="Times New Roman" panose="02020603050405020304" pitchFamily="18" charset="0"/>
              </a:rPr>
              <a:t>  (povišeno uzbuđenje uz postojanje samokontrole), </a:t>
            </a:r>
            <a:endParaRPr lang="en-GB" sz="7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7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crvena</a:t>
            </a:r>
            <a:r>
              <a:rPr lang="hr-HR" sz="7600" dirty="0" smtClean="0">
                <a:cs typeface="Times New Roman" panose="02020603050405020304" pitchFamily="18" charset="0"/>
              </a:rPr>
              <a:t> </a:t>
            </a:r>
            <a:r>
              <a:rPr lang="hr-HR" sz="7600" dirty="0">
                <a:cs typeface="Times New Roman" panose="02020603050405020304" pitchFamily="18" charset="0"/>
              </a:rPr>
              <a:t>(</a:t>
            </a:r>
            <a:r>
              <a:rPr lang="hr-HR" sz="7600" dirty="0" smtClean="0">
                <a:cs typeface="Times New Roman" panose="02020603050405020304" pitchFamily="18" charset="0"/>
              </a:rPr>
              <a:t>previsoka razina uzbuđenja za komunikaciju)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8000" dirty="0" smtClean="0">
                <a:cs typeface="Times New Roman" panose="02020603050405020304" pitchFamily="18" charset="0"/>
              </a:rPr>
              <a:t>  - edukacija kreće u plavoj zoni, zatim u žutoj (ne u crvenoj)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hr-H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514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401"/>
            <a:ext cx="1440160" cy="68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43" y="286315"/>
            <a:ext cx="34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68" y="1"/>
            <a:ext cx="1171575" cy="68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clipartbest.com/cliparts/ncX/8ze/ncX8zepBi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643841"/>
            <a:ext cx="1646037" cy="12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0134" y="1124744"/>
            <a:ext cx="8632346" cy="5904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5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TRENING KOMUNIKACIJE </a:t>
            </a:r>
            <a:endParaRPr lang="hr-HR" sz="5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5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sz="5300" dirty="0" smtClean="0">
                <a:cs typeface="Times New Roman" panose="02020603050405020304" pitchFamily="18" charset="0"/>
              </a:rPr>
              <a:t>OMETAJUĆE MISLI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5300" dirty="0">
                <a:cs typeface="Times New Roman" panose="02020603050405020304" pitchFamily="18" charset="0"/>
              </a:rPr>
              <a:t>m</a:t>
            </a:r>
            <a:r>
              <a:rPr lang="hr-HR" sz="5300" dirty="0" smtClean="0">
                <a:cs typeface="Times New Roman" panose="02020603050405020304" pitchFamily="18" charset="0"/>
              </a:rPr>
              <a:t>oguće javljanje kada klijent ima dobre komunikacijske vještine i postoji želja za promjenom, ali pokazuje premalo truda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5300" dirty="0" smtClean="0">
                <a:cs typeface="Times New Roman" panose="02020603050405020304" pitchFamily="18" charset="0"/>
              </a:rPr>
              <a:t>što prije identificirati i testirati postojeća vjerovanja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5300" dirty="0">
                <a:cs typeface="Times New Roman" panose="02020603050405020304" pitchFamily="18" charset="0"/>
              </a:rPr>
              <a:t>n</a:t>
            </a:r>
            <a:r>
              <a:rPr lang="hr-HR" sz="5300" dirty="0" smtClean="0">
                <a:cs typeface="Times New Roman" panose="02020603050405020304" pitchFamily="18" charset="0"/>
              </a:rPr>
              <a:t>ajčešće vezan</a:t>
            </a:r>
            <a:r>
              <a:rPr lang="en-GB" sz="5300" dirty="0" smtClean="0">
                <a:cs typeface="Times New Roman" panose="02020603050405020304" pitchFamily="18" charset="0"/>
              </a:rPr>
              <a:t>e</a:t>
            </a:r>
            <a:r>
              <a:rPr lang="hr-HR" sz="5300" dirty="0" smtClean="0">
                <a:cs typeface="Times New Roman" panose="02020603050405020304" pitchFamily="18" charset="0"/>
              </a:rPr>
              <a:t> uz </a:t>
            </a:r>
            <a:r>
              <a:rPr lang="hr-HR" sz="5300" i="1" dirty="0" smtClean="0">
                <a:cs typeface="Times New Roman" panose="02020603050405020304" pitchFamily="18" charset="0"/>
              </a:rPr>
              <a:t>bespomoćnost</a:t>
            </a:r>
            <a:r>
              <a:rPr lang="hr-HR" sz="5300" dirty="0" smtClean="0">
                <a:cs typeface="Times New Roman" panose="02020603050405020304" pitchFamily="18" charset="0"/>
              </a:rPr>
              <a:t>, </a:t>
            </a:r>
            <a:r>
              <a:rPr lang="hr-HR" sz="5300" i="1" dirty="0" smtClean="0">
                <a:cs typeface="Times New Roman" panose="02020603050405020304" pitchFamily="18" charset="0"/>
              </a:rPr>
              <a:t>netoleranciju na tuđu emocionalnu nelagodu</a:t>
            </a:r>
            <a:r>
              <a:rPr lang="hr-HR" sz="5300" dirty="0" smtClean="0">
                <a:cs typeface="Times New Roman" panose="02020603050405020304" pitchFamily="18" charset="0"/>
              </a:rPr>
              <a:t> i </a:t>
            </a:r>
            <a:r>
              <a:rPr lang="hr-HR" sz="5300" i="1" dirty="0" smtClean="0">
                <a:cs typeface="Times New Roman" panose="02020603050405020304" pitchFamily="18" charset="0"/>
              </a:rPr>
              <a:t>strah od intime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5300" dirty="0" smtClean="0">
                <a:cs typeface="Times New Roman" panose="02020603050405020304" pitchFamily="18" charset="0"/>
              </a:rPr>
              <a:t>kod osjećaja bespomoćnosti promjene evaluirati na realističan i mjerljiv način da postignuto ne bude odbačeno kao djelomični uspjeh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5300" dirty="0">
                <a:cs typeface="Times New Roman" panose="02020603050405020304" pitchFamily="18" charset="0"/>
              </a:rPr>
              <a:t>k</a:t>
            </a:r>
            <a:r>
              <a:rPr lang="hr-HR" sz="5300" dirty="0" smtClean="0">
                <a:cs typeface="Times New Roman" panose="02020603050405020304" pitchFamily="18" charset="0"/>
              </a:rPr>
              <a:t>od netolerancije na tuđu emocionalnu nelagodu partner izbjegava izražavanje ljutnje i povrijeđenosti te umjesto empatičkog slušanja i razumijevanja odmah kreće u rješavanje problema ili ispričavanje (primjena vaganja prednosti i nedostataka ovakvog uvjerenja te isprobavanje novih ponašanja)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5300" dirty="0" smtClean="0">
                <a:cs typeface="Times New Roman" panose="02020603050405020304" pitchFamily="18" charset="0"/>
              </a:rPr>
              <a:t>netolerancija </a:t>
            </a:r>
            <a:r>
              <a:rPr lang="hr-HR" sz="5300" dirty="0">
                <a:cs typeface="Times New Roman" panose="02020603050405020304" pitchFamily="18" charset="0"/>
              </a:rPr>
              <a:t>na tuđu e. </a:t>
            </a:r>
            <a:r>
              <a:rPr lang="hr-HR" sz="5300" dirty="0" smtClean="0">
                <a:cs typeface="Times New Roman" panose="02020603050405020304" pitchFamily="18" charset="0"/>
              </a:rPr>
              <a:t>nelagodu je vezana uz </a:t>
            </a:r>
            <a:r>
              <a:rPr lang="hr-HR" sz="5300" dirty="0" err="1" smtClean="0">
                <a:cs typeface="Times New Roman" panose="02020603050405020304" pitchFamily="18" charset="0"/>
              </a:rPr>
              <a:t>disfunkcionalne</a:t>
            </a:r>
            <a:r>
              <a:rPr lang="hr-HR" sz="5300" dirty="0" smtClean="0">
                <a:cs typeface="Times New Roman" panose="02020603050405020304" pitchFamily="18" charset="0"/>
              </a:rPr>
              <a:t> obrasce e. izražavanja u obitelji porijekla (važno testiranje njegove funkcionalnosti u sadašnjem odnosu)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r-HR" sz="5300" dirty="0">
                <a:cs typeface="Times New Roman" panose="02020603050405020304" pitchFamily="18" charset="0"/>
              </a:rPr>
              <a:t>k</a:t>
            </a:r>
            <a:r>
              <a:rPr lang="hr-HR" sz="5300" dirty="0" smtClean="0">
                <a:cs typeface="Times New Roman" panose="02020603050405020304" pitchFamily="18" charset="0"/>
              </a:rPr>
              <a:t>od straha od intime vjerovanje klijenta se može staviti na kontinuum (intimnost nije pozicija sve ili ništa)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hr-H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mazingpict.com/wp-content/uploads/2015/02/note-paper-pi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7" y="1616352"/>
            <a:ext cx="800194" cy="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1224136" cy="9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43" y="286315"/>
            <a:ext cx="34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68" y="0"/>
            <a:ext cx="11715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1616352"/>
            <a:ext cx="8640960" cy="483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 smtClean="0">
                <a:cs typeface="Times New Roman" panose="02020603050405020304" pitchFamily="18" charset="0"/>
              </a:rPr>
              <a:t>izvježbati komunikacijske vještine prije upotrebe tehnike „problem </a:t>
            </a:r>
            <a:r>
              <a:rPr lang="hr-HR" sz="3200" dirty="0" err="1" smtClean="0">
                <a:cs typeface="Times New Roman" panose="02020603050405020304" pitchFamily="18" charset="0"/>
              </a:rPr>
              <a:t>solving</a:t>
            </a:r>
            <a:r>
              <a:rPr lang="hr-HR" sz="3200" dirty="0" smtClean="0">
                <a:cs typeface="Times New Roman" panose="02020603050405020304" pitchFamily="18" charset="0"/>
              </a:rPr>
              <a:t>”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200" dirty="0" smtClean="0">
                <a:cs typeface="Times New Roman" panose="02020603050405020304" pitchFamily="18" charset="0"/>
              </a:rPr>
              <a:t>s tehnikom „problem solving” interferiraju:</a:t>
            </a:r>
          </a:p>
          <a:p>
            <a:pPr marL="1712913" lvl="3" indent="-455613">
              <a:spcBef>
                <a:spcPts val="0"/>
              </a:spcBef>
              <a:buFont typeface="+mj-lt"/>
              <a:buAutoNum type="alphaLcParenR"/>
            </a:pPr>
            <a:r>
              <a:rPr lang="hr-HR" sz="2800" dirty="0">
                <a:cs typeface="Times New Roman" panose="02020603050405020304" pitchFamily="18" charset="0"/>
              </a:rPr>
              <a:t>r</a:t>
            </a:r>
            <a:r>
              <a:rPr lang="hr-HR" sz="2800" dirty="0" smtClean="0">
                <a:cs typeface="Times New Roman" panose="02020603050405020304" pitchFamily="18" charset="0"/>
              </a:rPr>
              <a:t>azlike u moći unutar veze</a:t>
            </a:r>
          </a:p>
          <a:p>
            <a:pPr marL="1712913" lvl="3" indent="-455613">
              <a:spcBef>
                <a:spcPts val="0"/>
              </a:spcBef>
              <a:buFont typeface="+mj-lt"/>
              <a:buAutoNum type="alphaLcParenR"/>
            </a:pPr>
            <a:r>
              <a:rPr lang="hr-HR" sz="2800" dirty="0">
                <a:cs typeface="Times New Roman" panose="02020603050405020304" pitchFamily="18" charset="0"/>
              </a:rPr>
              <a:t>s</a:t>
            </a:r>
            <a:r>
              <a:rPr lang="hr-HR" sz="2800" dirty="0" smtClean="0">
                <a:cs typeface="Times New Roman" panose="02020603050405020304" pitchFamily="18" charset="0"/>
              </a:rPr>
              <a:t>til utjecanja na vezu (npr. uvjeravanje)</a:t>
            </a:r>
          </a:p>
          <a:p>
            <a:pPr marL="1712913" lvl="3" indent="-455613">
              <a:spcBef>
                <a:spcPts val="0"/>
              </a:spcBef>
              <a:buFont typeface="+mj-lt"/>
              <a:buAutoNum type="alphaLcParenR"/>
            </a:pPr>
            <a:r>
              <a:rPr lang="hr-HR" sz="2800" dirty="0">
                <a:cs typeface="Times New Roman" panose="02020603050405020304" pitchFamily="18" charset="0"/>
              </a:rPr>
              <a:t>d</a:t>
            </a:r>
            <a:r>
              <a:rPr lang="hr-HR" sz="2800" dirty="0" smtClean="0">
                <a:cs typeface="Times New Roman" panose="02020603050405020304" pitchFamily="18" charset="0"/>
              </a:rPr>
              <a:t>isfunkcionalna posredujuća vjerovanja (potrebno ih je testirati)</a:t>
            </a:r>
            <a:endParaRPr lang="hr-H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girinair9.files.wordpress.com/2010/09/animierte-gifs-ausrufungszeichen-011.gif?w=6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2161"/>
            <a:ext cx="295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irinair9.files.wordpress.com/2010/09/animierte-gifs-ausrufungszeichen-011.gif?w=6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07" y="4098615"/>
            <a:ext cx="295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irinair9.files.wordpress.com/2010/09/animierte-gifs-ausrufungszeichen-011.gif?w=6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07" y="4640273"/>
            <a:ext cx="295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27" y="2647038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9" y="2060852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9" y="970395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crypted-tbn0.gstatic.com/images?q=tbn:ANd9GcQYOM4OPiGbYej3lcGcup1LHmq9ZYPCq1pse0_x4GFAjo1GhoD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https://encrypted-tbn0.gstatic.com/images?q=tbn:ANd9GcQYOM4OPiGbYej3lcGcup1LHmq9ZYPCq1pse0_x4GFAjo1GhoDK"/>
          <p:cNvSpPr>
            <a:spLocks noChangeAspect="1" noChangeArrowheads="1"/>
          </p:cNvSpPr>
          <p:nvPr/>
        </p:nvSpPr>
        <p:spPr bwMode="auto">
          <a:xfrm>
            <a:off x="292813" y="521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https://encrypted-tbn0.gstatic.com/images?q=tbn:ANd9GcQYOM4OPiGbYej3lcGcup1LHmq9ZYPCq1pse0_x4GFAjo1GhoD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https://encrypted-tbn0.gstatic.com/images?q=tbn:ANd9GcQYOM4OPiGbYej3lcGcup1LHmq9ZYPCq1pse0_x4GFAjo1GhoDK"/>
          <p:cNvSpPr>
            <a:spLocks noChangeAspect="1" noChangeArrowheads="1"/>
          </p:cNvSpPr>
          <p:nvPr/>
        </p:nvSpPr>
        <p:spPr bwMode="auto">
          <a:xfrm>
            <a:off x="612775" y="1921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https://encrypted-tbn0.gstatic.com/images?q=tbn:ANd9GcQYOM4OPiGbYej3lcGcup1LHmq9ZYPCq1pse0_x4GFAjo1GhoD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558"/>
            <a:ext cx="977965" cy="77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55575" y="980727"/>
            <a:ext cx="8664898" cy="5877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  </a:t>
            </a: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POVIJEST I KONCEPTUALIZACIJA PROBLEMA PARA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>
                <a:cs typeface="Times New Roman" panose="02020603050405020304" pitchFamily="18" charset="0"/>
              </a:rPr>
              <a:t>p</a:t>
            </a:r>
            <a:r>
              <a:rPr lang="hr-HR" sz="6000" dirty="0" smtClean="0">
                <a:cs typeface="Times New Roman" panose="02020603050405020304" pitchFamily="18" charset="0"/>
              </a:rPr>
              <a:t>rikupljanje informacija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>
                <a:cs typeface="Times New Roman" panose="02020603050405020304" pitchFamily="18" charset="0"/>
              </a:rPr>
              <a:t>o</a:t>
            </a:r>
            <a:r>
              <a:rPr lang="hr-HR" sz="6000" dirty="0" smtClean="0">
                <a:cs typeface="Times New Roman" panose="02020603050405020304" pitchFamily="18" charset="0"/>
              </a:rPr>
              <a:t>bjašnjenje BKT modela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endParaRPr lang="hr-HR" sz="60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6000" dirty="0" smtClean="0">
                <a:cs typeface="Times New Roman" panose="02020603050405020304" pitchFamily="18" charset="0"/>
              </a:rPr>
              <a:t>2.     </a:t>
            </a: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ANGER MANAGMENT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hr-HR" sz="6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6000" dirty="0" smtClean="0">
                <a:cs typeface="Times New Roman" panose="02020603050405020304" pitchFamily="18" charset="0"/>
              </a:rPr>
              <a:t>3.     </a:t>
            </a: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POVEĆAVANJE BROJA POZITIVN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IH</a:t>
            </a: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PONAŠANJA U VEZI 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 smtClean="0">
                <a:cs typeface="Times New Roman" panose="02020603050405020304" pitchFamily="18" charset="0"/>
              </a:rPr>
              <a:t>obnavljanje pozitivne osnove odnosa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 smtClean="0">
                <a:cs typeface="Times New Roman" panose="02020603050405020304" pitchFamily="18" charset="0"/>
              </a:rPr>
              <a:t>stvaranje pozitivnog stava prema promjeni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 smtClean="0">
                <a:cs typeface="Times New Roman" panose="02020603050405020304" pitchFamily="18" charset="0"/>
              </a:rPr>
              <a:t>uspostava kolaborativnog seta za kućnu interakciju para </a:t>
            </a:r>
          </a:p>
          <a:p>
            <a:pPr marL="0" indent="0">
              <a:spcBef>
                <a:spcPts val="0"/>
              </a:spcBef>
              <a:buNone/>
            </a:pPr>
            <a:endParaRPr lang="hr-HR" sz="6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6000" dirty="0" smtClean="0">
                <a:cs typeface="Times New Roman" panose="02020603050405020304" pitchFamily="18" charset="0"/>
              </a:rPr>
              <a:t>4.     </a:t>
            </a: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PODUČAVANJE PARA IDENTIFICIRANJU I TESTIRANJU AUTOMATSKIH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MISLI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 smtClean="0">
                <a:cs typeface="Times New Roman" panose="02020603050405020304" pitchFamily="18" charset="0"/>
              </a:rPr>
              <a:t>na terapiji i kod kuće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endParaRPr lang="hr-HR" sz="60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6000" dirty="0" smtClean="0">
                <a:cs typeface="Times New Roman" panose="02020603050405020304" pitchFamily="18" charset="0"/>
              </a:rPr>
              <a:t>5.     </a:t>
            </a: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TRENING KOMUNIKACIJSKIH VJEŠTINA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 smtClean="0">
                <a:cs typeface="Times New Roman" panose="02020603050405020304" pitchFamily="18" charset="0"/>
              </a:rPr>
              <a:t>korištenje standardnih tehnika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6000" dirty="0">
                <a:cs typeface="Times New Roman" panose="02020603050405020304" pitchFamily="18" charset="0"/>
              </a:rPr>
              <a:t>e</a:t>
            </a:r>
            <a:r>
              <a:rPr lang="hr-HR" sz="6000" dirty="0" smtClean="0">
                <a:cs typeface="Times New Roman" panose="02020603050405020304" pitchFamily="18" charset="0"/>
              </a:rPr>
              <a:t>valuacija i testiranje automatskih misli koje interferiraju sa efektivnim slušanjem i govorenjem</a:t>
            </a:r>
            <a:endParaRPr lang="hr-HR" sz="6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hr-HR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69975" y="7937"/>
            <a:ext cx="7272808" cy="64807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STRUKTURA BKT TERAPIJE PAROVA</a:t>
            </a:r>
            <a:endParaRPr lang="hr-H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3" y="261337"/>
            <a:ext cx="641016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860" y="116632"/>
            <a:ext cx="2520280" cy="64807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lgerian" panose="04020705040A02060702" pitchFamily="82" charset="0"/>
              </a:rPr>
              <a:t>POVIJEST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0" y="1673066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32" y="5733256"/>
            <a:ext cx="1000522" cy="10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5" y="4376522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5" y="5336381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9" y="2602082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 descr="https://www.viproomcasino.com/cms/images/icons/progressIndicato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63" y="3127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www.viproomcasino.com/cms/images/icons/progressIndicato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31" y="3127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046" y="1651986"/>
            <a:ext cx="8552434" cy="49453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BIHEVIORALNA BRAČNA TERAPIJA – korijen BKT terapije parova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(naglasak na teorijama socijalne razmjene i sklapanju ugovora s parovima)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STUARTOVA TEORIJA – najpopularnija u bihevioralnom pristupu: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pozitivno ponašanje prema partneru dovodi do pozitivnih misli i osjećaja prema njemu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Caring Days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tehnika za povećanje razine pozitivnog ponašanja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uključuje trening komunikacije i sklapanje ugovora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0">
              <a:spcBef>
                <a:spcPts val="0"/>
              </a:spcBef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KOGNITIVNE SASTAVNICE – uvedene 1970-ih godina, za snažniji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utjecaj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način razmišljanja klijenta o sebi i partneru</a:t>
            </a:r>
          </a:p>
          <a:p>
            <a:pPr marL="114300" indent="0">
              <a:spcBef>
                <a:spcPts val="0"/>
              </a:spcBef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POTVRDA ZA UVOĐENJE KOGNITIVNIH SASTAVNICA – istraživanje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Margona i Weissa (bihevioralna bračna terapija daje bolje rezultate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kada je suplementirana tehnikama kognitivnog restrukturiranja)</a:t>
            </a:r>
          </a:p>
          <a:p>
            <a:pPr marL="914400" lvl="2" indent="0">
              <a:spcBef>
                <a:spcPts val="0"/>
              </a:spcBef>
              <a:buNone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25"/>
            <a:ext cx="977965" cy="8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" y="413612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297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" y="5517232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" y="3501008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13612"/>
            <a:ext cx="8964488" cy="64443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ISTRAŽIVANJE PROBLEMA VEZANIH UZ LJUTNJU</a:t>
            </a: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površnija razina: učenje evaluiranja automatskih misli povezanih sa ljutnjom</a:t>
            </a:r>
            <a:endParaRPr lang="hr-HR" sz="2000" dirty="0">
              <a:cs typeface="Times New Roman" panose="02020603050405020304" pitchFamily="18" charset="0"/>
            </a:endParaRP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dublja razina: identifikacija skrivenih sumnji, strahova i povrijeđenosti koji potiču ljutnju te kako na njih reagirati</a:t>
            </a:r>
          </a:p>
          <a:p>
            <a:pPr marL="514350" indent="-514350">
              <a:spcBef>
                <a:spcPts val="0"/>
              </a:spcBef>
              <a:buAutoNum type="arabicPeriod" startAt="7"/>
            </a:pPr>
            <a:endParaRPr lang="hr-HR" sz="20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7.     POUČAVANJE STRATEGIJA PROBLEM – RJEŠENJE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korištenje standardnih metoda 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identifikacija i testiranje uvjerenja koje interferiraju sa standardnim metodama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 smtClean="0"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 startAt="8"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IDENTIFICIRANJE I PROMJENA DISFUNKCIONALNIH BAZIČNIH i POSREDUJUĆIH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VJEROVANJA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pri radu sa rigidnim sustavom uvjerenja, dijagnozom poremećaja ličnosti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>
                <a:cs typeface="Times New Roman" panose="02020603050405020304" pitchFamily="18" charset="0"/>
              </a:rPr>
              <a:t>i</a:t>
            </a:r>
            <a:r>
              <a:rPr lang="hr-HR" sz="2000" dirty="0" smtClean="0">
                <a:cs typeface="Times New Roman" panose="02020603050405020304" pitchFamily="18" charset="0"/>
              </a:rPr>
              <a:t>stražiti izvor </a:t>
            </a:r>
            <a:r>
              <a:rPr lang="hr-HR" sz="2000" dirty="0" err="1" smtClean="0">
                <a:cs typeface="Times New Roman" panose="02020603050405020304" pitchFamily="18" charset="0"/>
              </a:rPr>
              <a:t>disfunkcionalnih</a:t>
            </a:r>
            <a:r>
              <a:rPr lang="hr-HR" sz="2000" dirty="0" smtClean="0">
                <a:cs typeface="Times New Roman" panose="02020603050405020304" pitchFamily="18" charset="0"/>
              </a:rPr>
              <a:t> uvjerenja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>
                <a:cs typeface="Times New Roman" panose="02020603050405020304" pitchFamily="18" charset="0"/>
              </a:rPr>
              <a:t>s</a:t>
            </a:r>
            <a:r>
              <a:rPr lang="hr-HR" sz="2000" dirty="0" smtClean="0">
                <a:cs typeface="Times New Roman" panose="02020603050405020304" pitchFamily="18" charset="0"/>
              </a:rPr>
              <a:t>tvaranje adaptivnijih stavova putem bihevioralnih eksperimenata, dnevnika predviđanja i dnevnika novih iskustava</a:t>
            </a:r>
          </a:p>
          <a:p>
            <a:pPr marL="400050" lvl="1" indent="0">
              <a:spcBef>
                <a:spcPts val="0"/>
              </a:spcBef>
              <a:buNone/>
            </a:pPr>
            <a:endParaRPr lang="hr-HR" sz="20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9.     PREVENCIJA RELAPSA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pregledavanje problema – problem </a:t>
            </a:r>
            <a:r>
              <a:rPr lang="hr-HR" sz="2000" dirty="0" err="1" smtClean="0">
                <a:cs typeface="Times New Roman" panose="02020603050405020304" pitchFamily="18" charset="0"/>
              </a:rPr>
              <a:t>solving</a:t>
            </a:r>
            <a:r>
              <a:rPr lang="hr-HR" sz="2000" dirty="0" smtClean="0">
                <a:cs typeface="Times New Roman" panose="02020603050405020304" pitchFamily="18" charset="0"/>
              </a:rPr>
              <a:t> tehnika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anticipiranje mogućih problema u budućnosti i nalaženje mogućih rješenja 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000" dirty="0" smtClean="0">
                <a:cs typeface="Times New Roman" panose="02020603050405020304" pitchFamily="18" charset="0"/>
              </a:rPr>
              <a:t>ugovoriti </a:t>
            </a:r>
            <a:r>
              <a:rPr lang="hr-HR" sz="2000" dirty="0" err="1" smtClean="0">
                <a:cs typeface="Times New Roman" panose="02020603050405020304" pitchFamily="18" charset="0"/>
              </a:rPr>
              <a:t>follow</a:t>
            </a:r>
            <a:r>
              <a:rPr lang="hr-HR" sz="2000" dirty="0" smtClean="0">
                <a:cs typeface="Times New Roman" panose="02020603050405020304" pitchFamily="18" charset="0"/>
              </a:rPr>
              <a:t> – </a:t>
            </a:r>
            <a:r>
              <a:rPr lang="hr-HR" sz="2000" dirty="0" err="1" smtClean="0">
                <a:cs typeface="Times New Roman" panose="02020603050405020304" pitchFamily="18" charset="0"/>
              </a:rPr>
              <a:t>up</a:t>
            </a:r>
            <a:r>
              <a:rPr lang="hr-HR" sz="2000" dirty="0" smtClean="0"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cs typeface="Times New Roman" panose="02020603050405020304" pitchFamily="18" charset="0"/>
              </a:rPr>
              <a:t>booster</a:t>
            </a:r>
            <a:r>
              <a:rPr lang="hr-HR" sz="2000" dirty="0" smtClean="0">
                <a:cs typeface="Times New Roman" panose="02020603050405020304" pitchFamily="18" charset="0"/>
              </a:rPr>
              <a:t> seansu nakon prekida terapije </a:t>
            </a:r>
            <a:endParaRPr lang="hr-HR" sz="2000" dirty="0"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9975" y="7937"/>
            <a:ext cx="7272808" cy="540744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STRUKTURA BKT TERAPIJE PAROVA</a:t>
            </a:r>
            <a:endParaRPr lang="hr-H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9" y="5661248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0" y="4941168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04" y="3737769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04" y="2780928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04" y="1844824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www.spica-directory.net/img/wait-larg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"/>
            <a:ext cx="689404" cy="5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664" y="7937"/>
            <a:ext cx="6795119" cy="64807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STRUKTURA U KRIZNIM SITUACIJAMA</a:t>
            </a:r>
            <a:endParaRPr lang="hr-H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25"/>
            <a:ext cx="977965" cy="66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617537"/>
            <a:ext cx="8784976" cy="6240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    KORAK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rza konceptualizacija trenutnih problema para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rocjena da li par može boraviti skupa tijekom krize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orištenje upitnika najčešće nije moguće</a:t>
            </a:r>
          </a:p>
          <a:p>
            <a:pPr marL="0" indent="0">
              <a:spcBef>
                <a:spcPts val="0"/>
              </a:spcBef>
              <a:buNone/>
            </a:pPr>
            <a:endParaRPr lang="hr-H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   KORAK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raćenje razine emocija i a. m. vezanih uz te emocije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ehnika „TIME - OUT”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hr-H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    KORAK 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vrednovanje starih obrazaca ponašanja te istraživanje alternativnih 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je došlo do razdvajanja riješiti pitanje sigurnog smještaja</a:t>
            </a:r>
          </a:p>
          <a:p>
            <a:pPr marL="0" indent="0">
              <a:spcBef>
                <a:spcPts val="0"/>
              </a:spcBef>
              <a:buNone/>
            </a:pPr>
            <a:endParaRPr lang="hr-H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    KORAK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ježbanje koraka 1. i 3. pod vodstvom terapeuta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rimjena koraka 1. i 3. u procesu smirivanja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izrazite važnosti je zadržavanje kolaborativnog seta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endParaRPr lang="hr-HR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     KORAK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r>
              <a:rPr lang="hr-H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prije zakazati </a:t>
            </a:r>
            <a:r>
              <a:rPr lang="hr-H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seansu</a:t>
            </a:r>
          </a:p>
          <a:p>
            <a:pPr marL="971550" lvl="1" indent="-571500">
              <a:spcBef>
                <a:spcPts val="0"/>
              </a:spcBef>
              <a:buFontTx/>
              <a:buChar char="-"/>
            </a:pPr>
            <a:endParaRPr lang="hr-H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     KORAK</a:t>
            </a:r>
          </a:p>
          <a:p>
            <a:pPr marL="1085850" lvl="1" indent="-685800">
              <a:spcBef>
                <a:spcPts val="0"/>
              </a:spcBef>
              <a:buFontTx/>
              <a:buChar char="-"/>
            </a:pP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kliničke procjene da li par može boraviti skupa za vrijeme krize</a:t>
            </a:r>
          </a:p>
          <a:p>
            <a:pPr marL="1085850" lvl="1" indent="-685800">
              <a:spcBef>
                <a:spcPts val="0"/>
              </a:spcBef>
              <a:buFontTx/>
              <a:buChar char="-"/>
            </a:pPr>
            <a:r>
              <a:rPr lang="hr-H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 tehnika modificirana za kratkoročnu upotrebu</a:t>
            </a:r>
          </a:p>
          <a:p>
            <a:pPr marL="1085850" lvl="1" indent="-685800">
              <a:spcBef>
                <a:spcPts val="0"/>
              </a:spcBef>
              <a:buFontTx/>
              <a:buChar char="-"/>
            </a:pPr>
            <a:endParaRPr lang="hr-H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685800">
              <a:spcBef>
                <a:spcPts val="0"/>
              </a:spcBef>
              <a:buFontTx/>
              <a:buChar char="-"/>
            </a:pPr>
            <a:endParaRPr lang="hr-HR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685800">
              <a:spcBef>
                <a:spcPts val="0"/>
              </a:spcBef>
              <a:buFontTx/>
              <a:buChar char="-"/>
            </a:pPr>
            <a:endParaRPr lang="hr-H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hr-HR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ID# 8784 - Explosion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059"/>
            <a:ext cx="1476673" cy="8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23" y="1052736"/>
            <a:ext cx="8676930" cy="5908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400" dirty="0">
                <a:cs typeface="Times New Roman" panose="02020603050405020304" pitchFamily="18" charset="0"/>
              </a:rPr>
              <a:t>p</a:t>
            </a:r>
            <a:r>
              <a:rPr lang="hr-HR" sz="2400" dirty="0" smtClean="0">
                <a:cs typeface="Times New Roman" panose="02020603050405020304" pitchFamily="18" charset="0"/>
              </a:rPr>
              <a:t>rocjena sigurnosti oba člana para (ukoliko je potrebno istražiti alternative za siguran smještaj)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400" dirty="0">
                <a:cs typeface="Times New Roman" panose="02020603050405020304" pitchFamily="18" charset="0"/>
              </a:rPr>
              <a:t>t</a:t>
            </a:r>
            <a:r>
              <a:rPr lang="hr-HR" sz="2400" dirty="0" smtClean="0">
                <a:cs typeface="Times New Roman" panose="02020603050405020304" pitchFamily="18" charset="0"/>
              </a:rPr>
              <a:t>erapeut ima pravo ohrabriti zlostavljanog klijenta da se obrati policiji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400" dirty="0">
                <a:cs typeface="Times New Roman" panose="02020603050405020304" pitchFamily="18" charset="0"/>
              </a:rPr>
              <a:t>r</a:t>
            </a:r>
            <a:r>
              <a:rPr lang="hr-HR" sz="2400" dirty="0" smtClean="0">
                <a:cs typeface="Times New Roman" panose="02020603050405020304" pitchFamily="18" charset="0"/>
              </a:rPr>
              <a:t>ad na automatskim mislima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400" dirty="0" err="1" smtClean="0">
                <a:cs typeface="Times New Roman" panose="02020603050405020304" pitchFamily="18" charset="0"/>
              </a:rPr>
              <a:t>Beckov</a:t>
            </a:r>
            <a:r>
              <a:rPr lang="hr-HR" sz="2400" dirty="0" smtClean="0">
                <a:cs typeface="Times New Roman" panose="02020603050405020304" pitchFamily="18" charset="0"/>
              </a:rPr>
              <a:t> kognitivni </a:t>
            </a:r>
            <a:r>
              <a:rPr lang="hr-HR" sz="2400" dirty="0">
                <a:cs typeface="Times New Roman" panose="02020603050405020304" pitchFamily="18" charset="0"/>
              </a:rPr>
              <a:t>m</a:t>
            </a:r>
            <a:r>
              <a:rPr lang="hr-HR" sz="2400" dirty="0" smtClean="0">
                <a:cs typeface="Times New Roman" panose="02020603050405020304" pitchFamily="18" charset="0"/>
              </a:rPr>
              <a:t>odel </a:t>
            </a:r>
            <a:r>
              <a:rPr lang="hr-HR" sz="2400" dirty="0">
                <a:cs typeface="Times New Roman" panose="02020603050405020304" pitchFamily="18" charset="0"/>
              </a:rPr>
              <a:t>l</a:t>
            </a:r>
            <a:r>
              <a:rPr lang="hr-HR" sz="2400" dirty="0" smtClean="0">
                <a:cs typeface="Times New Roman" panose="02020603050405020304" pitchFamily="18" charset="0"/>
              </a:rPr>
              <a:t>jutnje (1988)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400" dirty="0">
                <a:cs typeface="Times New Roman" panose="02020603050405020304" pitchFamily="18" charset="0"/>
              </a:rPr>
              <a:t>i</a:t>
            </a:r>
            <a:r>
              <a:rPr lang="hr-HR" sz="2400" dirty="0" smtClean="0">
                <a:cs typeface="Times New Roman" panose="02020603050405020304" pitchFamily="18" charset="0"/>
              </a:rPr>
              <a:t>spod ljutnje se nalaze povrijeđenost i strah (zadatak terapeuta je da ih identificira i tome poduči klijenta)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400" dirty="0" smtClean="0">
                <a:cs typeface="Times New Roman" panose="02020603050405020304" pitchFamily="18" charset="0"/>
              </a:rPr>
              <a:t>okolina na ljutnju reagira ljutnjom ili defenzivnim odgovorom, a na povrijeđenost i strah isprikom ili podrškom</a:t>
            </a:r>
          </a:p>
          <a:p>
            <a:pPr marL="857250" lvl="1" indent="-457200">
              <a:spcBef>
                <a:spcPts val="0"/>
              </a:spcBef>
              <a:buFontTx/>
              <a:buChar char="-"/>
            </a:pPr>
            <a:r>
              <a:rPr lang="hr-HR" sz="2400" dirty="0">
                <a:cs typeface="Times New Roman" panose="02020603050405020304" pitchFamily="18" charset="0"/>
              </a:rPr>
              <a:t>Beckov kognitivni model ljutnje </a:t>
            </a:r>
            <a:r>
              <a:rPr lang="hr-HR" sz="2400" dirty="0" smtClean="0">
                <a:cs typeface="Times New Roman" panose="02020603050405020304" pitchFamily="18" charset="0"/>
              </a:rPr>
              <a:t>stvara prostor za efektivno slušanje i </a:t>
            </a:r>
            <a:r>
              <a:rPr lang="en-GB" sz="2400" dirty="0" smtClean="0">
                <a:cs typeface="Times New Roman" panose="02020603050405020304" pitchFamily="18" charset="0"/>
              </a:rPr>
              <a:t>p</a:t>
            </a:r>
            <a:r>
              <a:rPr lang="hr-HR" sz="2400" dirty="0" smtClean="0">
                <a:cs typeface="Times New Roman" panose="02020603050405020304" pitchFamily="18" charset="0"/>
              </a:rPr>
              <a:t>roblem </a:t>
            </a:r>
            <a:r>
              <a:rPr lang="en-GB" sz="2400" dirty="0" err="1">
                <a:cs typeface="Times New Roman" panose="02020603050405020304" pitchFamily="18" charset="0"/>
              </a:rPr>
              <a:t>s</a:t>
            </a:r>
            <a:r>
              <a:rPr lang="hr-HR" sz="2400" dirty="0" smtClean="0">
                <a:cs typeface="Times New Roman" panose="02020603050405020304" pitchFamily="18" charset="0"/>
              </a:rPr>
              <a:t>olving tehniku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400" dirty="0">
                <a:cs typeface="Times New Roman" panose="02020603050405020304" pitchFamily="18" charset="0"/>
              </a:rPr>
              <a:t>p</a:t>
            </a:r>
            <a:r>
              <a:rPr lang="hr-HR" sz="2400" dirty="0" smtClean="0">
                <a:cs typeface="Times New Roman" panose="02020603050405020304" pitchFamily="18" charset="0"/>
              </a:rPr>
              <a:t>otrebno se dodatno informirati i istražiti centre i skloništa za zlostavljane osobe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5613"/>
            <a:ext cx="5292079" cy="82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 descr="ID# 8784 - Explosion - PowerPoint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22" name="Picture 14" descr="ID# 174 - Campfire Bur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" y="949149"/>
            <a:ext cx="658902" cy="7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D# 174 - Campfire Bur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" y="2852936"/>
            <a:ext cx="658902" cy="7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D# 174 - Campfire Bur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" y="5365956"/>
            <a:ext cx="658902" cy="7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D# 174 - Campfire Bur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" y="1625058"/>
            <a:ext cx="658902" cy="7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D# 174 - Campfire Bur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" y="2276872"/>
            <a:ext cx="658902" cy="7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661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</a:t>
            </a:r>
            <a:r>
              <a:rPr lang="hr-HR" dirty="0" smtClean="0"/>
              <a:t>tkrivanje značenja koje primarna veza ima za klijenta koji je učinio bračnu nevjeru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</a:t>
            </a:r>
            <a:r>
              <a:rPr lang="hr-HR" dirty="0" smtClean="0"/>
              <a:t>koliko postoje nedoumice (ostati ili napustiti vezu, reći ili ne reći partneru) pomoći klijentu pri odlučivanju (odluka je uvijek </a:t>
            </a:r>
            <a:r>
              <a:rPr lang="hr-HR" dirty="0" err="1" smtClean="0"/>
              <a:t>klijentova</a:t>
            </a:r>
            <a:r>
              <a:rPr lang="hr-H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r</a:t>
            </a:r>
            <a:r>
              <a:rPr lang="hr-HR" dirty="0" smtClean="0"/>
              <a:t>ad na krivim posredujućim vjerovanjima (npr.„normalno je varati u braku”, „ako ne mogu dobiti ono što želim u braku, u redu je varati”)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omoć paru prilikom prilagodbe </a:t>
            </a:r>
            <a:endParaRPr lang="hr-HR" dirty="0"/>
          </a:p>
        </p:txBody>
      </p:sp>
      <p:pic>
        <p:nvPicPr>
          <p:cNvPr id="22538" name="Picture 10" descr="ID# 7510 - Jet Plane Dog Figh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2" y="332656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 descr="ID# 15305 - Seismographic Readings - PowerPoin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512168" cy="14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ID# 14860 - Storm Warning Siren Spin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" y="1006674"/>
            <a:ext cx="747464" cy="7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ID# 14860 - Storm Warning Siren Spin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" y="2186499"/>
            <a:ext cx="747464" cy="7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ID# 14860 - Storm Warning Siren Spin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" y="3645023"/>
            <a:ext cx="747464" cy="7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D# 14860 - Storm Warning Siren Spinning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" y="5301208"/>
            <a:ext cx="747464" cy="7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49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BRAČNA NEVJERA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9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8052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vid u razloge želje za prekidom (da li je odraz distorzija)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+mj-lt"/>
                <a:cs typeface="Times New Roman" panose="02020603050405020304" pitchFamily="18" charset="0"/>
              </a:rPr>
              <a:t>kod prekida, rad na bazičnim i iz njih proizašlih posredujućih vjerovanja vezanim uz prekid („strašno je biti sam”, „ako sam ostavljen </a:t>
            </a:r>
            <a:r>
              <a:rPr lang="hr-HR" dirty="0">
                <a:latin typeface="+mj-lt"/>
                <a:cs typeface="Times New Roman" panose="02020603050405020304" pitchFamily="18" charset="0"/>
              </a:rPr>
              <a:t>z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nači da nešto nije u redu sa</a:t>
            </a:r>
            <a:r>
              <a:rPr lang="en-GB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mnom”, „ako sam ja inicirala prekid znači da sam ja kriva, pa moram učiniti da bol koju partner osjeća nestane”) i strahovima (financije, skrbništvo nad djecom)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ad na emocijama tuge i gubitka (npr. evaluacija dobrobiti iz bolnih iskustava)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10" y="2863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 JEDAN ČLAN PARA ŽELI PREKID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ID# 6319 - Stick Figures On A Scale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ID# 14660 - Cancel X Circle - PowerPoin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7423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D# 14660 - Cancel X Circle - PowerPoin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6943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D# 14660 - Cancel X Circle - PowerPoin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589240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496944" cy="568863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400" dirty="0"/>
              <a:t>o</a:t>
            </a:r>
            <a:r>
              <a:rPr lang="hr-HR" sz="2400" dirty="0" smtClean="0"/>
              <a:t>dluka mora doći od para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400" dirty="0"/>
              <a:t>t</a:t>
            </a:r>
            <a:r>
              <a:rPr lang="hr-HR" sz="2400" dirty="0" smtClean="0"/>
              <a:t>erapeut se ne smije povesti za početnim negativnim stavom klijenata o odnosu – sa smanjivanjem početnog stresa stav o odnosu postaje povoljniji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ri identificiranju problema stanje se može pogoršati (ublažava ga </a:t>
            </a:r>
            <a:r>
              <a:rPr lang="hr-HR" sz="2400" dirty="0" err="1" smtClean="0"/>
              <a:t>terapeutova</a:t>
            </a:r>
            <a:r>
              <a:rPr lang="hr-HR" sz="2400" dirty="0" smtClean="0"/>
              <a:t> konceptualizacija slučaja i plan terapije)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400" dirty="0"/>
              <a:t>pri odluci o </a:t>
            </a:r>
            <a:r>
              <a:rPr lang="hr-HR" sz="2400" dirty="0" smtClean="0"/>
              <a:t>prekidu pomoći klijentu sagledati „za” i „protiv”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400" dirty="0" smtClean="0"/>
              <a:t>pomoći da se prekid provede na adaptivan način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r-HR" sz="2400" dirty="0"/>
              <a:t>k</a:t>
            </a:r>
            <a:r>
              <a:rPr lang="hr-HR" sz="2400" dirty="0" smtClean="0"/>
              <a:t>od nepopravljivo destruktivnog odnosa (partner odbija promjenu), pomoći klijentu da istraži da li je postojeći partnerski odnos za njega zdrav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389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JE VRIJEME DA SE PREKINE ODNOS?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8" descr="ID# 904 - Stop Sign Spinning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" y="843507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ID# 8625 - Road Block Caution Lights - PowerPoin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74" y="617398"/>
            <a:ext cx="874181" cy="8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ID# 904 - Stop Sign Spinning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" y="2913019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D# 904 - Stop Sign Spinning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6" y="3772954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D# 904 - Stop Sign Spinning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3" y="4421027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D# 904 - Stop Sign Spinning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" y="5049179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ID# 904 - Stop Sign Spinning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6" y="1560283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60932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erapeut mora biti upoznat sa mitovima i istinom o </a:t>
            </a:r>
            <a:r>
              <a:rPr lang="hr-HR" sz="2300" dirty="0" err="1" smtClean="0">
                <a:latin typeface="+mj-lt"/>
                <a:cs typeface="Times New Roman" panose="02020603050405020304" pitchFamily="18" charset="0"/>
              </a:rPr>
              <a:t>gay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 odnosima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erapeut mora biti </a:t>
            </a:r>
            <a:r>
              <a:rPr lang="hr-HR" sz="2300" dirty="0" err="1" smtClean="0">
                <a:latin typeface="+mj-lt"/>
                <a:cs typeface="Times New Roman" panose="02020603050405020304" pitchFamily="18" charset="0"/>
              </a:rPr>
              <a:t>suportivan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 sistemu vrijednosti para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erapeut treba pomoći </a:t>
            </a:r>
            <a:r>
              <a:rPr lang="hr-HR" sz="2300" dirty="0" err="1" smtClean="0">
                <a:latin typeface="+mj-lt"/>
                <a:cs typeface="Times New Roman" panose="02020603050405020304" pitchFamily="18" charset="0"/>
              </a:rPr>
              <a:t>gay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 paru </a:t>
            </a:r>
            <a:r>
              <a:rPr lang="hr-HR" sz="2300" dirty="0">
                <a:latin typeface="+mj-lt"/>
                <a:cs typeface="Times New Roman" panose="02020603050405020304" pitchFamily="18" charset="0"/>
              </a:rPr>
              <a:t>da 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shvati </a:t>
            </a:r>
            <a:r>
              <a:rPr lang="hr-HR" sz="2300" dirty="0">
                <a:latin typeface="+mj-lt"/>
                <a:cs typeface="Times New Roman" panose="02020603050405020304" pitchFamily="18" charset="0"/>
              </a:rPr>
              <a:t>da su mnogi konflikti slični kao i kod heteroseksualnih parova</a:t>
            </a:r>
            <a:endParaRPr lang="hr-HR" sz="2300" dirty="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roblemi:</a:t>
            </a:r>
          </a:p>
          <a:p>
            <a:pPr marL="857250" lvl="1" indent="-457200">
              <a:buFontTx/>
              <a:buChar char="-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edostatak socijalne potpore</a:t>
            </a:r>
          </a:p>
          <a:p>
            <a:pPr marL="857250" lvl="1" indent="-457200">
              <a:buFontTx/>
              <a:buChar char="-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laba dostupnost normativnih podataka</a:t>
            </a:r>
          </a:p>
          <a:p>
            <a:pPr marL="857250" lvl="1" indent="-457200">
              <a:buFontTx/>
              <a:buChar char="-"/>
            </a:pPr>
            <a:r>
              <a:rPr lang="hr-HR" sz="2300" dirty="0" err="1">
                <a:latin typeface="+mj-lt"/>
                <a:cs typeface="Times New Roman" panose="02020603050405020304" pitchFamily="18" charset="0"/>
              </a:rPr>
              <a:t>h</a:t>
            </a:r>
            <a:r>
              <a:rPr lang="hr-HR" sz="2300" dirty="0" err="1" smtClean="0">
                <a:latin typeface="+mj-lt"/>
                <a:cs typeface="Times New Roman" panose="02020603050405020304" pitchFamily="18" charset="0"/>
              </a:rPr>
              <a:t>omofobična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 vjerovanja jednog člana para (rad na pozitivnom </a:t>
            </a:r>
            <a:r>
              <a:rPr lang="hr-HR" sz="2300" dirty="0" err="1" smtClean="0">
                <a:latin typeface="+mj-lt"/>
                <a:cs typeface="Times New Roman" panose="02020603050405020304" pitchFamily="18" charset="0"/>
              </a:rPr>
              <a:t>self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 - identitetu)</a:t>
            </a:r>
          </a:p>
          <a:p>
            <a:pPr marL="857250" lvl="1" indent="-457200">
              <a:buFontTx/>
              <a:buChar char="-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osvajanje djece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roblemi kod muške </a:t>
            </a:r>
            <a:r>
              <a:rPr lang="hr-HR" sz="2300" dirty="0" err="1" smtClean="0">
                <a:latin typeface="+mj-lt"/>
                <a:cs typeface="Times New Roman" panose="02020603050405020304" pitchFamily="18" charset="0"/>
              </a:rPr>
              <a:t>gay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 populacije:</a:t>
            </a:r>
          </a:p>
          <a:p>
            <a:pPr marL="857250" lvl="1" indent="-457200">
              <a:buFontTx/>
              <a:buChar char="-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trah od AIDS-a</a:t>
            </a:r>
          </a:p>
          <a:p>
            <a:pPr marL="857250" lvl="1" indent="-457200">
              <a:buFontTx/>
              <a:buChar char="-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k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rivnja preživjelih (kod gubitka prijatelja oboljelih od AIDS-a)</a:t>
            </a:r>
          </a:p>
          <a:p>
            <a:pPr marL="857250" lvl="1" indent="-457200">
              <a:buFontTx/>
              <a:buChar char="-"/>
            </a:pPr>
            <a:r>
              <a:rPr lang="hr-HR" sz="2300" dirty="0">
                <a:latin typeface="+mj-lt"/>
                <a:cs typeface="Times New Roman" panose="02020603050405020304" pitchFamily="18" charset="0"/>
              </a:rPr>
              <a:t>v</a:t>
            </a:r>
            <a:r>
              <a:rPr lang="hr-HR" sz="2300" dirty="0" smtClean="0">
                <a:latin typeface="+mj-lt"/>
                <a:cs typeface="Times New Roman" panose="02020603050405020304" pitchFamily="18" charset="0"/>
              </a:rPr>
              <a:t>ažnost zaštite</a:t>
            </a:r>
            <a:endParaRPr lang="hr-HR" sz="23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3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GAY PAROVI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static1.squarespace.com/static/530572d8e4b052d61bf15b70/t/5458318ae4b0deb4ab125337/1415065996145/625fe75ff0d2031df65c7e04913f445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24148" cy="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1.squarespace.com/static/530572d8e4b052d61bf15b70/t/5458318ae4b0deb4ab125337/1415065996145/625fe75ff0d2031df65c7e04913f445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2086"/>
            <a:ext cx="424148" cy="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1.squarespace.com/static/530572d8e4b052d61bf15b70/t/5458318ae4b0deb4ab125337/1415065996145/625fe75ff0d2031df65c7e04913f445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" y="1666234"/>
            <a:ext cx="424148" cy="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1.squarespace.com/static/530572d8e4b052d61bf15b70/t/5458318ae4b0deb4ab125337/1415065996145/625fe75ff0d2031df65c7e04913f445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" y="2348880"/>
            <a:ext cx="424148" cy="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tatic1.squarespace.com/static/530572d8e4b052d61bf15b70/t/5458318ae4b0deb4ab125337/1415065996145/625fe75ff0d2031df65c7e04913f445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" y="4869160"/>
            <a:ext cx="424148" cy="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ID# 13752 - Normal Heartbeat - PowerPoint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6" descr="ID# 13752 - Normal Heartbeat - PowerPoint Animation"/>
          <p:cNvSpPr>
            <a:spLocks noChangeAspect="1" noChangeArrowheads="1"/>
          </p:cNvSpPr>
          <p:nvPr/>
        </p:nvSpPr>
        <p:spPr bwMode="auto">
          <a:xfrm>
            <a:off x="307975" y="7937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8" descr="ID# 13752 - Normal Heartbeat - PowerPoint Ani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4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76" y="1106330"/>
            <a:ext cx="8229600" cy="49440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ČETIRI DIMENZIJE KONCEPTUALIZACIJE OSOBNE KULTURALNE POVIJESTI: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dirty="0" smtClean="0"/>
              <a:t>ETNIČKO I RASNO NASLJEĐE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dirty="0" smtClean="0"/>
              <a:t>SOCIOEKONOMSKI STATUS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dirty="0" smtClean="0"/>
              <a:t>RELIGIJSKO/ DUHOVNO PRIPADANJE</a:t>
            </a:r>
          </a:p>
          <a:p>
            <a:pPr marL="971550" lvl="1" indent="-514350">
              <a:buFont typeface="+mj-lt"/>
              <a:buAutoNum type="arabicParenR"/>
            </a:pPr>
            <a:r>
              <a:rPr lang="hr-HR" dirty="0" smtClean="0"/>
              <a:t>VREDNOVANJE SEKSUALNIH ULOGA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hr-HR" dirty="0"/>
              <a:t>b</a:t>
            </a:r>
            <a:r>
              <a:rPr lang="hr-HR" dirty="0" smtClean="0"/>
              <a:t>itno za stvaranje kolaborativnog seta (važna kulturalna pozadina oba člana para i terapeuta)</a:t>
            </a:r>
          </a:p>
        </p:txBody>
      </p:sp>
      <p:pic>
        <p:nvPicPr>
          <p:cNvPr id="18440" name="Picture 8" descr="http://content.presentermedia.com/files/animsp/00000000/625/gold_streak_1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7" y="2132856"/>
            <a:ext cx="580282" cy="58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content.presentermedia.com/files/animsp/00000000/650/gold_streak_4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1" y="3758844"/>
            <a:ext cx="586123" cy="5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://content.presentermedia.com/files/animsp/00000000/654/gold_streak_2_md_w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0" y="2713138"/>
            <a:ext cx="580917" cy="5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ID# 648 - Gold Streak 3 - PowerPoint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4" y="3311256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ID# 642 - Gold Streak K - PowerPoint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" y="31806"/>
            <a:ext cx="703946" cy="7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ID# 639 - Gold Streak L - PowerPoint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36" y="21895"/>
            <a:ext cx="710758" cy="7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ID# 649 - Gold Streak A - PowerPoint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4854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4" name="Picture 32" descr="ID# 635 - Gold Streak N - PowerPoint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160"/>
            <a:ext cx="760757" cy="7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6" name="Picture 34" descr="ID# 1873 - Global Teamwork Holding Hands - PowerPoint An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209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8" name="Picture 36" descr="ID# 469 - One Orange Hand Print Appearing - PowerPoint Animatio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3" y="1197476"/>
            <a:ext cx="523875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0" name="Picture 38" descr="ID# 472 - One Yellow Hand Print Appearing - PowerPoint Animatio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6" y="4175480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2" name="Picture 40" descr="ID# 684 - Gold Streak U - PowerPoint Animatio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1" y="33448"/>
            <a:ext cx="820029" cy="7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4" name="Picture 42" descr="ID# 689 - Gold Streak T - PowerPoint Animatio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806"/>
            <a:ext cx="746177" cy="74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ID# 684 - Gold Streak U - PowerPoint Animatio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190"/>
            <a:ext cx="820029" cy="7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ID# 639 - Gold Streak L - PowerPoint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7225"/>
            <a:ext cx="710758" cy="7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ID# 649 - Gold Streak A - PowerPoint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36" y="67013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702" y="435201"/>
            <a:ext cx="2840894" cy="63408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RAZLIČITOST</a:t>
            </a:r>
            <a:endParaRPr lang="hr-H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78" name="Picture 46" descr="ID# 690 - Gold Streak R - PowerPoint Animatio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448"/>
            <a:ext cx="741880" cy="7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1549"/>
            <a:ext cx="6840760" cy="620688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PSIHIJATRIJSKI POREMEĆAJI KOD PARA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/>
              <a:t>t</a:t>
            </a:r>
            <a:r>
              <a:rPr lang="hr-HR" sz="2500" dirty="0" smtClean="0"/>
              <a:t>ip poremećaja: sekundarni s obzirom na probleme u odnosu (poboljšaju se s boljim odnosom) ili primarni (stvaraju probleme u odnosu)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 smtClean="0"/>
              <a:t>kod potrebe za individualnom terapijom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500" dirty="0"/>
              <a:t>p</a:t>
            </a:r>
            <a:r>
              <a:rPr lang="hr-HR" sz="2500" dirty="0" smtClean="0"/>
              <a:t>oželjno da su različiti terapeuti (ukoliko je isti terapeut treba razriješiti pitanje povjerljivosti)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500" dirty="0"/>
              <a:t>p</a:t>
            </a:r>
            <a:r>
              <a:rPr lang="hr-HR" sz="2500" dirty="0" smtClean="0"/>
              <a:t>otrebna koordiniranost sa zajedničkom terapijom (kod obje se radi na kognitivnim distorzijama)</a:t>
            </a:r>
          </a:p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/>
              <a:t>d</a:t>
            </a:r>
            <a:r>
              <a:rPr lang="hr-HR" sz="2500" dirty="0" smtClean="0"/>
              <a:t>epresivne osobe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500" dirty="0"/>
              <a:t>b</a:t>
            </a:r>
            <a:r>
              <a:rPr lang="hr-HR" sz="2500" dirty="0" smtClean="0"/>
              <a:t>espomoćnost se generalizira na viđenje veze (za osjećaj uspjeha terapijske korake razdijeliti na manje dijelove)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500" dirty="0"/>
              <a:t>č</a:t>
            </a:r>
            <a:r>
              <a:rPr lang="hr-HR" sz="2500" dirty="0" smtClean="0"/>
              <a:t>este negativne automatske misli</a:t>
            </a:r>
          </a:p>
        </p:txBody>
      </p:sp>
      <p:pic>
        <p:nvPicPr>
          <p:cNvPr id="4" name="Picture 16" descr="https://upload.wikimedia.org/wikipedia/commons/3/3b/Buckminsterfullerene_anima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46"/>
            <a:ext cx="819472" cy="8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upload.wikimedia.org/wikipedia/commons/3/3b/Buckminsterfullerene_animat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46"/>
            <a:ext cx="819472" cy="8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41549"/>
            <a:ext cx="6840760" cy="620688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PSIHIJATRIJSKI POREMEĆAJI KOD PARA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 smtClean="0"/>
              <a:t>anksiozni poremećaj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600" dirty="0" err="1"/>
              <a:t>k</a:t>
            </a:r>
            <a:r>
              <a:rPr lang="hr-HR" sz="2600" dirty="0" err="1" smtClean="0"/>
              <a:t>atastrofiziranje</a:t>
            </a:r>
            <a:r>
              <a:rPr lang="hr-HR" sz="2600" dirty="0" smtClean="0"/>
              <a:t> i pretjerana briga su generalizirani na viđenje veze (za povjerenje u vlastitu sposobnost nošenja sa problemima organizirati manje bihevioralne eksperimente)</a:t>
            </a:r>
            <a:endParaRPr lang="hr-HR" sz="2600" dirty="0"/>
          </a:p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/>
              <a:t>p</a:t>
            </a:r>
            <a:r>
              <a:rPr lang="hr-HR" sz="2600" dirty="0" smtClean="0"/>
              <a:t>oremećaj ličnosti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r-HR" sz="2600" dirty="0" smtClean="0"/>
              <a:t>rigidna vjerovanja (kod izbjegavajućeg poremećaja ličnosti  javlja se izbjegavanje izražavanja ljutnje zbog straha od ostavljanja; kod graničnog poremećaja ličnosti se stalno pr</a:t>
            </a:r>
            <a:r>
              <a:rPr lang="en-GB" sz="2600" dirty="0" smtClean="0"/>
              <a:t>e</a:t>
            </a:r>
            <a:r>
              <a:rPr lang="hr-HR" sz="2600" dirty="0" smtClean="0"/>
              <a:t>ispituje povjerenje u partnera)</a:t>
            </a:r>
          </a:p>
        </p:txBody>
      </p:sp>
    </p:spTree>
    <p:extLst>
      <p:ext uri="{BB962C8B-B14F-4D97-AF65-F5344CB8AC3E}">
        <p14:creationId xmlns:p14="http://schemas.microsoft.com/office/powerpoint/2010/main" val="23644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3" y="304732"/>
            <a:ext cx="641016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11860" y="116632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latin typeface="Algerian" panose="04020705040A02060702" pitchFamily="82" charset="0"/>
              </a:rPr>
              <a:t>POVIJEST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32" y="5733256"/>
            <a:ext cx="1000522" cy="10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5" y="1593499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3" y="2477387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0" y="3429000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s://www.viproomcasino.com/cms/images/icons/progressIndicat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63" y="3127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www.viproomcasino.com/cms/images/icons/progressIndicat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31" y="3127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93499"/>
            <a:ext cx="8640960" cy="52645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početku kognitiv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tehnike smatrane nedostatnim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 pouzdano mjerenje, a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pogled na kognicije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dosta pojednostavljen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BAUCOM I EPSTEIN – kako prepoznati prethodnice neslaganja i kako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naknadno restrukturirati svoje ponašanje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ALBERT ELLIS – koristeći RET pristup (danas REBT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1960-ih među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prvima uvodi kognitivni pristup u terapiju parova: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 nisu pogođeni događajima već njihovom interpretacijom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dnos je nefunkcionalan: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o partneru i odnosu postoje iracionalna vjerovanja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hr-H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javljaju se negativne procjene kada partner i</a:t>
            </a:r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 ne  udovoljavaju </a:t>
            </a:r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</a:t>
            </a:r>
            <a:r>
              <a:rPr lang="hr-H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nerealnim očekivanjima</a:t>
            </a:r>
          </a:p>
          <a:p>
            <a:pPr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model (A-aktivirajući događaj; B-vjerovanje o događaju/ iracionalno, rigidno, apsolutno, disfunkcionalno ili fleksibilno i konstruktivno;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C-konzekvence/ destruktivne ili konstruktivne)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gifex.de/gif-bilder/animierte-gifs-danksagung-0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00" y="548141"/>
            <a:ext cx="3528392" cy="24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04554" y="5445224"/>
            <a:ext cx="2699893" cy="792088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HVALA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572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http://rs125.pbsrc.com/albums/p68/alongway99/Valentines%20Day%20Animations/Cupid%20Animations/CupidArrowBlinks.gif~c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42" y="213285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3" y="261337"/>
            <a:ext cx="641016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11860" y="116632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latin typeface="Algerian" panose="04020705040A02060702" pitchFamily="82" charset="0"/>
              </a:rPr>
              <a:t>POVIJEST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32" y="5733256"/>
            <a:ext cx="1000522" cy="10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2" y="2679662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3" y="1651987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2" y="3423997"/>
            <a:ext cx="616725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4" y="4927563"/>
            <a:ext cx="563883" cy="3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s://www.viproomcasino.com/cms/images/icons/progressIndicat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63" y="3127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www.viproomcasino.com/cms/images/icons/progressIndicat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31" y="3127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63" y="1652595"/>
            <a:ext cx="8763596" cy="5088854"/>
          </a:xfrm>
        </p:spPr>
        <p:txBody>
          <a:bodyPr>
            <a:normAutofit fontScale="92500"/>
          </a:bodyPr>
          <a:lstStyle/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ALBERT ELLIS – u svojoj terapiji testira vjerovanja supružnika i radi na zamjeni disfunkcionalnih u funkcionalna vjerovanja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AARON T. BECK – za razliku od Ellisa primjenjuje kolaborativni empirizam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KOGNITIVNI ASPEKTI U DANAŠNJOJ BKT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parove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naglašavaju:</a:t>
            </a:r>
          </a:p>
          <a:p>
            <a:pPr lvl="2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odifikacija nerealnih očekivanja u partnerskom odnosu</a:t>
            </a:r>
          </a:p>
          <a:p>
            <a:pPr lvl="2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spravak pogrešnog </a:t>
            </a:r>
            <a:r>
              <a:rPr lang="hr-H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atribuiranja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interakciji parova</a:t>
            </a:r>
          </a:p>
          <a:p>
            <a:pPr lvl="2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potreba </a:t>
            </a:r>
            <a:r>
              <a:rPr lang="hr-H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samoinstrukcija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smanjivanju destruktivnih interakcija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KLJUČNI POJMOVI DANAS u BKT pristupu sa parovima: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azična vjerovanja - i uz njih vezana posredujuća vjerovanja i automatske misli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distorzi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/alternativna vjerovanja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erealna očekivanja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auzalne atribucije</a:t>
            </a:r>
          </a:p>
          <a:p>
            <a:pPr marL="0" indent="0">
              <a:spcBef>
                <a:spcPts val="0"/>
              </a:spcBef>
              <a:buNone/>
            </a:pP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https://s-media-cache-ak0.pinimg.com/originals/47/74/84/4774846352721748d0622b61ea72b4f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296033"/>
            <a:ext cx="1906053" cy="14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06" y="171822"/>
            <a:ext cx="1362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ebstc.org/newsletter/0502/images/spotligh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2133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hr-HR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lgerian" panose="04020705040A02060702" pitchFamily="82" charset="0"/>
              </a:rPr>
              <a:t>KLJUČNI POJMOVI</a:t>
            </a:r>
            <a:endParaRPr lang="hr-HR" dirty="0">
              <a:latin typeface="Algerian" panose="04020705040A02060702" pitchFamily="82" charset="0"/>
            </a:endParaRPr>
          </a:p>
        </p:txBody>
      </p:sp>
      <p:pic>
        <p:nvPicPr>
          <p:cNvPr id="5122" name="Picture 2" descr="http://www.clipartbest.com/cliparts/yTo/5er/yTo5er4T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81" y="0"/>
            <a:ext cx="493823" cy="11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D# 14233 - Clap Board Custom - PowerPoint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781296" cy="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D# 14233 - Clap Board Custom - PowerPoint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" y="4509120"/>
            <a:ext cx="781296" cy="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9512" y="1124322"/>
            <a:ext cx="8712968" cy="5733678"/>
          </a:xfrm>
          <a:effectLst>
            <a:glow rad="127000">
              <a:srgbClr val="FFC000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 smtClean="0"/>
              <a:t>         </a:t>
            </a:r>
            <a:r>
              <a:rPr lang="hr-H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BAZIČNA VJEROVANJA  - </a:t>
            </a:r>
            <a:r>
              <a:rPr lang="en-GB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UZ NJIH VEZANA POSREDUJUĆA VJEROVANJA</a:t>
            </a:r>
            <a:endParaRPr lang="en-GB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AUTOMATSKE MISLI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sebi, odnosu i mogućnosti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važno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identificirati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vjerovanja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vezama općenito i specifično vezano za njihov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bazična i posredujuća vjerovanja se stječu rano u životu pod utjecajem obitelji porijekla, lokalne kulture, medija i ranog iskustva sa vezama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Epstein i Eidelson (1981) – nerealna vjerovanja dobar prediktor razine stresa u vez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prilikom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njihovog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testiranja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restrukturiranja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poželjno da partner bude prisutan, jer će biti spremniji pružiti potporu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DISTORZI</a:t>
            </a:r>
            <a:r>
              <a:rPr lang="en-GB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RANA</a:t>
            </a:r>
            <a:r>
              <a:rPr lang="hr-H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ALTERNATIVNA VJEROVANJA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alternativna vjerovanja – u obzir uzimaju više elemenata situacije (umjerenija su)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distorzi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vjerovanja – baziraju se na nepotpunim ili krivim informacijama i načinu mišljenja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 terapije – testiranje distorzi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ranih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vjerovanja i njihova zamjena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alternativnima</a:t>
            </a: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https://s-media-cache-ak0.pinimg.com/originals/47/74/84/4774846352721748d0622b61ea72b4f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296033"/>
            <a:ext cx="1906053" cy="14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ipartbest.com/cliparts/yTo/5er/yTo5er4T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81" y="0"/>
            <a:ext cx="5607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06" y="171822"/>
            <a:ext cx="1362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ebstc.org/newsletter/0502/images/spotligh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2133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926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lgerian" panose="04020705040A02060702" pitchFamily="82" charset="0"/>
              </a:rPr>
              <a:t>KLJUČNI POJMOVI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144"/>
            <a:ext cx="8435280" cy="52291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2400" dirty="0" smtClean="0"/>
              <a:t>        </a:t>
            </a:r>
            <a:r>
              <a:rPr lang="hr-HR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NEREALNA OČEKIVANJA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roizlaze iz bazičnih vjerovanja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tvaraju distorzije u evaluaciji iskustva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manjuju zadovoljstvo u vezi i stvaraju </a:t>
            </a:r>
            <a:r>
              <a:rPr lang="hr-HR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disfunkcionalne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odgovore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olako se otkrivaju kroz terapiju</a:t>
            </a:r>
          </a:p>
          <a:p>
            <a:pPr marL="400050" lvl="1" indent="0">
              <a:spcBef>
                <a:spcPts val="0"/>
              </a:spcBef>
              <a:buNone/>
            </a:pPr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KAUZALNE ATRIBUCIJE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„tko je kriv?” – eksternalizacija krivnje i krivo </a:t>
            </a:r>
            <a:r>
              <a:rPr lang="hr-HR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atribuiranje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uzroka problema ponašanju partnera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erapeuta može dovesti u poziciju suca i traženja krivca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KOLABORATIVNI SET (</a:t>
            </a: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Jacobso i Margolin, 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1979)</a:t>
            </a:r>
          </a:p>
          <a:p>
            <a:pPr lvl="2" indent="-342900">
              <a:spcBef>
                <a:spcPts val="0"/>
              </a:spcBef>
              <a:buFontTx/>
              <a:buChar char="-"/>
            </a:pP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 </a:t>
            </a: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partnera prihvaćaju odgovornost za nastali konflikt 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za pronalazak rješenja</a:t>
            </a:r>
          </a:p>
          <a:p>
            <a:pPr lvl="2" indent="-342900">
              <a:spcBef>
                <a:spcPts val="0"/>
              </a:spcBef>
              <a:buFontTx/>
              <a:buChar char="-"/>
            </a:pP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evaluacija kauzalnih atribucija svakog od partnera važna je za njegovo stvaranje </a:t>
            </a:r>
          </a:p>
          <a:p>
            <a:pPr marL="400050" lvl="1" indent="0">
              <a:spcBef>
                <a:spcPts val="0"/>
              </a:spcBef>
              <a:buNone/>
            </a:pPr>
            <a:endParaRPr lang="hr-HR" sz="2300" dirty="0" smtClean="0"/>
          </a:p>
          <a:p>
            <a:pPr marL="400050" lvl="1" indent="0">
              <a:spcBef>
                <a:spcPts val="0"/>
              </a:spcBef>
              <a:buNone/>
            </a:pPr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ID# 14233 - Clap Board Custom - PowerPoint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7" y="1034947"/>
            <a:ext cx="781296" cy="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D# 14233 - Clap Board Custom - PowerPoint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4" y="3171576"/>
            <a:ext cx="781296" cy="7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20">
            <a:off x="2879917" y="28089"/>
            <a:ext cx="2893060" cy="99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         </a:t>
            </a:r>
            <a:endParaRPr lang="hr-HR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102334"/>
            <a:ext cx="8435280" cy="535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400" dirty="0" smtClean="0"/>
              <a:t>      </a:t>
            </a:r>
            <a:endParaRPr lang="hr-H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300" dirty="0" smtClean="0"/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://www.clipartsfree.net/vector/large/thatsmyboy_Simple_Red_Checkmark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5" y="1326931"/>
            <a:ext cx="366002" cy="3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s-media-cache-ak0.pinimg.com/originals/47/74/84/4774846352721748d0622b61ea72b4f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0" y="4581128"/>
            <a:ext cx="1473469" cy="4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D# 4450 - Rubber Stamp Classified - PowerPoint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95" y="3947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2559" y="1143930"/>
            <a:ext cx="8879922" cy="5714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300" dirty="0"/>
              <a:t> </a:t>
            </a:r>
            <a:r>
              <a:rPr lang="hr-HR" sz="2300" dirty="0" smtClean="0"/>
              <a:t>        </a:t>
            </a:r>
            <a:r>
              <a:rPr lang="hr-HR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 KORAKA U INICIJALNOJ FAZI PROCJENE:</a:t>
            </a:r>
          </a:p>
          <a:p>
            <a:pPr lvl="2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r-HR" sz="2200" dirty="0" smtClean="0">
                <a:cs typeface="Times New Roman" panose="02020603050405020304" pitchFamily="18" charset="0"/>
              </a:rPr>
              <a:t>zajednički intervju</a:t>
            </a:r>
          </a:p>
          <a:p>
            <a:pPr lvl="2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r-HR" sz="2200" dirty="0">
                <a:cs typeface="Times New Roman" panose="02020603050405020304" pitchFamily="18" charset="0"/>
              </a:rPr>
              <a:t>i</a:t>
            </a:r>
            <a:r>
              <a:rPr lang="hr-HR" sz="2200" dirty="0" smtClean="0">
                <a:cs typeface="Times New Roman" panose="02020603050405020304" pitchFamily="18" charset="0"/>
              </a:rPr>
              <a:t>nventari i upitnici</a:t>
            </a:r>
          </a:p>
          <a:p>
            <a:pPr lvl="2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r-HR" sz="2200" dirty="0">
                <a:cs typeface="Times New Roman" panose="02020603050405020304" pitchFamily="18" charset="0"/>
              </a:rPr>
              <a:t>i</a:t>
            </a:r>
            <a:r>
              <a:rPr lang="hr-HR" sz="2200" dirty="0" smtClean="0">
                <a:cs typeface="Times New Roman" panose="02020603050405020304" pitchFamily="18" charset="0"/>
              </a:rPr>
              <a:t>ndividualni intervju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ZAJEDNIČKI INTERVJU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cs typeface="Times New Roman" panose="02020603050405020304" pitchFamily="18" charset="0"/>
              </a:rPr>
              <a:t>u</a:t>
            </a:r>
            <a:r>
              <a:rPr lang="hr-HR" sz="2300" dirty="0" smtClean="0">
                <a:cs typeface="Times New Roman" panose="02020603050405020304" pitchFamily="18" charset="0"/>
              </a:rPr>
              <a:t>nutar prvog tretmana </a:t>
            </a:r>
            <a:r>
              <a:rPr lang="hr-HR" sz="2300" dirty="0">
                <a:cs typeface="Times New Roman" panose="02020603050405020304" pitchFamily="18" charset="0"/>
              </a:rPr>
              <a:t>z</a:t>
            </a:r>
            <a:r>
              <a:rPr lang="hr-HR" sz="2300" dirty="0" smtClean="0">
                <a:cs typeface="Times New Roman" panose="02020603050405020304" pitchFamily="18" charset="0"/>
              </a:rPr>
              <a:t>ajedno s oba </a:t>
            </a:r>
            <a:r>
              <a:rPr lang="hr-HR" sz="2300" dirty="0">
                <a:cs typeface="Times New Roman" panose="02020603050405020304" pitchFamily="18" charset="0"/>
              </a:rPr>
              <a:t>č</a:t>
            </a:r>
            <a:r>
              <a:rPr lang="hr-HR" sz="2300" dirty="0" smtClean="0">
                <a:cs typeface="Times New Roman" panose="02020603050405020304" pitchFamily="18" charset="0"/>
              </a:rPr>
              <a:t>lana para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cs typeface="Times New Roman" panose="02020603050405020304" pitchFamily="18" charset="0"/>
              </a:rPr>
              <a:t>p</a:t>
            </a:r>
            <a:r>
              <a:rPr lang="hr-HR" sz="2300" dirty="0" smtClean="0">
                <a:cs typeface="Times New Roman" panose="02020603050405020304" pitchFamily="18" charset="0"/>
              </a:rPr>
              <a:t>rikupljanje bitnih informacija i konceptualizacija slučaja (mogućnost modifikacije tijekom terapije; traje cijelo vrijeme terapije)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 smtClean="0">
                <a:cs typeface="Times New Roman" panose="02020603050405020304" pitchFamily="18" charset="0"/>
              </a:rPr>
              <a:t> </a:t>
            </a:r>
            <a:r>
              <a:rPr lang="hr-HR" sz="2300" u="sng" dirty="0" smtClean="0">
                <a:cs typeface="Times New Roman" panose="02020603050405020304" pitchFamily="18" charset="0"/>
              </a:rPr>
              <a:t>„</a:t>
            </a:r>
            <a:r>
              <a:rPr lang="hr-HR" sz="2300" i="1" u="sng" dirty="0" smtClean="0">
                <a:cs typeface="Times New Roman" panose="02020603050405020304" pitchFamily="18" charset="0"/>
              </a:rPr>
              <a:t>ples para</a:t>
            </a:r>
            <a:r>
              <a:rPr lang="hr-HR" sz="2300" u="sng" dirty="0" smtClean="0">
                <a:cs typeface="Times New Roman" panose="02020603050405020304" pitchFamily="18" charset="0"/>
              </a:rPr>
              <a:t>”</a:t>
            </a:r>
            <a:r>
              <a:rPr lang="hr-HR" sz="2300" dirty="0" smtClean="0">
                <a:cs typeface="Times New Roman" panose="02020603050405020304" pitchFamily="18" charset="0"/>
              </a:rPr>
              <a:t> – kako su uravnoteženi moć i kontrola; kakva je interakcija para; daje uvid kako se par nosi sa krizom i sukobima (pojam uveli teoretičari sistema) 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 smtClean="0">
                <a:cs typeface="Times New Roman" panose="02020603050405020304" pitchFamily="18" charset="0"/>
              </a:rPr>
              <a:t>prikladnost para za BKT terapiju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300" dirty="0">
                <a:cs typeface="Times New Roman" panose="02020603050405020304" pitchFamily="18" charset="0"/>
              </a:rPr>
              <a:t>o</a:t>
            </a:r>
            <a:r>
              <a:rPr lang="hr-HR" sz="2300" dirty="0" smtClean="0">
                <a:cs typeface="Times New Roman" panose="02020603050405020304" pitchFamily="18" charset="0"/>
              </a:rPr>
              <a:t>dluka o daljnjem smjeru terapije 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20">
            <a:off x="2879917" y="28089"/>
            <a:ext cx="2893060" cy="99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379537"/>
            <a:ext cx="8892480" cy="512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r-HR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INVENTARI I UPITNICI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>
                <a:cs typeface="Times New Roman" panose="02020603050405020304" pitchFamily="18" charset="0"/>
              </a:rPr>
              <a:t>n</a:t>
            </a:r>
            <a:r>
              <a:rPr lang="hr-HR" sz="2500" dirty="0" smtClean="0">
                <a:cs typeface="Times New Roman" panose="02020603050405020304" pitchFamily="18" charset="0"/>
              </a:rPr>
              <a:t>a kraju inicijalnog </a:t>
            </a:r>
            <a:r>
              <a:rPr lang="hr-HR" sz="2500" dirty="0">
                <a:cs typeface="Times New Roman" panose="02020603050405020304" pitchFamily="18" charset="0"/>
              </a:rPr>
              <a:t>z</a:t>
            </a:r>
            <a:r>
              <a:rPr lang="hr-HR" sz="2500" dirty="0" smtClean="0">
                <a:cs typeface="Times New Roman" panose="02020603050405020304" pitchFamily="18" charset="0"/>
              </a:rPr>
              <a:t>ajedničkog intervjua (preferirano da su ispunjeni prije individualnog intervjua)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 smtClean="0">
                <a:cs typeface="Times New Roman" panose="02020603050405020304" pitchFamily="18" charset="0"/>
              </a:rPr>
              <a:t>poželjno da ga supružnici ispunjavaju odvojeno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>
                <a:cs typeface="Times New Roman" panose="02020603050405020304" pitchFamily="18" charset="0"/>
              </a:rPr>
              <a:t>i</a:t>
            </a:r>
            <a:r>
              <a:rPr lang="hr-HR" sz="2500" dirty="0" smtClean="0">
                <a:cs typeface="Times New Roman" panose="02020603050405020304" pitchFamily="18" charset="0"/>
              </a:rPr>
              <a:t>dentifikacija </a:t>
            </a:r>
            <a:r>
              <a:rPr lang="hr-HR" sz="2500" dirty="0" err="1" smtClean="0">
                <a:cs typeface="Times New Roman" panose="02020603050405020304" pitchFamily="18" charset="0"/>
              </a:rPr>
              <a:t>disfunkcionalnih</a:t>
            </a:r>
            <a:r>
              <a:rPr lang="hr-HR" sz="2500" dirty="0" smtClean="0">
                <a:cs typeface="Times New Roman" panose="02020603050405020304" pitchFamily="18" charset="0"/>
              </a:rPr>
              <a:t> misli, problema u komunikaciji te ugodnog i neugodnog ponašanja 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 smtClean="0">
                <a:cs typeface="Times New Roman" panose="02020603050405020304" pitchFamily="18" charset="0"/>
              </a:rPr>
              <a:t>olakšava dobivanje informacija koje klijent nerado iznosi 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500" dirty="0">
                <a:cs typeface="Times New Roman" panose="02020603050405020304" pitchFamily="18" charset="0"/>
              </a:rPr>
              <a:t>p</a:t>
            </a:r>
            <a:r>
              <a:rPr lang="hr-HR" sz="2500" dirty="0" smtClean="0">
                <a:cs typeface="Times New Roman" panose="02020603050405020304" pitchFamily="18" charset="0"/>
              </a:rPr>
              <a:t>opis često upotrebljavanih upitnika i inventara: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500" dirty="0" smtClean="0">
                <a:cs typeface="Times New Roman" panose="02020603050405020304" pitchFamily="18" charset="0"/>
              </a:rPr>
              <a:t>                 </a:t>
            </a:r>
            <a:r>
              <a:rPr lang="hr-HR" sz="2500" i="1" dirty="0" err="1" smtClean="0">
                <a:cs typeface="Times New Roman" panose="02020603050405020304" pitchFamily="18" charset="0"/>
              </a:rPr>
              <a:t>Marital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i="1" dirty="0" err="1" smtClean="0">
                <a:cs typeface="Times New Roman" panose="02020603050405020304" pitchFamily="18" charset="0"/>
              </a:rPr>
              <a:t>Attitude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i="1" dirty="0" err="1" smtClean="0">
                <a:cs typeface="Times New Roman" panose="02020603050405020304" pitchFamily="18" charset="0"/>
              </a:rPr>
              <a:t>Questionnaire</a:t>
            </a:r>
            <a:r>
              <a:rPr lang="hr-HR" sz="2500" i="1" dirty="0" smtClean="0">
                <a:cs typeface="Times New Roman" panose="02020603050405020304" pitchFamily="18" charset="0"/>
              </a:rPr>
              <a:t> – </a:t>
            </a:r>
            <a:r>
              <a:rPr lang="hr-HR" sz="2500" i="1" dirty="0" err="1" smtClean="0">
                <a:cs typeface="Times New Roman" panose="02020603050405020304" pitchFamily="18" charset="0"/>
              </a:rPr>
              <a:t>Revised</a:t>
            </a:r>
            <a:endParaRPr lang="hr-HR" sz="2500" i="1" dirty="0" smtClean="0"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500" dirty="0">
                <a:cs typeface="Times New Roman" panose="02020603050405020304" pitchFamily="18" charset="0"/>
              </a:rPr>
              <a:t> </a:t>
            </a:r>
            <a:r>
              <a:rPr lang="hr-HR" sz="2500" dirty="0" smtClean="0">
                <a:cs typeface="Times New Roman" panose="02020603050405020304" pitchFamily="18" charset="0"/>
              </a:rPr>
              <a:t>                </a:t>
            </a:r>
            <a:r>
              <a:rPr lang="hr-HR" sz="2500" i="1" dirty="0" smtClean="0">
                <a:cs typeface="Times New Roman" panose="02020603050405020304" pitchFamily="18" charset="0"/>
              </a:rPr>
              <a:t>Dyadic Adjust</a:t>
            </a:r>
            <a:r>
              <a:rPr lang="en-GB" sz="2500" i="1" dirty="0" smtClean="0">
                <a:cs typeface="Times New Roman" panose="02020603050405020304" pitchFamily="18" charset="0"/>
              </a:rPr>
              <a:t>m</a:t>
            </a:r>
            <a:r>
              <a:rPr lang="hr-HR" sz="2500" i="1" dirty="0" smtClean="0">
                <a:cs typeface="Times New Roman" panose="02020603050405020304" pitchFamily="18" charset="0"/>
              </a:rPr>
              <a:t>ent Scale </a:t>
            </a:r>
            <a:r>
              <a:rPr lang="hr-HR" sz="2500" dirty="0" smtClean="0">
                <a:cs typeface="Times New Roman" panose="02020603050405020304" pitchFamily="18" charset="0"/>
              </a:rPr>
              <a:t>(DAS; Spainer, 1976)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500" dirty="0">
                <a:cs typeface="Times New Roman" panose="02020603050405020304" pitchFamily="18" charset="0"/>
              </a:rPr>
              <a:t> </a:t>
            </a:r>
            <a:r>
              <a:rPr lang="hr-HR" sz="2500" dirty="0" smtClean="0">
                <a:cs typeface="Times New Roman" panose="02020603050405020304" pitchFamily="18" charset="0"/>
              </a:rPr>
              <a:t>                </a:t>
            </a:r>
            <a:r>
              <a:rPr lang="hr-HR" sz="2500" i="1" dirty="0" err="1" smtClean="0">
                <a:cs typeface="Times New Roman" panose="02020603050405020304" pitchFamily="18" charset="0"/>
              </a:rPr>
              <a:t>Marital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i="1" dirty="0" err="1" smtClean="0">
                <a:cs typeface="Times New Roman" panose="02020603050405020304" pitchFamily="18" charset="0"/>
              </a:rPr>
              <a:t>Happiness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i="1" dirty="0" err="1" smtClean="0">
                <a:cs typeface="Times New Roman" panose="02020603050405020304" pitchFamily="18" charset="0"/>
              </a:rPr>
              <a:t>Scale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dirty="0" smtClean="0">
                <a:cs typeface="Times New Roman" panose="02020603050405020304" pitchFamily="18" charset="0"/>
              </a:rPr>
              <a:t>(MHS; Azrin i sur., 1973)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500" dirty="0">
                <a:cs typeface="Times New Roman" panose="02020603050405020304" pitchFamily="18" charset="0"/>
              </a:rPr>
              <a:t> </a:t>
            </a:r>
            <a:r>
              <a:rPr lang="hr-HR" sz="2500" dirty="0" smtClean="0">
                <a:cs typeface="Times New Roman" panose="02020603050405020304" pitchFamily="18" charset="0"/>
              </a:rPr>
              <a:t>                </a:t>
            </a:r>
            <a:r>
              <a:rPr lang="hr-HR" sz="2500" i="1" dirty="0" err="1" smtClean="0">
                <a:cs typeface="Times New Roman" panose="02020603050405020304" pitchFamily="18" charset="0"/>
              </a:rPr>
              <a:t>Marital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i="1" dirty="0" err="1" smtClean="0">
                <a:cs typeface="Times New Roman" panose="02020603050405020304" pitchFamily="18" charset="0"/>
              </a:rPr>
              <a:t>Satisfaction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i="1" dirty="0" err="1" smtClean="0">
                <a:cs typeface="Times New Roman" panose="02020603050405020304" pitchFamily="18" charset="0"/>
              </a:rPr>
              <a:t>Inventory</a:t>
            </a:r>
            <a:r>
              <a:rPr lang="hr-HR" sz="2500" i="1" dirty="0" smtClean="0">
                <a:cs typeface="Times New Roman" panose="02020603050405020304" pitchFamily="18" charset="0"/>
              </a:rPr>
              <a:t> </a:t>
            </a:r>
            <a:r>
              <a:rPr lang="hr-HR" sz="2500" dirty="0" smtClean="0">
                <a:cs typeface="Times New Roman" panose="02020603050405020304" pitchFamily="18" charset="0"/>
              </a:rPr>
              <a:t>(MSI; </a:t>
            </a:r>
            <a:r>
              <a:rPr lang="hr-HR" sz="2500" dirty="0" err="1" smtClean="0">
                <a:cs typeface="Times New Roman" panose="02020603050405020304" pitchFamily="18" charset="0"/>
              </a:rPr>
              <a:t>Snyder</a:t>
            </a:r>
            <a:r>
              <a:rPr lang="hr-HR" sz="2500" dirty="0" smtClean="0">
                <a:cs typeface="Times New Roman" panose="02020603050405020304" pitchFamily="18" charset="0"/>
              </a:rPr>
              <a:t>, 1981)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5" y="4581127"/>
            <a:ext cx="879860" cy="1215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6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8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AutoShape 10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AutoShape 12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" name="AutoShape 14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" name="AutoShape 16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" name="AutoShape 18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" name="AutoShape 20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AutoShape 22" descr="https://encrypted-tbn0.gstatic.com/images?q=tbn:ANd9GcRMv44aL8EriqB03fDgNOHtdO1rzQXOdKuTwxbUp7crpIUIuQQc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7650" name="Picture 2" descr="ID# 4450 - Rubber Stamp Classified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95" y="3947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20">
            <a:off x="2879917" y="28089"/>
            <a:ext cx="2893060" cy="99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6671" y="1138703"/>
            <a:ext cx="8494226" cy="5525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hr-HR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INVENTARI I UPITNICI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Belief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1988)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1988)          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1988)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1988)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600" dirty="0">
                <a:cs typeface="Times New Roman" panose="02020603050405020304" pitchFamily="18" charset="0"/>
              </a:rPr>
              <a:t>k</a:t>
            </a:r>
            <a:r>
              <a:rPr lang="hr-HR" sz="2600" dirty="0" smtClean="0">
                <a:cs typeface="Times New Roman" panose="02020603050405020304" pitchFamily="18" charset="0"/>
              </a:rPr>
              <a:t>od sumnje u težu psihopatologiju terapeut može zatražiti dodatna </a:t>
            </a:r>
            <a:r>
              <a:rPr lang="hr-HR" sz="2600" dirty="0" err="1" smtClean="0">
                <a:cs typeface="Times New Roman" panose="02020603050405020304" pitchFamily="18" charset="0"/>
              </a:rPr>
              <a:t>psihodijagnostička</a:t>
            </a:r>
            <a:r>
              <a:rPr lang="hr-HR" sz="2600" dirty="0" smtClean="0">
                <a:cs typeface="Times New Roman" panose="02020603050405020304" pitchFamily="18" charset="0"/>
              </a:rPr>
              <a:t> testiranja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Strukturirani klinički intervju za DSM IV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(SCRID;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Spitzer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sur., 1987)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Minnesota Multifaz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ični</a:t>
            </a:r>
            <a:r>
              <a:rPr lang="hr-H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Inventar Ličnosti – 2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(MMPI – 2;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Butcher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sur., 1989)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hr-H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9" y="4563406"/>
            <a:ext cx="879860" cy="1215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1" y="1916832"/>
            <a:ext cx="879860" cy="1215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D# 4450 - Rubber Stamp Classified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95" y="3947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2995</TotalTime>
  <Words>2767</Words>
  <Application>Microsoft Office PowerPoint</Application>
  <PresentationFormat>On-screen Show (4:3)</PresentationFormat>
  <Paragraphs>362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POVIJEST </vt:lpstr>
      <vt:lpstr>PowerPoint Presentation</vt:lpstr>
      <vt:lpstr>PowerPoint Presentation</vt:lpstr>
      <vt:lpstr>KLJUČNI POJMOVI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STRUKTURA BKT TERAPIJE PAROVA</vt:lpstr>
      <vt:lpstr>STRUKTURA BKT TERAPIJE PAROVA</vt:lpstr>
      <vt:lpstr>STRUKTURA U KRIZNIM SITUACIJAMA</vt:lpstr>
      <vt:lpstr>PowerPoint Presentation</vt:lpstr>
      <vt:lpstr>BRAČNA NEVJERA</vt:lpstr>
      <vt:lpstr>SAMO JEDAN ČLAN PARA ŽELI PREKID</vt:lpstr>
      <vt:lpstr>KADA JE VRIJEME DA SE PREKINE ODNOS?</vt:lpstr>
      <vt:lpstr>GAY PAROVI</vt:lpstr>
      <vt:lpstr>RAZLIČITOST</vt:lpstr>
      <vt:lpstr>PSIHIJATRIJSKI POREMEĆAJI KOD PARA</vt:lpstr>
      <vt:lpstr>PSIHIJATRIJSKI POREMEĆAJI KOD PARA</vt:lpstr>
      <vt:lpstr>HVALA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Kraljeta</dc:creator>
  <cp:lastModifiedBy>Kraljeta</cp:lastModifiedBy>
  <cp:revision>348</cp:revision>
  <dcterms:created xsi:type="dcterms:W3CDTF">2016-01-02T12:05:12Z</dcterms:created>
  <dcterms:modified xsi:type="dcterms:W3CDTF">2016-01-11T12:14:42Z</dcterms:modified>
</cp:coreProperties>
</file>