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8"/>
  </p:notesMasterIdLst>
  <p:sldIdLst>
    <p:sldId id="256" r:id="rId2"/>
    <p:sldId id="257" r:id="rId3"/>
    <p:sldId id="258" r:id="rId4"/>
    <p:sldId id="264" r:id="rId5"/>
    <p:sldId id="259" r:id="rId6"/>
    <p:sldId id="273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97" autoAdjust="0"/>
  </p:normalViewPr>
  <p:slideViewPr>
    <p:cSldViewPr>
      <p:cViewPr>
        <p:scale>
          <a:sx n="70" d="100"/>
          <a:sy n="70" d="100"/>
        </p:scale>
        <p:origin x="-137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2E95F5-4E58-47F3-AE2A-79166F0D2F93}" type="doc">
      <dgm:prSet loTypeId="urn:microsoft.com/office/officeart/2005/8/layout/hierarchy3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0A82368-5F17-40ED-BF82-73B4AC59F1B4}">
      <dgm:prSet phldrT="[Text]" custT="1"/>
      <dgm:spPr/>
      <dgm:t>
        <a:bodyPr/>
        <a:lstStyle/>
        <a:p>
          <a:pPr algn="ctr"/>
          <a:r>
            <a:rPr lang="hr-HR" sz="2400" dirty="0" smtClean="0"/>
            <a:t>BV u kategoriji bespomoćnosti</a:t>
          </a:r>
          <a:endParaRPr lang="hr-HR" sz="2400" dirty="0"/>
        </a:p>
      </dgm:t>
    </dgm:pt>
    <dgm:pt modelId="{69C0BA58-EF21-4B7E-B7FB-D3214A441CA7}" type="parTrans" cxnId="{A3D24B2E-19F2-4EC7-9683-8C6E3AEEE2DB}">
      <dgm:prSet/>
      <dgm:spPr/>
      <dgm:t>
        <a:bodyPr/>
        <a:lstStyle/>
        <a:p>
          <a:pPr algn="ctr"/>
          <a:endParaRPr lang="hr-HR"/>
        </a:p>
      </dgm:t>
    </dgm:pt>
    <dgm:pt modelId="{1908BC3B-52F8-4702-B6EA-77947D707AF6}" type="sibTrans" cxnId="{A3D24B2E-19F2-4EC7-9683-8C6E3AEEE2DB}">
      <dgm:prSet/>
      <dgm:spPr/>
      <dgm:t>
        <a:bodyPr/>
        <a:lstStyle/>
        <a:p>
          <a:pPr algn="ctr"/>
          <a:endParaRPr lang="hr-HR"/>
        </a:p>
      </dgm:t>
    </dgm:pt>
    <dgm:pt modelId="{D7C8326C-D2B2-465F-BCA5-C9F248F18363}">
      <dgm:prSet phldrT="[Text]"/>
      <dgm:spPr/>
      <dgm:t>
        <a:bodyPr/>
        <a:lstStyle/>
        <a:p>
          <a:pPr algn="ctr"/>
          <a:r>
            <a:rPr lang="hr-HR" dirty="0" smtClean="0"/>
            <a:t>Ja sam bespomoćna.</a:t>
          </a:r>
          <a:endParaRPr lang="hr-HR" dirty="0"/>
        </a:p>
      </dgm:t>
    </dgm:pt>
    <dgm:pt modelId="{D0413319-7129-4D40-ABDF-0E18E053A56C}" type="parTrans" cxnId="{B6A20BAE-0220-466E-9F0C-43563EE50625}">
      <dgm:prSet/>
      <dgm:spPr/>
      <dgm:t>
        <a:bodyPr/>
        <a:lstStyle/>
        <a:p>
          <a:pPr algn="ctr"/>
          <a:endParaRPr lang="hr-HR"/>
        </a:p>
      </dgm:t>
    </dgm:pt>
    <dgm:pt modelId="{E71AA6C8-5C18-4019-A299-EBBD7655018B}" type="sibTrans" cxnId="{B6A20BAE-0220-466E-9F0C-43563EE50625}">
      <dgm:prSet/>
      <dgm:spPr/>
      <dgm:t>
        <a:bodyPr/>
        <a:lstStyle/>
        <a:p>
          <a:pPr algn="ctr"/>
          <a:endParaRPr lang="hr-HR"/>
        </a:p>
      </dgm:t>
    </dgm:pt>
    <dgm:pt modelId="{9B0700BA-8A02-4120-B998-4D012BE4AD66}">
      <dgm:prSet phldrT="[Text]"/>
      <dgm:spPr/>
      <dgm:t>
        <a:bodyPr/>
        <a:lstStyle/>
        <a:p>
          <a:pPr algn="ctr"/>
          <a:r>
            <a:rPr lang="hr-HR" dirty="0" smtClean="0"/>
            <a:t>Ja sam nekompetentna.</a:t>
          </a:r>
          <a:endParaRPr lang="hr-HR" dirty="0"/>
        </a:p>
      </dgm:t>
    </dgm:pt>
    <dgm:pt modelId="{9C44CFA4-AD6B-4AC9-B033-6646EFD6A66B}" type="parTrans" cxnId="{8C91D862-8295-426E-B517-2EBE4DC03CD0}">
      <dgm:prSet/>
      <dgm:spPr/>
      <dgm:t>
        <a:bodyPr/>
        <a:lstStyle/>
        <a:p>
          <a:pPr algn="ctr"/>
          <a:endParaRPr lang="hr-HR"/>
        </a:p>
      </dgm:t>
    </dgm:pt>
    <dgm:pt modelId="{B3D81737-D380-4B4D-A331-B57AF0C461E2}" type="sibTrans" cxnId="{8C91D862-8295-426E-B517-2EBE4DC03CD0}">
      <dgm:prSet/>
      <dgm:spPr/>
      <dgm:t>
        <a:bodyPr/>
        <a:lstStyle/>
        <a:p>
          <a:pPr algn="ctr"/>
          <a:endParaRPr lang="hr-HR"/>
        </a:p>
      </dgm:t>
    </dgm:pt>
    <dgm:pt modelId="{9D408A08-BFB5-4816-ABCE-40507EA44636}">
      <dgm:prSet phldrT="[Text]" custT="1"/>
      <dgm:spPr/>
      <dgm:t>
        <a:bodyPr/>
        <a:lstStyle/>
        <a:p>
          <a:pPr algn="ctr"/>
          <a:r>
            <a:rPr lang="hr-HR" sz="2400" dirty="0" smtClean="0"/>
            <a:t>BV u kategoriji nevoljenosti</a:t>
          </a:r>
          <a:endParaRPr lang="hr-HR" sz="2400" dirty="0"/>
        </a:p>
      </dgm:t>
    </dgm:pt>
    <dgm:pt modelId="{28A7BC44-00DA-4A90-B9DB-4638BF2D6DFF}" type="parTrans" cxnId="{BCCB9C62-1DB1-4070-AEF0-F29F5F71EEE2}">
      <dgm:prSet/>
      <dgm:spPr/>
      <dgm:t>
        <a:bodyPr/>
        <a:lstStyle/>
        <a:p>
          <a:pPr algn="ctr"/>
          <a:endParaRPr lang="hr-HR"/>
        </a:p>
      </dgm:t>
    </dgm:pt>
    <dgm:pt modelId="{410DAA61-E00D-4698-848A-07FC54D4C313}" type="sibTrans" cxnId="{BCCB9C62-1DB1-4070-AEF0-F29F5F71EEE2}">
      <dgm:prSet/>
      <dgm:spPr/>
      <dgm:t>
        <a:bodyPr/>
        <a:lstStyle/>
        <a:p>
          <a:pPr algn="ctr"/>
          <a:endParaRPr lang="hr-HR"/>
        </a:p>
      </dgm:t>
    </dgm:pt>
    <dgm:pt modelId="{24A9D60C-C4DC-4EC3-9E1B-1BE3E628A6B1}">
      <dgm:prSet phldrT="[Text]"/>
      <dgm:spPr/>
      <dgm:t>
        <a:bodyPr/>
        <a:lstStyle/>
        <a:p>
          <a:pPr algn="ctr"/>
          <a:r>
            <a:rPr lang="hr-HR" dirty="0" smtClean="0"/>
            <a:t>Ja sam nepoželjna.</a:t>
          </a:r>
          <a:endParaRPr lang="hr-HR" dirty="0"/>
        </a:p>
      </dgm:t>
    </dgm:pt>
    <dgm:pt modelId="{CEAB7BA1-9E92-4DA7-AC54-9207D93CC6C7}" type="parTrans" cxnId="{20D9FFEB-3FD3-4473-B456-86BB110C650D}">
      <dgm:prSet/>
      <dgm:spPr/>
      <dgm:t>
        <a:bodyPr/>
        <a:lstStyle/>
        <a:p>
          <a:pPr algn="ctr"/>
          <a:endParaRPr lang="hr-HR"/>
        </a:p>
      </dgm:t>
    </dgm:pt>
    <dgm:pt modelId="{9B092285-908A-44FC-A22A-897B97FA90C6}" type="sibTrans" cxnId="{20D9FFEB-3FD3-4473-B456-86BB110C650D}">
      <dgm:prSet/>
      <dgm:spPr/>
      <dgm:t>
        <a:bodyPr/>
        <a:lstStyle/>
        <a:p>
          <a:pPr algn="ctr"/>
          <a:endParaRPr lang="hr-HR"/>
        </a:p>
      </dgm:t>
    </dgm:pt>
    <dgm:pt modelId="{50B310FF-E49A-44CA-A5E5-CCE3F85EDEB8}">
      <dgm:prSet phldrT="[Text]"/>
      <dgm:spPr/>
      <dgm:t>
        <a:bodyPr/>
        <a:lstStyle/>
        <a:p>
          <a:pPr algn="ctr"/>
          <a:r>
            <a:rPr lang="hr-HR" dirty="0" smtClean="0"/>
            <a:t>Ja sam loša.</a:t>
          </a:r>
          <a:endParaRPr lang="hr-HR" dirty="0"/>
        </a:p>
      </dgm:t>
    </dgm:pt>
    <dgm:pt modelId="{4C6B26B8-3198-4165-B2EA-C5F0D2BAD265}" type="parTrans" cxnId="{DEAA58FE-E5AB-464C-948D-F3A5D15B8BC1}">
      <dgm:prSet/>
      <dgm:spPr/>
      <dgm:t>
        <a:bodyPr/>
        <a:lstStyle/>
        <a:p>
          <a:pPr algn="ctr"/>
          <a:endParaRPr lang="hr-HR"/>
        </a:p>
      </dgm:t>
    </dgm:pt>
    <dgm:pt modelId="{4F57A1BE-861D-47A0-835C-C2E2AB563F80}" type="sibTrans" cxnId="{DEAA58FE-E5AB-464C-948D-F3A5D15B8BC1}">
      <dgm:prSet/>
      <dgm:spPr/>
      <dgm:t>
        <a:bodyPr/>
        <a:lstStyle/>
        <a:p>
          <a:pPr algn="ctr"/>
          <a:endParaRPr lang="hr-HR"/>
        </a:p>
      </dgm:t>
    </dgm:pt>
    <dgm:pt modelId="{271AF1F2-9621-41A3-95EC-B24BCB838E68}">
      <dgm:prSet/>
      <dgm:spPr/>
      <dgm:t>
        <a:bodyPr/>
        <a:lstStyle/>
        <a:p>
          <a:pPr algn="ctr"/>
          <a:r>
            <a:rPr lang="hr-HR" dirty="0" smtClean="0"/>
            <a:t>Ja nemam kontrolu.</a:t>
          </a:r>
          <a:endParaRPr lang="hr-HR" dirty="0"/>
        </a:p>
      </dgm:t>
    </dgm:pt>
    <dgm:pt modelId="{50190E0F-6BA1-4D81-904E-57549D3F6F9D}" type="parTrans" cxnId="{6F42022E-17BE-480D-A188-EE5A3FC615CA}">
      <dgm:prSet/>
      <dgm:spPr/>
      <dgm:t>
        <a:bodyPr/>
        <a:lstStyle/>
        <a:p>
          <a:pPr algn="ctr"/>
          <a:endParaRPr lang="hr-HR"/>
        </a:p>
      </dgm:t>
    </dgm:pt>
    <dgm:pt modelId="{B5DBC547-5CD3-42FC-BCA7-37D023E79DBB}" type="sibTrans" cxnId="{6F42022E-17BE-480D-A188-EE5A3FC615CA}">
      <dgm:prSet/>
      <dgm:spPr/>
      <dgm:t>
        <a:bodyPr/>
        <a:lstStyle/>
        <a:p>
          <a:pPr algn="ctr"/>
          <a:endParaRPr lang="hr-HR"/>
        </a:p>
      </dgm:t>
    </dgm:pt>
    <dgm:pt modelId="{51A1A1FF-EEA7-4ACA-899E-03CABA477BD6}">
      <dgm:prSet/>
      <dgm:spPr/>
      <dgm:t>
        <a:bodyPr/>
        <a:lstStyle/>
        <a:p>
          <a:pPr algn="ctr"/>
          <a:r>
            <a:rPr lang="hr-HR" dirty="0" smtClean="0"/>
            <a:t>Ja sam bezvrijedna.</a:t>
          </a:r>
          <a:endParaRPr lang="hr-HR" dirty="0"/>
        </a:p>
      </dgm:t>
    </dgm:pt>
    <dgm:pt modelId="{968A4B0E-ADC1-427D-9EEC-8B2587C22BB3}" type="parTrans" cxnId="{12804D79-9C07-4854-94A5-4A4C9B0ACCF9}">
      <dgm:prSet/>
      <dgm:spPr/>
      <dgm:t>
        <a:bodyPr/>
        <a:lstStyle/>
        <a:p>
          <a:pPr algn="ctr"/>
          <a:endParaRPr lang="hr-HR"/>
        </a:p>
      </dgm:t>
    </dgm:pt>
    <dgm:pt modelId="{23C65F15-FE5A-4543-A7BD-674AAF22B311}" type="sibTrans" cxnId="{12804D79-9C07-4854-94A5-4A4C9B0ACCF9}">
      <dgm:prSet/>
      <dgm:spPr/>
      <dgm:t>
        <a:bodyPr/>
        <a:lstStyle/>
        <a:p>
          <a:pPr algn="ctr"/>
          <a:endParaRPr lang="hr-HR"/>
        </a:p>
      </dgm:t>
    </dgm:pt>
    <dgm:pt modelId="{BC08260D-F71C-4159-9EE3-37DFDE241DAB}">
      <dgm:prSet/>
      <dgm:spPr/>
      <dgm:t>
        <a:bodyPr/>
        <a:lstStyle/>
        <a:p>
          <a:pPr algn="ctr"/>
          <a:r>
            <a:rPr lang="hr-HR" dirty="0" smtClean="0"/>
            <a:t>Ja sam ranjiva.</a:t>
          </a:r>
          <a:endParaRPr lang="hr-HR" dirty="0"/>
        </a:p>
      </dgm:t>
    </dgm:pt>
    <dgm:pt modelId="{9509694E-C425-484F-95F3-2F5312763A5A}" type="parTrans" cxnId="{76AC3B1E-1D4D-458F-861A-553C43C09406}">
      <dgm:prSet/>
      <dgm:spPr/>
      <dgm:t>
        <a:bodyPr/>
        <a:lstStyle/>
        <a:p>
          <a:pPr algn="ctr"/>
          <a:endParaRPr lang="hr-HR"/>
        </a:p>
      </dgm:t>
    </dgm:pt>
    <dgm:pt modelId="{8814E28F-8E39-4141-8838-85B36F685166}" type="sibTrans" cxnId="{76AC3B1E-1D4D-458F-861A-553C43C09406}">
      <dgm:prSet/>
      <dgm:spPr/>
      <dgm:t>
        <a:bodyPr/>
        <a:lstStyle/>
        <a:p>
          <a:pPr algn="ctr"/>
          <a:endParaRPr lang="hr-HR"/>
        </a:p>
      </dgm:t>
    </dgm:pt>
    <dgm:pt modelId="{CCDA7AA4-C860-4AB2-BAD9-09A4B50FE389}">
      <dgm:prSet/>
      <dgm:spPr/>
      <dgm:t>
        <a:bodyPr/>
        <a:lstStyle/>
        <a:p>
          <a:pPr algn="ctr"/>
          <a:r>
            <a:rPr lang="hr-HR" dirty="0" smtClean="0"/>
            <a:t>Sigurno ću biti sama. Sigurno ću biti odbačena.</a:t>
          </a:r>
          <a:endParaRPr lang="hr-HR" dirty="0"/>
        </a:p>
      </dgm:t>
    </dgm:pt>
    <dgm:pt modelId="{4759800F-C0C9-4F3A-8168-3991D24F10EF}" type="parTrans" cxnId="{AE3F9ECB-8CDC-4834-90C5-3A705D66528E}">
      <dgm:prSet/>
      <dgm:spPr/>
      <dgm:t>
        <a:bodyPr/>
        <a:lstStyle/>
        <a:p>
          <a:pPr algn="ctr"/>
          <a:endParaRPr lang="hr-HR"/>
        </a:p>
      </dgm:t>
    </dgm:pt>
    <dgm:pt modelId="{BFF3F276-1A7E-42E8-99DA-5C90C2683D00}" type="sibTrans" cxnId="{AE3F9ECB-8CDC-4834-90C5-3A705D66528E}">
      <dgm:prSet/>
      <dgm:spPr/>
      <dgm:t>
        <a:bodyPr/>
        <a:lstStyle/>
        <a:p>
          <a:pPr algn="ctr"/>
          <a:endParaRPr lang="hr-HR"/>
        </a:p>
      </dgm:t>
    </dgm:pt>
    <dgm:pt modelId="{92E9BC08-8837-41CB-8F89-9A00E0344B07}" type="pres">
      <dgm:prSet presAssocID="{182E95F5-4E58-47F3-AE2A-79166F0D2F9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4D41D0ED-0088-43B9-9686-E6F7A1C8C1FF}" type="pres">
      <dgm:prSet presAssocID="{E0A82368-5F17-40ED-BF82-73B4AC59F1B4}" presName="root" presStyleCnt="0"/>
      <dgm:spPr/>
      <dgm:t>
        <a:bodyPr/>
        <a:lstStyle/>
        <a:p>
          <a:endParaRPr lang="hr-HR"/>
        </a:p>
      </dgm:t>
    </dgm:pt>
    <dgm:pt modelId="{A1DB4C9A-A3B2-4C32-9A36-6CF1EE67DB1B}" type="pres">
      <dgm:prSet presAssocID="{E0A82368-5F17-40ED-BF82-73B4AC59F1B4}" presName="rootComposite" presStyleCnt="0"/>
      <dgm:spPr/>
      <dgm:t>
        <a:bodyPr/>
        <a:lstStyle/>
        <a:p>
          <a:endParaRPr lang="hr-HR"/>
        </a:p>
      </dgm:t>
    </dgm:pt>
    <dgm:pt modelId="{8418FF19-E3C3-49FB-81AE-E5DA37B76AC8}" type="pres">
      <dgm:prSet presAssocID="{E0A82368-5F17-40ED-BF82-73B4AC59F1B4}" presName="rootText" presStyleLbl="node1" presStyleIdx="0" presStyleCnt="2" custScaleX="115149" custLinFactNeighborX="-18547" custLinFactNeighborY="-61"/>
      <dgm:spPr/>
      <dgm:t>
        <a:bodyPr/>
        <a:lstStyle/>
        <a:p>
          <a:endParaRPr lang="hr-HR"/>
        </a:p>
      </dgm:t>
    </dgm:pt>
    <dgm:pt modelId="{92FE6F85-B121-4093-8571-FBB995D7299D}" type="pres">
      <dgm:prSet presAssocID="{E0A82368-5F17-40ED-BF82-73B4AC59F1B4}" presName="rootConnector" presStyleLbl="node1" presStyleIdx="0" presStyleCnt="2"/>
      <dgm:spPr/>
      <dgm:t>
        <a:bodyPr/>
        <a:lstStyle/>
        <a:p>
          <a:endParaRPr lang="hr-HR"/>
        </a:p>
      </dgm:t>
    </dgm:pt>
    <dgm:pt modelId="{DF3D6734-DBC4-458C-AAB9-6B4DF0CAFFF0}" type="pres">
      <dgm:prSet presAssocID="{E0A82368-5F17-40ED-BF82-73B4AC59F1B4}" presName="childShape" presStyleCnt="0"/>
      <dgm:spPr/>
      <dgm:t>
        <a:bodyPr/>
        <a:lstStyle/>
        <a:p>
          <a:endParaRPr lang="hr-HR"/>
        </a:p>
      </dgm:t>
    </dgm:pt>
    <dgm:pt modelId="{39E535A3-9AC4-44E3-97D7-A52EB3A31D0B}" type="pres">
      <dgm:prSet presAssocID="{D0413319-7129-4D40-ABDF-0E18E053A56C}" presName="Name13" presStyleLbl="parChTrans1D2" presStyleIdx="0" presStyleCnt="8"/>
      <dgm:spPr/>
      <dgm:t>
        <a:bodyPr/>
        <a:lstStyle/>
        <a:p>
          <a:endParaRPr lang="hr-HR"/>
        </a:p>
      </dgm:t>
    </dgm:pt>
    <dgm:pt modelId="{419868AF-3A27-4901-A5EF-E8FB47310DE2}" type="pres">
      <dgm:prSet presAssocID="{D7C8326C-D2B2-465F-BCA5-C9F248F18363}" presName="childText" presStyleLbl="bgAcc1" presStyleIdx="0" presStyleCnt="8" custScaleX="81668" custScaleY="7800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6CF7691-AD17-42B3-8472-78AE4EC94E96}" type="pres">
      <dgm:prSet presAssocID="{9C44CFA4-AD6B-4AC9-B033-6646EFD6A66B}" presName="Name13" presStyleLbl="parChTrans1D2" presStyleIdx="1" presStyleCnt="8"/>
      <dgm:spPr/>
      <dgm:t>
        <a:bodyPr/>
        <a:lstStyle/>
        <a:p>
          <a:endParaRPr lang="hr-HR"/>
        </a:p>
      </dgm:t>
    </dgm:pt>
    <dgm:pt modelId="{77D73C61-67C7-4D10-BBD9-F1BF5459950F}" type="pres">
      <dgm:prSet presAssocID="{9B0700BA-8A02-4120-B998-4D012BE4AD66}" presName="childText" presStyleLbl="bgAcc1" presStyleIdx="1" presStyleCnt="8" custScaleX="81522" custScaleY="7927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BD6B92A-8BE2-4EC9-A0E7-F09D4A0A0A6D}" type="pres">
      <dgm:prSet presAssocID="{9509694E-C425-484F-95F3-2F5312763A5A}" presName="Name13" presStyleLbl="parChTrans1D2" presStyleIdx="2" presStyleCnt="8"/>
      <dgm:spPr/>
      <dgm:t>
        <a:bodyPr/>
        <a:lstStyle/>
        <a:p>
          <a:endParaRPr lang="hr-HR"/>
        </a:p>
      </dgm:t>
    </dgm:pt>
    <dgm:pt modelId="{977C220F-1C15-4D92-B0B3-3A7B738FA224}" type="pres">
      <dgm:prSet presAssocID="{BC08260D-F71C-4159-9EE3-37DFDE241DAB}" presName="childText" presStyleLbl="bgAcc1" presStyleIdx="2" presStyleCnt="8" custScaleX="83283" custScaleY="8169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9620116-741D-4CFC-AC45-1416E4F44AF6}" type="pres">
      <dgm:prSet presAssocID="{50190E0F-6BA1-4D81-904E-57549D3F6F9D}" presName="Name13" presStyleLbl="parChTrans1D2" presStyleIdx="3" presStyleCnt="8"/>
      <dgm:spPr/>
      <dgm:t>
        <a:bodyPr/>
        <a:lstStyle/>
        <a:p>
          <a:endParaRPr lang="hr-HR"/>
        </a:p>
      </dgm:t>
    </dgm:pt>
    <dgm:pt modelId="{472641FA-01E1-4DBC-A594-940888CC8E8C}" type="pres">
      <dgm:prSet presAssocID="{271AF1F2-9621-41A3-95EC-B24BCB838E68}" presName="childText" presStyleLbl="bgAcc1" presStyleIdx="3" presStyleCnt="8" custScaleX="84924" custScaleY="751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FCC587B-5332-4A76-BF5F-7B8E6D21A802}" type="pres">
      <dgm:prSet presAssocID="{9D408A08-BFB5-4816-ABCE-40507EA44636}" presName="root" presStyleCnt="0"/>
      <dgm:spPr/>
      <dgm:t>
        <a:bodyPr/>
        <a:lstStyle/>
        <a:p>
          <a:endParaRPr lang="hr-HR"/>
        </a:p>
      </dgm:t>
    </dgm:pt>
    <dgm:pt modelId="{6579B42F-5565-40C4-BA6F-6CBDB7A016F9}" type="pres">
      <dgm:prSet presAssocID="{9D408A08-BFB5-4816-ABCE-40507EA44636}" presName="rootComposite" presStyleCnt="0"/>
      <dgm:spPr/>
      <dgm:t>
        <a:bodyPr/>
        <a:lstStyle/>
        <a:p>
          <a:endParaRPr lang="hr-HR"/>
        </a:p>
      </dgm:t>
    </dgm:pt>
    <dgm:pt modelId="{5C3501E2-2389-4583-931A-F56F013BD9C9}" type="pres">
      <dgm:prSet presAssocID="{9D408A08-BFB5-4816-ABCE-40507EA44636}" presName="rootText" presStyleLbl="node1" presStyleIdx="1" presStyleCnt="2" custScaleX="119258" custLinFactNeighborX="-5520" custLinFactNeighborY="-332"/>
      <dgm:spPr/>
      <dgm:t>
        <a:bodyPr/>
        <a:lstStyle/>
        <a:p>
          <a:endParaRPr lang="hr-HR"/>
        </a:p>
      </dgm:t>
    </dgm:pt>
    <dgm:pt modelId="{05249725-88E5-4467-8B02-4FB3C1764EF3}" type="pres">
      <dgm:prSet presAssocID="{9D408A08-BFB5-4816-ABCE-40507EA44636}" presName="rootConnector" presStyleLbl="node1" presStyleIdx="1" presStyleCnt="2"/>
      <dgm:spPr/>
      <dgm:t>
        <a:bodyPr/>
        <a:lstStyle/>
        <a:p>
          <a:endParaRPr lang="hr-HR"/>
        </a:p>
      </dgm:t>
    </dgm:pt>
    <dgm:pt modelId="{ECEA6E4B-B77C-4E59-8BD8-32575FEFB413}" type="pres">
      <dgm:prSet presAssocID="{9D408A08-BFB5-4816-ABCE-40507EA44636}" presName="childShape" presStyleCnt="0"/>
      <dgm:spPr/>
      <dgm:t>
        <a:bodyPr/>
        <a:lstStyle/>
        <a:p>
          <a:endParaRPr lang="hr-HR"/>
        </a:p>
      </dgm:t>
    </dgm:pt>
    <dgm:pt modelId="{13A18BF2-6131-4035-8207-590E0F84D48B}" type="pres">
      <dgm:prSet presAssocID="{CEAB7BA1-9E92-4DA7-AC54-9207D93CC6C7}" presName="Name13" presStyleLbl="parChTrans1D2" presStyleIdx="4" presStyleCnt="8"/>
      <dgm:spPr/>
      <dgm:t>
        <a:bodyPr/>
        <a:lstStyle/>
        <a:p>
          <a:endParaRPr lang="hr-HR"/>
        </a:p>
      </dgm:t>
    </dgm:pt>
    <dgm:pt modelId="{D294A945-A2B9-422E-99E7-D9166B45BC73}" type="pres">
      <dgm:prSet presAssocID="{24A9D60C-C4DC-4EC3-9E1B-1BE3E628A6B1}" presName="childText" presStyleLbl="bgAcc1" presStyleIdx="4" presStyleCnt="8" custScaleX="86253" custScaleY="803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B30F20E-F836-4B08-B5D8-6B4D87685C20}" type="pres">
      <dgm:prSet presAssocID="{4C6B26B8-3198-4165-B2EA-C5F0D2BAD265}" presName="Name13" presStyleLbl="parChTrans1D2" presStyleIdx="5" presStyleCnt="8"/>
      <dgm:spPr/>
      <dgm:t>
        <a:bodyPr/>
        <a:lstStyle/>
        <a:p>
          <a:endParaRPr lang="hr-HR"/>
        </a:p>
      </dgm:t>
    </dgm:pt>
    <dgm:pt modelId="{15E39E39-DC95-4287-93A0-7D91C8260EB6}" type="pres">
      <dgm:prSet presAssocID="{50B310FF-E49A-44CA-A5E5-CCE3F85EDEB8}" presName="childText" presStyleLbl="bgAcc1" presStyleIdx="5" presStyleCnt="8" custScaleX="86253" custScaleY="7738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D9E59EF-2F84-4F9A-8C61-35C9D7B3D35F}" type="pres">
      <dgm:prSet presAssocID="{968A4B0E-ADC1-427D-9EEC-8B2587C22BB3}" presName="Name13" presStyleLbl="parChTrans1D2" presStyleIdx="6" presStyleCnt="8"/>
      <dgm:spPr/>
      <dgm:t>
        <a:bodyPr/>
        <a:lstStyle/>
        <a:p>
          <a:endParaRPr lang="hr-HR"/>
        </a:p>
      </dgm:t>
    </dgm:pt>
    <dgm:pt modelId="{1000F280-6D01-4CBC-B68A-C749854EECB5}" type="pres">
      <dgm:prSet presAssocID="{51A1A1FF-EEA7-4ACA-899E-03CABA477BD6}" presName="childText" presStyleLbl="bgAcc1" presStyleIdx="6" presStyleCnt="8" custScaleX="90614" custScaleY="8428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933D394-CF36-4C57-9CD9-F35CCFB4EB7B}" type="pres">
      <dgm:prSet presAssocID="{4759800F-C0C9-4F3A-8168-3991D24F10EF}" presName="Name13" presStyleLbl="parChTrans1D2" presStyleIdx="7" presStyleCnt="8"/>
      <dgm:spPr/>
      <dgm:t>
        <a:bodyPr/>
        <a:lstStyle/>
        <a:p>
          <a:endParaRPr lang="hr-HR"/>
        </a:p>
      </dgm:t>
    </dgm:pt>
    <dgm:pt modelId="{EE4C2232-3741-4886-B479-1377E417CFBE}" type="pres">
      <dgm:prSet presAssocID="{CCDA7AA4-C860-4AB2-BAD9-09A4B50FE389}" presName="childText" presStyleLbl="bgAcc1" presStyleIdx="7" presStyleCnt="8" custScaleX="100000" custScaleY="826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12C58A6-7194-449A-8F28-CCE6F70FA11C}" type="presOf" srcId="{E0A82368-5F17-40ED-BF82-73B4AC59F1B4}" destId="{8418FF19-E3C3-49FB-81AE-E5DA37B76AC8}" srcOrd="0" destOrd="0" presId="urn:microsoft.com/office/officeart/2005/8/layout/hierarchy3"/>
    <dgm:cxn modelId="{BCCB9C62-1DB1-4070-AEF0-F29F5F71EEE2}" srcId="{182E95F5-4E58-47F3-AE2A-79166F0D2F93}" destId="{9D408A08-BFB5-4816-ABCE-40507EA44636}" srcOrd="1" destOrd="0" parTransId="{28A7BC44-00DA-4A90-B9DB-4638BF2D6DFF}" sibTransId="{410DAA61-E00D-4698-848A-07FC54D4C313}"/>
    <dgm:cxn modelId="{C444F7AE-D330-473A-87FA-1F527381DB69}" type="presOf" srcId="{24A9D60C-C4DC-4EC3-9E1B-1BE3E628A6B1}" destId="{D294A945-A2B9-422E-99E7-D9166B45BC73}" srcOrd="0" destOrd="0" presId="urn:microsoft.com/office/officeart/2005/8/layout/hierarchy3"/>
    <dgm:cxn modelId="{A09ECA17-A295-4634-8870-EDE8E7931094}" type="presOf" srcId="{9D408A08-BFB5-4816-ABCE-40507EA44636}" destId="{5C3501E2-2389-4583-931A-F56F013BD9C9}" srcOrd="0" destOrd="0" presId="urn:microsoft.com/office/officeart/2005/8/layout/hierarchy3"/>
    <dgm:cxn modelId="{20D9FFEB-3FD3-4473-B456-86BB110C650D}" srcId="{9D408A08-BFB5-4816-ABCE-40507EA44636}" destId="{24A9D60C-C4DC-4EC3-9E1B-1BE3E628A6B1}" srcOrd="0" destOrd="0" parTransId="{CEAB7BA1-9E92-4DA7-AC54-9207D93CC6C7}" sibTransId="{9B092285-908A-44FC-A22A-897B97FA90C6}"/>
    <dgm:cxn modelId="{A3D24B2E-19F2-4EC7-9683-8C6E3AEEE2DB}" srcId="{182E95F5-4E58-47F3-AE2A-79166F0D2F93}" destId="{E0A82368-5F17-40ED-BF82-73B4AC59F1B4}" srcOrd="0" destOrd="0" parTransId="{69C0BA58-EF21-4B7E-B7FB-D3214A441CA7}" sibTransId="{1908BC3B-52F8-4702-B6EA-77947D707AF6}"/>
    <dgm:cxn modelId="{C179B9EC-ECAB-4956-94A3-6E2C2547E99B}" type="presOf" srcId="{D7C8326C-D2B2-465F-BCA5-C9F248F18363}" destId="{419868AF-3A27-4901-A5EF-E8FB47310DE2}" srcOrd="0" destOrd="0" presId="urn:microsoft.com/office/officeart/2005/8/layout/hierarchy3"/>
    <dgm:cxn modelId="{906682B4-9B96-4074-AF01-88E360F0E406}" type="presOf" srcId="{9C44CFA4-AD6B-4AC9-B033-6646EFD6A66B}" destId="{B6CF7691-AD17-42B3-8472-78AE4EC94E96}" srcOrd="0" destOrd="0" presId="urn:microsoft.com/office/officeart/2005/8/layout/hierarchy3"/>
    <dgm:cxn modelId="{6F42022E-17BE-480D-A188-EE5A3FC615CA}" srcId="{E0A82368-5F17-40ED-BF82-73B4AC59F1B4}" destId="{271AF1F2-9621-41A3-95EC-B24BCB838E68}" srcOrd="3" destOrd="0" parTransId="{50190E0F-6BA1-4D81-904E-57549D3F6F9D}" sibTransId="{B5DBC547-5CD3-42FC-BCA7-37D023E79DBB}"/>
    <dgm:cxn modelId="{5A50B4F2-890C-40A9-92FE-B8FBB9B9098A}" type="presOf" srcId="{9B0700BA-8A02-4120-B998-4D012BE4AD66}" destId="{77D73C61-67C7-4D10-BBD9-F1BF5459950F}" srcOrd="0" destOrd="0" presId="urn:microsoft.com/office/officeart/2005/8/layout/hierarchy3"/>
    <dgm:cxn modelId="{AE3F9ECB-8CDC-4834-90C5-3A705D66528E}" srcId="{9D408A08-BFB5-4816-ABCE-40507EA44636}" destId="{CCDA7AA4-C860-4AB2-BAD9-09A4B50FE389}" srcOrd="3" destOrd="0" parTransId="{4759800F-C0C9-4F3A-8168-3991D24F10EF}" sibTransId="{BFF3F276-1A7E-42E8-99DA-5C90C2683D00}"/>
    <dgm:cxn modelId="{DEAA58FE-E5AB-464C-948D-F3A5D15B8BC1}" srcId="{9D408A08-BFB5-4816-ABCE-40507EA44636}" destId="{50B310FF-E49A-44CA-A5E5-CCE3F85EDEB8}" srcOrd="1" destOrd="0" parTransId="{4C6B26B8-3198-4165-B2EA-C5F0D2BAD265}" sibTransId="{4F57A1BE-861D-47A0-835C-C2E2AB563F80}"/>
    <dgm:cxn modelId="{310B2E4C-2A0F-4EA9-BCDC-7F5F833A6487}" type="presOf" srcId="{968A4B0E-ADC1-427D-9EEC-8B2587C22BB3}" destId="{7D9E59EF-2F84-4F9A-8C61-35C9D7B3D35F}" srcOrd="0" destOrd="0" presId="urn:microsoft.com/office/officeart/2005/8/layout/hierarchy3"/>
    <dgm:cxn modelId="{10C7A092-BE04-430E-A668-1DAFA2497FDA}" type="presOf" srcId="{4759800F-C0C9-4F3A-8168-3991D24F10EF}" destId="{C933D394-CF36-4C57-9CD9-F35CCFB4EB7B}" srcOrd="0" destOrd="0" presId="urn:microsoft.com/office/officeart/2005/8/layout/hierarchy3"/>
    <dgm:cxn modelId="{12804D79-9C07-4854-94A5-4A4C9B0ACCF9}" srcId="{9D408A08-BFB5-4816-ABCE-40507EA44636}" destId="{51A1A1FF-EEA7-4ACA-899E-03CABA477BD6}" srcOrd="2" destOrd="0" parTransId="{968A4B0E-ADC1-427D-9EEC-8B2587C22BB3}" sibTransId="{23C65F15-FE5A-4543-A7BD-674AAF22B311}"/>
    <dgm:cxn modelId="{14888E1A-C896-4932-8A07-E7EACBCCD33D}" type="presOf" srcId="{BC08260D-F71C-4159-9EE3-37DFDE241DAB}" destId="{977C220F-1C15-4D92-B0B3-3A7B738FA224}" srcOrd="0" destOrd="0" presId="urn:microsoft.com/office/officeart/2005/8/layout/hierarchy3"/>
    <dgm:cxn modelId="{F29C066E-2FF4-482F-92D9-D803D1910CA3}" type="presOf" srcId="{CCDA7AA4-C860-4AB2-BAD9-09A4B50FE389}" destId="{EE4C2232-3741-4886-B479-1377E417CFBE}" srcOrd="0" destOrd="0" presId="urn:microsoft.com/office/officeart/2005/8/layout/hierarchy3"/>
    <dgm:cxn modelId="{3B2A72B0-2694-47D6-81E8-65BA07837C5A}" type="presOf" srcId="{271AF1F2-9621-41A3-95EC-B24BCB838E68}" destId="{472641FA-01E1-4DBC-A594-940888CC8E8C}" srcOrd="0" destOrd="0" presId="urn:microsoft.com/office/officeart/2005/8/layout/hierarchy3"/>
    <dgm:cxn modelId="{414D2A33-AAD4-4E73-A561-BAE617A9FD72}" type="presOf" srcId="{50190E0F-6BA1-4D81-904E-57549D3F6F9D}" destId="{49620116-741D-4CFC-AC45-1416E4F44AF6}" srcOrd="0" destOrd="0" presId="urn:microsoft.com/office/officeart/2005/8/layout/hierarchy3"/>
    <dgm:cxn modelId="{76749A44-82E1-4B6F-80AA-337185193002}" type="presOf" srcId="{E0A82368-5F17-40ED-BF82-73B4AC59F1B4}" destId="{92FE6F85-B121-4093-8571-FBB995D7299D}" srcOrd="1" destOrd="0" presId="urn:microsoft.com/office/officeart/2005/8/layout/hierarchy3"/>
    <dgm:cxn modelId="{6E404B74-13ED-42D9-8036-21BC948F07B5}" type="presOf" srcId="{9D408A08-BFB5-4816-ABCE-40507EA44636}" destId="{05249725-88E5-4467-8B02-4FB3C1764EF3}" srcOrd="1" destOrd="0" presId="urn:microsoft.com/office/officeart/2005/8/layout/hierarchy3"/>
    <dgm:cxn modelId="{B6A20BAE-0220-466E-9F0C-43563EE50625}" srcId="{E0A82368-5F17-40ED-BF82-73B4AC59F1B4}" destId="{D7C8326C-D2B2-465F-BCA5-C9F248F18363}" srcOrd="0" destOrd="0" parTransId="{D0413319-7129-4D40-ABDF-0E18E053A56C}" sibTransId="{E71AA6C8-5C18-4019-A299-EBBD7655018B}"/>
    <dgm:cxn modelId="{3E102DDC-90B6-40C8-91C8-E85D4B69FBB4}" type="presOf" srcId="{D0413319-7129-4D40-ABDF-0E18E053A56C}" destId="{39E535A3-9AC4-44E3-97D7-A52EB3A31D0B}" srcOrd="0" destOrd="0" presId="urn:microsoft.com/office/officeart/2005/8/layout/hierarchy3"/>
    <dgm:cxn modelId="{F2816B35-1B16-4DB0-981D-B9FF6E3E9D58}" type="presOf" srcId="{50B310FF-E49A-44CA-A5E5-CCE3F85EDEB8}" destId="{15E39E39-DC95-4287-93A0-7D91C8260EB6}" srcOrd="0" destOrd="0" presId="urn:microsoft.com/office/officeart/2005/8/layout/hierarchy3"/>
    <dgm:cxn modelId="{8C91D862-8295-426E-B517-2EBE4DC03CD0}" srcId="{E0A82368-5F17-40ED-BF82-73B4AC59F1B4}" destId="{9B0700BA-8A02-4120-B998-4D012BE4AD66}" srcOrd="1" destOrd="0" parTransId="{9C44CFA4-AD6B-4AC9-B033-6646EFD6A66B}" sibTransId="{B3D81737-D380-4B4D-A331-B57AF0C461E2}"/>
    <dgm:cxn modelId="{BE7FA1BC-A59C-44C5-90BA-258D8AF6E89B}" type="presOf" srcId="{51A1A1FF-EEA7-4ACA-899E-03CABA477BD6}" destId="{1000F280-6D01-4CBC-B68A-C749854EECB5}" srcOrd="0" destOrd="0" presId="urn:microsoft.com/office/officeart/2005/8/layout/hierarchy3"/>
    <dgm:cxn modelId="{7316D087-9622-4C5E-AEE9-29D143E3D45B}" type="presOf" srcId="{CEAB7BA1-9E92-4DA7-AC54-9207D93CC6C7}" destId="{13A18BF2-6131-4035-8207-590E0F84D48B}" srcOrd="0" destOrd="0" presId="urn:microsoft.com/office/officeart/2005/8/layout/hierarchy3"/>
    <dgm:cxn modelId="{9A3F7023-2AC6-4019-B59A-7F7EB82A0FC0}" type="presOf" srcId="{4C6B26B8-3198-4165-B2EA-C5F0D2BAD265}" destId="{5B30F20E-F836-4B08-B5D8-6B4D87685C20}" srcOrd="0" destOrd="0" presId="urn:microsoft.com/office/officeart/2005/8/layout/hierarchy3"/>
    <dgm:cxn modelId="{76AC3B1E-1D4D-458F-861A-553C43C09406}" srcId="{E0A82368-5F17-40ED-BF82-73B4AC59F1B4}" destId="{BC08260D-F71C-4159-9EE3-37DFDE241DAB}" srcOrd="2" destOrd="0" parTransId="{9509694E-C425-484F-95F3-2F5312763A5A}" sibTransId="{8814E28F-8E39-4141-8838-85B36F685166}"/>
    <dgm:cxn modelId="{2A3D78A2-1178-48A5-BED9-405BCC8C377D}" type="presOf" srcId="{182E95F5-4E58-47F3-AE2A-79166F0D2F93}" destId="{92E9BC08-8837-41CB-8F89-9A00E0344B07}" srcOrd="0" destOrd="0" presId="urn:microsoft.com/office/officeart/2005/8/layout/hierarchy3"/>
    <dgm:cxn modelId="{89A1D66F-2A24-4898-960B-6ACEF1F13D19}" type="presOf" srcId="{9509694E-C425-484F-95F3-2F5312763A5A}" destId="{FBD6B92A-8BE2-4EC9-A0E7-F09D4A0A0A6D}" srcOrd="0" destOrd="0" presId="urn:microsoft.com/office/officeart/2005/8/layout/hierarchy3"/>
    <dgm:cxn modelId="{38E726B6-5DB5-4EFD-8753-1FEEFC36106F}" type="presParOf" srcId="{92E9BC08-8837-41CB-8F89-9A00E0344B07}" destId="{4D41D0ED-0088-43B9-9686-E6F7A1C8C1FF}" srcOrd="0" destOrd="0" presId="urn:microsoft.com/office/officeart/2005/8/layout/hierarchy3"/>
    <dgm:cxn modelId="{5F00E18B-3019-470B-A3A0-6D54DE763876}" type="presParOf" srcId="{4D41D0ED-0088-43B9-9686-E6F7A1C8C1FF}" destId="{A1DB4C9A-A3B2-4C32-9A36-6CF1EE67DB1B}" srcOrd="0" destOrd="0" presId="urn:microsoft.com/office/officeart/2005/8/layout/hierarchy3"/>
    <dgm:cxn modelId="{A1F5B317-CA34-4B53-A120-085BCE6404C2}" type="presParOf" srcId="{A1DB4C9A-A3B2-4C32-9A36-6CF1EE67DB1B}" destId="{8418FF19-E3C3-49FB-81AE-E5DA37B76AC8}" srcOrd="0" destOrd="0" presId="urn:microsoft.com/office/officeart/2005/8/layout/hierarchy3"/>
    <dgm:cxn modelId="{427B92BF-86D7-49B3-A2FA-0B3F2251663C}" type="presParOf" srcId="{A1DB4C9A-A3B2-4C32-9A36-6CF1EE67DB1B}" destId="{92FE6F85-B121-4093-8571-FBB995D7299D}" srcOrd="1" destOrd="0" presId="urn:microsoft.com/office/officeart/2005/8/layout/hierarchy3"/>
    <dgm:cxn modelId="{45543978-9133-461D-BE22-38D2D05A98E2}" type="presParOf" srcId="{4D41D0ED-0088-43B9-9686-E6F7A1C8C1FF}" destId="{DF3D6734-DBC4-458C-AAB9-6B4DF0CAFFF0}" srcOrd="1" destOrd="0" presId="urn:microsoft.com/office/officeart/2005/8/layout/hierarchy3"/>
    <dgm:cxn modelId="{79437536-D884-42EF-B9D1-A04ADEC8AAF0}" type="presParOf" srcId="{DF3D6734-DBC4-458C-AAB9-6B4DF0CAFFF0}" destId="{39E535A3-9AC4-44E3-97D7-A52EB3A31D0B}" srcOrd="0" destOrd="0" presId="urn:microsoft.com/office/officeart/2005/8/layout/hierarchy3"/>
    <dgm:cxn modelId="{0B74619C-1F8A-4868-A5CE-C02D91F25F5B}" type="presParOf" srcId="{DF3D6734-DBC4-458C-AAB9-6B4DF0CAFFF0}" destId="{419868AF-3A27-4901-A5EF-E8FB47310DE2}" srcOrd="1" destOrd="0" presId="urn:microsoft.com/office/officeart/2005/8/layout/hierarchy3"/>
    <dgm:cxn modelId="{4CD689D9-BE91-463B-909C-5CE7A41C01BB}" type="presParOf" srcId="{DF3D6734-DBC4-458C-AAB9-6B4DF0CAFFF0}" destId="{B6CF7691-AD17-42B3-8472-78AE4EC94E96}" srcOrd="2" destOrd="0" presId="urn:microsoft.com/office/officeart/2005/8/layout/hierarchy3"/>
    <dgm:cxn modelId="{F3937DEA-F7D0-4E81-B485-1C2BB5F788A3}" type="presParOf" srcId="{DF3D6734-DBC4-458C-AAB9-6B4DF0CAFFF0}" destId="{77D73C61-67C7-4D10-BBD9-F1BF5459950F}" srcOrd="3" destOrd="0" presId="urn:microsoft.com/office/officeart/2005/8/layout/hierarchy3"/>
    <dgm:cxn modelId="{3A172D0C-2AA5-4FDC-9962-7B7D06A9BAA9}" type="presParOf" srcId="{DF3D6734-DBC4-458C-AAB9-6B4DF0CAFFF0}" destId="{FBD6B92A-8BE2-4EC9-A0E7-F09D4A0A0A6D}" srcOrd="4" destOrd="0" presId="urn:microsoft.com/office/officeart/2005/8/layout/hierarchy3"/>
    <dgm:cxn modelId="{BBC41013-EC19-4F82-95D0-9C9E8F73E659}" type="presParOf" srcId="{DF3D6734-DBC4-458C-AAB9-6B4DF0CAFFF0}" destId="{977C220F-1C15-4D92-B0B3-3A7B738FA224}" srcOrd="5" destOrd="0" presId="urn:microsoft.com/office/officeart/2005/8/layout/hierarchy3"/>
    <dgm:cxn modelId="{CB5F4F16-9288-40CF-B27D-99CA063DB77C}" type="presParOf" srcId="{DF3D6734-DBC4-458C-AAB9-6B4DF0CAFFF0}" destId="{49620116-741D-4CFC-AC45-1416E4F44AF6}" srcOrd="6" destOrd="0" presId="urn:microsoft.com/office/officeart/2005/8/layout/hierarchy3"/>
    <dgm:cxn modelId="{2404BE72-39AE-454E-8857-DBCD55C72112}" type="presParOf" srcId="{DF3D6734-DBC4-458C-AAB9-6B4DF0CAFFF0}" destId="{472641FA-01E1-4DBC-A594-940888CC8E8C}" srcOrd="7" destOrd="0" presId="urn:microsoft.com/office/officeart/2005/8/layout/hierarchy3"/>
    <dgm:cxn modelId="{5A27748B-88CE-418D-A6AC-E0DAB9B3A883}" type="presParOf" srcId="{92E9BC08-8837-41CB-8F89-9A00E0344B07}" destId="{7FCC587B-5332-4A76-BF5F-7B8E6D21A802}" srcOrd="1" destOrd="0" presId="urn:microsoft.com/office/officeart/2005/8/layout/hierarchy3"/>
    <dgm:cxn modelId="{1C322AFB-DACE-4A11-84FB-92E42F6AA1EF}" type="presParOf" srcId="{7FCC587B-5332-4A76-BF5F-7B8E6D21A802}" destId="{6579B42F-5565-40C4-BA6F-6CBDB7A016F9}" srcOrd="0" destOrd="0" presId="urn:microsoft.com/office/officeart/2005/8/layout/hierarchy3"/>
    <dgm:cxn modelId="{162D6FD1-B516-4019-942B-A6BE845B276C}" type="presParOf" srcId="{6579B42F-5565-40C4-BA6F-6CBDB7A016F9}" destId="{5C3501E2-2389-4583-931A-F56F013BD9C9}" srcOrd="0" destOrd="0" presId="urn:microsoft.com/office/officeart/2005/8/layout/hierarchy3"/>
    <dgm:cxn modelId="{96B4CE07-CBF1-47C8-91F9-11771F68A1B0}" type="presParOf" srcId="{6579B42F-5565-40C4-BA6F-6CBDB7A016F9}" destId="{05249725-88E5-4467-8B02-4FB3C1764EF3}" srcOrd="1" destOrd="0" presId="urn:microsoft.com/office/officeart/2005/8/layout/hierarchy3"/>
    <dgm:cxn modelId="{B946E8E0-9707-469E-80E9-49BB0C5CCBEC}" type="presParOf" srcId="{7FCC587B-5332-4A76-BF5F-7B8E6D21A802}" destId="{ECEA6E4B-B77C-4E59-8BD8-32575FEFB413}" srcOrd="1" destOrd="0" presId="urn:microsoft.com/office/officeart/2005/8/layout/hierarchy3"/>
    <dgm:cxn modelId="{8A02B6CC-6B39-433A-8521-39581F587F91}" type="presParOf" srcId="{ECEA6E4B-B77C-4E59-8BD8-32575FEFB413}" destId="{13A18BF2-6131-4035-8207-590E0F84D48B}" srcOrd="0" destOrd="0" presId="urn:microsoft.com/office/officeart/2005/8/layout/hierarchy3"/>
    <dgm:cxn modelId="{67F3923A-74D6-46B6-A49E-D4674B37BDE8}" type="presParOf" srcId="{ECEA6E4B-B77C-4E59-8BD8-32575FEFB413}" destId="{D294A945-A2B9-422E-99E7-D9166B45BC73}" srcOrd="1" destOrd="0" presId="urn:microsoft.com/office/officeart/2005/8/layout/hierarchy3"/>
    <dgm:cxn modelId="{D215DF77-7F2F-469A-8E85-26D66A4D9693}" type="presParOf" srcId="{ECEA6E4B-B77C-4E59-8BD8-32575FEFB413}" destId="{5B30F20E-F836-4B08-B5D8-6B4D87685C20}" srcOrd="2" destOrd="0" presId="urn:microsoft.com/office/officeart/2005/8/layout/hierarchy3"/>
    <dgm:cxn modelId="{544EB329-95FC-4C1E-8356-974EF340B75C}" type="presParOf" srcId="{ECEA6E4B-B77C-4E59-8BD8-32575FEFB413}" destId="{15E39E39-DC95-4287-93A0-7D91C8260EB6}" srcOrd="3" destOrd="0" presId="urn:microsoft.com/office/officeart/2005/8/layout/hierarchy3"/>
    <dgm:cxn modelId="{E1188F55-44CA-4DA5-A3AD-7A1A7CFBC395}" type="presParOf" srcId="{ECEA6E4B-B77C-4E59-8BD8-32575FEFB413}" destId="{7D9E59EF-2F84-4F9A-8C61-35C9D7B3D35F}" srcOrd="4" destOrd="0" presId="urn:microsoft.com/office/officeart/2005/8/layout/hierarchy3"/>
    <dgm:cxn modelId="{C963FBFB-8675-46B5-BDFB-BEEC1E8B1723}" type="presParOf" srcId="{ECEA6E4B-B77C-4E59-8BD8-32575FEFB413}" destId="{1000F280-6D01-4CBC-B68A-C749854EECB5}" srcOrd="5" destOrd="0" presId="urn:microsoft.com/office/officeart/2005/8/layout/hierarchy3"/>
    <dgm:cxn modelId="{F3EF7D24-C090-4068-A58E-EE54625A4219}" type="presParOf" srcId="{ECEA6E4B-B77C-4E59-8BD8-32575FEFB413}" destId="{C933D394-CF36-4C57-9CD9-F35CCFB4EB7B}" srcOrd="6" destOrd="0" presId="urn:microsoft.com/office/officeart/2005/8/layout/hierarchy3"/>
    <dgm:cxn modelId="{C2E130D0-C6CA-43DC-B03D-6799831D9B09}" type="presParOf" srcId="{ECEA6E4B-B77C-4E59-8BD8-32575FEFB413}" destId="{EE4C2232-3741-4886-B479-1377E417CFB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8FF19-E3C3-49FB-81AE-E5DA37B76AC8}">
      <dsp:nvSpPr>
        <dsp:cNvPr id="0" name=""/>
        <dsp:cNvSpPr/>
      </dsp:nvSpPr>
      <dsp:spPr>
        <a:xfrm>
          <a:off x="432041" y="4"/>
          <a:ext cx="2432959" cy="1056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BV u kategoriji bespomoćnosti</a:t>
          </a:r>
          <a:endParaRPr lang="hr-HR" sz="2400" kern="1200" dirty="0"/>
        </a:p>
      </dsp:txBody>
      <dsp:txXfrm>
        <a:off x="462983" y="30946"/>
        <a:ext cx="2371075" cy="994555"/>
      </dsp:txXfrm>
    </dsp:sp>
    <dsp:sp modelId="{39E535A3-9AC4-44E3-97D7-A52EB3A31D0B}">
      <dsp:nvSpPr>
        <dsp:cNvPr id="0" name=""/>
        <dsp:cNvSpPr/>
      </dsp:nvSpPr>
      <dsp:spPr>
        <a:xfrm>
          <a:off x="675337" y="1056444"/>
          <a:ext cx="635171" cy="676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808"/>
              </a:lnTo>
              <a:lnTo>
                <a:pt x="635171" y="6768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9868AF-3A27-4901-A5EF-E8FB47310DE2}">
      <dsp:nvSpPr>
        <dsp:cNvPr id="0" name=""/>
        <dsp:cNvSpPr/>
      </dsp:nvSpPr>
      <dsp:spPr>
        <a:xfrm>
          <a:off x="1310509" y="1321198"/>
          <a:ext cx="1380436" cy="824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sam bespomoćna.</a:t>
          </a:r>
          <a:endParaRPr lang="hr-HR" sz="1400" kern="1200" dirty="0"/>
        </a:p>
      </dsp:txBody>
      <dsp:txXfrm>
        <a:off x="1334646" y="1345335"/>
        <a:ext cx="1332162" cy="775833"/>
      </dsp:txXfrm>
    </dsp:sp>
    <dsp:sp modelId="{B6CF7691-AD17-42B3-8472-78AE4EC94E96}">
      <dsp:nvSpPr>
        <dsp:cNvPr id="0" name=""/>
        <dsp:cNvSpPr/>
      </dsp:nvSpPr>
      <dsp:spPr>
        <a:xfrm>
          <a:off x="675337" y="1056444"/>
          <a:ext cx="635171" cy="1771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1702"/>
              </a:lnTo>
              <a:lnTo>
                <a:pt x="635171" y="1771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D73C61-67C7-4D10-BBD9-F1BF5459950F}">
      <dsp:nvSpPr>
        <dsp:cNvPr id="0" name=""/>
        <dsp:cNvSpPr/>
      </dsp:nvSpPr>
      <dsp:spPr>
        <a:xfrm>
          <a:off x="1310509" y="2409415"/>
          <a:ext cx="1377969" cy="8374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sam nekompetentna.</a:t>
          </a:r>
          <a:endParaRPr lang="hr-HR" sz="1400" kern="1200" dirty="0"/>
        </a:p>
      </dsp:txBody>
      <dsp:txXfrm>
        <a:off x="1335037" y="2433943"/>
        <a:ext cx="1328913" cy="788404"/>
      </dsp:txXfrm>
    </dsp:sp>
    <dsp:sp modelId="{FBD6B92A-8BE2-4EC9-A0E7-F09D4A0A0A6D}">
      <dsp:nvSpPr>
        <dsp:cNvPr id="0" name=""/>
        <dsp:cNvSpPr/>
      </dsp:nvSpPr>
      <dsp:spPr>
        <a:xfrm>
          <a:off x="675337" y="1056444"/>
          <a:ext cx="635171" cy="2886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6061"/>
              </a:lnTo>
              <a:lnTo>
                <a:pt x="635171" y="2886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C220F-1C15-4D92-B0B3-3A7B738FA224}">
      <dsp:nvSpPr>
        <dsp:cNvPr id="0" name=""/>
        <dsp:cNvSpPr/>
      </dsp:nvSpPr>
      <dsp:spPr>
        <a:xfrm>
          <a:off x="1310509" y="3510986"/>
          <a:ext cx="1407735" cy="8630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sam ranjiva.</a:t>
          </a:r>
          <a:endParaRPr lang="hr-HR" sz="1400" kern="1200" dirty="0"/>
        </a:p>
      </dsp:txBody>
      <dsp:txXfrm>
        <a:off x="1335786" y="3536263"/>
        <a:ext cx="1357181" cy="812483"/>
      </dsp:txXfrm>
    </dsp:sp>
    <dsp:sp modelId="{49620116-741D-4CFC-AC45-1416E4F44AF6}">
      <dsp:nvSpPr>
        <dsp:cNvPr id="0" name=""/>
        <dsp:cNvSpPr/>
      </dsp:nvSpPr>
      <dsp:spPr>
        <a:xfrm>
          <a:off x="675337" y="1056444"/>
          <a:ext cx="635171" cy="3978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8382"/>
              </a:lnTo>
              <a:lnTo>
                <a:pt x="635171" y="39783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641FA-01E1-4DBC-A594-940888CC8E8C}">
      <dsp:nvSpPr>
        <dsp:cNvPr id="0" name=""/>
        <dsp:cNvSpPr/>
      </dsp:nvSpPr>
      <dsp:spPr>
        <a:xfrm>
          <a:off x="1310509" y="4638133"/>
          <a:ext cx="1435473" cy="793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nemam kontrolu.</a:t>
          </a:r>
          <a:endParaRPr lang="hr-HR" sz="1400" kern="1200" dirty="0"/>
        </a:p>
      </dsp:txBody>
      <dsp:txXfrm>
        <a:off x="1333746" y="4661370"/>
        <a:ext cx="1388999" cy="746912"/>
      </dsp:txXfrm>
    </dsp:sp>
    <dsp:sp modelId="{5C3501E2-2389-4583-931A-F56F013BD9C9}">
      <dsp:nvSpPr>
        <dsp:cNvPr id="0" name=""/>
        <dsp:cNvSpPr/>
      </dsp:nvSpPr>
      <dsp:spPr>
        <a:xfrm>
          <a:off x="3668465" y="0"/>
          <a:ext cx="2519777" cy="1056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BV u kategoriji nevoljenosti</a:t>
          </a:r>
          <a:endParaRPr lang="hr-HR" sz="2400" kern="1200" dirty="0"/>
        </a:p>
      </dsp:txBody>
      <dsp:txXfrm>
        <a:off x="3699407" y="30942"/>
        <a:ext cx="2457893" cy="994555"/>
      </dsp:txXfrm>
    </dsp:sp>
    <dsp:sp modelId="{13A18BF2-6131-4035-8207-590E0F84D48B}">
      <dsp:nvSpPr>
        <dsp:cNvPr id="0" name=""/>
        <dsp:cNvSpPr/>
      </dsp:nvSpPr>
      <dsp:spPr>
        <a:xfrm>
          <a:off x="3920443" y="1056439"/>
          <a:ext cx="368608" cy="689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9389"/>
              </a:lnTo>
              <a:lnTo>
                <a:pt x="368608" y="6893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4A945-A2B9-422E-99E7-D9166B45BC73}">
      <dsp:nvSpPr>
        <dsp:cNvPr id="0" name=""/>
        <dsp:cNvSpPr/>
      </dsp:nvSpPr>
      <dsp:spPr>
        <a:xfrm>
          <a:off x="4289052" y="1321198"/>
          <a:ext cx="1457937" cy="8492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sam nepoželjna.</a:t>
          </a:r>
          <a:endParaRPr lang="hr-HR" sz="1400" kern="1200" dirty="0"/>
        </a:p>
      </dsp:txBody>
      <dsp:txXfrm>
        <a:off x="4313926" y="1346072"/>
        <a:ext cx="1408189" cy="799513"/>
      </dsp:txXfrm>
    </dsp:sp>
    <dsp:sp modelId="{5B30F20E-F836-4B08-B5D8-6B4D87685C20}">
      <dsp:nvSpPr>
        <dsp:cNvPr id="0" name=""/>
        <dsp:cNvSpPr/>
      </dsp:nvSpPr>
      <dsp:spPr>
        <a:xfrm>
          <a:off x="3920443" y="1056439"/>
          <a:ext cx="368608" cy="1786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6882"/>
              </a:lnTo>
              <a:lnTo>
                <a:pt x="368608" y="1786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39E39-DC95-4287-93A0-7D91C8260EB6}">
      <dsp:nvSpPr>
        <dsp:cNvPr id="0" name=""/>
        <dsp:cNvSpPr/>
      </dsp:nvSpPr>
      <dsp:spPr>
        <a:xfrm>
          <a:off x="4289052" y="2434569"/>
          <a:ext cx="1457937" cy="817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sam loša.</a:t>
          </a:r>
          <a:endParaRPr lang="hr-HR" sz="1400" kern="1200" dirty="0"/>
        </a:p>
      </dsp:txBody>
      <dsp:txXfrm>
        <a:off x="4312996" y="2458513"/>
        <a:ext cx="1410049" cy="769616"/>
      </dsp:txXfrm>
    </dsp:sp>
    <dsp:sp modelId="{7D9E59EF-2F84-4F9A-8C61-35C9D7B3D35F}">
      <dsp:nvSpPr>
        <dsp:cNvPr id="0" name=""/>
        <dsp:cNvSpPr/>
      </dsp:nvSpPr>
      <dsp:spPr>
        <a:xfrm>
          <a:off x="3920443" y="1056439"/>
          <a:ext cx="368608" cy="29049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4949"/>
              </a:lnTo>
              <a:lnTo>
                <a:pt x="368608" y="29049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0F280-6D01-4CBC-B68A-C749854EECB5}">
      <dsp:nvSpPr>
        <dsp:cNvPr id="0" name=""/>
        <dsp:cNvSpPr/>
      </dsp:nvSpPr>
      <dsp:spPr>
        <a:xfrm>
          <a:off x="4289052" y="3516184"/>
          <a:ext cx="1531651" cy="890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Ja sam bezvrijedna.</a:t>
          </a:r>
          <a:endParaRPr lang="hr-HR" sz="1400" kern="1200" dirty="0"/>
        </a:p>
      </dsp:txBody>
      <dsp:txXfrm>
        <a:off x="4315131" y="3542263"/>
        <a:ext cx="1479493" cy="838251"/>
      </dsp:txXfrm>
    </dsp:sp>
    <dsp:sp modelId="{C933D394-CF36-4C57-9CD9-F35CCFB4EB7B}">
      <dsp:nvSpPr>
        <dsp:cNvPr id="0" name=""/>
        <dsp:cNvSpPr/>
      </dsp:nvSpPr>
      <dsp:spPr>
        <a:xfrm>
          <a:off x="3920443" y="1056439"/>
          <a:ext cx="368608" cy="4050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0895"/>
              </a:lnTo>
              <a:lnTo>
                <a:pt x="368608" y="40508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4C2232-3741-4886-B479-1377E417CFBE}">
      <dsp:nvSpPr>
        <dsp:cNvPr id="0" name=""/>
        <dsp:cNvSpPr/>
      </dsp:nvSpPr>
      <dsp:spPr>
        <a:xfrm>
          <a:off x="4289052" y="4670703"/>
          <a:ext cx="1690303" cy="8732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Sigurno ću biti sama. Sigurno ću biti odbačena.</a:t>
          </a:r>
          <a:endParaRPr lang="hr-HR" sz="1400" kern="1200" dirty="0"/>
        </a:p>
      </dsp:txBody>
      <dsp:txXfrm>
        <a:off x="4314629" y="4696280"/>
        <a:ext cx="1639149" cy="8221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0870A-BA27-4C7A-8669-67CDC0A7DC87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BDD8F-A72D-4F01-A8FD-E7D2C98C314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223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-pacijenti s poremećajem</a:t>
            </a:r>
            <a:r>
              <a:rPr lang="hr-HR" baseline="0" dirty="0" smtClean="0"/>
              <a:t> ličnosti mogu imati gotovo uvijek aktivna negativna bazična vjerovanja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BDD8F-A72D-4F01-A8FD-E7D2C98C314F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3318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Primjer: </a:t>
            </a:r>
            <a:r>
              <a:rPr lang="hr-HR" dirty="0" err="1" smtClean="0"/>
              <a:t>Sally</a:t>
            </a:r>
            <a:r>
              <a:rPr lang="hr-HR" dirty="0" smtClean="0"/>
              <a:t> je sebe vidjela na realističan i pozitivan i uravnotežen način dok nije postala depresivna, kada je potpuno vjerovala</a:t>
            </a:r>
            <a:r>
              <a:rPr lang="hr-HR" baseline="0" dirty="0" smtClean="0"/>
              <a:t> kako je neadekvatna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Prije toga terapeut razmatra: koliko je jak savez između klijenta i terapeuta, koliko snažno klijent vjeruje u kognitivni model, koliko je konkretno </a:t>
            </a:r>
            <a:r>
              <a:rPr lang="hr-HR" dirty="0" err="1" smtClean="0"/>
              <a:t>klijentovo</a:t>
            </a:r>
            <a:r>
              <a:rPr lang="hr-HR" dirty="0" smtClean="0"/>
              <a:t> mišljenje…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BDD8F-A72D-4F01-A8FD-E7D2C98C314F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125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Ja sam nemoćna; slaba, uhvaćena u zamku, promašaj, nisam poštovana….</a:t>
            </a:r>
          </a:p>
          <a:p>
            <a:r>
              <a:rPr lang="hr-HR" dirty="0" smtClean="0"/>
              <a:t>Ja sam neprivlačna,</a:t>
            </a:r>
            <a:r>
              <a:rPr lang="hr-HR" baseline="0" dirty="0" smtClean="0"/>
              <a:t> drugačija, nedovoljno dobra, biti ću napuštena, za mene se ne može </a:t>
            </a:r>
            <a:r>
              <a:rPr lang="hr-HR" baseline="0" dirty="0" err="1" smtClean="0"/>
              <a:t>brinuti.</a:t>
            </a:r>
            <a:r>
              <a:rPr lang="hr-HR" baseline="0" dirty="0" smtClean="0"/>
              <a:t>.</a:t>
            </a:r>
          </a:p>
          <a:p>
            <a:r>
              <a:rPr lang="hr-HR" baseline="0" dirty="0" smtClean="0"/>
              <a:t>Terapeut u sebi oblikuje pretpostavke o pacijentovim bazičnim vjerovanjima kada pacijent ponudi reakciju na situaciju-automatsku misao, emociju i ponašanje i pokuša ih raspodijeliti u neku od ove dvije kategorije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BDD8F-A72D-4F01-A8FD-E7D2C98C314F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8377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err="1" smtClean="0"/>
              <a:t>Sokratovski</a:t>
            </a:r>
            <a:r>
              <a:rPr lang="hr-HR" dirty="0" smtClean="0"/>
              <a:t> dijalog: skup pitanja kojima navodimo</a:t>
            </a:r>
            <a:r>
              <a:rPr lang="hr-HR" baseline="0" dirty="0" smtClean="0"/>
              <a:t> klijenta na promjenu vjerovanja</a:t>
            </a:r>
            <a:endParaRPr lang="hr-HR" dirty="0" smtClean="0"/>
          </a:p>
          <a:p>
            <a:r>
              <a:rPr lang="hr-HR" dirty="0" smtClean="0"/>
              <a:t>Ponašanje KAO DA: promjene u vjerovanju vode do promjena u ponašanju-usmjeravamo klijenta da se proba ponašati kao da vjeruje u nešto</a:t>
            </a:r>
            <a:r>
              <a:rPr lang="hr-HR" baseline="0" dirty="0" smtClean="0"/>
              <a:t> što je suprotno od njegovog trenutnog vjerovanja</a:t>
            </a:r>
          </a:p>
          <a:p>
            <a:r>
              <a:rPr lang="hr-HR" baseline="0" dirty="0" smtClean="0"/>
              <a:t>Racionalno emocionalno igranje uloga-korisna kada klijent vjeruje da je vjerovanje </a:t>
            </a:r>
            <a:r>
              <a:rPr lang="hr-HR" baseline="0" dirty="0" err="1" smtClean="0"/>
              <a:t>disfunkcionalno</a:t>
            </a:r>
            <a:r>
              <a:rPr lang="hr-HR" baseline="0" dirty="0" smtClean="0"/>
              <a:t> ali ga emocionalno osjeća istinitim-klijent igra emocionalni dio a terapeut racionalni dio te onda zamjenjuju uloge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aseline="0" dirty="0" smtClean="0"/>
              <a:t>Kognitivni kontinuum-na kontinuum od 0-100 postavljamo najuspješnije studente, najlošije studente i na kraju smještamo klijenta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BDD8F-A72D-4F01-A8FD-E7D2C98C314F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66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Objašnjenja u nastavku </a:t>
            </a:r>
            <a:r>
              <a:rPr lang="hr-HR" dirty="0" err="1" smtClean="0"/>
              <a:t>ppt</a:t>
            </a:r>
            <a:r>
              <a:rPr lang="hr-HR" dirty="0" smtClean="0"/>
              <a:t>-a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BDD8F-A72D-4F01-A8FD-E7D2C98C314F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8594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4.korak: primjer: U srednjoj školi mnoge sam stvari radila kompetentno od sporta, dobrog uspjeha u školi i odgovornog ponašanja. Istina je da nisam dobivala sve petice i da nisam</a:t>
            </a:r>
            <a:r>
              <a:rPr lang="hr-HR" baseline="0" dirty="0" smtClean="0"/>
              <a:t> bila najbolja u svemu i zbog toga sam se poneka osjećala neadekvatnom, ali sam općenito bila adekvatna.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BDD8F-A72D-4F01-A8FD-E7D2C98C314F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484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BDD8F-A72D-4F01-A8FD-E7D2C98C314F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175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1EB1190-C07E-4C5B-9393-5CA56E6F1A58}" type="datetimeFigureOut">
              <a:rPr lang="hr-HR" smtClean="0"/>
              <a:t>1.2.2016.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C11F45-4581-4042-BB3E-B6A13C4F435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9712" y="170080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>Bazična vjerovanja</a:t>
            </a:r>
            <a:endParaRPr lang="hr-H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4005064"/>
            <a:ext cx="4136504" cy="694928"/>
          </a:xfrm>
        </p:spPr>
        <p:txBody>
          <a:bodyPr>
            <a:normAutofit/>
          </a:bodyPr>
          <a:lstStyle/>
          <a:p>
            <a:r>
              <a:rPr lang="hr-HR" sz="2400" dirty="0" smtClean="0"/>
              <a:t>Ivana Krbavčić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16226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706090"/>
          </a:xfrm>
        </p:spPr>
        <p:txBody>
          <a:bodyPr/>
          <a:lstStyle/>
          <a:p>
            <a:r>
              <a:rPr lang="hr-HR" dirty="0" smtClean="0"/>
              <a:t>Obrazac bazičnog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91264" cy="5493224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hr-HR" dirty="0" smtClean="0"/>
              <a:t>S obrascem bazičnog vjerovanja poželjno je početi kada je klijent uspješno naučio proces vrednovanja i mijenjanja automatskih misli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Gornji dio obrasca vodi klijenta prema identifikaciji i procjenjivanju stupnja uvjerenosti u staro </a:t>
            </a:r>
            <a:r>
              <a:rPr lang="hr-HR" dirty="0" err="1" smtClean="0"/>
              <a:t>disfunkcionalno</a:t>
            </a:r>
            <a:r>
              <a:rPr lang="hr-HR" dirty="0" smtClean="0"/>
              <a:t> vjerovanje i u novo adaptivnije vjerovanje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Donji dio ispunjava klijent i na seansi i za domaću zadaću. Prisjeća se dokaza koji podržavaju njegov</a:t>
            </a:r>
            <a:r>
              <a:rPr lang="en-GB" dirty="0" smtClean="0"/>
              <a:t>o </a:t>
            </a:r>
            <a:r>
              <a:rPr lang="en-GB" dirty="0" err="1" smtClean="0"/>
              <a:t>vjerovanje</a:t>
            </a:r>
            <a:r>
              <a:rPr lang="hr-HR" dirty="0" smtClean="0"/>
              <a:t> i pokušava napraviti 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„preoblikovanje”- </a:t>
            </a:r>
            <a:r>
              <a:rPr lang="hr-HR" dirty="0" smtClean="0"/>
              <a:t>drugi adaptivniji način gledanja na dokaze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Nakon toga traže se dokazi na lijevoj strani,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proturječe</a:t>
            </a:r>
            <a:r>
              <a:rPr lang="en-GB" dirty="0" smtClean="0"/>
              <a:t> </a:t>
            </a:r>
            <a:r>
              <a:rPr lang="en-GB" dirty="0" err="1" smtClean="0"/>
              <a:t>klijentovom</a:t>
            </a:r>
            <a:r>
              <a:rPr lang="en-GB" dirty="0" smtClean="0"/>
              <a:t> </a:t>
            </a:r>
            <a:r>
              <a:rPr lang="en-GB" dirty="0" err="1" smtClean="0"/>
              <a:t>vjerovanju</a:t>
            </a:r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5776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/>
          <a:p>
            <a:r>
              <a:rPr lang="hr-HR" dirty="0" smtClean="0"/>
              <a:t>Načini kako pomoći klijentu da pronađe podatke za lijevu stranu obrasca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63272" cy="4873752"/>
          </a:xfrm>
        </p:spPr>
        <p:txBody>
          <a:bodyPr>
            <a:normAutofit/>
          </a:bodyPr>
          <a:lstStyle/>
          <a:p>
            <a:r>
              <a:rPr lang="hr-HR" dirty="0" smtClean="0"/>
              <a:t>Možete li se sjetiti nekoga koga smatrate da je </a:t>
            </a:r>
            <a:r>
              <a:rPr lang="hr-HR" i="1" dirty="0" smtClean="0"/>
              <a:t>uglavnom adekvatan?</a:t>
            </a:r>
            <a:r>
              <a:rPr lang="hr-HR" dirty="0" smtClean="0"/>
              <a:t>  Tko bi to bio? Bi li ___ bila adekvatna da je napravila ono što ste vi napravili?</a:t>
            </a:r>
          </a:p>
          <a:p>
            <a:r>
              <a:rPr lang="hr-HR" dirty="0" smtClean="0"/>
              <a:t>Koje podatke bi neka </a:t>
            </a:r>
            <a:r>
              <a:rPr lang="hr-HR" i="1" dirty="0" smtClean="0"/>
              <a:t>druga relevantna osoba </a:t>
            </a:r>
            <a:r>
              <a:rPr lang="hr-HR" dirty="0" smtClean="0"/>
              <a:t>navela kao pozitivne dokaze; Što ste napravili da bih ja smatrao adekvatnim?</a:t>
            </a:r>
          </a:p>
          <a:p>
            <a:r>
              <a:rPr lang="hr-HR" dirty="0" smtClean="0"/>
              <a:t>Usporedba s </a:t>
            </a:r>
            <a:r>
              <a:rPr lang="hr-HR" i="1" dirty="0" smtClean="0"/>
              <a:t>hipotetički negativnim modelom</a:t>
            </a:r>
            <a:r>
              <a:rPr lang="hr-HR" dirty="0" smtClean="0"/>
              <a:t>: Bi li neadekvatna osoba mogla završiti seminar? Bi li neadekvatna osoba dospjela dotle gdje ste vi došli?</a:t>
            </a:r>
          </a:p>
          <a:p>
            <a:r>
              <a:rPr lang="hr-HR" dirty="0" smtClean="0"/>
              <a:t>Ispuniti obrazac na početku seanse i pitati: Kada ste vjerovali najmanje snažno u svoju neadekvatnost, što se dogodilo? Trebamo li to staviti na dnevni red?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0144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08" y="634678"/>
            <a:ext cx="7467600" cy="634082"/>
          </a:xfrm>
        </p:spPr>
        <p:txBody>
          <a:bodyPr/>
          <a:lstStyle/>
          <a:p>
            <a:r>
              <a:rPr lang="hr-HR" dirty="0" smtClean="0"/>
              <a:t>Ekstremni kontrast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4408" y="1340768"/>
            <a:ext cx="8147248" cy="1944216"/>
          </a:xfrm>
        </p:spPr>
        <p:txBody>
          <a:bodyPr/>
          <a:lstStyle/>
          <a:p>
            <a:r>
              <a:rPr lang="hr-HR" dirty="0" smtClean="0"/>
              <a:t>Usporedba s nekom stvarnom ili zamišljenom osobom koja je na negativnom ekstremu kvalitete povezane s </a:t>
            </a:r>
            <a:r>
              <a:rPr lang="hr-HR" dirty="0" err="1" smtClean="0"/>
              <a:t>klijentovim</a:t>
            </a:r>
            <a:r>
              <a:rPr lang="hr-HR" dirty="0" smtClean="0"/>
              <a:t> bazičnim vjerovanjem</a:t>
            </a:r>
          </a:p>
          <a:p>
            <a:r>
              <a:rPr lang="hr-HR" dirty="0" smtClean="0"/>
              <a:t>Tehnika je slična kognitivnom kontinuumu</a:t>
            </a:r>
          </a:p>
          <a:p>
            <a:endParaRPr lang="hr-HR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6808" y="3419423"/>
            <a:ext cx="7467600" cy="63408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 smtClean="0"/>
              <a:t>Stvaranje metafora</a:t>
            </a:r>
            <a:endParaRPr lang="hr-HR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4293096"/>
            <a:ext cx="7930048" cy="19442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Pomaže se klijentu da se distancira od bazičnog vjerovanja tako da razmatra različite situacije, metafore</a:t>
            </a:r>
          </a:p>
          <a:p>
            <a:r>
              <a:rPr lang="hr-HR" dirty="0" err="1" smtClean="0"/>
              <a:t>Npr</a:t>
            </a:r>
            <a:r>
              <a:rPr lang="hr-HR" dirty="0" smtClean="0"/>
              <a:t>.: klijent vjeruje da je loš jer ga je kao dijete majka loše tretirala – korisno je razmatrati priču o Pepeljugi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622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POVIJESNO TESTIRANJE BAZIČNOG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8064896" cy="4873752"/>
          </a:xfrm>
        </p:spPr>
        <p:txBody>
          <a:bodyPr>
            <a:normAutofit lnSpcReduction="10000"/>
          </a:bodyPr>
          <a:lstStyle/>
          <a:p>
            <a:pPr>
              <a:spcBef>
                <a:spcPts val="2400"/>
              </a:spcBef>
            </a:pPr>
            <a:r>
              <a:rPr lang="hr-HR" dirty="0" smtClean="0"/>
              <a:t>Istražujemo na koji je način vjerovanje nastalo i održalo se do sada</a:t>
            </a:r>
          </a:p>
          <a:p>
            <a:pPr lvl="1">
              <a:spcBef>
                <a:spcPts val="2400"/>
              </a:spcBef>
            </a:pPr>
            <a:r>
              <a:rPr lang="hr-HR" sz="2400" dirty="0" smtClean="0"/>
              <a:t>1 korak: </a:t>
            </a:r>
            <a:r>
              <a:rPr lang="en-GB" sz="2400" dirty="0" smtClean="0"/>
              <a:t>m</a:t>
            </a:r>
            <a:r>
              <a:rPr lang="hr-HR" sz="2400" dirty="0" smtClean="0"/>
              <a:t>ože se koristiti obrazac bazičnog vjerovanja i u njega na desnu stranu </a:t>
            </a:r>
            <a:r>
              <a:rPr lang="hr-HR" sz="2400" i="1" dirty="0" smtClean="0">
                <a:solidFill>
                  <a:schemeClr val="accent1">
                    <a:lumMod val="75000"/>
                  </a:schemeClr>
                </a:solidFill>
              </a:rPr>
              <a:t>zapisivati uspomene iz ranog djetinjstva i ostalih životnih razdoblja</a:t>
            </a:r>
            <a:r>
              <a:rPr lang="hr-HR" sz="2400" dirty="0" smtClean="0"/>
              <a:t> koje su doprinijele bazičnom vjerovanju</a:t>
            </a:r>
          </a:p>
          <a:p>
            <a:pPr lvl="1">
              <a:spcBef>
                <a:spcPts val="2400"/>
              </a:spcBef>
            </a:pPr>
            <a:r>
              <a:rPr lang="hr-HR" sz="2400" dirty="0" smtClean="0"/>
              <a:t>2.korak: </a:t>
            </a:r>
            <a:r>
              <a:rPr lang="hr-HR" sz="2400" i="1" dirty="0" smtClean="0">
                <a:solidFill>
                  <a:schemeClr val="accent1">
                    <a:lumMod val="75000"/>
                  </a:schemeClr>
                </a:solidFill>
              </a:rPr>
              <a:t>traženje i zapisivanje dokaza </a:t>
            </a:r>
            <a:r>
              <a:rPr lang="hr-HR" sz="2400" dirty="0" smtClean="0"/>
              <a:t>koji podržavaju novo pozitivno vjerovanje</a:t>
            </a:r>
          </a:p>
          <a:p>
            <a:pPr lvl="1">
              <a:spcBef>
                <a:spcPts val="2400"/>
              </a:spcBef>
            </a:pPr>
            <a:r>
              <a:rPr lang="hr-HR" sz="2400" dirty="0" smtClean="0"/>
              <a:t>3.korak: </a:t>
            </a:r>
            <a:r>
              <a:rPr lang="hr-HR" sz="2400" i="1" dirty="0" smtClean="0">
                <a:solidFill>
                  <a:schemeClr val="accent1">
                    <a:lumMod val="75000"/>
                  </a:schemeClr>
                </a:solidFill>
              </a:rPr>
              <a:t>preoblikovanje</a:t>
            </a:r>
            <a:r>
              <a:rPr lang="hr-HR" sz="2400" dirty="0" smtClean="0"/>
              <a:t> svakog negativnog dokaza</a:t>
            </a:r>
          </a:p>
          <a:p>
            <a:pPr lvl="1">
              <a:spcBef>
                <a:spcPts val="2400"/>
              </a:spcBef>
            </a:pPr>
            <a:r>
              <a:rPr lang="hr-HR" sz="2400" dirty="0" smtClean="0"/>
              <a:t>4.korak: </a:t>
            </a:r>
            <a:r>
              <a:rPr lang="hr-HR" sz="2400" i="1" dirty="0" smtClean="0">
                <a:solidFill>
                  <a:schemeClr val="accent1">
                    <a:lumMod val="75000"/>
                  </a:schemeClr>
                </a:solidFill>
              </a:rPr>
              <a:t>sažimanje</a:t>
            </a:r>
            <a:r>
              <a:rPr lang="hr-HR" sz="2400" dirty="0" smtClean="0"/>
              <a:t> svakog životnog razdoblja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723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576064"/>
          </a:xfrm>
        </p:spPr>
        <p:txBody>
          <a:bodyPr/>
          <a:lstStyle/>
          <a:p>
            <a:r>
              <a:rPr lang="hr-HR" dirty="0" smtClean="0"/>
              <a:t>Restrukturiranje ranih uspomena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7776864" cy="5133184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hr-HR" dirty="0" smtClean="0"/>
              <a:t>Nekim klijentima potrebne su „emocionalne” ili „iskustvene” tehnike kojima im se pobuđuju osjećaji</a:t>
            </a:r>
          </a:p>
          <a:p>
            <a:pPr>
              <a:spcBef>
                <a:spcPts val="2400"/>
              </a:spcBef>
            </a:pPr>
            <a:r>
              <a:rPr lang="hr-HR" dirty="0" smtClean="0"/>
              <a:t>Jedna od tehnika je i </a:t>
            </a:r>
            <a:r>
              <a:rPr lang="hr-HR" i="1" dirty="0" smtClean="0">
                <a:solidFill>
                  <a:schemeClr val="accent1">
                    <a:lumMod val="75000"/>
                  </a:schemeClr>
                </a:solidFill>
              </a:rPr>
              <a:t>„igranje uloga”- </a:t>
            </a:r>
            <a:r>
              <a:rPr lang="hr-HR" dirty="0" smtClean="0"/>
              <a:t>tehnika kojom pomažemo reinterpretirati prijašnje traumatsko iskustvo</a:t>
            </a:r>
          </a:p>
          <a:p>
            <a:pPr>
              <a:spcBef>
                <a:spcPts val="2400"/>
              </a:spcBef>
            </a:pPr>
            <a:r>
              <a:rPr lang="hr-HR" dirty="0" smtClean="0"/>
              <a:t>Druga tehnika je </a:t>
            </a:r>
            <a:r>
              <a:rPr lang="hr-HR" i="1" dirty="0" smtClean="0">
                <a:solidFill>
                  <a:schemeClr val="accent1">
                    <a:lumMod val="75000"/>
                  </a:schemeClr>
                </a:solidFill>
              </a:rPr>
              <a:t>ponovno proživljavanje </a:t>
            </a:r>
            <a:r>
              <a:rPr lang="hr-HR" dirty="0" smtClean="0"/>
              <a:t>raznih uznemirujućih događaja koristeći imaginaciju, pri čemu terapeut:</a:t>
            </a:r>
          </a:p>
          <a:p>
            <a:pPr marL="0" indent="0">
              <a:buNone/>
            </a:pPr>
            <a:endParaRPr lang="hr-HR" dirty="0" smtClean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0605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075240" cy="592527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dirty="0" smtClean="0"/>
              <a:t>Terapeut identificira </a:t>
            </a:r>
            <a:r>
              <a:rPr lang="hr-HR" dirty="0"/>
              <a:t>uznemirujuću situaciju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Pojačava </a:t>
            </a:r>
            <a:r>
              <a:rPr lang="hr-HR" dirty="0" smtClean="0"/>
              <a:t>klijentov osjećaj </a:t>
            </a:r>
            <a:r>
              <a:rPr lang="hr-HR" dirty="0"/>
              <a:t>usmjeravajući se na </a:t>
            </a:r>
            <a:r>
              <a:rPr lang="en-GB" dirty="0" smtClean="0"/>
              <a:t>AM</a:t>
            </a:r>
            <a:r>
              <a:rPr lang="hr-HR" dirty="0" smtClean="0"/>
              <a:t>, </a:t>
            </a:r>
            <a:r>
              <a:rPr lang="hr-HR" dirty="0"/>
              <a:t>emocije i senzacije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Pomaže da se identificira i ponovno proživi relevantno iskustvo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U imaginaciji s „mlađim” dijelom klijenta radi se identifikacija AM, emocija i vjerovanja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Pomaže se klijentu u razvijanju različitog razumijevanja istog iskustva pomoću </a:t>
            </a:r>
            <a:r>
              <a:rPr lang="hr-HR" dirty="0" err="1"/>
              <a:t>sokratovskog</a:t>
            </a:r>
            <a:r>
              <a:rPr lang="hr-HR" dirty="0"/>
              <a:t> dijaloga, igranja </a:t>
            </a:r>
            <a:r>
              <a:rPr lang="hr-HR" dirty="0" smtClean="0"/>
              <a:t>uloga…</a:t>
            </a:r>
          </a:p>
          <a:p>
            <a:pPr marL="0" indent="0">
              <a:buNone/>
            </a:pPr>
            <a:r>
              <a:rPr lang="hr-HR" dirty="0" smtClean="0"/>
              <a:t>Na kraju se </a:t>
            </a:r>
            <a:r>
              <a:rPr lang="hr-HR" dirty="0"/>
              <a:t>zapisuje staro </a:t>
            </a:r>
            <a:r>
              <a:rPr lang="hr-HR" dirty="0" smtClean="0"/>
              <a:t>vjerovanje aktivirano u sjećanju </a:t>
            </a:r>
            <a:r>
              <a:rPr lang="hr-HR" dirty="0"/>
              <a:t>i novo vjerovanje </a:t>
            </a:r>
            <a:r>
              <a:rPr lang="hr-HR" dirty="0" smtClean="0"/>
              <a:t>te </a:t>
            </a:r>
            <a:r>
              <a:rPr lang="hr-HR" dirty="0"/>
              <a:t>postotak uvjerenosti u </a:t>
            </a:r>
            <a:r>
              <a:rPr lang="hr-HR" dirty="0" smtClean="0"/>
              <a:t>isto, te se onda preslikava na sadašnju uznemirujuću situaciju i pomaže u stvaranju adaptivnijeg zaključka.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354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724942"/>
          </a:xfrm>
        </p:spPr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hr-HR" dirty="0" smtClean="0"/>
              <a:t>Bazična vjerovanja zahtijevaju konstantan i sustavan rad</a:t>
            </a:r>
          </a:p>
          <a:p>
            <a:pPr>
              <a:spcBef>
                <a:spcPts val="2400"/>
              </a:spcBef>
            </a:pPr>
            <a:r>
              <a:rPr lang="hr-HR" dirty="0" smtClean="0"/>
              <a:t>Za rad s bazičnim vjerovanjima koristimo iste tehnike kao i za rad na automatskim misli</a:t>
            </a:r>
            <a:r>
              <a:rPr lang="en-GB" dirty="0" smtClean="0"/>
              <a:t>m</a:t>
            </a:r>
            <a:r>
              <a:rPr lang="hr-HR" dirty="0" smtClean="0"/>
              <a:t>a</a:t>
            </a:r>
            <a:r>
              <a:rPr lang="en-GB" dirty="0" smtClean="0"/>
              <a:t>,</a:t>
            </a:r>
            <a:r>
              <a:rPr lang="hr-HR" dirty="0" smtClean="0"/>
              <a:t> uz nekoliko </a:t>
            </a:r>
            <a:r>
              <a:rPr lang="en-GB" dirty="0" err="1" smtClean="0"/>
              <a:t>dodatnih</a:t>
            </a:r>
            <a:r>
              <a:rPr lang="en-GB" dirty="0" smtClean="0"/>
              <a:t> </a:t>
            </a:r>
            <a:r>
              <a:rPr lang="hr-HR" dirty="0" smtClean="0"/>
              <a:t>specijaliziranih tehnika</a:t>
            </a:r>
          </a:p>
          <a:p>
            <a:pPr>
              <a:spcBef>
                <a:spcPts val="2400"/>
              </a:spcBef>
            </a:pPr>
            <a:r>
              <a:rPr lang="hr-HR" dirty="0" smtClean="0"/>
              <a:t>Podlogu nose iz ranijih životnih faza te je iz tog razloga važno da terapeut bude dobro uvježban i da kombinira različite tehnike za njihovo modificiranje i stvaranje novih adaptivnijih vjerovanja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702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hr-HR" dirty="0" smtClean="0"/>
              <a:t>Što su bazična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91264" cy="5061176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dirty="0"/>
              <a:t>C</a:t>
            </a:r>
            <a:r>
              <a:rPr lang="hr-HR" dirty="0" smtClean="0"/>
              <a:t>entralne ideje o sebi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Mo</a:t>
            </a:r>
            <a:r>
              <a:rPr lang="en-GB" dirty="0" err="1" smtClean="0"/>
              <a:t>gu</a:t>
            </a:r>
            <a:r>
              <a:rPr lang="en-GB" dirty="0" smtClean="0"/>
              <a:t> se</a:t>
            </a:r>
            <a:r>
              <a:rPr lang="hr-HR" dirty="0" smtClean="0"/>
              <a:t> podijeliti u dvije kategorije: one povezane s </a:t>
            </a:r>
            <a:r>
              <a:rPr lang="hr-HR" i="1" dirty="0" smtClean="0">
                <a:solidFill>
                  <a:schemeClr val="accent1">
                    <a:lumMod val="75000"/>
                  </a:schemeClr>
                </a:solidFill>
              </a:rPr>
              <a:t>bespomoćnošć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hr-HR" dirty="0" smtClean="0"/>
              <a:t> i one povezane s </a:t>
            </a:r>
            <a:r>
              <a:rPr lang="hr-HR" i="1" dirty="0" smtClean="0">
                <a:solidFill>
                  <a:schemeClr val="accent1">
                    <a:lumMod val="75000"/>
                  </a:schemeClr>
                </a:solidFill>
              </a:rPr>
              <a:t>nevoljenošću</a:t>
            </a:r>
          </a:p>
          <a:p>
            <a:pPr>
              <a:spcBef>
                <a:spcPts val="1800"/>
              </a:spcBef>
            </a:pPr>
            <a:r>
              <a:rPr lang="en-GB" dirty="0"/>
              <a:t>R</a:t>
            </a:r>
            <a:r>
              <a:rPr lang="hr-HR" dirty="0" smtClean="0"/>
              <a:t>azvijaju</a:t>
            </a:r>
            <a:r>
              <a:rPr lang="en-GB" dirty="0" smtClean="0"/>
              <a:t> se</a:t>
            </a:r>
            <a:r>
              <a:rPr lang="hr-HR" dirty="0" smtClean="0"/>
              <a:t> u djetinjstvu i većina ljudi zadržava ona pozitivna</a:t>
            </a:r>
            <a:r>
              <a:rPr lang="en-GB" dirty="0" smtClean="0"/>
              <a:t>, </a:t>
            </a:r>
            <a:r>
              <a:rPr lang="en-GB" dirty="0" err="1" smtClean="0"/>
              <a:t>npr</a:t>
            </a:r>
            <a:r>
              <a:rPr lang="en-GB" dirty="0" smtClean="0"/>
              <a:t>.</a:t>
            </a:r>
            <a:r>
              <a:rPr lang="hr-HR" dirty="0" smtClean="0"/>
              <a:t>: </a:t>
            </a:r>
            <a:r>
              <a:rPr lang="hr-HR" i="1" dirty="0" smtClean="0"/>
              <a:t>„Ja sam voljen, ja sam vrijedan, većinu stvari mogu napraviti kompetentno”.</a:t>
            </a:r>
          </a:p>
          <a:p>
            <a:pPr>
              <a:spcBef>
                <a:spcPts val="1800"/>
              </a:spcBef>
            </a:pPr>
            <a:r>
              <a:rPr lang="hr-HR" b="1" dirty="0" smtClean="0"/>
              <a:t>Negativna bazična </a:t>
            </a:r>
            <a:r>
              <a:rPr lang="hr-HR" dirty="0" smtClean="0"/>
              <a:t>vjerovanja mogu biti i o ljudima i svijetu</a:t>
            </a:r>
            <a:r>
              <a:rPr lang="en-GB" dirty="0" smtClean="0"/>
              <a:t>, </a:t>
            </a:r>
            <a:r>
              <a:rPr lang="en-GB" dirty="0" err="1" smtClean="0"/>
              <a:t>npr</a:t>
            </a:r>
            <a:r>
              <a:rPr lang="en-GB" dirty="0" smtClean="0"/>
              <a:t>.</a:t>
            </a:r>
            <a:r>
              <a:rPr lang="hr-HR" dirty="0" smtClean="0"/>
              <a:t>:</a:t>
            </a:r>
            <a:r>
              <a:rPr lang="hr-HR" i="1" dirty="0" smtClean="0"/>
              <a:t> „Svijet je pokvareno mjesto; Ljudi će me povrijediti”</a:t>
            </a:r>
            <a:r>
              <a:rPr lang="hr-HR" dirty="0" smtClean="0"/>
              <a:t>, i njih trebamo vrednovati i modificirati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Negativna bazična vjerovanja mogu isplivati na površinu za vrijeme psihičkog stresa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097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8147248" cy="606928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hr-HR" dirty="0" smtClean="0"/>
              <a:t>Negativna bazična vjerovanja obično su: opća, </a:t>
            </a:r>
            <a:r>
              <a:rPr lang="hr-HR" dirty="0" err="1" smtClean="0"/>
              <a:t>pregeneralizirana</a:t>
            </a:r>
            <a:r>
              <a:rPr lang="hr-HR" dirty="0" smtClean="0"/>
              <a:t> i apsolutna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Kada je ono aktivirano klijenti procesiraju one informacije koje ga </a:t>
            </a:r>
            <a:r>
              <a:rPr lang="hr-HR" i="1" dirty="0" smtClean="0"/>
              <a:t>podržavaju,</a:t>
            </a:r>
            <a:r>
              <a:rPr lang="hr-HR" dirty="0" smtClean="0"/>
              <a:t> dok iskrivljuju ili ne prepoznaju one informacije koje mu </a:t>
            </a:r>
            <a:r>
              <a:rPr lang="hr-HR" i="1" dirty="0" smtClean="0"/>
              <a:t>proturječe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Tijekom terapije terapeut počinje oblikovati konceptualizaciju te ju u određenom trenutku pokazuje klijentu kao pretpostavku i pitajući klijenta je li mu poznata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Terapeut treba klijenta naučiti 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identificirati</a:t>
            </a:r>
            <a:r>
              <a:rPr lang="hr-HR" dirty="0" smtClean="0"/>
              <a:t>, 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vrednovati</a:t>
            </a:r>
            <a:r>
              <a:rPr lang="hr-HR" dirty="0" smtClean="0"/>
              <a:t> i 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adaptivno odgovoriti </a:t>
            </a:r>
            <a:r>
              <a:rPr lang="hr-HR" dirty="0" smtClean="0"/>
              <a:t>na automatske misli i posredujuća vjerovanja prije nego te iste metode upotrijebi i za bazična vjerovanja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7157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19256" cy="5997280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>
                <a:solidFill>
                  <a:schemeClr val="accent6">
                    <a:lumMod val="50000"/>
                  </a:schemeClr>
                </a:solidFill>
              </a:rPr>
              <a:t>Faze u otkrivanju i mijenjanju bazičnih vjerovanja:</a:t>
            </a:r>
          </a:p>
          <a:p>
            <a:pPr marL="0" indent="0">
              <a:buNone/>
            </a:pPr>
            <a:endParaRPr lang="hr-HR" dirty="0" smtClean="0"/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Kategoriziranje bazičnog vjerovanja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Određivanje vrste bazičnog vjerovanja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Pokazivanje konceptualizacije klijentu i dodatno dorađivanje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Edukacija klijenta općenito o bazičnim vjerovanjima i njegovim vlastitim specifičnim bazičnim vjerovanjima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Vrednovanje i modificiranje bazičnih vjerovanja; određivanje novog adaptivnog vjerovanja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073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hr-HR" dirty="0" smtClean="0"/>
              <a:t>Kategoriziranje bazičnih vjerovanja</a:t>
            </a:r>
            <a:endParaRPr lang="hr-HR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88093613"/>
              </p:ext>
            </p:extLst>
          </p:nvPr>
        </p:nvGraphicFramePr>
        <p:xfrm>
          <a:off x="899592" y="1052736"/>
          <a:ext cx="712879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13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Identificiranje bazičnih vjerovanja</a:t>
            </a:r>
          </a:p>
        </p:txBody>
      </p:sp>
      <p:sp>
        <p:nvSpPr>
          <p:cNvPr id="5" name="Down Arrow 4"/>
          <p:cNvSpPr/>
          <p:nvPr/>
        </p:nvSpPr>
        <p:spPr>
          <a:xfrm>
            <a:off x="971600" y="908720"/>
            <a:ext cx="2594022" cy="2127461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Tehnika silazne strelice</a:t>
            </a:r>
            <a:endParaRPr lang="hr-HR" sz="2000" dirty="0"/>
          </a:p>
        </p:txBody>
      </p:sp>
      <p:sp>
        <p:nvSpPr>
          <p:cNvPr id="6" name="Oval 5"/>
          <p:cNvSpPr/>
          <p:nvPr/>
        </p:nvSpPr>
        <p:spPr>
          <a:xfrm>
            <a:off x="4355976" y="1629391"/>
            <a:ext cx="3964976" cy="172760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dirty="0"/>
              <a:t>Traženje centralne teme u pacijentovim automatskim mislima</a:t>
            </a:r>
            <a:endParaRPr lang="hr-HR" sz="2000" dirty="0"/>
          </a:p>
        </p:txBody>
      </p:sp>
      <p:sp>
        <p:nvSpPr>
          <p:cNvPr id="7" name="Cloud Callout 6"/>
          <p:cNvSpPr/>
          <p:nvPr/>
        </p:nvSpPr>
        <p:spPr>
          <a:xfrm>
            <a:off x="493908" y="3356992"/>
            <a:ext cx="4261103" cy="1872208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dirty="0"/>
              <a:t>Bazična vjerovanja izražena u obliku automatskih misli</a:t>
            </a:r>
            <a:endParaRPr lang="hr-HR" sz="2000" dirty="0"/>
          </a:p>
        </p:txBody>
      </p:sp>
      <p:sp>
        <p:nvSpPr>
          <p:cNvPr id="8" name="Round Single Corner Rectangle 7"/>
          <p:cNvSpPr/>
          <p:nvPr/>
        </p:nvSpPr>
        <p:spPr>
          <a:xfrm>
            <a:off x="4572000" y="4916423"/>
            <a:ext cx="4176464" cy="1419207"/>
          </a:xfrm>
          <a:prstGeom prst="round1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dirty="0"/>
              <a:t>Direktno izazivanje bazičnog vjerovanja</a:t>
            </a:r>
          </a:p>
        </p:txBody>
      </p:sp>
    </p:spTree>
    <p:extLst>
      <p:ext uri="{BB962C8B-B14F-4D97-AF65-F5344CB8AC3E}">
        <p14:creationId xmlns:p14="http://schemas.microsoft.com/office/powerpoint/2010/main" val="329635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992888" cy="648072"/>
          </a:xfrm>
        </p:spPr>
        <p:txBody>
          <a:bodyPr>
            <a:normAutofit/>
          </a:bodyPr>
          <a:lstStyle/>
          <a:p>
            <a:r>
              <a:rPr lang="hr-HR" dirty="0" smtClean="0"/>
              <a:t>educiranje klijenta o bazičnim vjerovanjima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363272" cy="5277200"/>
          </a:xfrm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hr-HR" dirty="0" smtClean="0"/>
              <a:t>Prilikom edukacije o bazičnom vjerovanju važno je da klijentu objasnimo: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hr-HR" dirty="0" smtClean="0"/>
              <a:t>Da je to samo ideja, ne nužno i istina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hr-HR" dirty="0" smtClean="0"/>
              <a:t>Da u nju može vjerovati snažno, čak je i osjećati točnom, a da bude ipak većinom ili potpuno netočna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hr-HR" dirty="0" smtClean="0"/>
              <a:t>Da se može provjeriti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hr-HR" dirty="0" smtClean="0"/>
              <a:t>Da ima korijenje u djetinjstvu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hr-HR" dirty="0" smtClean="0"/>
              <a:t>Da se održava ovisno o podržavajućoj shemi kojom se ignoriraju ili krivo tumače informacije koje mu proturječe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hr-HR" dirty="0" smtClean="0"/>
              <a:t>Da postoje različite strategije kojima se one mogu promijeniti i pomoću kojih se klijent može vidjeti na realističniji način</a:t>
            </a:r>
          </a:p>
          <a:p>
            <a:pPr>
              <a:buFont typeface="Courier New" pitchFamily="49" charset="0"/>
              <a:buChar char="o"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6564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638944"/>
          </a:xfrm>
        </p:spPr>
        <p:txBody>
          <a:bodyPr/>
          <a:lstStyle/>
          <a:p>
            <a:r>
              <a:rPr lang="hr-HR" dirty="0" smtClean="0"/>
              <a:t>Modifikacija bazičnih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/>
              <a:t>Tehnike za modifikaciju bazičnog vjerovanja:</a:t>
            </a:r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12" name="Oval 11"/>
          <p:cNvSpPr/>
          <p:nvPr/>
        </p:nvSpPr>
        <p:spPr>
          <a:xfrm>
            <a:off x="753034" y="1922534"/>
            <a:ext cx="2304256" cy="1916830"/>
          </a:xfrm>
          <a:prstGeom prst="ellipse">
            <a:avLst/>
          </a:prstGeom>
          <a:gradFill flip="none" rotWithShape="1">
            <a:gsLst>
              <a:gs pos="0">
                <a:srgbClr val="CCFF99">
                  <a:shade val="30000"/>
                  <a:satMod val="115000"/>
                </a:srgbClr>
              </a:gs>
              <a:gs pos="50000">
                <a:srgbClr val="CCFF99">
                  <a:shade val="67500"/>
                  <a:satMod val="115000"/>
                </a:srgbClr>
              </a:gs>
              <a:gs pos="100000">
                <a:srgbClr val="CCFF9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rgbClr val="CCFF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err="1" smtClean="0"/>
              <a:t>Sokratovski</a:t>
            </a:r>
            <a:r>
              <a:rPr lang="hr-HR" sz="2000" dirty="0" smtClean="0"/>
              <a:t> dijalog</a:t>
            </a:r>
            <a:endParaRPr lang="hr-HR" sz="2000" dirty="0"/>
          </a:p>
        </p:txBody>
      </p:sp>
      <p:sp>
        <p:nvSpPr>
          <p:cNvPr id="15" name="Oval 14"/>
          <p:cNvSpPr/>
          <p:nvPr/>
        </p:nvSpPr>
        <p:spPr>
          <a:xfrm>
            <a:off x="753034" y="3932326"/>
            <a:ext cx="2378805" cy="2016224"/>
          </a:xfrm>
          <a:prstGeom prst="ellipse">
            <a:avLst/>
          </a:prstGeom>
          <a:gradFill flip="none" rotWithShape="1">
            <a:gsLst>
              <a:gs pos="0">
                <a:srgbClr val="CCFF99">
                  <a:shade val="30000"/>
                  <a:satMod val="115000"/>
                </a:srgbClr>
              </a:gs>
              <a:gs pos="50000">
                <a:srgbClr val="CCFF99">
                  <a:shade val="67500"/>
                  <a:satMod val="115000"/>
                </a:srgbClr>
              </a:gs>
              <a:gs pos="100000">
                <a:srgbClr val="CCFF9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rgbClr val="CCFF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Istraživanje prednosti i nedostataka</a:t>
            </a:r>
            <a:endParaRPr lang="hr-HR" sz="2000" dirty="0"/>
          </a:p>
        </p:txBody>
      </p:sp>
      <p:sp>
        <p:nvSpPr>
          <p:cNvPr id="16" name="Oval 15"/>
          <p:cNvSpPr/>
          <p:nvPr/>
        </p:nvSpPr>
        <p:spPr>
          <a:xfrm>
            <a:off x="5214419" y="1852373"/>
            <a:ext cx="2436386" cy="1826874"/>
          </a:xfrm>
          <a:prstGeom prst="ellipse">
            <a:avLst/>
          </a:prstGeom>
          <a:gradFill flip="none" rotWithShape="1">
            <a:gsLst>
              <a:gs pos="0">
                <a:srgbClr val="CCFF99">
                  <a:shade val="30000"/>
                  <a:satMod val="115000"/>
                </a:srgbClr>
              </a:gs>
              <a:gs pos="50000">
                <a:srgbClr val="CCFF99">
                  <a:shade val="67500"/>
                  <a:satMod val="115000"/>
                </a:srgbClr>
              </a:gs>
              <a:gs pos="100000">
                <a:srgbClr val="CCFF9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rgbClr val="CCFF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Racionalno emocionalno igranje uloga</a:t>
            </a:r>
            <a:endParaRPr lang="hr-HR" sz="2000" dirty="0"/>
          </a:p>
        </p:txBody>
      </p:sp>
      <p:sp>
        <p:nvSpPr>
          <p:cNvPr id="17" name="Oval 16"/>
          <p:cNvSpPr/>
          <p:nvPr/>
        </p:nvSpPr>
        <p:spPr>
          <a:xfrm>
            <a:off x="5323893" y="3784969"/>
            <a:ext cx="2253336" cy="2089518"/>
          </a:xfrm>
          <a:prstGeom prst="ellipse">
            <a:avLst/>
          </a:prstGeom>
          <a:gradFill flip="none" rotWithShape="1">
            <a:gsLst>
              <a:gs pos="0">
                <a:srgbClr val="CCFF99">
                  <a:shade val="30000"/>
                  <a:satMod val="115000"/>
                </a:srgbClr>
              </a:gs>
              <a:gs pos="50000">
                <a:srgbClr val="CCFF99">
                  <a:shade val="67500"/>
                  <a:satMod val="115000"/>
                </a:srgbClr>
              </a:gs>
              <a:gs pos="100000">
                <a:srgbClr val="CCFF9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rgbClr val="CCFF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Kognitivni kontinuum</a:t>
            </a:r>
            <a:endParaRPr lang="hr-HR" sz="2000" dirty="0"/>
          </a:p>
        </p:txBody>
      </p:sp>
      <p:sp>
        <p:nvSpPr>
          <p:cNvPr id="20" name="Oval 19"/>
          <p:cNvSpPr/>
          <p:nvPr/>
        </p:nvSpPr>
        <p:spPr>
          <a:xfrm>
            <a:off x="3057290" y="4072192"/>
            <a:ext cx="2378806" cy="1826126"/>
          </a:xfrm>
          <a:prstGeom prst="ellipse">
            <a:avLst/>
          </a:prstGeom>
          <a:gradFill flip="none" rotWithShape="1">
            <a:gsLst>
              <a:gs pos="0">
                <a:srgbClr val="CCFF99">
                  <a:shade val="30000"/>
                  <a:satMod val="115000"/>
                </a:srgbClr>
              </a:gs>
              <a:gs pos="50000">
                <a:srgbClr val="CCFF99">
                  <a:shade val="67500"/>
                  <a:satMod val="115000"/>
                </a:srgbClr>
              </a:gs>
              <a:gs pos="100000">
                <a:srgbClr val="CCFF9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rgbClr val="CCFF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Bihevioralni eksperiment</a:t>
            </a:r>
            <a:endParaRPr lang="hr-HR" sz="2000" dirty="0"/>
          </a:p>
        </p:txBody>
      </p:sp>
      <p:sp>
        <p:nvSpPr>
          <p:cNvPr id="14" name="Oval 13"/>
          <p:cNvSpPr/>
          <p:nvPr/>
        </p:nvSpPr>
        <p:spPr>
          <a:xfrm>
            <a:off x="3032214" y="1880274"/>
            <a:ext cx="2182205" cy="1914522"/>
          </a:xfrm>
          <a:prstGeom prst="ellipse">
            <a:avLst/>
          </a:prstGeom>
          <a:gradFill flip="none" rotWithShape="1">
            <a:gsLst>
              <a:gs pos="0">
                <a:srgbClr val="CCFF99">
                  <a:shade val="30000"/>
                  <a:satMod val="115000"/>
                </a:srgbClr>
              </a:gs>
              <a:gs pos="50000">
                <a:srgbClr val="CCFF99">
                  <a:shade val="67500"/>
                  <a:satMod val="115000"/>
                </a:srgbClr>
              </a:gs>
              <a:gs pos="100000">
                <a:srgbClr val="CCFF9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rgbClr val="CCFF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Ponašanje „kao da”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74082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  <p:bldP spid="15" grpId="0" build="p" animBg="1"/>
      <p:bldP spid="16" grpId="0" build="p" animBg="1"/>
      <p:bldP spid="17" grpId="0" build="p" animBg="1"/>
      <p:bldP spid="20" grpId="0" build="p" animBg="1"/>
      <p:bldP spid="1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96165" y="3503770"/>
            <a:ext cx="2544121" cy="206540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Kartice za suočavanje</a:t>
            </a:r>
            <a:endParaRPr lang="hr-HR" sz="2000" dirty="0"/>
          </a:p>
        </p:txBody>
      </p:sp>
      <p:sp>
        <p:nvSpPr>
          <p:cNvPr id="5" name="Oval 4"/>
          <p:cNvSpPr/>
          <p:nvPr/>
        </p:nvSpPr>
        <p:spPr>
          <a:xfrm>
            <a:off x="2915817" y="1567241"/>
            <a:ext cx="2865748" cy="194697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Restrukturiranje ranih uspomena- igranje uloga</a:t>
            </a:r>
            <a:endParaRPr lang="hr-HR" sz="2000" dirty="0"/>
          </a:p>
        </p:txBody>
      </p:sp>
      <p:sp>
        <p:nvSpPr>
          <p:cNvPr id="6" name="Oval 5"/>
          <p:cNvSpPr/>
          <p:nvPr/>
        </p:nvSpPr>
        <p:spPr>
          <a:xfrm>
            <a:off x="5423570" y="1630891"/>
            <a:ext cx="2211494" cy="188332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Razvijanje metafora</a:t>
            </a:r>
            <a:endParaRPr lang="hr-HR" sz="2000" dirty="0"/>
          </a:p>
        </p:txBody>
      </p:sp>
      <p:sp>
        <p:nvSpPr>
          <p:cNvPr id="7" name="Oval 6"/>
          <p:cNvSpPr/>
          <p:nvPr/>
        </p:nvSpPr>
        <p:spPr>
          <a:xfrm>
            <a:off x="2761320" y="3631616"/>
            <a:ext cx="2458752" cy="19576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Ekstremni kontrast</a:t>
            </a:r>
            <a:endParaRPr lang="hr-HR" sz="2000" dirty="0"/>
          </a:p>
        </p:txBody>
      </p:sp>
      <p:sp>
        <p:nvSpPr>
          <p:cNvPr id="8" name="Oval 7"/>
          <p:cNvSpPr/>
          <p:nvPr/>
        </p:nvSpPr>
        <p:spPr>
          <a:xfrm>
            <a:off x="755576" y="3567693"/>
            <a:ext cx="2160241" cy="208547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Obrazac bazičnog vjerovanja</a:t>
            </a:r>
            <a:endParaRPr lang="hr-HR" sz="2000" dirty="0"/>
          </a:p>
        </p:txBody>
      </p:sp>
      <p:sp>
        <p:nvSpPr>
          <p:cNvPr id="11" name="Oval 10"/>
          <p:cNvSpPr/>
          <p:nvPr/>
        </p:nvSpPr>
        <p:spPr>
          <a:xfrm>
            <a:off x="755576" y="1739194"/>
            <a:ext cx="2370500" cy="189242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Povijesni testovi</a:t>
            </a:r>
            <a:endParaRPr lang="hr-HR" sz="20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36097" y="188640"/>
            <a:ext cx="7467600" cy="638944"/>
          </a:xfrm>
        </p:spPr>
        <p:txBody>
          <a:bodyPr/>
          <a:lstStyle/>
          <a:p>
            <a:r>
              <a:rPr lang="hr-HR" dirty="0" smtClean="0"/>
              <a:t>Modifikacija bazičnih vjerovanja</a:t>
            </a:r>
            <a:endParaRPr lang="hr-HR" dirty="0"/>
          </a:p>
        </p:txBody>
      </p:sp>
      <p:sp>
        <p:nvSpPr>
          <p:cNvPr id="2" name="Rectangle 1"/>
          <p:cNvSpPr/>
          <p:nvPr/>
        </p:nvSpPr>
        <p:spPr>
          <a:xfrm>
            <a:off x="1115616" y="860454"/>
            <a:ext cx="70544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/>
              <a:t>Tehnike za modifikaciju bazičnog vjerovanja:</a:t>
            </a:r>
          </a:p>
        </p:txBody>
      </p:sp>
    </p:spTree>
    <p:extLst>
      <p:ext uri="{BB962C8B-B14F-4D97-AF65-F5344CB8AC3E}">
        <p14:creationId xmlns:p14="http://schemas.microsoft.com/office/powerpoint/2010/main" val="262158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  <p:bldP spid="8" grpId="0" build="p" animBg="1"/>
      <p:bldP spid="11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491</TotalTime>
  <Words>1260</Words>
  <Application>Microsoft Office PowerPoint</Application>
  <PresentationFormat>On-screen Show (4:3)</PresentationFormat>
  <Paragraphs>115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Oriel</vt:lpstr>
      <vt:lpstr>Bazična vjerovanja</vt:lpstr>
      <vt:lpstr>Što su bazična vjerovanja</vt:lpstr>
      <vt:lpstr>PowerPoint Presentation</vt:lpstr>
      <vt:lpstr>PowerPoint Presentation</vt:lpstr>
      <vt:lpstr>Kategoriziranje bazičnih vjerovanja</vt:lpstr>
      <vt:lpstr>Identificiranje bazičnih vjerovanja</vt:lpstr>
      <vt:lpstr>educiranje klijenta o bazičnim vjerovanjima</vt:lpstr>
      <vt:lpstr>Modifikacija bazičnih vjerovanja</vt:lpstr>
      <vt:lpstr>Modifikacija bazičnih vjerovanja</vt:lpstr>
      <vt:lpstr>Obrazac bazičnog vjerovanja</vt:lpstr>
      <vt:lpstr>Načini kako pomoći klijentu da pronađe podatke za lijevu stranu obrasca</vt:lpstr>
      <vt:lpstr>Ekstremni kontrast</vt:lpstr>
      <vt:lpstr>POVIJESNO TESTIRANJE BAZIČNOG VJEROVANJA</vt:lpstr>
      <vt:lpstr>Restrukturiranje ranih uspomena</vt:lpstr>
      <vt:lpstr>PowerPoint Presentation</vt:lpstr>
      <vt:lpstr>Zaključak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Ivana Krbavčić</dc:creator>
  <cp:lastModifiedBy>Ivana Krbavčić</cp:lastModifiedBy>
  <cp:revision>51</cp:revision>
  <dcterms:created xsi:type="dcterms:W3CDTF">2016-01-26T16:15:11Z</dcterms:created>
  <dcterms:modified xsi:type="dcterms:W3CDTF">2016-02-01T13:37:20Z</dcterms:modified>
</cp:coreProperties>
</file>