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63" r:id="rId5"/>
    <p:sldId id="262" r:id="rId6"/>
    <p:sldId id="258" r:id="rId7"/>
    <p:sldId id="259" r:id="rId8"/>
    <p:sldId id="264" r:id="rId9"/>
    <p:sldId id="266" r:id="rId10"/>
    <p:sldId id="267" r:id="rId11"/>
    <p:sldId id="268" r:id="rId12"/>
    <p:sldId id="269" r:id="rId13"/>
    <p:sldId id="270" r:id="rId14"/>
    <p:sldId id="265" r:id="rId15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6" autoAdjust="0"/>
    <p:restoredTop sz="94660"/>
  </p:normalViewPr>
  <p:slideViewPr>
    <p:cSldViewPr snapToGrid="0">
      <p:cViewPr varScale="1">
        <p:scale>
          <a:sx n="74" d="100"/>
          <a:sy n="74" d="100"/>
        </p:scale>
        <p:origin x="4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E31215F-4603-4C10-8F12-599C88DCCD00}" type="doc">
      <dgm:prSet loTypeId="urn:microsoft.com/office/officeart/2005/8/layout/StepDownProcess" loCatId="process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722D0FBB-888B-4516-A5E0-5D055439CD46}">
      <dgm:prSet phldrT="[Text]"/>
      <dgm:spPr/>
      <dgm:t>
        <a:bodyPr/>
        <a:lstStyle/>
        <a:p>
          <a:r>
            <a:rPr lang="hr-HR" dirty="0" smtClean="0"/>
            <a:t>Razmišljanje o započinjanju aktivnosti</a:t>
          </a:r>
          <a:endParaRPr lang="hr-HR" dirty="0"/>
        </a:p>
      </dgm:t>
    </dgm:pt>
    <dgm:pt modelId="{4BD792FB-A0A4-4CCE-AB64-363C5E839DFF}" type="parTrans" cxnId="{7AFE50B0-6B1F-4B92-AFF2-C68FFC3A711E}">
      <dgm:prSet/>
      <dgm:spPr/>
      <dgm:t>
        <a:bodyPr/>
        <a:lstStyle/>
        <a:p>
          <a:endParaRPr lang="hr-HR"/>
        </a:p>
      </dgm:t>
    </dgm:pt>
    <dgm:pt modelId="{3886ADA9-3940-433F-92DE-398F41182769}" type="sibTrans" cxnId="{7AFE50B0-6B1F-4B92-AFF2-C68FFC3A711E}">
      <dgm:prSet/>
      <dgm:spPr/>
      <dgm:t>
        <a:bodyPr/>
        <a:lstStyle/>
        <a:p>
          <a:endParaRPr lang="hr-HR"/>
        </a:p>
      </dgm:t>
    </dgm:pt>
    <dgm:pt modelId="{14749149-B830-4C8F-8646-F09BA6C819AD}">
      <dgm:prSet phldrT="[Text]"/>
      <dgm:spPr/>
      <dgm:t>
        <a:bodyPr/>
        <a:lstStyle/>
        <a:p>
          <a:r>
            <a:rPr lang="hr-HR" b="1" i="0" dirty="0" smtClean="0"/>
            <a:t>ANM</a:t>
          </a:r>
          <a:r>
            <a:rPr lang="hr-HR" dirty="0" smtClean="0"/>
            <a:t> (preumoran sam, neću uživati, ništa mi neće pomoći…)</a:t>
          </a:r>
          <a:endParaRPr lang="hr-HR" dirty="0"/>
        </a:p>
      </dgm:t>
    </dgm:pt>
    <dgm:pt modelId="{D0A8B4A2-FFF1-41CE-A4CF-D8878F1CC6F4}" type="parTrans" cxnId="{2594C23B-299D-47D6-82EA-DF1B69B41590}">
      <dgm:prSet/>
      <dgm:spPr/>
      <dgm:t>
        <a:bodyPr/>
        <a:lstStyle/>
        <a:p>
          <a:endParaRPr lang="hr-HR"/>
        </a:p>
      </dgm:t>
    </dgm:pt>
    <dgm:pt modelId="{78D6317D-3C48-48EA-A290-07ED39486E23}" type="sibTrans" cxnId="{2594C23B-299D-47D6-82EA-DF1B69B41590}">
      <dgm:prSet/>
      <dgm:spPr/>
      <dgm:t>
        <a:bodyPr/>
        <a:lstStyle/>
        <a:p>
          <a:endParaRPr lang="hr-HR"/>
        </a:p>
      </dgm:t>
    </dgm:pt>
    <dgm:pt modelId="{C45704B6-9BC3-49C6-AECD-F7E7FC63FAE2}">
      <dgm:prSet phldrT="[Text]"/>
      <dgm:spPr/>
      <dgm:t>
        <a:bodyPr/>
        <a:lstStyle/>
        <a:p>
          <a:r>
            <a:rPr lang="hr-HR" dirty="0" smtClean="0"/>
            <a:t>Emocionalna reakcija (tuga, anksioznost, bespomoćnost)</a:t>
          </a:r>
          <a:endParaRPr lang="hr-HR" dirty="0"/>
        </a:p>
      </dgm:t>
    </dgm:pt>
    <dgm:pt modelId="{5FA849D9-0AD5-4785-A260-168F43A39FB1}" type="parTrans" cxnId="{15FE78EE-89BC-4FE7-8738-CC481818CCDF}">
      <dgm:prSet/>
      <dgm:spPr/>
      <dgm:t>
        <a:bodyPr/>
        <a:lstStyle/>
        <a:p>
          <a:endParaRPr lang="hr-HR"/>
        </a:p>
      </dgm:t>
    </dgm:pt>
    <dgm:pt modelId="{7620AB87-20A2-4E56-BF87-CBEF9DB692DE}" type="sibTrans" cxnId="{15FE78EE-89BC-4FE7-8738-CC481818CCDF}">
      <dgm:prSet/>
      <dgm:spPr/>
      <dgm:t>
        <a:bodyPr/>
        <a:lstStyle/>
        <a:p>
          <a:endParaRPr lang="hr-HR"/>
        </a:p>
      </dgm:t>
    </dgm:pt>
    <dgm:pt modelId="{FC2ABF07-CBE2-4FA6-B51C-268B0D3E20DF}">
      <dgm:prSet phldrT="[Text]"/>
      <dgm:spPr/>
      <dgm:t>
        <a:bodyPr/>
        <a:lstStyle/>
        <a:p>
          <a:r>
            <a:rPr lang="hr-HR" dirty="0" smtClean="0"/>
            <a:t>(Ne)ponašanje:</a:t>
          </a:r>
        </a:p>
        <a:p>
          <a:r>
            <a:rPr lang="hr-HR" dirty="0" smtClean="0"/>
            <a:t>Neaktivnost</a:t>
          </a:r>
          <a:endParaRPr lang="hr-HR" dirty="0"/>
        </a:p>
      </dgm:t>
    </dgm:pt>
    <dgm:pt modelId="{A41E7FB5-8179-49CE-9728-98C8811F1275}" type="parTrans" cxnId="{DF60A652-756E-45CC-8298-19BCCB7DA032}">
      <dgm:prSet/>
      <dgm:spPr/>
      <dgm:t>
        <a:bodyPr/>
        <a:lstStyle/>
        <a:p>
          <a:endParaRPr lang="hr-HR"/>
        </a:p>
      </dgm:t>
    </dgm:pt>
    <dgm:pt modelId="{647FF561-0600-4A30-BB42-3340FB9B5D0D}" type="sibTrans" cxnId="{DF60A652-756E-45CC-8298-19BCCB7DA032}">
      <dgm:prSet/>
      <dgm:spPr/>
      <dgm:t>
        <a:bodyPr/>
        <a:lstStyle/>
        <a:p>
          <a:endParaRPr lang="hr-HR"/>
        </a:p>
      </dgm:t>
    </dgm:pt>
    <dgm:pt modelId="{BCFDD7EC-E95D-420E-87F7-93CB80420CB7}" type="pres">
      <dgm:prSet presAssocID="{6E31215F-4603-4C10-8F12-599C88DCCD00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hr-HR"/>
        </a:p>
      </dgm:t>
    </dgm:pt>
    <dgm:pt modelId="{5AAE37C7-4EF9-4CA3-B5EB-4E3C3AEF2A89}" type="pres">
      <dgm:prSet presAssocID="{722D0FBB-888B-4516-A5E0-5D055439CD46}" presName="composite" presStyleCnt="0"/>
      <dgm:spPr/>
    </dgm:pt>
    <dgm:pt modelId="{68038D45-5AF3-49E5-8337-6386180CCF23}" type="pres">
      <dgm:prSet presAssocID="{722D0FBB-888B-4516-A5E0-5D055439CD46}" presName="bentUpArrow1" presStyleLbl="alignImgPlace1" presStyleIdx="0" presStyleCnt="3"/>
      <dgm:spPr/>
    </dgm:pt>
    <dgm:pt modelId="{F504A4F5-4602-4299-9EA3-9A398F8C941E}" type="pres">
      <dgm:prSet presAssocID="{722D0FBB-888B-4516-A5E0-5D055439CD46}" presName="ParentText" presStyleLbl="node1" presStyleIdx="0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9DD6D257-CF4F-4671-9EA1-1C64E63DF374}" type="pres">
      <dgm:prSet presAssocID="{722D0FBB-888B-4516-A5E0-5D055439CD46}" presName="ChildText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DF6EE92E-D466-4232-BD8F-FF86CD623BD7}" type="pres">
      <dgm:prSet presAssocID="{3886ADA9-3940-433F-92DE-398F41182769}" presName="sibTrans" presStyleCnt="0"/>
      <dgm:spPr/>
    </dgm:pt>
    <dgm:pt modelId="{139E57A7-0E93-4794-BBC5-70E57B59B426}" type="pres">
      <dgm:prSet presAssocID="{14749149-B830-4C8F-8646-F09BA6C819AD}" presName="composite" presStyleCnt="0"/>
      <dgm:spPr/>
    </dgm:pt>
    <dgm:pt modelId="{073F6F7C-C182-44DB-A031-7523F5B38954}" type="pres">
      <dgm:prSet presAssocID="{14749149-B830-4C8F-8646-F09BA6C819AD}" presName="bentUpArrow1" presStyleLbl="alignImgPlace1" presStyleIdx="1" presStyleCnt="3"/>
      <dgm:spPr/>
    </dgm:pt>
    <dgm:pt modelId="{E73651A0-20F3-4A77-B164-3318EA21211B}" type="pres">
      <dgm:prSet presAssocID="{14749149-B830-4C8F-8646-F09BA6C819AD}" presName="ParentText" presStyleLbl="node1" presStyleIdx="1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35EE0FC0-16C8-4B1C-9FBE-ECADEF81BE7C}" type="pres">
      <dgm:prSet presAssocID="{14749149-B830-4C8F-8646-F09BA6C819AD}" presName="ChildText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61BB6878-550F-4978-A856-8099D03503F8}" type="pres">
      <dgm:prSet presAssocID="{78D6317D-3C48-48EA-A290-07ED39486E23}" presName="sibTrans" presStyleCnt="0"/>
      <dgm:spPr/>
    </dgm:pt>
    <dgm:pt modelId="{2DCDD2FF-DF79-467A-9F43-C85055FE9354}" type="pres">
      <dgm:prSet presAssocID="{C45704B6-9BC3-49C6-AECD-F7E7FC63FAE2}" presName="composite" presStyleCnt="0"/>
      <dgm:spPr/>
    </dgm:pt>
    <dgm:pt modelId="{D7160C63-8D80-41E8-A14F-A23DF0734DE6}" type="pres">
      <dgm:prSet presAssocID="{C45704B6-9BC3-49C6-AECD-F7E7FC63FAE2}" presName="bentUpArrow1" presStyleLbl="alignImgPlace1" presStyleIdx="2" presStyleCnt="3"/>
      <dgm:spPr/>
    </dgm:pt>
    <dgm:pt modelId="{5AE4B544-AB47-476A-A92E-5672DD71BBAA}" type="pres">
      <dgm:prSet presAssocID="{C45704B6-9BC3-49C6-AECD-F7E7FC63FAE2}" presName="ParentText" presStyleLbl="node1" presStyleIdx="2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F7015C97-A349-461C-AE6D-1B5A1BE1B3E7}" type="pres">
      <dgm:prSet presAssocID="{C45704B6-9BC3-49C6-AECD-F7E7FC63FAE2}" presName="ChildText" presStyleLbl="revTx" presStyleIdx="2" presStyleCnt="3">
        <dgm:presLayoutVars>
          <dgm:chMax val="0"/>
          <dgm:chPref val="0"/>
          <dgm:bulletEnabled val="1"/>
        </dgm:presLayoutVars>
      </dgm:prSet>
      <dgm:spPr/>
    </dgm:pt>
    <dgm:pt modelId="{570AE397-19D2-42F3-8395-E57F7DC21F4F}" type="pres">
      <dgm:prSet presAssocID="{7620AB87-20A2-4E56-BF87-CBEF9DB692DE}" presName="sibTrans" presStyleCnt="0"/>
      <dgm:spPr/>
    </dgm:pt>
    <dgm:pt modelId="{D0CE6F54-237A-454D-96A8-BE949D440FA4}" type="pres">
      <dgm:prSet presAssocID="{FC2ABF07-CBE2-4FA6-B51C-268B0D3E20DF}" presName="composite" presStyleCnt="0"/>
      <dgm:spPr/>
    </dgm:pt>
    <dgm:pt modelId="{D968721B-9610-4B8A-8DAD-608B8A4DEC52}" type="pres">
      <dgm:prSet presAssocID="{FC2ABF07-CBE2-4FA6-B51C-268B0D3E20DF}" presName="ParentText" presStyleLbl="node1" presStyleIdx="3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53EB885C-2B9F-40CF-81E3-05F05909DB4C}" type="presOf" srcId="{6E31215F-4603-4C10-8F12-599C88DCCD00}" destId="{BCFDD7EC-E95D-420E-87F7-93CB80420CB7}" srcOrd="0" destOrd="0" presId="urn:microsoft.com/office/officeart/2005/8/layout/StepDownProcess"/>
    <dgm:cxn modelId="{2594C23B-299D-47D6-82EA-DF1B69B41590}" srcId="{6E31215F-4603-4C10-8F12-599C88DCCD00}" destId="{14749149-B830-4C8F-8646-F09BA6C819AD}" srcOrd="1" destOrd="0" parTransId="{D0A8B4A2-FFF1-41CE-A4CF-D8878F1CC6F4}" sibTransId="{78D6317D-3C48-48EA-A290-07ED39486E23}"/>
    <dgm:cxn modelId="{7AFE50B0-6B1F-4B92-AFF2-C68FFC3A711E}" srcId="{6E31215F-4603-4C10-8F12-599C88DCCD00}" destId="{722D0FBB-888B-4516-A5E0-5D055439CD46}" srcOrd="0" destOrd="0" parTransId="{4BD792FB-A0A4-4CCE-AB64-363C5E839DFF}" sibTransId="{3886ADA9-3940-433F-92DE-398F41182769}"/>
    <dgm:cxn modelId="{A993096D-7D1E-485E-A196-12234A005129}" type="presOf" srcId="{722D0FBB-888B-4516-A5E0-5D055439CD46}" destId="{F504A4F5-4602-4299-9EA3-9A398F8C941E}" srcOrd="0" destOrd="0" presId="urn:microsoft.com/office/officeart/2005/8/layout/StepDownProcess"/>
    <dgm:cxn modelId="{AD6731E2-14CC-41FE-9D6A-829496C3400B}" type="presOf" srcId="{C45704B6-9BC3-49C6-AECD-F7E7FC63FAE2}" destId="{5AE4B544-AB47-476A-A92E-5672DD71BBAA}" srcOrd="0" destOrd="0" presId="urn:microsoft.com/office/officeart/2005/8/layout/StepDownProcess"/>
    <dgm:cxn modelId="{DF60A652-756E-45CC-8298-19BCCB7DA032}" srcId="{6E31215F-4603-4C10-8F12-599C88DCCD00}" destId="{FC2ABF07-CBE2-4FA6-B51C-268B0D3E20DF}" srcOrd="3" destOrd="0" parTransId="{A41E7FB5-8179-49CE-9728-98C8811F1275}" sibTransId="{647FF561-0600-4A30-BB42-3340FB9B5D0D}"/>
    <dgm:cxn modelId="{15FE78EE-89BC-4FE7-8738-CC481818CCDF}" srcId="{6E31215F-4603-4C10-8F12-599C88DCCD00}" destId="{C45704B6-9BC3-49C6-AECD-F7E7FC63FAE2}" srcOrd="2" destOrd="0" parTransId="{5FA849D9-0AD5-4785-A260-168F43A39FB1}" sibTransId="{7620AB87-20A2-4E56-BF87-CBEF9DB692DE}"/>
    <dgm:cxn modelId="{D2A5B959-6D47-4640-AE3D-C87C3DB06285}" type="presOf" srcId="{14749149-B830-4C8F-8646-F09BA6C819AD}" destId="{E73651A0-20F3-4A77-B164-3318EA21211B}" srcOrd="0" destOrd="0" presId="urn:microsoft.com/office/officeart/2005/8/layout/StepDownProcess"/>
    <dgm:cxn modelId="{4CE9C33C-F780-4785-838D-756914B262FC}" type="presOf" srcId="{FC2ABF07-CBE2-4FA6-B51C-268B0D3E20DF}" destId="{D968721B-9610-4B8A-8DAD-608B8A4DEC52}" srcOrd="0" destOrd="0" presId="urn:microsoft.com/office/officeart/2005/8/layout/StepDownProcess"/>
    <dgm:cxn modelId="{78A5DE00-D564-4DB5-BEAD-3E981C80FF64}" type="presParOf" srcId="{BCFDD7EC-E95D-420E-87F7-93CB80420CB7}" destId="{5AAE37C7-4EF9-4CA3-B5EB-4E3C3AEF2A89}" srcOrd="0" destOrd="0" presId="urn:microsoft.com/office/officeart/2005/8/layout/StepDownProcess"/>
    <dgm:cxn modelId="{0F6EE1E4-90AD-440A-9589-6FE1EB1DA0AE}" type="presParOf" srcId="{5AAE37C7-4EF9-4CA3-B5EB-4E3C3AEF2A89}" destId="{68038D45-5AF3-49E5-8337-6386180CCF23}" srcOrd="0" destOrd="0" presId="urn:microsoft.com/office/officeart/2005/8/layout/StepDownProcess"/>
    <dgm:cxn modelId="{38608770-3183-4259-8185-AF6EDAED47CF}" type="presParOf" srcId="{5AAE37C7-4EF9-4CA3-B5EB-4E3C3AEF2A89}" destId="{F504A4F5-4602-4299-9EA3-9A398F8C941E}" srcOrd="1" destOrd="0" presId="urn:microsoft.com/office/officeart/2005/8/layout/StepDownProcess"/>
    <dgm:cxn modelId="{1084CBF4-D473-4DB3-BCDB-3005A54EE653}" type="presParOf" srcId="{5AAE37C7-4EF9-4CA3-B5EB-4E3C3AEF2A89}" destId="{9DD6D257-CF4F-4671-9EA1-1C64E63DF374}" srcOrd="2" destOrd="0" presId="urn:microsoft.com/office/officeart/2005/8/layout/StepDownProcess"/>
    <dgm:cxn modelId="{21EBED55-AAA6-4A71-B098-E5A2B45990F6}" type="presParOf" srcId="{BCFDD7EC-E95D-420E-87F7-93CB80420CB7}" destId="{DF6EE92E-D466-4232-BD8F-FF86CD623BD7}" srcOrd="1" destOrd="0" presId="urn:microsoft.com/office/officeart/2005/8/layout/StepDownProcess"/>
    <dgm:cxn modelId="{CA85E0CA-A01C-4DE0-8851-A8D19883434B}" type="presParOf" srcId="{BCFDD7EC-E95D-420E-87F7-93CB80420CB7}" destId="{139E57A7-0E93-4794-BBC5-70E57B59B426}" srcOrd="2" destOrd="0" presId="urn:microsoft.com/office/officeart/2005/8/layout/StepDownProcess"/>
    <dgm:cxn modelId="{7BDF61BF-C012-43BF-A672-CEA4EE8108B8}" type="presParOf" srcId="{139E57A7-0E93-4794-BBC5-70E57B59B426}" destId="{073F6F7C-C182-44DB-A031-7523F5B38954}" srcOrd="0" destOrd="0" presId="urn:microsoft.com/office/officeart/2005/8/layout/StepDownProcess"/>
    <dgm:cxn modelId="{606BAD59-5A6A-4094-A7F1-24A5731FBDD4}" type="presParOf" srcId="{139E57A7-0E93-4794-BBC5-70E57B59B426}" destId="{E73651A0-20F3-4A77-B164-3318EA21211B}" srcOrd="1" destOrd="0" presId="urn:microsoft.com/office/officeart/2005/8/layout/StepDownProcess"/>
    <dgm:cxn modelId="{C4D98025-0499-41D8-A282-841D8E28F89F}" type="presParOf" srcId="{139E57A7-0E93-4794-BBC5-70E57B59B426}" destId="{35EE0FC0-16C8-4B1C-9FBE-ECADEF81BE7C}" srcOrd="2" destOrd="0" presId="urn:microsoft.com/office/officeart/2005/8/layout/StepDownProcess"/>
    <dgm:cxn modelId="{D67D7506-F8E5-4D72-AA1F-F680F7BD2F35}" type="presParOf" srcId="{BCFDD7EC-E95D-420E-87F7-93CB80420CB7}" destId="{61BB6878-550F-4978-A856-8099D03503F8}" srcOrd="3" destOrd="0" presId="urn:microsoft.com/office/officeart/2005/8/layout/StepDownProcess"/>
    <dgm:cxn modelId="{6B6ED2CC-D546-4BA7-9FA9-3BA236BB22C2}" type="presParOf" srcId="{BCFDD7EC-E95D-420E-87F7-93CB80420CB7}" destId="{2DCDD2FF-DF79-467A-9F43-C85055FE9354}" srcOrd="4" destOrd="0" presId="urn:microsoft.com/office/officeart/2005/8/layout/StepDownProcess"/>
    <dgm:cxn modelId="{F89D9E41-8857-41C9-A81C-21C43FD99B4C}" type="presParOf" srcId="{2DCDD2FF-DF79-467A-9F43-C85055FE9354}" destId="{D7160C63-8D80-41E8-A14F-A23DF0734DE6}" srcOrd="0" destOrd="0" presId="urn:microsoft.com/office/officeart/2005/8/layout/StepDownProcess"/>
    <dgm:cxn modelId="{D9CEABFB-9C3D-4856-AA51-9F030928E71B}" type="presParOf" srcId="{2DCDD2FF-DF79-467A-9F43-C85055FE9354}" destId="{5AE4B544-AB47-476A-A92E-5672DD71BBAA}" srcOrd="1" destOrd="0" presId="urn:microsoft.com/office/officeart/2005/8/layout/StepDownProcess"/>
    <dgm:cxn modelId="{9446C5D1-6AB8-4994-A1E3-7C2B54D54277}" type="presParOf" srcId="{2DCDD2FF-DF79-467A-9F43-C85055FE9354}" destId="{F7015C97-A349-461C-AE6D-1B5A1BE1B3E7}" srcOrd="2" destOrd="0" presId="urn:microsoft.com/office/officeart/2005/8/layout/StepDownProcess"/>
    <dgm:cxn modelId="{DF1962CB-571D-4470-AFDD-7796A76EC77D}" type="presParOf" srcId="{BCFDD7EC-E95D-420E-87F7-93CB80420CB7}" destId="{570AE397-19D2-42F3-8395-E57F7DC21F4F}" srcOrd="5" destOrd="0" presId="urn:microsoft.com/office/officeart/2005/8/layout/StepDownProcess"/>
    <dgm:cxn modelId="{170BA8B9-5565-40CF-8616-36D9F686E710}" type="presParOf" srcId="{BCFDD7EC-E95D-420E-87F7-93CB80420CB7}" destId="{D0CE6F54-237A-454D-96A8-BE949D440FA4}" srcOrd="6" destOrd="0" presId="urn:microsoft.com/office/officeart/2005/8/layout/StepDownProcess"/>
    <dgm:cxn modelId="{3C7D350C-307B-43AB-A8DB-101769A4E214}" type="presParOf" srcId="{D0CE6F54-237A-454D-96A8-BE949D440FA4}" destId="{D968721B-9610-4B8A-8DAD-608B8A4DEC52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E31215F-4603-4C10-8F12-599C88DCCD00}" type="doc">
      <dgm:prSet loTypeId="urn:microsoft.com/office/officeart/2005/8/layout/StepDownProcess" loCatId="process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722D0FBB-888B-4516-A5E0-5D055439CD46}">
      <dgm:prSet phldrT="[Text]"/>
      <dgm:spPr/>
      <dgm:t>
        <a:bodyPr/>
        <a:lstStyle/>
        <a:p>
          <a:r>
            <a:rPr lang="hr-HR" dirty="0" smtClean="0"/>
            <a:t>Uključivanje u aktivnost</a:t>
          </a:r>
          <a:endParaRPr lang="hr-HR" dirty="0"/>
        </a:p>
      </dgm:t>
    </dgm:pt>
    <dgm:pt modelId="{4BD792FB-A0A4-4CCE-AB64-363C5E839DFF}" type="parTrans" cxnId="{7AFE50B0-6B1F-4B92-AFF2-C68FFC3A711E}">
      <dgm:prSet/>
      <dgm:spPr/>
      <dgm:t>
        <a:bodyPr/>
        <a:lstStyle/>
        <a:p>
          <a:endParaRPr lang="hr-HR"/>
        </a:p>
      </dgm:t>
    </dgm:pt>
    <dgm:pt modelId="{3886ADA9-3940-433F-92DE-398F41182769}" type="sibTrans" cxnId="{7AFE50B0-6B1F-4B92-AFF2-C68FFC3A711E}">
      <dgm:prSet/>
      <dgm:spPr/>
      <dgm:t>
        <a:bodyPr/>
        <a:lstStyle/>
        <a:p>
          <a:endParaRPr lang="hr-HR"/>
        </a:p>
      </dgm:t>
    </dgm:pt>
    <dgm:pt modelId="{14749149-B830-4C8F-8646-F09BA6C819AD}">
      <dgm:prSet phldrT="[Text]"/>
      <dgm:spPr/>
      <dgm:t>
        <a:bodyPr/>
        <a:lstStyle/>
        <a:p>
          <a:r>
            <a:rPr lang="hr-HR" b="1" i="0" dirty="0" smtClean="0"/>
            <a:t>ANM</a:t>
          </a:r>
          <a:r>
            <a:rPr lang="hr-HR" dirty="0" smtClean="0"/>
            <a:t> (Ovo je prije bilo zabavnije)</a:t>
          </a:r>
          <a:endParaRPr lang="hr-HR" dirty="0"/>
        </a:p>
      </dgm:t>
    </dgm:pt>
    <dgm:pt modelId="{D0A8B4A2-FFF1-41CE-A4CF-D8878F1CC6F4}" type="parTrans" cxnId="{2594C23B-299D-47D6-82EA-DF1B69B41590}">
      <dgm:prSet/>
      <dgm:spPr/>
      <dgm:t>
        <a:bodyPr/>
        <a:lstStyle/>
        <a:p>
          <a:endParaRPr lang="hr-HR"/>
        </a:p>
      </dgm:t>
    </dgm:pt>
    <dgm:pt modelId="{78D6317D-3C48-48EA-A290-07ED39486E23}" type="sibTrans" cxnId="{2594C23B-299D-47D6-82EA-DF1B69B41590}">
      <dgm:prSet/>
      <dgm:spPr/>
      <dgm:t>
        <a:bodyPr/>
        <a:lstStyle/>
        <a:p>
          <a:endParaRPr lang="hr-HR"/>
        </a:p>
      </dgm:t>
    </dgm:pt>
    <dgm:pt modelId="{C45704B6-9BC3-49C6-AECD-F7E7FC63FAE2}">
      <dgm:prSet phldrT="[Text]"/>
      <dgm:spPr/>
      <dgm:t>
        <a:bodyPr/>
        <a:lstStyle/>
        <a:p>
          <a:r>
            <a:rPr lang="hr-HR" dirty="0" smtClean="0"/>
            <a:t>Emocionalna reakcija (tuga, krivnja, ljutnja na sebe)</a:t>
          </a:r>
          <a:endParaRPr lang="hr-HR" dirty="0"/>
        </a:p>
      </dgm:t>
    </dgm:pt>
    <dgm:pt modelId="{5FA849D9-0AD5-4785-A260-168F43A39FB1}" type="parTrans" cxnId="{15FE78EE-89BC-4FE7-8738-CC481818CCDF}">
      <dgm:prSet/>
      <dgm:spPr/>
      <dgm:t>
        <a:bodyPr/>
        <a:lstStyle/>
        <a:p>
          <a:endParaRPr lang="hr-HR"/>
        </a:p>
      </dgm:t>
    </dgm:pt>
    <dgm:pt modelId="{7620AB87-20A2-4E56-BF87-CBEF9DB692DE}" type="sibTrans" cxnId="{15FE78EE-89BC-4FE7-8738-CC481818CCDF}">
      <dgm:prSet/>
      <dgm:spPr/>
      <dgm:t>
        <a:bodyPr/>
        <a:lstStyle/>
        <a:p>
          <a:endParaRPr lang="hr-HR"/>
        </a:p>
      </dgm:t>
    </dgm:pt>
    <dgm:pt modelId="{FC2ABF07-CBE2-4FA6-B51C-268B0D3E20DF}">
      <dgm:prSet phldrT="[Text]"/>
      <dgm:spPr/>
      <dgm:t>
        <a:bodyPr/>
        <a:lstStyle/>
        <a:p>
          <a:r>
            <a:rPr lang="hr-HR" dirty="0" smtClean="0"/>
            <a:t>Prestajanje s aktivnosti</a:t>
          </a:r>
          <a:endParaRPr lang="hr-HR" dirty="0"/>
        </a:p>
      </dgm:t>
    </dgm:pt>
    <dgm:pt modelId="{A41E7FB5-8179-49CE-9728-98C8811F1275}" type="parTrans" cxnId="{DF60A652-756E-45CC-8298-19BCCB7DA032}">
      <dgm:prSet/>
      <dgm:spPr/>
      <dgm:t>
        <a:bodyPr/>
        <a:lstStyle/>
        <a:p>
          <a:endParaRPr lang="hr-HR"/>
        </a:p>
      </dgm:t>
    </dgm:pt>
    <dgm:pt modelId="{647FF561-0600-4A30-BB42-3340FB9B5D0D}" type="sibTrans" cxnId="{DF60A652-756E-45CC-8298-19BCCB7DA032}">
      <dgm:prSet/>
      <dgm:spPr/>
      <dgm:t>
        <a:bodyPr/>
        <a:lstStyle/>
        <a:p>
          <a:endParaRPr lang="hr-HR"/>
        </a:p>
      </dgm:t>
    </dgm:pt>
    <dgm:pt modelId="{BCFDD7EC-E95D-420E-87F7-93CB80420CB7}" type="pres">
      <dgm:prSet presAssocID="{6E31215F-4603-4C10-8F12-599C88DCCD00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hr-HR"/>
        </a:p>
      </dgm:t>
    </dgm:pt>
    <dgm:pt modelId="{5AAE37C7-4EF9-4CA3-B5EB-4E3C3AEF2A89}" type="pres">
      <dgm:prSet presAssocID="{722D0FBB-888B-4516-A5E0-5D055439CD46}" presName="composite" presStyleCnt="0"/>
      <dgm:spPr/>
    </dgm:pt>
    <dgm:pt modelId="{68038D45-5AF3-49E5-8337-6386180CCF23}" type="pres">
      <dgm:prSet presAssocID="{722D0FBB-888B-4516-A5E0-5D055439CD46}" presName="bentUpArrow1" presStyleLbl="alignImgPlace1" presStyleIdx="0" presStyleCnt="3"/>
      <dgm:spPr/>
    </dgm:pt>
    <dgm:pt modelId="{F504A4F5-4602-4299-9EA3-9A398F8C941E}" type="pres">
      <dgm:prSet presAssocID="{722D0FBB-888B-4516-A5E0-5D055439CD46}" presName="ParentText" presStyleLbl="node1" presStyleIdx="0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9DD6D257-CF4F-4671-9EA1-1C64E63DF374}" type="pres">
      <dgm:prSet presAssocID="{722D0FBB-888B-4516-A5E0-5D055439CD46}" presName="ChildText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DF6EE92E-D466-4232-BD8F-FF86CD623BD7}" type="pres">
      <dgm:prSet presAssocID="{3886ADA9-3940-433F-92DE-398F41182769}" presName="sibTrans" presStyleCnt="0"/>
      <dgm:spPr/>
    </dgm:pt>
    <dgm:pt modelId="{139E57A7-0E93-4794-BBC5-70E57B59B426}" type="pres">
      <dgm:prSet presAssocID="{14749149-B830-4C8F-8646-F09BA6C819AD}" presName="composite" presStyleCnt="0"/>
      <dgm:spPr/>
    </dgm:pt>
    <dgm:pt modelId="{073F6F7C-C182-44DB-A031-7523F5B38954}" type="pres">
      <dgm:prSet presAssocID="{14749149-B830-4C8F-8646-F09BA6C819AD}" presName="bentUpArrow1" presStyleLbl="alignImgPlace1" presStyleIdx="1" presStyleCnt="3"/>
      <dgm:spPr/>
    </dgm:pt>
    <dgm:pt modelId="{E73651A0-20F3-4A77-B164-3318EA21211B}" type="pres">
      <dgm:prSet presAssocID="{14749149-B830-4C8F-8646-F09BA6C819AD}" presName="ParentText" presStyleLbl="node1" presStyleIdx="1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35EE0FC0-16C8-4B1C-9FBE-ECADEF81BE7C}" type="pres">
      <dgm:prSet presAssocID="{14749149-B830-4C8F-8646-F09BA6C819AD}" presName="ChildText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61BB6878-550F-4978-A856-8099D03503F8}" type="pres">
      <dgm:prSet presAssocID="{78D6317D-3C48-48EA-A290-07ED39486E23}" presName="sibTrans" presStyleCnt="0"/>
      <dgm:spPr/>
    </dgm:pt>
    <dgm:pt modelId="{2DCDD2FF-DF79-467A-9F43-C85055FE9354}" type="pres">
      <dgm:prSet presAssocID="{C45704B6-9BC3-49C6-AECD-F7E7FC63FAE2}" presName="composite" presStyleCnt="0"/>
      <dgm:spPr/>
    </dgm:pt>
    <dgm:pt modelId="{D7160C63-8D80-41E8-A14F-A23DF0734DE6}" type="pres">
      <dgm:prSet presAssocID="{C45704B6-9BC3-49C6-AECD-F7E7FC63FAE2}" presName="bentUpArrow1" presStyleLbl="alignImgPlace1" presStyleIdx="2" presStyleCnt="3"/>
      <dgm:spPr/>
    </dgm:pt>
    <dgm:pt modelId="{5AE4B544-AB47-476A-A92E-5672DD71BBAA}" type="pres">
      <dgm:prSet presAssocID="{C45704B6-9BC3-49C6-AECD-F7E7FC63FAE2}" presName="ParentText" presStyleLbl="node1" presStyleIdx="2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F7015C97-A349-461C-AE6D-1B5A1BE1B3E7}" type="pres">
      <dgm:prSet presAssocID="{C45704B6-9BC3-49C6-AECD-F7E7FC63FAE2}" presName="ChildText" presStyleLbl="revTx" presStyleIdx="2" presStyleCnt="3">
        <dgm:presLayoutVars>
          <dgm:chMax val="0"/>
          <dgm:chPref val="0"/>
          <dgm:bulletEnabled val="1"/>
        </dgm:presLayoutVars>
      </dgm:prSet>
      <dgm:spPr/>
    </dgm:pt>
    <dgm:pt modelId="{570AE397-19D2-42F3-8395-E57F7DC21F4F}" type="pres">
      <dgm:prSet presAssocID="{7620AB87-20A2-4E56-BF87-CBEF9DB692DE}" presName="sibTrans" presStyleCnt="0"/>
      <dgm:spPr/>
    </dgm:pt>
    <dgm:pt modelId="{D0CE6F54-237A-454D-96A8-BE949D440FA4}" type="pres">
      <dgm:prSet presAssocID="{FC2ABF07-CBE2-4FA6-B51C-268B0D3E20DF}" presName="composite" presStyleCnt="0"/>
      <dgm:spPr/>
    </dgm:pt>
    <dgm:pt modelId="{D968721B-9610-4B8A-8DAD-608B8A4DEC52}" type="pres">
      <dgm:prSet presAssocID="{FC2ABF07-CBE2-4FA6-B51C-268B0D3E20DF}" presName="ParentText" presStyleLbl="node1" presStyleIdx="3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2594C23B-299D-47D6-82EA-DF1B69B41590}" srcId="{6E31215F-4603-4C10-8F12-599C88DCCD00}" destId="{14749149-B830-4C8F-8646-F09BA6C819AD}" srcOrd="1" destOrd="0" parTransId="{D0A8B4A2-FFF1-41CE-A4CF-D8878F1CC6F4}" sibTransId="{78D6317D-3C48-48EA-A290-07ED39486E23}"/>
    <dgm:cxn modelId="{AFAD0A8A-CEBF-4FEB-B51C-738B92E7FCE2}" type="presOf" srcId="{722D0FBB-888B-4516-A5E0-5D055439CD46}" destId="{F504A4F5-4602-4299-9EA3-9A398F8C941E}" srcOrd="0" destOrd="0" presId="urn:microsoft.com/office/officeart/2005/8/layout/StepDownProcess"/>
    <dgm:cxn modelId="{7AFE50B0-6B1F-4B92-AFF2-C68FFC3A711E}" srcId="{6E31215F-4603-4C10-8F12-599C88DCCD00}" destId="{722D0FBB-888B-4516-A5E0-5D055439CD46}" srcOrd="0" destOrd="0" parTransId="{4BD792FB-A0A4-4CCE-AB64-363C5E839DFF}" sibTransId="{3886ADA9-3940-433F-92DE-398F41182769}"/>
    <dgm:cxn modelId="{CBA6EC45-483E-4B06-BC70-604554A67F0D}" type="presOf" srcId="{C45704B6-9BC3-49C6-AECD-F7E7FC63FAE2}" destId="{5AE4B544-AB47-476A-A92E-5672DD71BBAA}" srcOrd="0" destOrd="0" presId="urn:microsoft.com/office/officeart/2005/8/layout/StepDownProcess"/>
    <dgm:cxn modelId="{2F00E0CD-A764-499F-966B-FC0218280A4D}" type="presOf" srcId="{FC2ABF07-CBE2-4FA6-B51C-268B0D3E20DF}" destId="{D968721B-9610-4B8A-8DAD-608B8A4DEC52}" srcOrd="0" destOrd="0" presId="urn:microsoft.com/office/officeart/2005/8/layout/StepDownProcess"/>
    <dgm:cxn modelId="{DF60A652-756E-45CC-8298-19BCCB7DA032}" srcId="{6E31215F-4603-4C10-8F12-599C88DCCD00}" destId="{FC2ABF07-CBE2-4FA6-B51C-268B0D3E20DF}" srcOrd="3" destOrd="0" parTransId="{A41E7FB5-8179-49CE-9728-98C8811F1275}" sibTransId="{647FF561-0600-4A30-BB42-3340FB9B5D0D}"/>
    <dgm:cxn modelId="{15FE78EE-89BC-4FE7-8738-CC481818CCDF}" srcId="{6E31215F-4603-4C10-8F12-599C88DCCD00}" destId="{C45704B6-9BC3-49C6-AECD-F7E7FC63FAE2}" srcOrd="2" destOrd="0" parTransId="{5FA849D9-0AD5-4785-A260-168F43A39FB1}" sibTransId="{7620AB87-20A2-4E56-BF87-CBEF9DB692DE}"/>
    <dgm:cxn modelId="{AAD0D352-5192-484F-A70B-6C8BF16424EB}" type="presOf" srcId="{14749149-B830-4C8F-8646-F09BA6C819AD}" destId="{E73651A0-20F3-4A77-B164-3318EA21211B}" srcOrd="0" destOrd="0" presId="urn:microsoft.com/office/officeart/2005/8/layout/StepDownProcess"/>
    <dgm:cxn modelId="{707BE72D-30D3-402F-B9BB-54E774AED594}" type="presOf" srcId="{6E31215F-4603-4C10-8F12-599C88DCCD00}" destId="{BCFDD7EC-E95D-420E-87F7-93CB80420CB7}" srcOrd="0" destOrd="0" presId="urn:microsoft.com/office/officeart/2005/8/layout/StepDownProcess"/>
    <dgm:cxn modelId="{1E1F5B32-0224-4A8F-9B7C-3923215B87E5}" type="presParOf" srcId="{BCFDD7EC-E95D-420E-87F7-93CB80420CB7}" destId="{5AAE37C7-4EF9-4CA3-B5EB-4E3C3AEF2A89}" srcOrd="0" destOrd="0" presId="urn:microsoft.com/office/officeart/2005/8/layout/StepDownProcess"/>
    <dgm:cxn modelId="{C6F53D25-14B7-4C85-A6CF-9E7E41AB9836}" type="presParOf" srcId="{5AAE37C7-4EF9-4CA3-B5EB-4E3C3AEF2A89}" destId="{68038D45-5AF3-49E5-8337-6386180CCF23}" srcOrd="0" destOrd="0" presId="urn:microsoft.com/office/officeart/2005/8/layout/StepDownProcess"/>
    <dgm:cxn modelId="{B313BE9E-7473-4514-A9A9-144A09564A2D}" type="presParOf" srcId="{5AAE37C7-4EF9-4CA3-B5EB-4E3C3AEF2A89}" destId="{F504A4F5-4602-4299-9EA3-9A398F8C941E}" srcOrd="1" destOrd="0" presId="urn:microsoft.com/office/officeart/2005/8/layout/StepDownProcess"/>
    <dgm:cxn modelId="{14E4C27D-10CF-47B3-BD4F-95C8599FE4EF}" type="presParOf" srcId="{5AAE37C7-4EF9-4CA3-B5EB-4E3C3AEF2A89}" destId="{9DD6D257-CF4F-4671-9EA1-1C64E63DF374}" srcOrd="2" destOrd="0" presId="urn:microsoft.com/office/officeart/2005/8/layout/StepDownProcess"/>
    <dgm:cxn modelId="{705E9E21-D80D-445F-B020-7E1C515AD4E7}" type="presParOf" srcId="{BCFDD7EC-E95D-420E-87F7-93CB80420CB7}" destId="{DF6EE92E-D466-4232-BD8F-FF86CD623BD7}" srcOrd="1" destOrd="0" presId="urn:microsoft.com/office/officeart/2005/8/layout/StepDownProcess"/>
    <dgm:cxn modelId="{31CD81A4-4279-4A2F-873F-D673D5DB5A50}" type="presParOf" srcId="{BCFDD7EC-E95D-420E-87F7-93CB80420CB7}" destId="{139E57A7-0E93-4794-BBC5-70E57B59B426}" srcOrd="2" destOrd="0" presId="urn:microsoft.com/office/officeart/2005/8/layout/StepDownProcess"/>
    <dgm:cxn modelId="{2EED56ED-5158-488A-94A4-6509AB0F92F5}" type="presParOf" srcId="{139E57A7-0E93-4794-BBC5-70E57B59B426}" destId="{073F6F7C-C182-44DB-A031-7523F5B38954}" srcOrd="0" destOrd="0" presId="urn:microsoft.com/office/officeart/2005/8/layout/StepDownProcess"/>
    <dgm:cxn modelId="{8A1FA807-572E-4268-B79A-640AF8F5C00B}" type="presParOf" srcId="{139E57A7-0E93-4794-BBC5-70E57B59B426}" destId="{E73651A0-20F3-4A77-B164-3318EA21211B}" srcOrd="1" destOrd="0" presId="urn:microsoft.com/office/officeart/2005/8/layout/StepDownProcess"/>
    <dgm:cxn modelId="{D9E7F420-AC2D-4FDB-8D91-2CB4E6589DEA}" type="presParOf" srcId="{139E57A7-0E93-4794-BBC5-70E57B59B426}" destId="{35EE0FC0-16C8-4B1C-9FBE-ECADEF81BE7C}" srcOrd="2" destOrd="0" presId="urn:microsoft.com/office/officeart/2005/8/layout/StepDownProcess"/>
    <dgm:cxn modelId="{93C0C03C-6D91-4898-B97D-B7950163AEDC}" type="presParOf" srcId="{BCFDD7EC-E95D-420E-87F7-93CB80420CB7}" destId="{61BB6878-550F-4978-A856-8099D03503F8}" srcOrd="3" destOrd="0" presId="urn:microsoft.com/office/officeart/2005/8/layout/StepDownProcess"/>
    <dgm:cxn modelId="{97B367CA-761F-44EF-AC0A-E08FD2689CD7}" type="presParOf" srcId="{BCFDD7EC-E95D-420E-87F7-93CB80420CB7}" destId="{2DCDD2FF-DF79-467A-9F43-C85055FE9354}" srcOrd="4" destOrd="0" presId="urn:microsoft.com/office/officeart/2005/8/layout/StepDownProcess"/>
    <dgm:cxn modelId="{8900EA69-9C42-40E5-82CC-60B3D2505FD2}" type="presParOf" srcId="{2DCDD2FF-DF79-467A-9F43-C85055FE9354}" destId="{D7160C63-8D80-41E8-A14F-A23DF0734DE6}" srcOrd="0" destOrd="0" presId="urn:microsoft.com/office/officeart/2005/8/layout/StepDownProcess"/>
    <dgm:cxn modelId="{A1C7EA46-F222-4500-9208-DFD54324B2DA}" type="presParOf" srcId="{2DCDD2FF-DF79-467A-9F43-C85055FE9354}" destId="{5AE4B544-AB47-476A-A92E-5672DD71BBAA}" srcOrd="1" destOrd="0" presId="urn:microsoft.com/office/officeart/2005/8/layout/StepDownProcess"/>
    <dgm:cxn modelId="{E108C97D-79B8-4C03-BA6D-051158ED616F}" type="presParOf" srcId="{2DCDD2FF-DF79-467A-9F43-C85055FE9354}" destId="{F7015C97-A349-461C-AE6D-1B5A1BE1B3E7}" srcOrd="2" destOrd="0" presId="urn:microsoft.com/office/officeart/2005/8/layout/StepDownProcess"/>
    <dgm:cxn modelId="{1B5C9A43-9E49-48E7-8FD0-9F8862B5F4E6}" type="presParOf" srcId="{BCFDD7EC-E95D-420E-87F7-93CB80420CB7}" destId="{570AE397-19D2-42F3-8395-E57F7DC21F4F}" srcOrd="5" destOrd="0" presId="urn:microsoft.com/office/officeart/2005/8/layout/StepDownProcess"/>
    <dgm:cxn modelId="{5531F5B9-FC65-47CE-8D92-2286C6E17E5A}" type="presParOf" srcId="{BCFDD7EC-E95D-420E-87F7-93CB80420CB7}" destId="{D0CE6F54-237A-454D-96A8-BE949D440FA4}" srcOrd="6" destOrd="0" presId="urn:microsoft.com/office/officeart/2005/8/layout/StepDownProcess"/>
    <dgm:cxn modelId="{69892750-937C-464D-93D3-42C7E9A5367D}" type="presParOf" srcId="{D0CE6F54-237A-454D-96A8-BE949D440FA4}" destId="{D968721B-9610-4B8A-8DAD-608B8A4DEC52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038D45-5AF3-49E5-8337-6386180CCF23}">
      <dsp:nvSpPr>
        <dsp:cNvPr id="0" name=""/>
        <dsp:cNvSpPr/>
      </dsp:nvSpPr>
      <dsp:spPr>
        <a:xfrm rot="5400000">
          <a:off x="1190106" y="1112575"/>
          <a:ext cx="977083" cy="1112374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gradFill rotWithShape="0">
          <a:gsLst>
            <a:gs pos="0">
              <a:schemeClr val="accent1">
                <a:tint val="50000"/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tint val="50000"/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F504A4F5-4602-4299-9EA3-9A398F8C941E}">
      <dsp:nvSpPr>
        <dsp:cNvPr id="0" name=""/>
        <dsp:cNvSpPr/>
      </dsp:nvSpPr>
      <dsp:spPr>
        <a:xfrm>
          <a:off x="931238" y="29459"/>
          <a:ext cx="1644833" cy="1151329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/>
            <a:t>Razmišljanje o započinjanju aktivnosti</a:t>
          </a:r>
          <a:endParaRPr lang="hr-HR" sz="1400" kern="1200" dirty="0"/>
        </a:p>
      </dsp:txBody>
      <dsp:txXfrm>
        <a:off x="987451" y="85672"/>
        <a:ext cx="1532407" cy="1038903"/>
      </dsp:txXfrm>
    </dsp:sp>
    <dsp:sp modelId="{9DD6D257-CF4F-4671-9EA1-1C64E63DF374}">
      <dsp:nvSpPr>
        <dsp:cNvPr id="0" name=""/>
        <dsp:cNvSpPr/>
      </dsp:nvSpPr>
      <dsp:spPr>
        <a:xfrm>
          <a:off x="2576071" y="139264"/>
          <a:ext cx="1196294" cy="9305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3F6F7C-C182-44DB-A031-7523F5B38954}">
      <dsp:nvSpPr>
        <dsp:cNvPr id="0" name=""/>
        <dsp:cNvSpPr/>
      </dsp:nvSpPr>
      <dsp:spPr>
        <a:xfrm rot="5400000">
          <a:off x="2553848" y="2405898"/>
          <a:ext cx="977083" cy="1112374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gradFill rotWithShape="0">
          <a:gsLst>
            <a:gs pos="0">
              <a:schemeClr val="accent1">
                <a:tint val="50000"/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tint val="50000"/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E73651A0-20F3-4A77-B164-3318EA21211B}">
      <dsp:nvSpPr>
        <dsp:cNvPr id="0" name=""/>
        <dsp:cNvSpPr/>
      </dsp:nvSpPr>
      <dsp:spPr>
        <a:xfrm>
          <a:off x="2294980" y="1322782"/>
          <a:ext cx="1644833" cy="1151329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b="1" i="0" kern="1200" dirty="0" smtClean="0"/>
            <a:t>ANM</a:t>
          </a:r>
          <a:r>
            <a:rPr lang="hr-HR" sz="1400" kern="1200" dirty="0" smtClean="0"/>
            <a:t> (preumoran sam, neću uživati, ništa mi neće pomoći…)</a:t>
          </a:r>
          <a:endParaRPr lang="hr-HR" sz="1400" kern="1200" dirty="0"/>
        </a:p>
      </dsp:txBody>
      <dsp:txXfrm>
        <a:off x="2351193" y="1378995"/>
        <a:ext cx="1532407" cy="1038903"/>
      </dsp:txXfrm>
    </dsp:sp>
    <dsp:sp modelId="{35EE0FC0-16C8-4B1C-9FBE-ECADEF81BE7C}">
      <dsp:nvSpPr>
        <dsp:cNvPr id="0" name=""/>
        <dsp:cNvSpPr/>
      </dsp:nvSpPr>
      <dsp:spPr>
        <a:xfrm>
          <a:off x="3939813" y="1432588"/>
          <a:ext cx="1196294" cy="9305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160C63-8D80-41E8-A14F-A23DF0734DE6}">
      <dsp:nvSpPr>
        <dsp:cNvPr id="0" name=""/>
        <dsp:cNvSpPr/>
      </dsp:nvSpPr>
      <dsp:spPr>
        <a:xfrm rot="5400000">
          <a:off x="3917589" y="3699222"/>
          <a:ext cx="977083" cy="1112374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gradFill rotWithShape="0">
          <a:gsLst>
            <a:gs pos="0">
              <a:schemeClr val="accent1">
                <a:tint val="50000"/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tint val="50000"/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5AE4B544-AB47-476A-A92E-5672DD71BBAA}">
      <dsp:nvSpPr>
        <dsp:cNvPr id="0" name=""/>
        <dsp:cNvSpPr/>
      </dsp:nvSpPr>
      <dsp:spPr>
        <a:xfrm>
          <a:off x="3658721" y="2616105"/>
          <a:ext cx="1644833" cy="1151329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/>
            <a:t>Emocionalna reakcija (tuga, anksioznost, bespomoćnost)</a:t>
          </a:r>
          <a:endParaRPr lang="hr-HR" sz="1400" kern="1200" dirty="0"/>
        </a:p>
      </dsp:txBody>
      <dsp:txXfrm>
        <a:off x="3714934" y="2672318"/>
        <a:ext cx="1532407" cy="1038903"/>
      </dsp:txXfrm>
    </dsp:sp>
    <dsp:sp modelId="{F7015C97-A349-461C-AE6D-1B5A1BE1B3E7}">
      <dsp:nvSpPr>
        <dsp:cNvPr id="0" name=""/>
        <dsp:cNvSpPr/>
      </dsp:nvSpPr>
      <dsp:spPr>
        <a:xfrm>
          <a:off x="5303554" y="2725911"/>
          <a:ext cx="1196294" cy="9305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968721B-9610-4B8A-8DAD-608B8A4DEC52}">
      <dsp:nvSpPr>
        <dsp:cNvPr id="0" name=""/>
        <dsp:cNvSpPr/>
      </dsp:nvSpPr>
      <dsp:spPr>
        <a:xfrm>
          <a:off x="5022463" y="3909428"/>
          <a:ext cx="1644833" cy="1151329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/>
            <a:t>(Ne)ponašanje: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/>
            <a:t>Neaktivnost</a:t>
          </a:r>
          <a:endParaRPr lang="hr-HR" sz="1400" kern="1200" dirty="0"/>
        </a:p>
      </dsp:txBody>
      <dsp:txXfrm>
        <a:off x="5078676" y="3965641"/>
        <a:ext cx="1532407" cy="10389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038D45-5AF3-49E5-8337-6386180CCF23}">
      <dsp:nvSpPr>
        <dsp:cNvPr id="0" name=""/>
        <dsp:cNvSpPr/>
      </dsp:nvSpPr>
      <dsp:spPr>
        <a:xfrm rot="5400000">
          <a:off x="1302306" y="1052121"/>
          <a:ext cx="923991" cy="1051931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gradFill rotWithShape="0">
          <a:gsLst>
            <a:gs pos="0">
              <a:schemeClr val="accent1">
                <a:tint val="50000"/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tint val="50000"/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F504A4F5-4602-4299-9EA3-9A398F8C941E}">
      <dsp:nvSpPr>
        <dsp:cNvPr id="0" name=""/>
        <dsp:cNvSpPr/>
      </dsp:nvSpPr>
      <dsp:spPr>
        <a:xfrm>
          <a:off x="1057504" y="27858"/>
          <a:ext cx="1555457" cy="1088769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500" kern="1200" dirty="0" smtClean="0"/>
            <a:t>Uključivanje u aktivnost</a:t>
          </a:r>
          <a:endParaRPr lang="hr-HR" sz="1500" kern="1200" dirty="0"/>
        </a:p>
      </dsp:txBody>
      <dsp:txXfrm>
        <a:off x="1110663" y="81017"/>
        <a:ext cx="1449139" cy="982451"/>
      </dsp:txXfrm>
    </dsp:sp>
    <dsp:sp modelId="{9DD6D257-CF4F-4671-9EA1-1C64E63DF374}">
      <dsp:nvSpPr>
        <dsp:cNvPr id="0" name=""/>
        <dsp:cNvSpPr/>
      </dsp:nvSpPr>
      <dsp:spPr>
        <a:xfrm>
          <a:off x="2612962" y="131697"/>
          <a:ext cx="1131291" cy="8799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3F6F7C-C182-44DB-A031-7523F5B38954}">
      <dsp:nvSpPr>
        <dsp:cNvPr id="0" name=""/>
        <dsp:cNvSpPr/>
      </dsp:nvSpPr>
      <dsp:spPr>
        <a:xfrm rot="5400000">
          <a:off x="2591946" y="2275169"/>
          <a:ext cx="923991" cy="1051931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gradFill rotWithShape="0">
          <a:gsLst>
            <a:gs pos="0">
              <a:schemeClr val="accent1">
                <a:tint val="50000"/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tint val="50000"/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E73651A0-20F3-4A77-B164-3318EA21211B}">
      <dsp:nvSpPr>
        <dsp:cNvPr id="0" name=""/>
        <dsp:cNvSpPr/>
      </dsp:nvSpPr>
      <dsp:spPr>
        <a:xfrm>
          <a:off x="2347144" y="1250906"/>
          <a:ext cx="1555457" cy="1088769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500" b="1" i="0" kern="1200" dirty="0" smtClean="0"/>
            <a:t>ANM</a:t>
          </a:r>
          <a:r>
            <a:rPr lang="hr-HR" sz="1500" kern="1200" dirty="0" smtClean="0"/>
            <a:t> (Ovo je prije bilo zabavnije)</a:t>
          </a:r>
          <a:endParaRPr lang="hr-HR" sz="1500" kern="1200" dirty="0"/>
        </a:p>
      </dsp:txBody>
      <dsp:txXfrm>
        <a:off x="2400303" y="1304065"/>
        <a:ext cx="1449139" cy="982451"/>
      </dsp:txXfrm>
    </dsp:sp>
    <dsp:sp modelId="{35EE0FC0-16C8-4B1C-9FBE-ECADEF81BE7C}">
      <dsp:nvSpPr>
        <dsp:cNvPr id="0" name=""/>
        <dsp:cNvSpPr/>
      </dsp:nvSpPr>
      <dsp:spPr>
        <a:xfrm>
          <a:off x="3902601" y="1354745"/>
          <a:ext cx="1131291" cy="8799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160C63-8D80-41E8-A14F-A23DF0734DE6}">
      <dsp:nvSpPr>
        <dsp:cNvPr id="0" name=""/>
        <dsp:cNvSpPr/>
      </dsp:nvSpPr>
      <dsp:spPr>
        <a:xfrm rot="5400000">
          <a:off x="3881585" y="3498216"/>
          <a:ext cx="923991" cy="1051931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gradFill rotWithShape="0">
          <a:gsLst>
            <a:gs pos="0">
              <a:schemeClr val="accent1">
                <a:tint val="50000"/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tint val="50000"/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5AE4B544-AB47-476A-A92E-5672DD71BBAA}">
      <dsp:nvSpPr>
        <dsp:cNvPr id="0" name=""/>
        <dsp:cNvSpPr/>
      </dsp:nvSpPr>
      <dsp:spPr>
        <a:xfrm>
          <a:off x="3636784" y="2473953"/>
          <a:ext cx="1555457" cy="1088769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500" kern="1200" dirty="0" smtClean="0"/>
            <a:t>Emocionalna reakcija (tuga, krivnja, ljutnja na sebe)</a:t>
          </a:r>
          <a:endParaRPr lang="hr-HR" sz="1500" kern="1200" dirty="0"/>
        </a:p>
      </dsp:txBody>
      <dsp:txXfrm>
        <a:off x="3689943" y="2527112"/>
        <a:ext cx="1449139" cy="982451"/>
      </dsp:txXfrm>
    </dsp:sp>
    <dsp:sp modelId="{F7015C97-A349-461C-AE6D-1B5A1BE1B3E7}">
      <dsp:nvSpPr>
        <dsp:cNvPr id="0" name=""/>
        <dsp:cNvSpPr/>
      </dsp:nvSpPr>
      <dsp:spPr>
        <a:xfrm>
          <a:off x="5192241" y="2577792"/>
          <a:ext cx="1131291" cy="8799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968721B-9610-4B8A-8DAD-608B8A4DEC52}">
      <dsp:nvSpPr>
        <dsp:cNvPr id="0" name=""/>
        <dsp:cNvSpPr/>
      </dsp:nvSpPr>
      <dsp:spPr>
        <a:xfrm>
          <a:off x="4926423" y="3697001"/>
          <a:ext cx="1555457" cy="1088769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500" kern="1200" dirty="0" smtClean="0"/>
            <a:t>Prestajanje s aktivnosti</a:t>
          </a:r>
          <a:endParaRPr lang="hr-HR" sz="1500" kern="1200" dirty="0"/>
        </a:p>
      </dsp:txBody>
      <dsp:txXfrm>
        <a:off x="4979582" y="3750160"/>
        <a:ext cx="1449139" cy="9824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609E0-AA69-406E-B493-8D2DA936F2CE}" type="datetimeFigureOut">
              <a:rPr lang="hr-HR" smtClean="0"/>
              <a:t>5.11.2015.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28376-F0A9-4989-AF1B-2DEA3EBF96E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10648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609E0-AA69-406E-B493-8D2DA936F2CE}" type="datetimeFigureOut">
              <a:rPr lang="hr-HR" smtClean="0"/>
              <a:t>5.11.2015.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28376-F0A9-4989-AF1B-2DEA3EBF96E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288625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609E0-AA69-406E-B493-8D2DA936F2CE}" type="datetimeFigureOut">
              <a:rPr lang="hr-HR" smtClean="0"/>
              <a:t>5.11.2015.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28376-F0A9-4989-AF1B-2DEA3EBF96E9}" type="slidenum">
              <a:rPr lang="hr-HR" smtClean="0"/>
              <a:t>‹#›</a:t>
            </a:fld>
            <a:endParaRPr lang="hr-H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974618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609E0-AA69-406E-B493-8D2DA936F2CE}" type="datetimeFigureOut">
              <a:rPr lang="hr-HR" smtClean="0"/>
              <a:t>5.11.2015.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28376-F0A9-4989-AF1B-2DEA3EBF96E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546101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609E0-AA69-406E-B493-8D2DA936F2CE}" type="datetimeFigureOut">
              <a:rPr lang="hr-HR" smtClean="0"/>
              <a:t>5.11.2015.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28376-F0A9-4989-AF1B-2DEA3EBF96E9}" type="slidenum">
              <a:rPr lang="hr-HR" smtClean="0"/>
              <a:t>‹#›</a:t>
            </a:fld>
            <a:endParaRPr lang="hr-H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998290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609E0-AA69-406E-B493-8D2DA936F2CE}" type="datetimeFigureOut">
              <a:rPr lang="hr-HR" smtClean="0"/>
              <a:t>5.11.2015.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28376-F0A9-4989-AF1B-2DEA3EBF96E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302037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609E0-AA69-406E-B493-8D2DA936F2CE}" type="datetimeFigureOut">
              <a:rPr lang="hr-HR" smtClean="0"/>
              <a:t>5.11.2015.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28376-F0A9-4989-AF1B-2DEA3EBF96E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109718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609E0-AA69-406E-B493-8D2DA936F2CE}" type="datetimeFigureOut">
              <a:rPr lang="hr-HR" smtClean="0"/>
              <a:t>5.11.2015.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28376-F0A9-4989-AF1B-2DEA3EBF96E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92352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609E0-AA69-406E-B493-8D2DA936F2CE}" type="datetimeFigureOut">
              <a:rPr lang="hr-HR" smtClean="0"/>
              <a:t>5.11.2015.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28376-F0A9-4989-AF1B-2DEA3EBF96E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04265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609E0-AA69-406E-B493-8D2DA936F2CE}" type="datetimeFigureOut">
              <a:rPr lang="hr-HR" smtClean="0"/>
              <a:t>5.11.2015.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28376-F0A9-4989-AF1B-2DEA3EBF96E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54748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609E0-AA69-406E-B493-8D2DA936F2CE}" type="datetimeFigureOut">
              <a:rPr lang="hr-HR" smtClean="0"/>
              <a:t>5.11.2015.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28376-F0A9-4989-AF1B-2DEA3EBF96E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51969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609E0-AA69-406E-B493-8D2DA936F2CE}" type="datetimeFigureOut">
              <a:rPr lang="hr-HR" smtClean="0"/>
              <a:t>5.11.2015.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28376-F0A9-4989-AF1B-2DEA3EBF96E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91233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609E0-AA69-406E-B493-8D2DA936F2CE}" type="datetimeFigureOut">
              <a:rPr lang="hr-HR" smtClean="0"/>
              <a:t>5.11.2015.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28376-F0A9-4989-AF1B-2DEA3EBF96E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80671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609E0-AA69-406E-B493-8D2DA936F2CE}" type="datetimeFigureOut">
              <a:rPr lang="hr-HR" smtClean="0"/>
              <a:t>5.11.2015.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28376-F0A9-4989-AF1B-2DEA3EBF96E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86628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609E0-AA69-406E-B493-8D2DA936F2CE}" type="datetimeFigureOut">
              <a:rPr lang="hr-HR" smtClean="0"/>
              <a:t>5.11.2015.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28376-F0A9-4989-AF1B-2DEA3EBF96E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31818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609E0-AA69-406E-B493-8D2DA936F2CE}" type="datetimeFigureOut">
              <a:rPr lang="hr-HR" smtClean="0"/>
              <a:t>5.11.2015.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28376-F0A9-4989-AF1B-2DEA3EBF96E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34332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6609E0-AA69-406E-B493-8D2DA936F2CE}" type="datetimeFigureOut">
              <a:rPr lang="hr-HR" smtClean="0"/>
              <a:t>5.11.2015.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FA28376-F0A9-4989-AF1B-2DEA3EBF96E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76372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Bihevioralna aktivacija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0253" y="5888038"/>
            <a:ext cx="3404315" cy="969962"/>
          </a:xfrm>
        </p:spPr>
        <p:txBody>
          <a:bodyPr/>
          <a:lstStyle/>
          <a:p>
            <a:pPr algn="ctr"/>
            <a:r>
              <a:rPr lang="hr-HR" dirty="0" smtClean="0"/>
              <a:t>Danijela Tokić</a:t>
            </a:r>
          </a:p>
          <a:p>
            <a:pPr algn="ctr"/>
            <a:r>
              <a:rPr lang="hr-HR" dirty="0" smtClean="0"/>
              <a:t>Praktikum II, HUBIKOT</a:t>
            </a:r>
            <a:endParaRPr lang="hr-H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41" t="10150" r="51429" b="51053"/>
          <a:stretch/>
        </p:blipFill>
        <p:spPr>
          <a:xfrm>
            <a:off x="3038562" y="1411500"/>
            <a:ext cx="766668" cy="92864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248" t="52632" r="10526"/>
          <a:stretch/>
        </p:blipFill>
        <p:spPr>
          <a:xfrm>
            <a:off x="1075624" y="5505719"/>
            <a:ext cx="862886" cy="135228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280" r="52857"/>
          <a:stretch/>
        </p:blipFill>
        <p:spPr>
          <a:xfrm>
            <a:off x="3265789" y="4739856"/>
            <a:ext cx="1078881" cy="102344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880" t="2364" r="6616" b="52072"/>
          <a:stretch/>
        </p:blipFill>
        <p:spPr>
          <a:xfrm>
            <a:off x="6953109" y="1436719"/>
            <a:ext cx="822918" cy="903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3202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79400"/>
            <a:ext cx="8596668" cy="905933"/>
          </a:xfrm>
        </p:spPr>
        <p:txBody>
          <a:bodyPr anchor="ctr"/>
          <a:lstStyle/>
          <a:p>
            <a:pPr algn="just"/>
            <a:r>
              <a:rPr lang="hr-HR" dirty="0" smtClean="0"/>
              <a:t>Temeljni principi bihevioralne aktivacije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337733"/>
            <a:ext cx="8596668" cy="4703629"/>
          </a:xfrm>
        </p:spPr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hr-HR" sz="2000" dirty="0" smtClean="0"/>
              <a:t>Promjenu raspoloženja postižemo promjenom ponašanja („izvana-unutra”, umjesto „iznutra-van”)</a:t>
            </a:r>
          </a:p>
          <a:p>
            <a:pPr>
              <a:buFont typeface="+mj-lt"/>
              <a:buAutoNum type="arabicPeriod"/>
            </a:pPr>
            <a:r>
              <a:rPr lang="hr-HR" sz="2000" dirty="0" smtClean="0"/>
              <a:t>Životne promjene mogu dovesti do depresije (smanjuju pozitivna potkrepljenja i/ili povećavaju kažnjavanja što dovodi do niskog raspoloženja i povlačenja iz uobičajenih aktivnosti) - Aktivnost djeluje kao „bihevioralni antidepresiv”</a:t>
            </a:r>
          </a:p>
          <a:p>
            <a:pPr>
              <a:buFont typeface="+mj-lt"/>
              <a:buAutoNum type="arabicPeriod"/>
            </a:pPr>
            <a:r>
              <a:rPr lang="hr-HR" sz="2000" dirty="0" smtClean="0"/>
              <a:t>Individualno procijeniti što je „antidepresiv” za pojedinog klijenta (što prethodi </a:t>
            </a:r>
            <a:r>
              <a:rPr lang="hr-HR" sz="2000" dirty="0" err="1" smtClean="0"/>
              <a:t>klijentovim</a:t>
            </a:r>
            <a:r>
              <a:rPr lang="hr-HR" sz="2000" dirty="0" smtClean="0"/>
              <a:t> značajnim ponašanjima i što ih slijedi) – </a:t>
            </a:r>
            <a:r>
              <a:rPr lang="hr-HR" sz="2000" dirty="0" err="1" smtClean="0"/>
              <a:t>self</a:t>
            </a:r>
            <a:r>
              <a:rPr lang="hr-HR" sz="2000" dirty="0" smtClean="0"/>
              <a:t>-monitoring aktivnosti za utvrđivanje povezanosti između ponašanja i raspoloženja</a:t>
            </a:r>
          </a:p>
          <a:p>
            <a:pPr>
              <a:buFont typeface="+mj-lt"/>
              <a:buAutoNum type="arabicPeriod"/>
            </a:pPr>
            <a:r>
              <a:rPr lang="hr-HR" sz="2000" dirty="0" smtClean="0"/>
              <a:t>Strukturirati i izvoditi aktivnosti u skladu s planom, a ne u skladu s raspoloženjem – planirati eksperimente u kojima se ponašaju u skladu s postavljenim ciljem, umjesto u skladu s trenutnim raspoloženjem</a:t>
            </a:r>
            <a:endParaRPr lang="hr-HR" sz="2000" dirty="0"/>
          </a:p>
        </p:txBody>
      </p:sp>
    </p:spTree>
    <p:extLst>
      <p:ext uri="{BB962C8B-B14F-4D97-AF65-F5344CB8AC3E}">
        <p14:creationId xmlns:p14="http://schemas.microsoft.com/office/powerpoint/2010/main" val="39281750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54000"/>
            <a:ext cx="8596668" cy="1092200"/>
          </a:xfrm>
        </p:spPr>
        <p:txBody>
          <a:bodyPr anchor="ctr"/>
          <a:lstStyle/>
          <a:p>
            <a:pPr algn="just"/>
            <a:r>
              <a:rPr lang="hr-HR" dirty="0" smtClean="0"/>
              <a:t>Temeljni principi bihevioralne aktivacije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346200"/>
            <a:ext cx="8596668" cy="4695163"/>
          </a:xfrm>
        </p:spPr>
        <p:txBody>
          <a:bodyPr>
            <a:noAutofit/>
          </a:bodyPr>
          <a:lstStyle/>
          <a:p>
            <a:pPr>
              <a:buFont typeface="+mj-lt"/>
              <a:buAutoNum type="arabicPeriod" startAt="5"/>
            </a:pPr>
            <a:r>
              <a:rPr lang="hr-HR" sz="2000" dirty="0" smtClean="0"/>
              <a:t>Lakše se postižu male promjene – postupna aktivacija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hr-HR" dirty="0" smtClean="0"/>
              <a:t>Balansirati između poticanja i suzdržavanja kod nerealno visokih planova</a:t>
            </a:r>
          </a:p>
          <a:p>
            <a:pPr>
              <a:buFont typeface="+mj-lt"/>
              <a:buAutoNum type="arabicPeriod" startAt="5"/>
            </a:pPr>
            <a:r>
              <a:rPr lang="hr-HR" sz="2000" dirty="0" smtClean="0"/>
              <a:t>Poticati aktivnosti koje su prirodno potkrepljene u </a:t>
            </a:r>
            <a:r>
              <a:rPr lang="hr-HR" sz="2000" dirty="0" err="1" smtClean="0"/>
              <a:t>klijentovom</a:t>
            </a:r>
            <a:r>
              <a:rPr lang="hr-HR" sz="2000" dirty="0" smtClean="0"/>
              <a:t> okruženju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hr-HR" dirty="0" smtClean="0"/>
              <a:t>Poticati </a:t>
            </a:r>
            <a:r>
              <a:rPr lang="hr-HR" dirty="0" err="1" smtClean="0"/>
              <a:t>samopotkrepljivanje</a:t>
            </a:r>
            <a:r>
              <a:rPr lang="hr-HR" dirty="0" smtClean="0"/>
              <a:t> za male pomake (prirodna potkrepljenja nisu uvijek neposredna)</a:t>
            </a:r>
          </a:p>
          <a:p>
            <a:pPr>
              <a:buFont typeface="+mj-lt"/>
              <a:buAutoNum type="arabicPeriod" startAt="5"/>
            </a:pPr>
            <a:r>
              <a:rPr lang="hr-HR" sz="2000" dirty="0" smtClean="0"/>
              <a:t>Budite trener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hr-HR" dirty="0" smtClean="0"/>
              <a:t>planirajte strategije, sugerirajte, usmjeravajte, održavajte moral, efikasno rješavajte probleme</a:t>
            </a:r>
            <a:r>
              <a:rPr lang="hr-HR" dirty="0"/>
              <a:t>,</a:t>
            </a:r>
            <a:r>
              <a:rPr lang="hr-HR" dirty="0" smtClean="0"/>
              <a:t> ali ne činite umjesto njih</a:t>
            </a:r>
          </a:p>
          <a:p>
            <a:pPr>
              <a:buFont typeface="+mj-lt"/>
              <a:buAutoNum type="arabicPeriod" startAt="5"/>
            </a:pPr>
            <a:r>
              <a:rPr lang="hr-HR" sz="2000" dirty="0" smtClean="0"/>
              <a:t>Ističite empirijski pristup rješavanja problema – svi rezultati su korisni</a:t>
            </a:r>
          </a:p>
          <a:p>
            <a:pPr>
              <a:buFont typeface="+mj-lt"/>
              <a:buAutoNum type="arabicPeriod" startAt="5"/>
            </a:pPr>
            <a:r>
              <a:rPr lang="hr-HR" sz="2000" dirty="0" smtClean="0"/>
              <a:t>Detaljno planirajte aktivnosti za DZ zajedno s klijentom </a:t>
            </a:r>
          </a:p>
          <a:p>
            <a:pPr>
              <a:buFont typeface="+mj-lt"/>
              <a:buAutoNum type="arabicPeriod" startAt="5"/>
            </a:pPr>
            <a:r>
              <a:rPr lang="hr-HR" sz="2000" dirty="0" smtClean="0"/>
              <a:t>Preduhitrite i prodiskutirajte eventualne teškoće i prepreke aktivaciji</a:t>
            </a:r>
            <a:endParaRPr lang="hr-HR" sz="2000" dirty="0"/>
          </a:p>
        </p:txBody>
      </p:sp>
    </p:spTree>
    <p:extLst>
      <p:ext uri="{BB962C8B-B14F-4D97-AF65-F5344CB8AC3E}">
        <p14:creationId xmlns:p14="http://schemas.microsoft.com/office/powerpoint/2010/main" val="21309350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40267"/>
            <a:ext cx="8596668" cy="1032933"/>
          </a:xfrm>
        </p:spPr>
        <p:txBody>
          <a:bodyPr anchor="ctr"/>
          <a:lstStyle/>
          <a:p>
            <a:r>
              <a:rPr lang="hr-HR" dirty="0" smtClean="0"/>
              <a:t>ACTION akronim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820333"/>
            <a:ext cx="8596668" cy="4221029"/>
          </a:xfrm>
        </p:spPr>
        <p:txBody>
          <a:bodyPr>
            <a:normAutofit lnSpcReduction="10000"/>
          </a:bodyPr>
          <a:lstStyle/>
          <a:p>
            <a:r>
              <a:rPr lang="hr-HR" sz="2400" b="1" dirty="0" smtClean="0"/>
              <a:t>A – </a:t>
            </a:r>
            <a:r>
              <a:rPr lang="hr-HR" sz="2400" b="1" i="1" dirty="0" err="1"/>
              <a:t>A</a:t>
            </a:r>
            <a:r>
              <a:rPr lang="hr-HR" sz="2400" b="1" i="1" dirty="0" err="1" smtClean="0"/>
              <a:t>ssess</a:t>
            </a:r>
            <a:r>
              <a:rPr lang="hr-HR" sz="2400" b="1" dirty="0" smtClean="0"/>
              <a:t> </a:t>
            </a:r>
            <a:r>
              <a:rPr lang="hr-HR" sz="2400" dirty="0" smtClean="0"/>
              <a:t>- procijenite funkciju ponašanja (</a:t>
            </a:r>
            <a:r>
              <a:rPr lang="hr-HR" sz="2400" dirty="0" err="1" smtClean="0"/>
              <a:t>depresiv</a:t>
            </a:r>
            <a:r>
              <a:rPr lang="hr-HR" sz="2400" dirty="0" smtClean="0"/>
              <a:t> ili antidepresiv)</a:t>
            </a:r>
          </a:p>
          <a:p>
            <a:r>
              <a:rPr lang="hr-HR" sz="2400" b="1" dirty="0" smtClean="0"/>
              <a:t>C - </a:t>
            </a:r>
            <a:r>
              <a:rPr lang="hr-HR" sz="2400" b="1" i="1" dirty="0" err="1" smtClean="0"/>
              <a:t>Choose</a:t>
            </a:r>
            <a:r>
              <a:rPr lang="hr-HR" sz="2400" b="1" dirty="0" smtClean="0"/>
              <a:t> </a:t>
            </a:r>
            <a:r>
              <a:rPr lang="hr-HR" sz="2400" dirty="0" smtClean="0"/>
              <a:t>– izaberite akciju (povećati ili smanjiti neko ponašanje)</a:t>
            </a:r>
          </a:p>
          <a:p>
            <a:r>
              <a:rPr lang="hr-HR" sz="2400" b="1" dirty="0" smtClean="0"/>
              <a:t>T – </a:t>
            </a:r>
            <a:r>
              <a:rPr lang="hr-HR" sz="2400" b="1" i="1" dirty="0" err="1" smtClean="0"/>
              <a:t>Try</a:t>
            </a:r>
            <a:r>
              <a:rPr lang="hr-HR" sz="2400" b="1" dirty="0" smtClean="0"/>
              <a:t> </a:t>
            </a:r>
            <a:r>
              <a:rPr lang="hr-HR" sz="2400" dirty="0" smtClean="0"/>
              <a:t>– pokušajte izabrano ponašanje (plan pretvoriti u akciju)</a:t>
            </a:r>
          </a:p>
          <a:p>
            <a:r>
              <a:rPr lang="hr-HR" sz="2400" b="1" dirty="0" smtClean="0"/>
              <a:t>I </a:t>
            </a:r>
            <a:r>
              <a:rPr lang="hr-HR" sz="2400" dirty="0" smtClean="0"/>
              <a:t>– </a:t>
            </a:r>
            <a:r>
              <a:rPr lang="hr-HR" sz="2400" b="1" dirty="0"/>
              <a:t>I</a:t>
            </a:r>
            <a:r>
              <a:rPr lang="hr-HR" sz="2400" b="1" dirty="0" smtClean="0"/>
              <a:t>ntegrirajte</a:t>
            </a:r>
            <a:r>
              <a:rPr lang="hr-HR" sz="2400" dirty="0" smtClean="0"/>
              <a:t> novo ponašanje u svakodnevnu rutinu</a:t>
            </a:r>
          </a:p>
          <a:p>
            <a:r>
              <a:rPr lang="hr-HR" sz="2400" b="1" dirty="0" smtClean="0"/>
              <a:t>O – Opažajte </a:t>
            </a:r>
            <a:r>
              <a:rPr lang="hr-HR" sz="2400" dirty="0" smtClean="0"/>
              <a:t>rezultate</a:t>
            </a:r>
          </a:p>
          <a:p>
            <a:r>
              <a:rPr lang="hr-HR" sz="2400" b="1" dirty="0" smtClean="0"/>
              <a:t>N – Nikada </a:t>
            </a:r>
            <a:r>
              <a:rPr lang="hr-HR" sz="2400" dirty="0" smtClean="0"/>
              <a:t>ne odustajte (ponašanje može postati automatizirano, usprkos neugodnim osjećajima)</a:t>
            </a: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38551432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hr-HR" sz="2800" dirty="0" smtClean="0">
                <a:solidFill>
                  <a:schemeClr val="accent1">
                    <a:lumMod val="50000"/>
                  </a:schemeClr>
                </a:solidFill>
              </a:rPr>
              <a:t>Misliti je lako, činiti je teško, a prebaciti vlastite misli u akciju je najteža stvar na svijetu. </a:t>
            </a:r>
          </a:p>
          <a:p>
            <a:pPr marL="0" indent="0">
              <a:buNone/>
            </a:pPr>
            <a:endParaRPr lang="hr-HR" sz="2800" dirty="0" smtClean="0"/>
          </a:p>
          <a:p>
            <a:pPr marL="0" indent="0" algn="r">
              <a:buNone/>
            </a:pPr>
            <a:r>
              <a:rPr lang="hr-HR" sz="2000" dirty="0" smtClean="0"/>
              <a:t>J.W. Goethe </a:t>
            </a:r>
            <a:endParaRPr lang="hr-HR" sz="2000" dirty="0"/>
          </a:p>
        </p:txBody>
      </p:sp>
    </p:spTree>
    <p:extLst>
      <p:ext uri="{BB962C8B-B14F-4D97-AF65-F5344CB8AC3E}">
        <p14:creationId xmlns:p14="http://schemas.microsoft.com/office/powerpoint/2010/main" val="28929954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0925" y="680863"/>
            <a:ext cx="5293216" cy="5312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7246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Uvod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32555"/>
            <a:ext cx="8596668" cy="4678093"/>
          </a:xfrm>
        </p:spPr>
        <p:txBody>
          <a:bodyPr>
            <a:normAutofit/>
          </a:bodyPr>
          <a:lstStyle/>
          <a:p>
            <a:r>
              <a:rPr lang="hr-HR" dirty="0" smtClean="0"/>
              <a:t>Depresivni pacijenti </a:t>
            </a:r>
            <a:r>
              <a:rPr lang="hr-HR" dirty="0" smtClean="0"/>
              <a:t>često </a:t>
            </a:r>
            <a:r>
              <a:rPr lang="hr-HR" dirty="0" smtClean="0"/>
              <a:t>se ne uključuju u aktivnosti koje su im </a:t>
            </a:r>
            <a:r>
              <a:rPr lang="hr-HR" dirty="0" smtClean="0"/>
              <a:t>prije stvarale </a:t>
            </a:r>
            <a:r>
              <a:rPr lang="hr-HR" dirty="0" smtClean="0"/>
              <a:t>osjećaj zadovoljstva ili uspjeha</a:t>
            </a:r>
          </a:p>
          <a:p>
            <a:r>
              <a:rPr lang="hr-HR" dirty="0" smtClean="0"/>
              <a:t>Povećano uključivanje u ponašanja koja održavaju disforiju- ležanje u krevetu, gledanje TV-a</a:t>
            </a:r>
          </a:p>
          <a:p>
            <a:r>
              <a:rPr lang="hr-HR" dirty="0" smtClean="0"/>
              <a:t>Vjerovanje da ne mogu promijeniti kako se osjećaju</a:t>
            </a:r>
          </a:p>
          <a:p>
            <a:endParaRPr lang="hr-HR" dirty="0"/>
          </a:p>
          <a:p>
            <a:endParaRPr lang="hr-HR" b="1" dirty="0" smtClean="0">
              <a:solidFill>
                <a:schemeClr val="accent1"/>
              </a:solidFill>
            </a:endParaRPr>
          </a:p>
          <a:p>
            <a:r>
              <a:rPr lang="hr-HR" b="1" dirty="0" smtClean="0">
                <a:solidFill>
                  <a:schemeClr val="accent1"/>
                </a:solidFill>
              </a:rPr>
              <a:t>BIHEVIORALNA AKTIVACIJA- </a:t>
            </a:r>
            <a:r>
              <a:rPr lang="hr-HR" dirty="0" smtClean="0"/>
              <a:t>popravljanje raspoloženja i povećanje osjećaja samo-efikasnosti</a:t>
            </a:r>
          </a:p>
          <a:p>
            <a:pPr lvl="1"/>
            <a:r>
              <a:rPr lang="hr-HR" dirty="0" smtClean="0"/>
              <a:t>Praćenje dnevnog rasporeda</a:t>
            </a:r>
          </a:p>
          <a:p>
            <a:pPr lvl="1"/>
            <a:r>
              <a:rPr lang="hr-HR" dirty="0" smtClean="0"/>
              <a:t>Planiranje rasporeda uz uključivanje aktivnosti koje pružaju užitak ili osjećaj uspjeha</a:t>
            </a:r>
          </a:p>
        </p:txBody>
      </p:sp>
      <p:pic>
        <p:nvPicPr>
          <p:cNvPr id="2050" name="Picture 2" descr="https://beingbethanykerr.files.wordpress.com/2014/10/depression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5403" y="2953355"/>
            <a:ext cx="2178599" cy="1092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6266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Praćenje dnevnog rasporeda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4303" y="1684070"/>
            <a:ext cx="8596668" cy="388077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r-HR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0793010"/>
              </p:ext>
            </p:extLst>
          </p:nvPr>
        </p:nvGraphicFramePr>
        <p:xfrm>
          <a:off x="677334" y="2768956"/>
          <a:ext cx="8337882" cy="27248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2235"/>
                <a:gridCol w="1963789"/>
                <a:gridCol w="888643"/>
                <a:gridCol w="888643"/>
                <a:gridCol w="888643"/>
                <a:gridCol w="888643"/>
                <a:gridCol w="888643"/>
                <a:gridCol w="888643"/>
              </a:tblGrid>
              <a:tr h="463258">
                <a:tc>
                  <a:txBody>
                    <a:bodyPr/>
                    <a:lstStyle/>
                    <a:p>
                      <a:r>
                        <a:rPr lang="hr-HR" dirty="0" smtClean="0"/>
                        <a:t>SATI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Pon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Uto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Sri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Čet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Pet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Sub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err="1" smtClean="0"/>
                        <a:t>Ned</a:t>
                      </a:r>
                      <a:endParaRPr lang="hr-HR" dirty="0"/>
                    </a:p>
                  </a:txBody>
                  <a:tcPr/>
                </a:tc>
              </a:tr>
              <a:tr h="463258">
                <a:tc>
                  <a:txBody>
                    <a:bodyPr/>
                    <a:lstStyle/>
                    <a:p>
                      <a:r>
                        <a:rPr lang="hr-HR" sz="1400" dirty="0" smtClean="0"/>
                        <a:t>7-8</a:t>
                      </a:r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b="0" i="1" dirty="0" err="1" smtClean="0"/>
                        <a:t>Buđenje,ležanje</a:t>
                      </a:r>
                      <a:r>
                        <a:rPr lang="hr-HR" sz="1600" b="0" i="1" baseline="0" dirty="0" smtClean="0"/>
                        <a:t> u krevetu</a:t>
                      </a:r>
                      <a:endParaRPr lang="hr-HR" sz="1600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463258">
                <a:tc>
                  <a:txBody>
                    <a:bodyPr/>
                    <a:lstStyle/>
                    <a:p>
                      <a:r>
                        <a:rPr lang="hr-HR" sz="1400" dirty="0" smtClean="0"/>
                        <a:t>8:00-8:30</a:t>
                      </a:r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b="0" i="1" dirty="0" smtClean="0"/>
                        <a:t>Odlazak</a:t>
                      </a:r>
                      <a:r>
                        <a:rPr lang="hr-HR" sz="1600" b="0" i="1" baseline="0" dirty="0" smtClean="0"/>
                        <a:t> po kruh i mlijeko u dućan</a:t>
                      </a:r>
                      <a:endParaRPr lang="hr-HR" sz="1600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463258">
                <a:tc>
                  <a:txBody>
                    <a:bodyPr/>
                    <a:lstStyle/>
                    <a:p>
                      <a:r>
                        <a:rPr lang="hr-HR" sz="1400" dirty="0" smtClean="0"/>
                        <a:t>8:30-9:00</a:t>
                      </a:r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800" b="0" i="1" dirty="0" smtClean="0"/>
                        <a:t>Doručak</a:t>
                      </a:r>
                    </a:p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</a:tr>
              <a:tr h="463258"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4265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Pregled rasporeda dnevnih aktivnosti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224983"/>
            <a:ext cx="8596668" cy="3880773"/>
          </a:xfrm>
        </p:spPr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hr-HR" dirty="0"/>
              <a:t>Identifikacija aktivnosti </a:t>
            </a:r>
            <a:r>
              <a:rPr lang="hr-HR" dirty="0" smtClean="0"/>
              <a:t>koje pacijenti </a:t>
            </a:r>
            <a:r>
              <a:rPr lang="hr-HR" dirty="0"/>
              <a:t>rade premalo, uskraćujući si osjećaj uspjeha ili užitka- </a:t>
            </a:r>
            <a:r>
              <a:rPr lang="hr-HR" dirty="0" smtClean="0"/>
              <a:t>posao, obitelj, škola, hobiji, sportovi, kulturne aktivnosti, kućanstvo, </a:t>
            </a:r>
            <a:r>
              <a:rPr lang="hr-HR" dirty="0"/>
              <a:t>intelektualne aktivnosti….</a:t>
            </a:r>
          </a:p>
          <a:p>
            <a:pPr>
              <a:buFont typeface="+mj-lt"/>
              <a:buAutoNum type="arabicPeriod"/>
            </a:pPr>
            <a:r>
              <a:rPr lang="hr-HR" dirty="0"/>
              <a:t>Provjeriti imaju li pacijenti balans aktivnosti u kojima uživaju i u kojima osjećaju uspjeh- važno je sudjelovati u obje vrste </a:t>
            </a:r>
            <a:r>
              <a:rPr lang="hr-HR" dirty="0" smtClean="0"/>
              <a:t>aktivnosti</a:t>
            </a:r>
            <a:endParaRPr lang="hr-HR" dirty="0"/>
          </a:p>
          <a:p>
            <a:pPr>
              <a:buFont typeface="+mj-lt"/>
              <a:buAutoNum type="arabicPeriod"/>
            </a:pPr>
            <a:r>
              <a:rPr lang="hr-HR" dirty="0"/>
              <a:t>Identificirati „aktivnosti” koje najmanje pridonose osjećaju zadovoljstva ili uspjeha- ležanje u </a:t>
            </a:r>
            <a:r>
              <a:rPr lang="hr-HR" dirty="0" smtClean="0"/>
              <a:t>krevetu</a:t>
            </a:r>
          </a:p>
          <a:p>
            <a:pPr>
              <a:buFont typeface="+mj-lt"/>
              <a:buAutoNum type="arabicPeriod"/>
            </a:pPr>
            <a:endParaRPr lang="hr-HR" dirty="0"/>
          </a:p>
        </p:txBody>
      </p:sp>
      <p:pic>
        <p:nvPicPr>
          <p:cNvPr id="1028" name="Picture 4" descr="http://static.boredpanda.com/blog/wp-content/uploads/2015/09/anxiety-depression-comics-nick-seluk-sarah-flanigan-awkward-yeti-20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236" t="55860" r="15660" b="19826"/>
          <a:stretch/>
        </p:blipFill>
        <p:spPr bwMode="auto">
          <a:xfrm>
            <a:off x="3541689" y="5112913"/>
            <a:ext cx="3193961" cy="158410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5497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Planiranje novog rasporeda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sz="2400" dirty="0"/>
              <a:t>R</a:t>
            </a:r>
            <a:r>
              <a:rPr lang="hr-HR" sz="2400" dirty="0" smtClean="0"/>
              <a:t>asprava o boljem planiranju vremena</a:t>
            </a:r>
            <a:endParaRPr lang="en-US" sz="2400" dirty="0"/>
          </a:p>
          <a:p>
            <a:r>
              <a:rPr lang="hr-HR" sz="2400" dirty="0" smtClean="0"/>
              <a:t>Uvođenje promjena</a:t>
            </a:r>
          </a:p>
          <a:p>
            <a:pPr lvl="1"/>
            <a:r>
              <a:rPr lang="hr-HR" sz="2000" dirty="0" smtClean="0"/>
              <a:t>Predviđanje automatskih negativnih </a:t>
            </a:r>
            <a:r>
              <a:rPr lang="hr-HR" sz="2000" dirty="0"/>
              <a:t>misli koje interferiraju s pacijentovim započinjanjem aktivnosti, kao i misli koje umanjuju osjećaj užitka tijekom ili nakon same </a:t>
            </a:r>
            <a:r>
              <a:rPr lang="hr-HR" sz="2000" dirty="0" smtClean="0"/>
              <a:t>aktivnosti te odgovaranje na njih</a:t>
            </a:r>
          </a:p>
          <a:p>
            <a:pPr lvl="1"/>
            <a:r>
              <a:rPr lang="hr-HR" sz="2000" dirty="0" smtClean="0"/>
              <a:t>Lista aktivnosti koje se mogu uključiti u raspored, određivanje razine užitka/uspjeha</a:t>
            </a:r>
            <a:endParaRPr lang="en-US" sz="2000" dirty="0"/>
          </a:p>
          <a:p>
            <a:r>
              <a:rPr lang="hr-HR" sz="2400" dirty="0" smtClean="0"/>
              <a:t>Pretvaranje misli u pretpostavke koje se mogu testirati (eksperiment)</a:t>
            </a:r>
          </a:p>
          <a:p>
            <a:r>
              <a:rPr lang="hr-HR" sz="2400" dirty="0" smtClean="0"/>
              <a:t>Zadaće</a:t>
            </a:r>
          </a:p>
          <a:p>
            <a:r>
              <a:rPr lang="hr-HR" sz="2400" dirty="0" err="1" smtClean="0"/>
              <a:t>Samopohvala</a:t>
            </a:r>
            <a:endParaRPr lang="en-US" sz="2400" dirty="0"/>
          </a:p>
        </p:txBody>
      </p:sp>
      <p:pic>
        <p:nvPicPr>
          <p:cNvPr id="6148" name="Picture 4" descr="http://conversation.which.co.uk/wp-content/uploads/2012/05/good-job-post-it-not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4973" y="5032443"/>
            <a:ext cx="2942912" cy="1722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5341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ight Arrow 7"/>
          <p:cNvSpPr/>
          <p:nvPr/>
        </p:nvSpPr>
        <p:spPr>
          <a:xfrm rot="13893754">
            <a:off x="4202945" y="3474284"/>
            <a:ext cx="579550" cy="309093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6" name="Picture 2" descr="https://38.media.tumblr.com/tumblr_ln9jllbjfx1qdce7y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997" t="14297" r="21775" b="4998"/>
          <a:stretch/>
        </p:blipFill>
        <p:spPr bwMode="auto">
          <a:xfrm>
            <a:off x="4492720" y="2366749"/>
            <a:ext cx="1371600" cy="1901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Konceptualizacija neaktivnosti</a:t>
            </a:r>
            <a:endParaRPr lang="hr-HR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8939394"/>
              </p:ext>
            </p:extLst>
          </p:nvPr>
        </p:nvGraphicFramePr>
        <p:xfrm>
          <a:off x="303867" y="1529254"/>
          <a:ext cx="7598535" cy="50902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Right Arrow 6"/>
          <p:cNvSpPr/>
          <p:nvPr/>
        </p:nvSpPr>
        <p:spPr>
          <a:xfrm rot="13893754">
            <a:off x="5679580" y="4872618"/>
            <a:ext cx="579550" cy="309093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64845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s://s-media-cache-ak0.pinimg.com/236x/0a/16/b8/0a16b88d4cdf03735711d7fec5ff27d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344" y="4353059"/>
            <a:ext cx="1834287" cy="2386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120" y="622480"/>
            <a:ext cx="8596668" cy="1320800"/>
          </a:xfrm>
        </p:spPr>
        <p:txBody>
          <a:bodyPr>
            <a:normAutofit/>
          </a:bodyPr>
          <a:lstStyle/>
          <a:p>
            <a:r>
              <a:rPr lang="hr-HR" sz="2800" dirty="0" smtClean="0"/>
              <a:t>Konceptualizacija manjka osjećaja užitka ili uspjeha</a:t>
            </a:r>
            <a:endParaRPr lang="hr-HR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126881"/>
              </p:ext>
            </p:extLst>
          </p:nvPr>
        </p:nvGraphicFramePr>
        <p:xfrm>
          <a:off x="1438402" y="1608428"/>
          <a:ext cx="7539386" cy="48136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35492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payload71.cargocollective.com/1/8/260291/3727978/obstacles_01_100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076" y="4971047"/>
            <a:ext cx="2829014" cy="1886953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Moguće poteškoće u tretmanu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32555"/>
            <a:ext cx="8596668" cy="3880773"/>
          </a:xfrm>
        </p:spPr>
        <p:txBody>
          <a:bodyPr/>
          <a:lstStyle/>
          <a:p>
            <a:r>
              <a:rPr lang="hr-HR" sz="2000" dirty="0" smtClean="0"/>
              <a:t>Pacijent se ne može sjetiti aktivnosti u kojima uživa</a:t>
            </a:r>
          </a:p>
          <a:p>
            <a:pPr lvl="1"/>
            <a:r>
              <a:rPr lang="hr-HR" sz="1800" dirty="0" smtClean="0"/>
              <a:t>Lista aktivnosti</a:t>
            </a:r>
          </a:p>
          <a:p>
            <a:endParaRPr lang="hr-HR" sz="2000" dirty="0"/>
          </a:p>
          <a:p>
            <a:r>
              <a:rPr lang="hr-HR" sz="2000" dirty="0" smtClean="0"/>
              <a:t>Pacijentov raspored je već „prenatrpan”</a:t>
            </a:r>
          </a:p>
          <a:p>
            <a:pPr lvl="1"/>
            <a:r>
              <a:rPr lang="hr-HR" sz="1800" dirty="0" smtClean="0"/>
              <a:t>Identifikacija i odgovaranje na ANM</a:t>
            </a:r>
          </a:p>
          <a:p>
            <a:pPr lvl="1"/>
            <a:r>
              <a:rPr lang="hr-HR" sz="1800" dirty="0" smtClean="0"/>
              <a:t>Balans aktivnosti u kojima uživa i koje daju osjećaj uspjeha</a:t>
            </a:r>
          </a:p>
          <a:p>
            <a:endParaRPr lang="hr-HR" sz="2000" dirty="0"/>
          </a:p>
          <a:p>
            <a:r>
              <a:rPr lang="hr-HR" sz="2000" dirty="0" smtClean="0"/>
              <a:t>Pacijent, unatoč promjenama, ne izvještava o napretku</a:t>
            </a:r>
          </a:p>
          <a:p>
            <a:pPr lvl="1"/>
            <a:r>
              <a:rPr lang="hr-HR" sz="1800" dirty="0" smtClean="0"/>
              <a:t>Procjena užitka/uspjeha neposredno nakon aktivnosti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653709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hr-HR" sz="2800" dirty="0" smtClean="0">
                <a:solidFill>
                  <a:schemeClr val="accent2">
                    <a:lumMod val="50000"/>
                  </a:schemeClr>
                </a:solidFill>
              </a:rPr>
              <a:t>Ljudi usvajaju određene kvalitete stalnim ponašanjem na određeni način… Postajete pravedni izvodeći pravedne akcije, umjereni ponašajući se na umjereni način, hrabri izvodeći hrabre akcije.</a:t>
            </a:r>
          </a:p>
          <a:p>
            <a:pPr marL="0" indent="0" algn="ctr">
              <a:buNone/>
            </a:pPr>
            <a:endParaRPr lang="hr-HR" sz="2400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0" indent="0" algn="r">
              <a:buNone/>
            </a:pPr>
            <a:r>
              <a:rPr lang="hr-HR" sz="2400" dirty="0" smtClean="0"/>
              <a:t>Aristotel (4. st. </a:t>
            </a:r>
            <a:r>
              <a:rPr lang="hr-HR" sz="2400" dirty="0" err="1"/>
              <a:t>p</a:t>
            </a:r>
            <a:r>
              <a:rPr lang="hr-HR" sz="2400" dirty="0" err="1" smtClean="0"/>
              <a:t>.n.e</a:t>
            </a:r>
            <a:r>
              <a:rPr lang="hr-HR" sz="2400" dirty="0" smtClean="0"/>
              <a:t>.) </a:t>
            </a: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205166526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151</TotalTime>
  <Words>668</Words>
  <Application>Microsoft Office PowerPoint</Application>
  <PresentationFormat>Widescreen</PresentationFormat>
  <Paragraphs>88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Courier New</vt:lpstr>
      <vt:lpstr>Trebuchet MS</vt:lpstr>
      <vt:lpstr>Wingdings 3</vt:lpstr>
      <vt:lpstr>Facet</vt:lpstr>
      <vt:lpstr>Bihevioralna aktivacija</vt:lpstr>
      <vt:lpstr>Uvod</vt:lpstr>
      <vt:lpstr>Praćenje dnevnog rasporeda</vt:lpstr>
      <vt:lpstr>Pregled rasporeda dnevnih aktivnosti</vt:lpstr>
      <vt:lpstr>Planiranje novog rasporeda</vt:lpstr>
      <vt:lpstr>Konceptualizacija neaktivnosti</vt:lpstr>
      <vt:lpstr>Konceptualizacija manjka osjećaja užitka ili uspjeha</vt:lpstr>
      <vt:lpstr>Moguće poteškoće u tretmanu</vt:lpstr>
      <vt:lpstr>PowerPoint Presentation</vt:lpstr>
      <vt:lpstr>Temeljni principi bihevioralne aktivacije</vt:lpstr>
      <vt:lpstr>Temeljni principi bihevioralne aktivacije</vt:lpstr>
      <vt:lpstr>ACTION akronim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Bihevioralna aktivacija</dc:title>
  <dc:creator>Danijela</dc:creator>
  <cp:lastModifiedBy>Danijela</cp:lastModifiedBy>
  <cp:revision>17</cp:revision>
  <dcterms:created xsi:type="dcterms:W3CDTF">2015-10-29T21:30:50Z</dcterms:created>
  <dcterms:modified xsi:type="dcterms:W3CDTF">2015-11-05T20:19:37Z</dcterms:modified>
</cp:coreProperties>
</file>