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61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4" r:id="rId15"/>
    <p:sldId id="275" r:id="rId16"/>
    <p:sldId id="282" r:id="rId17"/>
    <p:sldId id="283" r:id="rId18"/>
    <p:sldId id="280" r:id="rId19"/>
    <p:sldId id="281" r:id="rId20"/>
    <p:sldId id="284" r:id="rId21"/>
    <p:sldId id="285" r:id="rId22"/>
    <p:sldId id="276" r:id="rId23"/>
    <p:sldId id="286" r:id="rId24"/>
    <p:sldId id="289" r:id="rId25"/>
    <p:sldId id="288" r:id="rId26"/>
    <p:sldId id="277" r:id="rId27"/>
    <p:sldId id="293" r:id="rId28"/>
    <p:sldId id="291" r:id="rId29"/>
    <p:sldId id="292" r:id="rId30"/>
    <p:sldId id="278" r:id="rId31"/>
    <p:sldId id="295" r:id="rId32"/>
    <p:sldId id="296" r:id="rId33"/>
    <p:sldId id="297" r:id="rId34"/>
    <p:sldId id="279" r:id="rId35"/>
    <p:sldId id="29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4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927157-A673-4290-BD92-2D71764EFA0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769EE1-E32D-4777-84FA-89AE18DEA447}">
      <dgm:prSet phldrT="[Text]"/>
      <dgm:spPr/>
      <dgm:t>
        <a:bodyPr/>
        <a:lstStyle/>
        <a:p>
          <a:r>
            <a:rPr lang="hr-HR" dirty="0" smtClean="0"/>
            <a:t>ANKSIOZNOST</a:t>
          </a:r>
          <a:endParaRPr lang="en-US" dirty="0"/>
        </a:p>
      </dgm:t>
    </dgm:pt>
    <dgm:pt modelId="{69EE2E14-AE6E-4C9D-94A8-F2E7661B8265}" type="parTrans" cxnId="{E2A8FCE6-D9EB-4647-ABD5-97F9180523AE}">
      <dgm:prSet/>
      <dgm:spPr/>
      <dgm:t>
        <a:bodyPr/>
        <a:lstStyle/>
        <a:p>
          <a:endParaRPr lang="en-US"/>
        </a:p>
      </dgm:t>
    </dgm:pt>
    <dgm:pt modelId="{CEAB23CA-7674-45FC-BB46-C586EED1F850}" type="sibTrans" cxnId="{E2A8FCE6-D9EB-4647-ABD5-97F9180523AE}">
      <dgm:prSet/>
      <dgm:spPr/>
      <dgm:t>
        <a:bodyPr/>
        <a:lstStyle/>
        <a:p>
          <a:endParaRPr lang="en-US"/>
        </a:p>
      </dgm:t>
    </dgm:pt>
    <dgm:pt modelId="{8EC9F3A2-FFD3-4654-BF21-77B5708B1725}">
      <dgm:prSet phldrT="[Text]"/>
      <dgm:spPr/>
      <dgm:t>
        <a:bodyPr/>
        <a:lstStyle/>
        <a:p>
          <a:r>
            <a:rPr lang="hr-HR" dirty="0" smtClean="0"/>
            <a:t>Ostanak kući, gledanje TV-a</a:t>
          </a:r>
          <a:endParaRPr lang="en-US" dirty="0"/>
        </a:p>
      </dgm:t>
    </dgm:pt>
    <dgm:pt modelId="{00CD9D95-36A0-42B7-9C05-78046DE1B595}" type="parTrans" cxnId="{2C5B99FD-4743-4603-A19B-F1E41AB0A83B}">
      <dgm:prSet/>
      <dgm:spPr/>
      <dgm:t>
        <a:bodyPr/>
        <a:lstStyle/>
        <a:p>
          <a:endParaRPr lang="en-US"/>
        </a:p>
      </dgm:t>
    </dgm:pt>
    <dgm:pt modelId="{CFF2A351-3E84-489C-A58D-21D11A1ADC42}" type="sibTrans" cxnId="{2C5B99FD-4743-4603-A19B-F1E41AB0A83B}">
      <dgm:prSet/>
      <dgm:spPr/>
      <dgm:t>
        <a:bodyPr/>
        <a:lstStyle/>
        <a:p>
          <a:endParaRPr lang="en-US"/>
        </a:p>
      </dgm:t>
    </dgm:pt>
    <dgm:pt modelId="{C29F852A-6650-431D-8A51-0D1F9E6F5697}">
      <dgm:prSet phldrT="[Text]"/>
      <dgm:spPr/>
      <dgm:t>
        <a:bodyPr/>
        <a:lstStyle/>
        <a:p>
          <a:r>
            <a:rPr lang="hr-HR" dirty="0" smtClean="0"/>
            <a:t>Smanjenje anksioznosti</a:t>
          </a:r>
          <a:endParaRPr lang="en-US" dirty="0"/>
        </a:p>
      </dgm:t>
    </dgm:pt>
    <dgm:pt modelId="{E181BC7E-7CA2-445B-AF77-FFCBA5F19738}" type="parTrans" cxnId="{B64694F4-9AB2-45C5-8405-0BEF43CDB661}">
      <dgm:prSet/>
      <dgm:spPr/>
      <dgm:t>
        <a:bodyPr/>
        <a:lstStyle/>
        <a:p>
          <a:endParaRPr lang="en-US"/>
        </a:p>
      </dgm:t>
    </dgm:pt>
    <dgm:pt modelId="{56D8202F-BA20-4793-9B4B-3CAE3C37109C}" type="sibTrans" cxnId="{B64694F4-9AB2-45C5-8405-0BEF43CDB661}">
      <dgm:prSet/>
      <dgm:spPr/>
      <dgm:t>
        <a:bodyPr/>
        <a:lstStyle/>
        <a:p>
          <a:endParaRPr lang="en-US"/>
        </a:p>
      </dgm:t>
    </dgm:pt>
    <dgm:pt modelId="{EEC4EC0C-1E04-4EAC-A12A-14CB9C1D2FA9}">
      <dgm:prSet phldrT="[Text]"/>
      <dgm:spPr/>
      <dgm:t>
        <a:bodyPr/>
        <a:lstStyle/>
        <a:p>
          <a:r>
            <a:rPr lang="hr-HR" dirty="0" smtClean="0"/>
            <a:t>Razmišljanje o izlasku</a:t>
          </a:r>
          <a:endParaRPr lang="en-US" dirty="0"/>
        </a:p>
      </dgm:t>
    </dgm:pt>
    <dgm:pt modelId="{205A0111-4870-4CDC-8D01-1F527B3E0795}" type="parTrans" cxnId="{D577A937-B217-4402-9E45-EB5F8D5E0867}">
      <dgm:prSet/>
      <dgm:spPr/>
      <dgm:t>
        <a:bodyPr/>
        <a:lstStyle/>
        <a:p>
          <a:endParaRPr lang="en-US"/>
        </a:p>
      </dgm:t>
    </dgm:pt>
    <dgm:pt modelId="{672F6857-A3F2-4E52-A37E-2B77D0097026}" type="sibTrans" cxnId="{D577A937-B217-4402-9E45-EB5F8D5E0867}">
      <dgm:prSet/>
      <dgm:spPr/>
      <dgm:t>
        <a:bodyPr/>
        <a:lstStyle/>
        <a:p>
          <a:endParaRPr lang="en-US"/>
        </a:p>
      </dgm:t>
    </dgm:pt>
    <dgm:pt modelId="{5C7D286F-1648-4A20-85F7-83714036C6BE}" type="pres">
      <dgm:prSet presAssocID="{88927157-A673-4290-BD92-2D71764EFA0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8ABAF0-1B3B-45DF-ACED-56F9F1387A48}" type="pres">
      <dgm:prSet presAssocID="{40769EE1-E32D-4777-84FA-89AE18DEA447}" presName="dummy" presStyleCnt="0"/>
      <dgm:spPr/>
    </dgm:pt>
    <dgm:pt modelId="{A9C43A7C-7DCC-49FC-88EA-C4D46BB3B1E7}" type="pres">
      <dgm:prSet presAssocID="{40769EE1-E32D-4777-84FA-89AE18DEA447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336CFF-4952-41EA-9595-C1DBC1C38846}" type="pres">
      <dgm:prSet presAssocID="{CEAB23CA-7674-45FC-BB46-C586EED1F850}" presName="sibTrans" presStyleLbl="node1" presStyleIdx="0" presStyleCnt="4"/>
      <dgm:spPr/>
      <dgm:t>
        <a:bodyPr/>
        <a:lstStyle/>
        <a:p>
          <a:endParaRPr lang="en-US"/>
        </a:p>
      </dgm:t>
    </dgm:pt>
    <dgm:pt modelId="{D9C38331-4D3F-4CFA-AF10-4443EC410AD4}" type="pres">
      <dgm:prSet presAssocID="{8EC9F3A2-FFD3-4654-BF21-77B5708B1725}" presName="dummy" presStyleCnt="0"/>
      <dgm:spPr/>
    </dgm:pt>
    <dgm:pt modelId="{6876A2CC-589D-4A16-9624-EE5340093661}" type="pres">
      <dgm:prSet presAssocID="{8EC9F3A2-FFD3-4654-BF21-77B5708B1725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2F2C1-B6E7-4E90-9CD8-CF9C7D1F996B}" type="pres">
      <dgm:prSet presAssocID="{CFF2A351-3E84-489C-A58D-21D11A1ADC42}" presName="sibTrans" presStyleLbl="node1" presStyleIdx="1" presStyleCnt="4"/>
      <dgm:spPr/>
      <dgm:t>
        <a:bodyPr/>
        <a:lstStyle/>
        <a:p>
          <a:endParaRPr lang="en-US"/>
        </a:p>
      </dgm:t>
    </dgm:pt>
    <dgm:pt modelId="{A0E596E7-F58E-453C-8072-A013C8B43CED}" type="pres">
      <dgm:prSet presAssocID="{C29F852A-6650-431D-8A51-0D1F9E6F5697}" presName="dummy" presStyleCnt="0"/>
      <dgm:spPr/>
    </dgm:pt>
    <dgm:pt modelId="{71317A6C-A129-47A0-870C-0660CB4E7DD2}" type="pres">
      <dgm:prSet presAssocID="{C29F852A-6650-431D-8A51-0D1F9E6F5697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CA1AA-5638-4152-BD88-E4731576E11E}" type="pres">
      <dgm:prSet presAssocID="{56D8202F-BA20-4793-9B4B-3CAE3C37109C}" presName="sibTrans" presStyleLbl="node1" presStyleIdx="2" presStyleCnt="4"/>
      <dgm:spPr/>
      <dgm:t>
        <a:bodyPr/>
        <a:lstStyle/>
        <a:p>
          <a:endParaRPr lang="en-US"/>
        </a:p>
      </dgm:t>
    </dgm:pt>
    <dgm:pt modelId="{C55D437A-2BA4-42D6-A6F3-534472E3EDE8}" type="pres">
      <dgm:prSet presAssocID="{EEC4EC0C-1E04-4EAC-A12A-14CB9C1D2FA9}" presName="dummy" presStyleCnt="0"/>
      <dgm:spPr/>
    </dgm:pt>
    <dgm:pt modelId="{987C7404-182E-415F-B869-2882135F2F8B}" type="pres">
      <dgm:prSet presAssocID="{EEC4EC0C-1E04-4EAC-A12A-14CB9C1D2FA9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38AA14-CC9F-4D60-9B75-673D583AF959}" type="pres">
      <dgm:prSet presAssocID="{672F6857-A3F2-4E52-A37E-2B77D0097026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2C5B99FD-4743-4603-A19B-F1E41AB0A83B}" srcId="{88927157-A673-4290-BD92-2D71764EFA0B}" destId="{8EC9F3A2-FFD3-4654-BF21-77B5708B1725}" srcOrd="1" destOrd="0" parTransId="{00CD9D95-36A0-42B7-9C05-78046DE1B595}" sibTransId="{CFF2A351-3E84-489C-A58D-21D11A1ADC42}"/>
    <dgm:cxn modelId="{980EAA81-86F8-456C-9525-A9A499E33CCA}" type="presOf" srcId="{CEAB23CA-7674-45FC-BB46-C586EED1F850}" destId="{8E336CFF-4952-41EA-9595-C1DBC1C38846}" srcOrd="0" destOrd="0" presId="urn:microsoft.com/office/officeart/2005/8/layout/cycle1"/>
    <dgm:cxn modelId="{EF846252-6928-4150-9DE8-A388F3C80462}" type="presOf" srcId="{672F6857-A3F2-4E52-A37E-2B77D0097026}" destId="{A938AA14-CC9F-4D60-9B75-673D583AF959}" srcOrd="0" destOrd="0" presId="urn:microsoft.com/office/officeart/2005/8/layout/cycle1"/>
    <dgm:cxn modelId="{DA569B29-A82D-4408-96B1-3FC1E7D1DEF1}" type="presOf" srcId="{88927157-A673-4290-BD92-2D71764EFA0B}" destId="{5C7D286F-1648-4A20-85F7-83714036C6BE}" srcOrd="0" destOrd="0" presId="urn:microsoft.com/office/officeart/2005/8/layout/cycle1"/>
    <dgm:cxn modelId="{E2A8FCE6-D9EB-4647-ABD5-97F9180523AE}" srcId="{88927157-A673-4290-BD92-2D71764EFA0B}" destId="{40769EE1-E32D-4777-84FA-89AE18DEA447}" srcOrd="0" destOrd="0" parTransId="{69EE2E14-AE6E-4C9D-94A8-F2E7661B8265}" sibTransId="{CEAB23CA-7674-45FC-BB46-C586EED1F850}"/>
    <dgm:cxn modelId="{4B738068-EAAC-4857-9DAD-5E98CC19B3F8}" type="presOf" srcId="{8EC9F3A2-FFD3-4654-BF21-77B5708B1725}" destId="{6876A2CC-589D-4A16-9624-EE5340093661}" srcOrd="0" destOrd="0" presId="urn:microsoft.com/office/officeart/2005/8/layout/cycle1"/>
    <dgm:cxn modelId="{6B19FAC3-D6B9-4A56-8FFA-DB8E16527333}" type="presOf" srcId="{C29F852A-6650-431D-8A51-0D1F9E6F5697}" destId="{71317A6C-A129-47A0-870C-0660CB4E7DD2}" srcOrd="0" destOrd="0" presId="urn:microsoft.com/office/officeart/2005/8/layout/cycle1"/>
    <dgm:cxn modelId="{B64694F4-9AB2-45C5-8405-0BEF43CDB661}" srcId="{88927157-A673-4290-BD92-2D71764EFA0B}" destId="{C29F852A-6650-431D-8A51-0D1F9E6F5697}" srcOrd="2" destOrd="0" parTransId="{E181BC7E-7CA2-445B-AF77-FFCBA5F19738}" sibTransId="{56D8202F-BA20-4793-9B4B-3CAE3C37109C}"/>
    <dgm:cxn modelId="{01EBF035-F2BA-4A81-B67F-67B17A349F53}" type="presOf" srcId="{CFF2A351-3E84-489C-A58D-21D11A1ADC42}" destId="{3112F2C1-B6E7-4E90-9CD8-CF9C7D1F996B}" srcOrd="0" destOrd="0" presId="urn:microsoft.com/office/officeart/2005/8/layout/cycle1"/>
    <dgm:cxn modelId="{B8E2A6CA-289D-43BC-8443-CA9CE8A6DA93}" type="presOf" srcId="{56D8202F-BA20-4793-9B4B-3CAE3C37109C}" destId="{1B0CA1AA-5638-4152-BD88-E4731576E11E}" srcOrd="0" destOrd="0" presId="urn:microsoft.com/office/officeart/2005/8/layout/cycle1"/>
    <dgm:cxn modelId="{D577A937-B217-4402-9E45-EB5F8D5E0867}" srcId="{88927157-A673-4290-BD92-2D71764EFA0B}" destId="{EEC4EC0C-1E04-4EAC-A12A-14CB9C1D2FA9}" srcOrd="3" destOrd="0" parTransId="{205A0111-4870-4CDC-8D01-1F527B3E0795}" sibTransId="{672F6857-A3F2-4E52-A37E-2B77D0097026}"/>
    <dgm:cxn modelId="{04CB5C02-612D-40CB-982A-53D24E9E8F53}" type="presOf" srcId="{EEC4EC0C-1E04-4EAC-A12A-14CB9C1D2FA9}" destId="{987C7404-182E-415F-B869-2882135F2F8B}" srcOrd="0" destOrd="0" presId="urn:microsoft.com/office/officeart/2005/8/layout/cycle1"/>
    <dgm:cxn modelId="{915FE2F2-D951-44F0-B86F-AF6D5EE3DD48}" type="presOf" srcId="{40769EE1-E32D-4777-84FA-89AE18DEA447}" destId="{A9C43A7C-7DCC-49FC-88EA-C4D46BB3B1E7}" srcOrd="0" destOrd="0" presId="urn:microsoft.com/office/officeart/2005/8/layout/cycle1"/>
    <dgm:cxn modelId="{21B7C3B7-1E27-45A8-8F09-EC073E4A90A3}" type="presParOf" srcId="{5C7D286F-1648-4A20-85F7-83714036C6BE}" destId="{348ABAF0-1B3B-45DF-ACED-56F9F1387A48}" srcOrd="0" destOrd="0" presId="urn:microsoft.com/office/officeart/2005/8/layout/cycle1"/>
    <dgm:cxn modelId="{52F105FB-4D6C-4C3E-B932-1677F5567770}" type="presParOf" srcId="{5C7D286F-1648-4A20-85F7-83714036C6BE}" destId="{A9C43A7C-7DCC-49FC-88EA-C4D46BB3B1E7}" srcOrd="1" destOrd="0" presId="urn:microsoft.com/office/officeart/2005/8/layout/cycle1"/>
    <dgm:cxn modelId="{4E489781-68D5-41F5-B12B-CCA1FD3E5C10}" type="presParOf" srcId="{5C7D286F-1648-4A20-85F7-83714036C6BE}" destId="{8E336CFF-4952-41EA-9595-C1DBC1C38846}" srcOrd="2" destOrd="0" presId="urn:microsoft.com/office/officeart/2005/8/layout/cycle1"/>
    <dgm:cxn modelId="{BFA0B137-FEDD-426B-AAAC-8114F41DD277}" type="presParOf" srcId="{5C7D286F-1648-4A20-85F7-83714036C6BE}" destId="{D9C38331-4D3F-4CFA-AF10-4443EC410AD4}" srcOrd="3" destOrd="0" presId="urn:microsoft.com/office/officeart/2005/8/layout/cycle1"/>
    <dgm:cxn modelId="{416BBDE4-DFD8-40E3-ADCC-A18218EF5709}" type="presParOf" srcId="{5C7D286F-1648-4A20-85F7-83714036C6BE}" destId="{6876A2CC-589D-4A16-9624-EE5340093661}" srcOrd="4" destOrd="0" presId="urn:microsoft.com/office/officeart/2005/8/layout/cycle1"/>
    <dgm:cxn modelId="{736E5864-E19F-4B39-BC6E-B11D1E395D76}" type="presParOf" srcId="{5C7D286F-1648-4A20-85F7-83714036C6BE}" destId="{3112F2C1-B6E7-4E90-9CD8-CF9C7D1F996B}" srcOrd="5" destOrd="0" presId="urn:microsoft.com/office/officeart/2005/8/layout/cycle1"/>
    <dgm:cxn modelId="{6F25E088-A3B4-4A82-AA35-633E25424D54}" type="presParOf" srcId="{5C7D286F-1648-4A20-85F7-83714036C6BE}" destId="{A0E596E7-F58E-453C-8072-A013C8B43CED}" srcOrd="6" destOrd="0" presId="urn:microsoft.com/office/officeart/2005/8/layout/cycle1"/>
    <dgm:cxn modelId="{A8517E09-88D1-45C7-9087-871AA81CBA05}" type="presParOf" srcId="{5C7D286F-1648-4A20-85F7-83714036C6BE}" destId="{71317A6C-A129-47A0-870C-0660CB4E7DD2}" srcOrd="7" destOrd="0" presId="urn:microsoft.com/office/officeart/2005/8/layout/cycle1"/>
    <dgm:cxn modelId="{242C8AE5-1CBC-42A2-8464-14DD84F9A335}" type="presParOf" srcId="{5C7D286F-1648-4A20-85F7-83714036C6BE}" destId="{1B0CA1AA-5638-4152-BD88-E4731576E11E}" srcOrd="8" destOrd="0" presId="urn:microsoft.com/office/officeart/2005/8/layout/cycle1"/>
    <dgm:cxn modelId="{C2C184B5-E3EB-48A9-A8F7-F905801C1DCB}" type="presParOf" srcId="{5C7D286F-1648-4A20-85F7-83714036C6BE}" destId="{C55D437A-2BA4-42D6-A6F3-534472E3EDE8}" srcOrd="9" destOrd="0" presId="urn:microsoft.com/office/officeart/2005/8/layout/cycle1"/>
    <dgm:cxn modelId="{0CFF9EFC-6391-466A-94B2-D931CA6A3EE9}" type="presParOf" srcId="{5C7D286F-1648-4A20-85F7-83714036C6BE}" destId="{987C7404-182E-415F-B869-2882135F2F8B}" srcOrd="10" destOrd="0" presId="urn:microsoft.com/office/officeart/2005/8/layout/cycle1"/>
    <dgm:cxn modelId="{5E1555E8-A21F-4AA5-974D-30E172547ADF}" type="presParOf" srcId="{5C7D286F-1648-4A20-85F7-83714036C6BE}" destId="{A938AA14-CC9F-4D60-9B75-673D583AF959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C43A7C-7DCC-49FC-88EA-C4D46BB3B1E7}">
      <dsp:nvSpPr>
        <dsp:cNvPr id="0" name=""/>
        <dsp:cNvSpPr/>
      </dsp:nvSpPr>
      <dsp:spPr>
        <a:xfrm>
          <a:off x="3551358" y="90962"/>
          <a:ext cx="1437679" cy="143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ANKSIOZNOST</a:t>
          </a:r>
          <a:endParaRPr lang="en-US" sz="1500" kern="1200" dirty="0"/>
        </a:p>
      </dsp:txBody>
      <dsp:txXfrm>
        <a:off x="3551358" y="90962"/>
        <a:ext cx="1437679" cy="1437679"/>
      </dsp:txXfrm>
    </dsp:sp>
    <dsp:sp modelId="{8E336CFF-4952-41EA-9595-C1DBC1C38846}">
      <dsp:nvSpPr>
        <dsp:cNvPr id="0" name=""/>
        <dsp:cNvSpPr/>
      </dsp:nvSpPr>
      <dsp:spPr>
        <a:xfrm>
          <a:off x="1015841" y="-158"/>
          <a:ext cx="4064317" cy="4064317"/>
        </a:xfrm>
        <a:prstGeom prst="circularArrow">
          <a:avLst>
            <a:gd name="adj1" fmla="val 6898"/>
            <a:gd name="adj2" fmla="val 465012"/>
            <a:gd name="adj3" fmla="val 550847"/>
            <a:gd name="adj4" fmla="val 205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76A2CC-589D-4A16-9624-EE5340093661}">
      <dsp:nvSpPr>
        <dsp:cNvPr id="0" name=""/>
        <dsp:cNvSpPr/>
      </dsp:nvSpPr>
      <dsp:spPr>
        <a:xfrm>
          <a:off x="3551358" y="2535358"/>
          <a:ext cx="1437679" cy="143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Ostanak kući, gledanje TV-a</a:t>
          </a:r>
          <a:endParaRPr lang="en-US" sz="1500" kern="1200" dirty="0"/>
        </a:p>
      </dsp:txBody>
      <dsp:txXfrm>
        <a:off x="3551358" y="2535358"/>
        <a:ext cx="1437679" cy="1437679"/>
      </dsp:txXfrm>
    </dsp:sp>
    <dsp:sp modelId="{3112F2C1-B6E7-4E90-9CD8-CF9C7D1F996B}">
      <dsp:nvSpPr>
        <dsp:cNvPr id="0" name=""/>
        <dsp:cNvSpPr/>
      </dsp:nvSpPr>
      <dsp:spPr>
        <a:xfrm>
          <a:off x="1015841" y="-158"/>
          <a:ext cx="4064317" cy="4064317"/>
        </a:xfrm>
        <a:prstGeom prst="circularArrow">
          <a:avLst>
            <a:gd name="adj1" fmla="val 6898"/>
            <a:gd name="adj2" fmla="val 465012"/>
            <a:gd name="adj3" fmla="val 5950847"/>
            <a:gd name="adj4" fmla="val 43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317A6C-A129-47A0-870C-0660CB4E7DD2}">
      <dsp:nvSpPr>
        <dsp:cNvPr id="0" name=""/>
        <dsp:cNvSpPr/>
      </dsp:nvSpPr>
      <dsp:spPr>
        <a:xfrm>
          <a:off x="1106962" y="2535358"/>
          <a:ext cx="1437679" cy="143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Smanjenje anksioznosti</a:t>
          </a:r>
          <a:endParaRPr lang="en-US" sz="1500" kern="1200" dirty="0"/>
        </a:p>
      </dsp:txBody>
      <dsp:txXfrm>
        <a:off x="1106962" y="2535358"/>
        <a:ext cx="1437679" cy="1437679"/>
      </dsp:txXfrm>
    </dsp:sp>
    <dsp:sp modelId="{1B0CA1AA-5638-4152-BD88-E4731576E11E}">
      <dsp:nvSpPr>
        <dsp:cNvPr id="0" name=""/>
        <dsp:cNvSpPr/>
      </dsp:nvSpPr>
      <dsp:spPr>
        <a:xfrm>
          <a:off x="1015841" y="-158"/>
          <a:ext cx="4064317" cy="4064317"/>
        </a:xfrm>
        <a:prstGeom prst="circularArrow">
          <a:avLst>
            <a:gd name="adj1" fmla="val 6898"/>
            <a:gd name="adj2" fmla="val 465012"/>
            <a:gd name="adj3" fmla="val 11350847"/>
            <a:gd name="adj4" fmla="val 97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C7404-182E-415F-B869-2882135F2F8B}">
      <dsp:nvSpPr>
        <dsp:cNvPr id="0" name=""/>
        <dsp:cNvSpPr/>
      </dsp:nvSpPr>
      <dsp:spPr>
        <a:xfrm>
          <a:off x="1106962" y="90962"/>
          <a:ext cx="1437679" cy="1437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500" kern="1200" dirty="0" smtClean="0"/>
            <a:t>Razmišljanje o izlasku</a:t>
          </a:r>
          <a:endParaRPr lang="en-US" sz="1500" kern="1200" dirty="0"/>
        </a:p>
      </dsp:txBody>
      <dsp:txXfrm>
        <a:off x="1106962" y="90962"/>
        <a:ext cx="1437679" cy="1437679"/>
      </dsp:txXfrm>
    </dsp:sp>
    <dsp:sp modelId="{A938AA14-CC9F-4D60-9B75-673D583AF959}">
      <dsp:nvSpPr>
        <dsp:cNvPr id="0" name=""/>
        <dsp:cNvSpPr/>
      </dsp:nvSpPr>
      <dsp:spPr>
        <a:xfrm>
          <a:off x="1015841" y="-158"/>
          <a:ext cx="4064317" cy="4064317"/>
        </a:xfrm>
        <a:prstGeom prst="circularArrow">
          <a:avLst>
            <a:gd name="adj1" fmla="val 6898"/>
            <a:gd name="adj2" fmla="val 465012"/>
            <a:gd name="adj3" fmla="val 16750847"/>
            <a:gd name="adj4" fmla="val 151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FB7F609-E089-492D-ABE4-DB6BD8A67D17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55FDFED-8F9D-45B9-B8EC-2F95393DB7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Bihevioralno kognitivni tretman depresije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947088"/>
          </a:xfrm>
        </p:spPr>
        <p:txBody>
          <a:bodyPr>
            <a:normAutofit fontScale="77500" lnSpcReduction="20000"/>
          </a:bodyPr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Praktikum 2, Zagreb</a:t>
            </a:r>
          </a:p>
          <a:p>
            <a:r>
              <a:rPr lang="hr-HR" dirty="0" smtClean="0"/>
              <a:t>Pripremio: Zlatko Bajić, mag. psych.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Kognitivni modeli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Temeljna pretpostavka: kognitivne, motivacijske i vegetativne simptome depresije uzrokuju, povećavaju ili održavaju pristranosti, distorzije ili stilovi razmišljanja</a:t>
            </a:r>
          </a:p>
          <a:p>
            <a:endParaRPr lang="hr-HR" dirty="0" smtClean="0"/>
          </a:p>
          <a:p>
            <a:r>
              <a:rPr lang="hr-HR" dirty="0" smtClean="0"/>
              <a:t>Model tri razine kognitivnih distorzija (Beck i Alford, 2008)</a:t>
            </a:r>
          </a:p>
          <a:p>
            <a:endParaRPr lang="hr-HR" dirty="0" smtClean="0"/>
          </a:p>
          <a:p>
            <a:r>
              <a:rPr lang="hr-HR" dirty="0" smtClean="0"/>
              <a:t>Modeli temeljeni na atribucijama</a:t>
            </a:r>
          </a:p>
          <a:p>
            <a:endParaRPr lang="hr-HR" dirty="0" smtClean="0"/>
          </a:p>
          <a:p>
            <a:r>
              <a:rPr lang="hr-HR" dirty="0" smtClean="0"/>
              <a:t>Metakognitivni model ruminiranja i depresije (Wells, 2009)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Model tri razine kognitivnih distorzija (Beck i Alford, 2008)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Depresivne osobe imaju negativnu percepcija sebe, iskustva i budućnosti</a:t>
            </a:r>
          </a:p>
          <a:p>
            <a:endParaRPr lang="hr-HR" dirty="0" smtClean="0"/>
          </a:p>
          <a:p>
            <a:r>
              <a:rPr lang="hr-HR" dirty="0" smtClean="0"/>
              <a:t>3 razine distorzija:</a:t>
            </a:r>
          </a:p>
          <a:p>
            <a:pPr lvl="1"/>
            <a:r>
              <a:rPr lang="hr-HR" dirty="0" smtClean="0"/>
              <a:t>Negativne automatske misli (“</a:t>
            </a:r>
            <a:r>
              <a:rPr lang="hr-HR" i="1" dirty="0" smtClean="0"/>
              <a:t>Ja sam gubitnik”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Posredujuća vjerovanja (“</a:t>
            </a:r>
            <a:r>
              <a:rPr lang="hr-HR" i="1" dirty="0" smtClean="0"/>
              <a:t>Ako ne prođem ispit, to znači da sam gubitnik”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Bazična uvjerenja (</a:t>
            </a:r>
            <a:r>
              <a:rPr lang="hr-HR" i="1" dirty="0" smtClean="0"/>
              <a:t>“Osuđen sam na neuspjeh”</a:t>
            </a:r>
            <a:r>
              <a:rPr lang="hr-HR" dirty="0" smtClean="0"/>
              <a:t>)</a:t>
            </a:r>
          </a:p>
          <a:p>
            <a:pPr lvl="1"/>
            <a:endParaRPr lang="hr-HR" dirty="0" smtClean="0"/>
          </a:p>
          <a:p>
            <a:r>
              <a:rPr lang="hr-HR" b="1" dirty="0" smtClean="0"/>
              <a:t>Promjene u načinu mišljenja dovode do promjena u osjećajima</a:t>
            </a:r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200" i="1" dirty="0" smtClean="0"/>
              <a:t>Modeli temeljeni na atribucijama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r-HR" b="1" dirty="0" smtClean="0"/>
              <a:t>Model naučene bespomoćnosti (Abramson, Seligman i Teasdale, 1978)</a:t>
            </a:r>
          </a:p>
          <a:p>
            <a:endParaRPr lang="hr-HR" dirty="0" smtClean="0"/>
          </a:p>
          <a:p>
            <a:r>
              <a:rPr lang="hr-HR" dirty="0" smtClean="0"/>
              <a:t>Depresija kao sklonost atribuiranja neuspjeha unutrašnjim i stabilnim osobinama </a:t>
            </a:r>
          </a:p>
          <a:p>
            <a:pPr lvl="1"/>
            <a:r>
              <a:rPr lang="hr-HR" i="1" dirty="0" smtClean="0"/>
              <a:t>“Nesposoban sam</a:t>
            </a:r>
            <a:r>
              <a:rPr lang="hr-HR" dirty="0" smtClean="0"/>
              <a:t>” vs “</a:t>
            </a:r>
            <a:r>
              <a:rPr lang="hr-HR" i="1" dirty="0" smtClean="0"/>
              <a:t>Nisam se dovoljno trudio”</a:t>
            </a:r>
            <a:endParaRPr lang="hr-HR" dirty="0" smtClean="0"/>
          </a:p>
          <a:p>
            <a:endParaRPr lang="hr-HR" b="1" dirty="0" smtClean="0"/>
          </a:p>
          <a:p>
            <a:pPr>
              <a:buNone/>
            </a:pPr>
            <a:endParaRPr lang="hr-HR" b="1" dirty="0" smtClean="0"/>
          </a:p>
          <a:p>
            <a:pPr>
              <a:buNone/>
            </a:pPr>
            <a:r>
              <a:rPr lang="hr-HR" b="1" dirty="0" smtClean="0"/>
              <a:t>Model očaja (Abramson, Metalsky i Alloy, 1989)</a:t>
            </a:r>
            <a:endParaRPr lang="hr-HR" dirty="0"/>
          </a:p>
          <a:p>
            <a:endParaRPr lang="hr-HR" dirty="0" smtClean="0"/>
          </a:p>
          <a:p>
            <a:r>
              <a:rPr lang="hr-HR" dirty="0" smtClean="0"/>
              <a:t>Pripisivanje negativnih događaja stabilnim, globalnim i unutrašnjim uzrocima dovodi do specifičnih simptoma depresije</a:t>
            </a:r>
          </a:p>
          <a:p>
            <a:pPr lvl="1"/>
            <a:r>
              <a:rPr lang="hr-HR" i="1" dirty="0" smtClean="0"/>
              <a:t>Uvijek sam gubitnik -&gt; </a:t>
            </a:r>
            <a:r>
              <a:rPr lang="hr-HR" dirty="0" smtClean="0"/>
              <a:t>nedostatak energije, smanjeno samopoštovanje, ideje o samoubojstvu, tuga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Metakognitivni model ruminiranja i depresije (Wells, 2009)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dirty="0" smtClean="0"/>
              <a:t>Ruminiranje – često obilježje depresije</a:t>
            </a:r>
          </a:p>
          <a:p>
            <a:r>
              <a:rPr lang="hr-HR" sz="1800" dirty="0" smtClean="0"/>
              <a:t>Depresivni ruminatori vjeruju da će im ono pomoći, ali nemaju kontrolu nad ruminacijama</a:t>
            </a:r>
          </a:p>
          <a:p>
            <a:endParaRPr lang="hr-HR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211960" y="4941168"/>
            <a:ext cx="165618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DEPRESIVNO RUMINIRANJE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11960" y="2636912"/>
            <a:ext cx="15121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depresivne misli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59632" y="4941168"/>
            <a:ext cx="15121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depresivna ponašanja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236296" y="4941168"/>
            <a:ext cx="15121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loše raspoloženje</a:t>
            </a:r>
            <a:endParaRPr lang="en-US" dirty="0"/>
          </a:p>
        </p:txBody>
      </p:sp>
      <p:sp>
        <p:nvSpPr>
          <p:cNvPr id="14" name="Left-Right Arrow 13"/>
          <p:cNvSpPr/>
          <p:nvPr/>
        </p:nvSpPr>
        <p:spPr>
          <a:xfrm>
            <a:off x="2987824" y="5229200"/>
            <a:ext cx="1008112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6012160" y="5229200"/>
            <a:ext cx="1008112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 rot="5400000">
            <a:off x="4463988" y="4041068"/>
            <a:ext cx="1008112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circle arro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2492896"/>
            <a:ext cx="2304256" cy="23042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96950"/>
          </a:xfrm>
        </p:spPr>
        <p:txBody>
          <a:bodyPr>
            <a:noAutofit/>
          </a:bodyPr>
          <a:lstStyle/>
          <a:p>
            <a:r>
              <a:rPr lang="hr-HR" sz="2800" b="1" dirty="0" smtClean="0"/>
              <a:t>Model interpersonalnog potkrepljenja </a:t>
            </a:r>
            <a:r>
              <a:rPr lang="hr-HR" sz="2800" dirty="0" smtClean="0"/>
              <a:t>(Coyne, 1989)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547664" y="4005064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žaljenje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491880" y="4869160"/>
            <a:ext cx="1512168" cy="72008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Tješenje i pažnja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851920" y="1556792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Odbijanje pomoći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724128" y="3140968"/>
            <a:ext cx="1512168" cy="72008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odbacivanje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004048" y="2132856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Negativna slika o sebi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5292080" y="4149080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Stalno žaljenje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763688" y="2420888"/>
            <a:ext cx="1512168" cy="72008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Povlačenje, kritiziranje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763688" y="357301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/>
              <a:t>Početak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Tretman depresije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hr-HR" dirty="0" smtClean="0"/>
              <a:t>Procjena</a:t>
            </a:r>
          </a:p>
          <a:p>
            <a:pPr lvl="1"/>
            <a:r>
              <a:rPr lang="hr-HR" dirty="0" smtClean="0"/>
              <a:t>Testovi i klinički intervju</a:t>
            </a:r>
          </a:p>
          <a:p>
            <a:pPr lvl="1"/>
            <a:r>
              <a:rPr lang="hr-HR" dirty="0" smtClean="0"/>
              <a:t>Evaluacija rizika od samoubojstva</a:t>
            </a:r>
          </a:p>
          <a:p>
            <a:pPr lvl="1"/>
            <a:r>
              <a:rPr lang="hr-HR" dirty="0" smtClean="0"/>
              <a:t>Razmatranje lijekova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Upoznavanje s tretmanom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Utvrđivanje ciljeva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Bihevioralna aktivacija i druge bihevioralne intervencije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Kognitivne intervencije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Cijepljenje (inokulacija) protiv budućih depresivnih epizoda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Završavanje tretmana</a:t>
            </a:r>
          </a:p>
          <a:p>
            <a:pPr marL="596646" indent="-514350">
              <a:buFont typeface="+mj-lt"/>
              <a:buAutoNum type="arabicPeriod"/>
            </a:pPr>
            <a:r>
              <a:rPr lang="hr-HR" dirty="0" smtClean="0"/>
              <a:t>Tretman ojačavanja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Inicijalna procjena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941640"/>
          </a:xfrm>
        </p:spPr>
        <p:txBody>
          <a:bodyPr>
            <a:normAutofit fontScale="55000" lnSpcReduction="20000"/>
          </a:bodyPr>
          <a:lstStyle/>
          <a:p>
            <a:r>
              <a:rPr lang="hr-HR" sz="3600" dirty="0" smtClean="0"/>
              <a:t>Prisutnost ranijih depresivnih i maničnih epizoda</a:t>
            </a:r>
          </a:p>
          <a:p>
            <a:r>
              <a:rPr lang="hr-HR" sz="3600" dirty="0" smtClean="0"/>
              <a:t>Trenutno prisutno ili u anamnezi:</a:t>
            </a:r>
          </a:p>
          <a:p>
            <a:pPr lvl="1"/>
            <a:r>
              <a:rPr lang="hr-HR" sz="3300" dirty="0" smtClean="0"/>
              <a:t>Misli o samoubojstvu i suicidalnog ponašanja</a:t>
            </a:r>
          </a:p>
          <a:p>
            <a:pPr lvl="1"/>
            <a:r>
              <a:rPr lang="hr-HR" sz="3300" dirty="0" smtClean="0"/>
              <a:t>Zloupotreba psihoaktivnih tvari</a:t>
            </a:r>
          </a:p>
          <a:p>
            <a:pPr lvl="1"/>
            <a:r>
              <a:rPr lang="hr-HR" sz="3300" dirty="0" smtClean="0"/>
              <a:t>Anksioznost ili drugih poremećaja</a:t>
            </a:r>
          </a:p>
          <a:p>
            <a:pPr lvl="1"/>
            <a:r>
              <a:rPr lang="hr-HR" sz="3300" dirty="0" smtClean="0"/>
              <a:t>Bračni sukobi</a:t>
            </a:r>
          </a:p>
          <a:p>
            <a:r>
              <a:rPr lang="hr-HR" sz="3600" dirty="0" smtClean="0"/>
              <a:t>Precipitirajući stresori / događaji</a:t>
            </a:r>
          </a:p>
          <a:p>
            <a:r>
              <a:rPr lang="hr-HR" sz="3600" dirty="0" smtClean="0"/>
              <a:t>Zdravstvene teškoće (medicinski faktori)</a:t>
            </a:r>
          </a:p>
          <a:p>
            <a:r>
              <a:rPr lang="hr-HR" sz="3600" dirty="0" smtClean="0"/>
              <a:t>Trenutačni rizik od samoubojstva</a:t>
            </a:r>
          </a:p>
          <a:p>
            <a:endParaRPr lang="hr-HR" sz="3600" dirty="0" smtClean="0"/>
          </a:p>
          <a:p>
            <a:r>
              <a:rPr lang="hr-HR" sz="3600" dirty="0" smtClean="0"/>
              <a:t>Pojava i trajanje trenutačne depresivne epizode, prisutni simptomi</a:t>
            </a:r>
          </a:p>
          <a:p>
            <a:r>
              <a:rPr lang="hr-HR" sz="3600" dirty="0" smtClean="0"/>
              <a:t>Procjena:</a:t>
            </a:r>
          </a:p>
          <a:p>
            <a:pPr lvl="1"/>
            <a:r>
              <a:rPr lang="hr-HR" sz="3300" dirty="0" smtClean="0"/>
              <a:t>Kognitivnih faktora (disfunkcionalne misli i vjerovanja,  sigurnosna ponašanja itd.)</a:t>
            </a:r>
          </a:p>
          <a:p>
            <a:pPr lvl="1"/>
            <a:r>
              <a:rPr lang="hr-HR" sz="3300" dirty="0" smtClean="0"/>
              <a:t>Bihevioralnih faktora (ruminiranje, loše socijalne vještine, niska razina ponašanja)</a:t>
            </a:r>
          </a:p>
          <a:p>
            <a:pPr lvl="1"/>
            <a:r>
              <a:rPr lang="hr-HR" sz="3300" dirty="0" smtClean="0"/>
              <a:t>Interpersonalnih faktora (sukobi i svađe, gubitak odnosa, nedostatak asertivnosti)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Inicijalna procjena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r-HR" dirty="0" smtClean="0"/>
          </a:p>
          <a:p>
            <a:r>
              <a:rPr lang="hr-HR" dirty="0" smtClean="0"/>
              <a:t>Ako je potrebno, intervju s partnerom ili drugom važnom osobom u klijentovu životu radi prikupljanja  podataka o ranijim teškoćama,  ljutnji i neprijateljstvu, sukobima u odnosu, zloupotrebi psihoaktivnih tvari i slično</a:t>
            </a:r>
          </a:p>
          <a:p>
            <a:endParaRPr lang="hr-HR" dirty="0" smtClean="0"/>
          </a:p>
          <a:p>
            <a:r>
              <a:rPr lang="hr-HR" dirty="0" smtClean="0"/>
              <a:t>Upitnici: BDI-II, BAI, Kratki upitnik depresivne simptomatologije (QIDS)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/>
              <a:t>Procjena rizika od samoubojstva: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r-HR" dirty="0" smtClean="0"/>
              <a:t>Provjeriti prisutnost suicidalnih misli i ponašanja</a:t>
            </a:r>
          </a:p>
          <a:p>
            <a:pPr lvl="1"/>
            <a:endParaRPr lang="hr-HR" dirty="0" smtClean="0"/>
          </a:p>
          <a:p>
            <a:pPr lvl="1"/>
            <a:r>
              <a:rPr lang="hr-HR" dirty="0" smtClean="0"/>
              <a:t>Obratiti pažnju na rizične i zaštitne faktore</a:t>
            </a:r>
          </a:p>
          <a:p>
            <a:pPr lvl="1"/>
            <a:endParaRPr lang="hr-HR" dirty="0" smtClean="0"/>
          </a:p>
          <a:p>
            <a:pPr lvl="1"/>
            <a:r>
              <a:rPr lang="hr-HR" dirty="0" smtClean="0"/>
              <a:t>Direktno razgovarati s klijentom</a:t>
            </a:r>
          </a:p>
          <a:p>
            <a:pPr lvl="1"/>
            <a:endParaRPr lang="hr-HR" dirty="0" smtClean="0"/>
          </a:p>
          <a:p>
            <a:pPr lvl="1"/>
            <a:r>
              <a:rPr lang="hr-HR" dirty="0" smtClean="0"/>
              <a:t>Ugovor o nepokušavanju samoubojstva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Razmatranje lijekova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Svim pacijentima dati mogućnost liječenja antidepresivima</a:t>
            </a:r>
          </a:p>
          <a:p>
            <a:endParaRPr lang="hr-HR" dirty="0" smtClean="0"/>
          </a:p>
          <a:p>
            <a:r>
              <a:rPr lang="hr-HR" dirty="0" smtClean="0"/>
              <a:t>Posebno kod teže depresivnih pacijenata</a:t>
            </a:r>
          </a:p>
          <a:p>
            <a:endParaRPr lang="hr-HR" dirty="0" smtClean="0"/>
          </a:p>
          <a:p>
            <a:r>
              <a:rPr lang="hr-HR" dirty="0" smtClean="0"/>
              <a:t>Korisni u povećanju motivacije, energije, apetita, koncentracije i sposobnosti udaljavanja od negativnih misli</a:t>
            </a:r>
          </a:p>
          <a:p>
            <a:endParaRPr lang="hr-HR" dirty="0" smtClean="0"/>
          </a:p>
          <a:p>
            <a:r>
              <a:rPr lang="hr-HR" dirty="0" smtClean="0"/>
              <a:t>Dokazi da kobiniranje lijekova s BKT-om povećava postotak remisija kod osoba s kroničnom depresijom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je depresija?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Jedan od najtežih psihijatrijskih poremećaja</a:t>
            </a:r>
          </a:p>
          <a:p>
            <a:endParaRPr lang="hr-HR" dirty="0" smtClean="0"/>
          </a:p>
          <a:p>
            <a:r>
              <a:rPr lang="hr-HR" dirty="0" smtClean="0"/>
              <a:t>Vodeći uzrok otežanog radnog i socijalnog funkcioniranja u svijetu za osobe od 15 – 44 g</a:t>
            </a:r>
          </a:p>
          <a:p>
            <a:endParaRPr lang="hr-HR" dirty="0" smtClean="0"/>
          </a:p>
          <a:p>
            <a:r>
              <a:rPr lang="hr-HR" dirty="0" smtClean="0"/>
              <a:t>Ključni simptomi: </a:t>
            </a:r>
          </a:p>
          <a:p>
            <a:pPr lvl="1"/>
            <a:r>
              <a:rPr lang="hr-HR" dirty="0" smtClean="0"/>
              <a:t>depresivno raspoloženje</a:t>
            </a:r>
          </a:p>
          <a:p>
            <a:pPr lvl="1"/>
            <a:r>
              <a:rPr lang="hr-HR" dirty="0" smtClean="0"/>
              <a:t>manjak uživanja u većini aktivnosti</a:t>
            </a:r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Upoznavanje s tretmanom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Psihoedukacija o depresiji</a:t>
            </a:r>
          </a:p>
          <a:p>
            <a:endParaRPr lang="hr-HR" dirty="0" smtClean="0"/>
          </a:p>
          <a:p>
            <a:r>
              <a:rPr lang="hr-HR" dirty="0" smtClean="0"/>
              <a:t>Konceptualizacija trenutno prisutnih simptoma</a:t>
            </a:r>
          </a:p>
          <a:p>
            <a:pPr lvl="1"/>
            <a:r>
              <a:rPr lang="hr-HR" dirty="0" smtClean="0"/>
              <a:t>Bihevioralni simptomi</a:t>
            </a:r>
          </a:p>
          <a:p>
            <a:pPr lvl="1"/>
            <a:r>
              <a:rPr lang="hr-HR" dirty="0" smtClean="0"/>
              <a:t>Životni problemi</a:t>
            </a:r>
          </a:p>
          <a:p>
            <a:pPr lvl="1"/>
            <a:r>
              <a:rPr lang="hr-HR" dirty="0" smtClean="0"/>
              <a:t>Tipične automatske misli, pretpostavke i vjerovanja</a:t>
            </a:r>
          </a:p>
          <a:p>
            <a:pPr lvl="1"/>
            <a:r>
              <a:rPr lang="hr-HR" dirty="0" smtClean="0"/>
              <a:t>Primjeri disfunkcionalnog ponašanja</a:t>
            </a:r>
          </a:p>
          <a:p>
            <a:pPr lvl="1"/>
            <a:r>
              <a:rPr lang="hr-HR" dirty="0" smtClean="0"/>
              <a:t>Ranija životna iskustva koja su mogla potaknuti teškoće</a:t>
            </a:r>
          </a:p>
          <a:p>
            <a:endParaRPr lang="hr-HR" dirty="0" smtClean="0"/>
          </a:p>
          <a:p>
            <a:r>
              <a:rPr lang="hr-HR" dirty="0" smtClean="0"/>
              <a:t>Upoznavanje s općim planom tretmana</a:t>
            </a:r>
          </a:p>
          <a:p>
            <a:endParaRPr lang="hr-HR" dirty="0" smtClean="0"/>
          </a:p>
          <a:p>
            <a:r>
              <a:rPr lang="hr-HR" dirty="0" smtClean="0"/>
              <a:t>Psihoedukacija o BKT-u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Utvrđivanje ciljeva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 smtClean="0"/>
              <a:t>Posebno važno za depresivne klijente koji su bez nade</a:t>
            </a:r>
          </a:p>
          <a:p>
            <a:r>
              <a:rPr lang="hr-HR" dirty="0" smtClean="0"/>
              <a:t>Ciljevi za sljedeći dan, nekoliko dana, tjedan, mjesec, godinu,...</a:t>
            </a:r>
          </a:p>
          <a:p>
            <a:r>
              <a:rPr lang="hr-HR" dirty="0" smtClean="0"/>
              <a:t>Poticanje klijenta na proaktivan stav prema budućnosti</a:t>
            </a:r>
          </a:p>
          <a:p>
            <a:endParaRPr lang="hr-HR" dirty="0" smtClean="0"/>
          </a:p>
          <a:p>
            <a:r>
              <a:rPr lang="hr-HR" dirty="0" smtClean="0"/>
              <a:t>Pregled ciljeva koje klijent želi postići (npr. Promjene u depresiji, anksioznosti, bračnim sukobima)</a:t>
            </a:r>
          </a:p>
          <a:p>
            <a:endParaRPr lang="hr-HR" dirty="0" smtClean="0"/>
          </a:p>
          <a:p>
            <a:r>
              <a:rPr lang="hr-HR" dirty="0" smtClean="0"/>
              <a:t>Utvrđivanje kratkoročnih i dugoročnih ciljeva (na početku i tijekom terapije)</a:t>
            </a:r>
          </a:p>
          <a:p>
            <a:endParaRPr lang="hr-HR" dirty="0" smtClean="0"/>
          </a:p>
          <a:p>
            <a:r>
              <a:rPr lang="hr-HR" dirty="0" smtClean="0"/>
              <a:t>Duboki ciljevi - povećanje kvalitete života (npr. veća kvaliteta bliskih odnosa, razvoj osobnih vrijednosti)</a:t>
            </a:r>
          </a:p>
          <a:p>
            <a:endParaRPr lang="hr-HR" dirty="0" smtClean="0"/>
          </a:p>
          <a:p>
            <a:r>
              <a:rPr lang="hr-HR" dirty="0" smtClean="0"/>
              <a:t>U dogovoru s klijentom redovito pregledavati sve kratkoročne i dugoročne ciljeve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200" dirty="0" smtClean="0"/>
              <a:t>Bihevioralna aktivacija (1)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052736"/>
            <a:ext cx="7498080" cy="6192688"/>
          </a:xfrm>
        </p:spPr>
        <p:txBody>
          <a:bodyPr>
            <a:normAutofit fontScale="85000" lnSpcReduction="20000"/>
          </a:bodyPr>
          <a:lstStyle/>
          <a:p>
            <a:r>
              <a:rPr lang="hr-HR" sz="2400" dirty="0" smtClean="0"/>
              <a:t>Jedan od prvih ciljeva terapije</a:t>
            </a:r>
          </a:p>
          <a:p>
            <a:r>
              <a:rPr lang="hr-HR" sz="2400" u="sng" dirty="0" smtClean="0"/>
              <a:t>Postupno</a:t>
            </a:r>
            <a:r>
              <a:rPr lang="hr-HR" sz="2400" dirty="0" smtClean="0"/>
              <a:t> povećanje čestine i intenziteta korisnih (potkrepljujućih) ponašanja</a:t>
            </a:r>
          </a:p>
          <a:p>
            <a:r>
              <a:rPr lang="hr-HR" sz="2400" dirty="0" smtClean="0"/>
              <a:t>Povećanje nagrada pomaže podizanju klijentova raspoloženja</a:t>
            </a:r>
          </a:p>
          <a:p>
            <a:r>
              <a:rPr lang="hr-HR" sz="2400" dirty="0" smtClean="0"/>
              <a:t>Sekundarni cilj: smanjiti depresivno ruminiranje usmjeravanjem na druge aktivnosti</a:t>
            </a:r>
          </a:p>
          <a:p>
            <a:endParaRPr lang="hr-HR" sz="2400" dirty="0" smtClean="0"/>
          </a:p>
          <a:p>
            <a:r>
              <a:rPr lang="hr-HR" sz="2400" dirty="0" smtClean="0"/>
              <a:t>Provodi se u 4 koraka:</a:t>
            </a:r>
          </a:p>
          <a:p>
            <a:pPr marL="914400" lvl="1" indent="-457200">
              <a:buFont typeface="+mj-lt"/>
              <a:buAutoNum type="arabicPeriod"/>
            </a:pPr>
            <a:r>
              <a:rPr lang="hr-HR" sz="2000" b="1" dirty="0" smtClean="0"/>
              <a:t>Opažanje</a:t>
            </a:r>
            <a:r>
              <a:rPr lang="hr-HR" sz="2000" dirty="0" smtClean="0"/>
              <a:t>. Kroz </a:t>
            </a:r>
            <a:r>
              <a:rPr lang="hr-HR" sz="2000" u="sng" dirty="0" smtClean="0"/>
              <a:t>tjedni raspored aktivnosti </a:t>
            </a:r>
            <a:r>
              <a:rPr lang="hr-HR" sz="2000" dirty="0" smtClean="0"/>
              <a:t>klijent navodi sve aktivnosti u koje se uključuje tijekom dana iz sata u sat. Bilježi se količina ugode i stupanj ovladavanja (postignuća) svakom aktivnosti (0 – 10)</a:t>
            </a:r>
          </a:p>
          <a:p>
            <a:pPr marL="914400" lvl="1" indent="-457200">
              <a:buFont typeface="+mj-lt"/>
              <a:buAutoNum type="arabicPeriod"/>
            </a:pPr>
            <a:endParaRPr lang="hr-HR" sz="20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hr-HR" sz="2000" b="1" dirty="0" smtClean="0"/>
              <a:t>Pravljenje popisa potkrepljujućih aktivnosti</a:t>
            </a:r>
            <a:r>
              <a:rPr lang="hr-HR" sz="2000" dirty="0" smtClean="0"/>
              <a:t>.  Izrada popisa aktivnosti u koje se kljient može uključiti, a koje mogu biti potkrepljujuće. Uključuje aktivnosti u kojima klijent trenutno uživa, one u kojima je nekad uživao i aktivnosti u kojima bi se klijent želio okušati.</a:t>
            </a:r>
          </a:p>
          <a:p>
            <a:pPr marL="914400" lvl="1" indent="-457200">
              <a:buFont typeface="+mj-lt"/>
              <a:buAutoNum type="arabicPeriod"/>
            </a:pPr>
            <a:endParaRPr lang="hr-HR" sz="20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hr-HR" sz="2000" b="1" dirty="0" smtClean="0"/>
              <a:t>Planiranje: potkrepljujućih aktivnosti</a:t>
            </a:r>
            <a:r>
              <a:rPr lang="hr-HR" sz="2000" dirty="0" smtClean="0"/>
              <a:t>.  Izrada tjednog rasporeda planiranih aktivnosti (procjena očekivane ugode i postignuća). </a:t>
            </a:r>
          </a:p>
          <a:p>
            <a:pPr marL="914400" lvl="1" indent="-457200">
              <a:buFont typeface="+mj-lt"/>
              <a:buAutoNum type="arabicPeriod"/>
            </a:pPr>
            <a:endParaRPr lang="hr-HR" sz="2000" b="1" dirty="0" smtClean="0"/>
          </a:p>
          <a:p>
            <a:pPr marL="914400" lvl="1" indent="-457200">
              <a:buFont typeface="+mj-lt"/>
              <a:buAutoNum type="arabicPeriod"/>
            </a:pPr>
            <a:r>
              <a:rPr lang="hr-HR" sz="2000" b="1" dirty="0" smtClean="0"/>
              <a:t>Provođenje planiranih aktivnosti. </a:t>
            </a:r>
            <a:r>
              <a:rPr lang="hr-HR" sz="2000" dirty="0" smtClean="0"/>
              <a:t> Klijent se uključuje u planirane aktivnosti prema rasporedu i bilježi stvarne procjene ovladavanja i užitka.</a:t>
            </a:r>
          </a:p>
          <a:p>
            <a:pPr marL="914400" lvl="1" indent="-457200">
              <a:buFont typeface="+mj-lt"/>
              <a:buAutoNum type="arabicPeriod"/>
            </a:pPr>
            <a:endParaRPr lang="hr-HR" sz="2400" dirty="0"/>
          </a:p>
          <a:p>
            <a:pPr lvl="1"/>
            <a:endParaRPr lang="hr-HR" sz="20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Tjedni raspored aktivnosti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385370" cy="387096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477074"/>
                <a:gridCol w="1477074"/>
                <a:gridCol w="1477074"/>
                <a:gridCol w="1477074"/>
                <a:gridCol w="1477074"/>
              </a:tblGrid>
              <a:tr h="348668">
                <a:tc>
                  <a:txBody>
                    <a:bodyPr/>
                    <a:lstStyle/>
                    <a:p>
                      <a:r>
                        <a:rPr lang="hr-HR" dirty="0" smtClean="0"/>
                        <a:t>Sat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PON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UTO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SRI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ČET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68"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68"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07">
                <a:tc>
                  <a:txBody>
                    <a:bodyPr/>
                    <a:lstStyle/>
                    <a:p>
                      <a:r>
                        <a:rPr lang="hr-HR" dirty="0" smtClean="0"/>
                        <a:t>8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100" dirty="0" smtClean="0">
                          <a:latin typeface="Lucida Handwriting" pitchFamily="66" charset="0"/>
                        </a:rPr>
                        <a:t>Gledanje TV-a</a:t>
                      </a:r>
                      <a:r>
                        <a:rPr lang="hr-HR" sz="1100" baseline="0" dirty="0" smtClean="0">
                          <a:latin typeface="Lucida Handwriting" pitchFamily="66" charset="0"/>
                        </a:rPr>
                        <a:t> 3/1</a:t>
                      </a:r>
                      <a:endParaRPr lang="en-US" sz="1100" dirty="0">
                        <a:latin typeface="Lucida Handwriting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Lucida Handwriting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207">
                <a:tc>
                  <a:txBody>
                    <a:bodyPr/>
                    <a:lstStyle/>
                    <a:p>
                      <a:r>
                        <a:rPr lang="hr-HR" dirty="0" smtClean="0"/>
                        <a:t>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 smtClean="0">
                          <a:latin typeface="Lucida Handwriting" pitchFamily="66" charset="0"/>
                        </a:rPr>
                        <a:t>Gledanje TV-a</a:t>
                      </a:r>
                      <a:r>
                        <a:rPr lang="hr-HR" sz="1100" baseline="0" dirty="0" smtClean="0">
                          <a:latin typeface="Lucida Handwriting" pitchFamily="66" charset="0"/>
                        </a:rPr>
                        <a:t> 2/1</a:t>
                      </a:r>
                      <a:endParaRPr lang="en-US" sz="1100" dirty="0" smtClean="0">
                        <a:latin typeface="Lucida Handwriting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441">
                <a:tc>
                  <a:txBody>
                    <a:bodyPr/>
                    <a:lstStyle/>
                    <a:p>
                      <a:r>
                        <a:rPr lang="hr-HR" dirty="0" smtClean="0"/>
                        <a:t>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 smtClean="0">
                          <a:latin typeface="Lucida Handwriting" pitchFamily="66" charset="0"/>
                        </a:rPr>
                        <a:t>razgovor s </a:t>
                      </a:r>
                      <a:r>
                        <a:rPr lang="hr-HR" sz="1100" baseline="0" dirty="0" smtClean="0">
                          <a:latin typeface="Lucida Handwriting" pitchFamily="66" charset="0"/>
                        </a:rPr>
                        <a:t> Anom</a:t>
                      </a:r>
                      <a:r>
                        <a:rPr lang="hr-HR" sz="1100" dirty="0" smtClean="0">
                          <a:latin typeface="Lucida Handwriting" pitchFamily="66" charset="0"/>
                        </a:rPr>
                        <a:t> 4/ 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 smtClean="0">
                          <a:latin typeface="Lucida Handwriting" pitchFamily="66" charset="0"/>
                        </a:rPr>
                        <a:t>Surfanje</a:t>
                      </a:r>
                      <a:r>
                        <a:rPr lang="hr-HR" sz="1100" baseline="0" dirty="0" smtClean="0">
                          <a:latin typeface="Lucida Handwriting" pitchFamily="66" charset="0"/>
                        </a:rPr>
                        <a:t> internetom</a:t>
                      </a:r>
                      <a:r>
                        <a:rPr lang="hr-HR" sz="1100" dirty="0" smtClean="0">
                          <a:latin typeface="Lucida Handwriting" pitchFamily="66" charset="0"/>
                        </a:rPr>
                        <a:t> 5/4</a:t>
                      </a:r>
                      <a:endParaRPr lang="en-US" sz="1100" dirty="0" smtClean="0">
                        <a:latin typeface="Lucida Handwriting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latin typeface="Lucida Handwriting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68">
                <a:tc>
                  <a:txBody>
                    <a:bodyPr/>
                    <a:lstStyle/>
                    <a:p>
                      <a:r>
                        <a:rPr lang="hr-HR" dirty="0" smtClean="0"/>
                        <a:t>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100" dirty="0" smtClean="0">
                          <a:latin typeface="Lucida Handwriting" pitchFamily="66" charset="0"/>
                        </a:rPr>
                        <a:t>Surfanje</a:t>
                      </a:r>
                      <a:r>
                        <a:rPr lang="hr-HR" sz="1100" baseline="0" dirty="0" smtClean="0">
                          <a:latin typeface="Lucida Handwriting" pitchFamily="66" charset="0"/>
                        </a:rPr>
                        <a:t> internetom</a:t>
                      </a:r>
                      <a:r>
                        <a:rPr lang="hr-HR" sz="1100" dirty="0" smtClean="0">
                          <a:latin typeface="Lucida Handwriting" pitchFamily="66" charset="0"/>
                        </a:rPr>
                        <a:t> 4/3</a:t>
                      </a:r>
                      <a:endParaRPr lang="en-US" sz="1100" dirty="0" smtClean="0">
                        <a:latin typeface="Lucida Handwriting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68">
                <a:tc>
                  <a:txBody>
                    <a:bodyPr/>
                    <a:lstStyle/>
                    <a:p>
                      <a:r>
                        <a:rPr lang="hr-HR" dirty="0" smtClean="0"/>
                        <a:t>12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668">
                <a:tc>
                  <a:txBody>
                    <a:bodyPr/>
                    <a:lstStyle/>
                    <a:p>
                      <a:r>
                        <a:rPr lang="hr-HR" dirty="0" smtClean="0"/>
                        <a:t>13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Bihevioralna aktivacija (2)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sz="2900" dirty="0" smtClean="0"/>
              <a:t>Važna je prilagodba klijentu i postupnost u zadavanju zadataka, pogotovo kada se klijent osjeća preplavljeno ili ne vjeruje da je sposoban izvršiti zadatke</a:t>
            </a:r>
          </a:p>
          <a:p>
            <a:endParaRPr lang="hr-HR" sz="2400" dirty="0" smtClean="0"/>
          </a:p>
          <a:p>
            <a:r>
              <a:rPr lang="hr-HR" sz="2900" dirty="0" smtClean="0"/>
              <a:t>Kognitivna komponenta</a:t>
            </a:r>
          </a:p>
          <a:p>
            <a:pPr lvl="1"/>
            <a:r>
              <a:rPr lang="hr-HR" sz="2300" dirty="0" smtClean="0"/>
              <a:t>usporedba očekivane i stvarne procjene ugode u aktivnostima</a:t>
            </a:r>
          </a:p>
          <a:p>
            <a:pPr lvl="1"/>
            <a:r>
              <a:rPr lang="hr-HR" sz="2300" dirty="0" smtClean="0"/>
              <a:t>Ispitivanje NAM vezanih uz različite aktivnosti</a:t>
            </a:r>
          </a:p>
          <a:p>
            <a:pPr lvl="1"/>
            <a:r>
              <a:rPr lang="hr-HR" sz="2300" dirty="0" smtClean="0"/>
              <a:t>Ako klijent izbjegava planirane aktivnosti, pobijanje misli koje vode do toga</a:t>
            </a:r>
          </a:p>
          <a:p>
            <a:endParaRPr lang="hr-HR" dirty="0" smtClean="0"/>
          </a:p>
          <a:p>
            <a:r>
              <a:rPr lang="hr-HR" dirty="0" smtClean="0"/>
              <a:t>Važno je upozoriti klijente da kad prvo započnu aktivnosti koje su izbjegavali, možda neće uživati u njima kao prije</a:t>
            </a:r>
          </a:p>
          <a:p>
            <a:r>
              <a:rPr lang="hr-HR" dirty="0" smtClean="0"/>
              <a:t>Ipak, vjerojatno će dovesti do većeg užitka nego nepoduzimanje ničeg</a:t>
            </a:r>
          </a:p>
          <a:p>
            <a:r>
              <a:rPr lang="hr-HR" dirty="0" smtClean="0"/>
              <a:t>Kako klijent nastavlja biti aktivan, depresija se smanjuje i uživanje u aktivnostima raste</a:t>
            </a:r>
          </a:p>
          <a:p>
            <a:endParaRPr lang="hr-H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Druge bihevioralne tehnike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93568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Samonagrađivanje</a:t>
            </a:r>
          </a:p>
          <a:p>
            <a:pPr lvl="1"/>
            <a:r>
              <a:rPr lang="hr-HR" dirty="0" smtClean="0"/>
              <a:t>Depresivni klijenti se često ne nagrađuju za pozitivna ponašanja i vjeruju da bi se trebali kazniti za neuspjehe</a:t>
            </a:r>
          </a:p>
          <a:p>
            <a:pPr lvl="1"/>
            <a:r>
              <a:rPr lang="hr-HR" dirty="0" smtClean="0"/>
              <a:t>Provodi se u 3 koraka:</a:t>
            </a:r>
          </a:p>
          <a:p>
            <a:pPr lvl="2"/>
            <a:r>
              <a:rPr lang="hr-HR" sz="2600" dirty="0" smtClean="0"/>
              <a:t>Navođenje mogućih nagrada (popis)</a:t>
            </a:r>
          </a:p>
          <a:p>
            <a:pPr lvl="2"/>
            <a:r>
              <a:rPr lang="hr-HR" sz="2600" dirty="0" smtClean="0"/>
              <a:t>Postavljanje specifičnih kriterija za nagrađivanje pozitivnih ponašanja</a:t>
            </a:r>
          </a:p>
          <a:p>
            <a:pPr lvl="2"/>
            <a:r>
              <a:rPr lang="hr-HR" sz="2600" dirty="0" smtClean="0"/>
              <a:t>Primjena nagrada (popis nagrada koje si klijenti daju, poticanje da se nagrađuju)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Zadavanje postupnih zadataka</a:t>
            </a:r>
          </a:p>
          <a:p>
            <a:pPr lvl="1"/>
            <a:r>
              <a:rPr lang="hr-HR" dirty="0" smtClean="0"/>
              <a:t>Kada se klijent osjeća previše depresivno da počne sa zahtjevnijim zadatkom</a:t>
            </a:r>
          </a:p>
          <a:p>
            <a:pPr lvl="1"/>
            <a:r>
              <a:rPr lang="hr-HR" dirty="0" smtClean="0"/>
              <a:t>Podjela zadatka u manje dijelove</a:t>
            </a:r>
          </a:p>
          <a:p>
            <a:pPr lvl="1"/>
            <a:r>
              <a:rPr lang="hr-HR" dirty="0" smtClean="0"/>
              <a:t>Od klijenta se traži da pokuša samo jedan mali korak u određenom trenutku</a:t>
            </a:r>
          </a:p>
          <a:p>
            <a:pPr lvl="1"/>
            <a:r>
              <a:rPr lang="hr-HR" dirty="0" smtClean="0"/>
              <a:t>Nakon što uspije u nekoliko jednostavnih zadataka, mogu se dati veći izazovi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200" dirty="0" smtClean="0"/>
              <a:t>Kognitivne tehnike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Psihoedukacija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endParaRPr lang="hr-HR" sz="3300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hr-HR" sz="3300" dirty="0" smtClean="0"/>
              <a:t>Trening promjene atribucija</a:t>
            </a:r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endParaRPr lang="hr-HR" sz="3300" dirty="0" smtClean="0"/>
          </a:p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hr-HR" sz="3300" dirty="0" smtClean="0"/>
              <a:t>Kognitivno restrukturiranje</a:t>
            </a:r>
          </a:p>
          <a:p>
            <a:pPr>
              <a:buNone/>
            </a:pPr>
            <a:endParaRPr lang="hr-HR" dirty="0" smtClean="0"/>
          </a:p>
          <a:p>
            <a:pPr lvl="2">
              <a:buNone/>
            </a:pPr>
            <a:endParaRPr lang="hr-HR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hr-HR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hr-HR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Kognitivno restrukturiranje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Rad na NAM</a:t>
            </a:r>
          </a:p>
          <a:p>
            <a:pPr lvl="1"/>
            <a:r>
              <a:rPr lang="hr-HR" dirty="0" smtClean="0"/>
              <a:t>Opažanje automatskih misli</a:t>
            </a:r>
          </a:p>
          <a:p>
            <a:pPr lvl="1"/>
            <a:r>
              <a:rPr lang="hr-HR" dirty="0" smtClean="0"/>
              <a:t>Bilježenje negativnih automatskih misli</a:t>
            </a:r>
          </a:p>
          <a:p>
            <a:pPr lvl="1"/>
            <a:r>
              <a:rPr lang="hr-HR" dirty="0" smtClean="0"/>
              <a:t>Eksternalizacija glasova (odgovaranje na svoje negativne misli kroz igru uloga)</a:t>
            </a:r>
          </a:p>
          <a:p>
            <a:pPr lvl="1"/>
            <a:r>
              <a:rPr lang="hr-HR" dirty="0" smtClean="0"/>
              <a:t>Razlikovanje misli, osjećaja i stvarnosti</a:t>
            </a:r>
          </a:p>
          <a:p>
            <a:pPr lvl="1"/>
            <a:r>
              <a:rPr lang="hr-HR" dirty="0" smtClean="0"/>
              <a:t>Bihevioralni eksperiment</a:t>
            </a:r>
          </a:p>
          <a:p>
            <a:pPr lvl="1"/>
            <a:r>
              <a:rPr lang="hr-HR" dirty="0" smtClean="0"/>
              <a:t>Logička analiza</a:t>
            </a:r>
          </a:p>
          <a:p>
            <a:pPr lvl="1"/>
            <a:r>
              <a:rPr lang="hr-HR" dirty="0" smtClean="0"/>
              <a:t>Tehnika silazne strelice</a:t>
            </a:r>
          </a:p>
          <a:p>
            <a:pPr lvl="1"/>
            <a:r>
              <a:rPr lang="hr-HR" dirty="0" smtClean="0"/>
              <a:t>Tehnika dvostrukih standarda</a:t>
            </a:r>
          </a:p>
          <a:p>
            <a:pPr lvl="1"/>
            <a:r>
              <a:rPr lang="hr-HR" dirty="0" smtClean="0"/>
              <a:t>Ispitivanje dokaza za i protiv</a:t>
            </a:r>
          </a:p>
          <a:p>
            <a:pPr lvl="1"/>
            <a:r>
              <a:rPr lang="hr-HR" dirty="0" smtClean="0"/>
              <a:t>Ispitivanje kvalitete dokaza</a:t>
            </a:r>
          </a:p>
          <a:p>
            <a:pPr lvl="1"/>
            <a:r>
              <a:rPr lang="hr-HR" dirty="0" smtClean="0"/>
              <a:t>Analiza cijene i dobiti</a:t>
            </a:r>
          </a:p>
          <a:p>
            <a:pPr lvl="1"/>
            <a:r>
              <a:rPr lang="hr-HR" dirty="0" smtClean="0"/>
              <a:t>Ispitivanje mišljenja drugih</a:t>
            </a:r>
          </a:p>
          <a:p>
            <a:pPr lvl="1"/>
            <a:r>
              <a:rPr lang="hr-HR" dirty="0" smtClean="0"/>
              <a:t>...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/>
              <a:t>Rad na disfunkcionalnim vjerovanjima (uz navedeno)</a:t>
            </a:r>
          </a:p>
          <a:p>
            <a:pPr lvl="1"/>
            <a:r>
              <a:rPr lang="hr-HR" dirty="0" smtClean="0"/>
              <a:t>Ispitivanje klijentovih standarda i sustava vrijednosti</a:t>
            </a:r>
          </a:p>
          <a:p>
            <a:pPr lvl="1"/>
            <a:r>
              <a:rPr lang="hr-HR" dirty="0" smtClean="0"/>
              <a:t>Ispitivanje društvenih standarda</a:t>
            </a:r>
          </a:p>
          <a:p>
            <a:pPr lvl="1"/>
            <a:r>
              <a:rPr lang="hr-HR" dirty="0" smtClean="0"/>
              <a:t>Razlikovanje napretka od savršenstva</a:t>
            </a:r>
          </a:p>
          <a:p>
            <a:pPr lvl="1"/>
            <a:r>
              <a:rPr lang="hr-HR" dirty="0" smtClean="0"/>
              <a:t>Pobijanje idealizacije drugih</a:t>
            </a:r>
          </a:p>
          <a:p>
            <a:pPr lvl="1"/>
            <a:r>
              <a:rPr lang="hr-HR" dirty="0" smtClean="0"/>
              <a:t>Zagovaranje adaptivne fleksibilnosti</a:t>
            </a:r>
          </a:p>
          <a:p>
            <a:pPr lvl="1"/>
            <a:r>
              <a:rPr lang="hr-HR" dirty="0" smtClean="0"/>
              <a:t>Prosuđivanje perspektive drugog</a:t>
            </a:r>
          </a:p>
          <a:p>
            <a:pPr lvl="1"/>
            <a:r>
              <a:rPr lang="hr-HR" dirty="0" smtClean="0"/>
              <a:t>Preispitivanje vjerovanja i zamjena adaptivnijim vjerovanjima</a:t>
            </a:r>
          </a:p>
          <a:p>
            <a:pPr lvl="1"/>
            <a:r>
              <a:rPr lang="hr-HR" dirty="0" smtClean="0"/>
              <a:t>Ispitivanje cijene i dobiti od adaptivnijih pretpostavki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Rad na bazičnim vjerovanjima (uz prethodno)</a:t>
            </a:r>
          </a:p>
          <a:p>
            <a:pPr lvl="1"/>
            <a:r>
              <a:rPr lang="hr-HR" dirty="0" smtClean="0"/>
              <a:t>Aktiviranje ranih sjećanja kako bi se utvrdio izvor shema</a:t>
            </a:r>
          </a:p>
          <a:p>
            <a:pPr lvl="1"/>
            <a:r>
              <a:rPr lang="hr-HR" dirty="0" smtClean="0"/>
              <a:t>Pobijanje izvora shema kroz igranje uloga</a:t>
            </a:r>
          </a:p>
          <a:p>
            <a:pPr lvl="1"/>
            <a:r>
              <a:rPr lang="hr-HR" dirty="0" smtClean="0"/>
              <a:t>Restrukturiranje u mašti (pisanje životnog scenarija)</a:t>
            </a:r>
          </a:p>
          <a:p>
            <a:pPr lvl="1"/>
            <a:r>
              <a:rPr lang="hr-HR" dirty="0" smtClean="0"/>
              <a:t>Pisanje pisama izvoru sheme</a:t>
            </a:r>
          </a:p>
          <a:p>
            <a:pPr lvl="1"/>
            <a:r>
              <a:rPr lang="hr-HR" dirty="0" smtClean="0"/>
              <a:t>Zamišljanje i emocija</a:t>
            </a:r>
          </a:p>
          <a:p>
            <a:pPr lvl="1"/>
            <a:r>
              <a:rPr lang="hr-HR" dirty="0" smtClean="0"/>
              <a:t>Suočavanje u mašti</a:t>
            </a:r>
          </a:p>
          <a:p>
            <a:pPr lvl="1"/>
            <a:r>
              <a:rPr lang="hr-HR" dirty="0" smtClean="0"/>
              <a:t>Umanjivanje zastrašujuće slike</a:t>
            </a:r>
          </a:p>
          <a:p>
            <a:pPr lvl="1"/>
            <a:r>
              <a:rPr lang="hr-HR" dirty="0" smtClean="0"/>
              <a:t>Desenzitiziranje slika</a:t>
            </a:r>
          </a:p>
          <a:p>
            <a:pPr lvl="1"/>
            <a:r>
              <a:rPr lang="hr-HR" dirty="0" smtClean="0"/>
              <a:t>Njegujuće samoizjave</a:t>
            </a:r>
          </a:p>
          <a:p>
            <a:pPr lvl="1"/>
            <a:r>
              <a:rPr lang="hr-HR" dirty="0" smtClean="0"/>
              <a:t>Osobna povelja o pravima</a:t>
            </a:r>
          </a:p>
          <a:p>
            <a:pPr lvl="1"/>
            <a:r>
              <a:rPr lang="hr-HR" dirty="0" smtClean="0"/>
              <a:t>Preispitivanje ranijih vjerovanja i razvijanje novih, adaptivnijih shema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Drugi simptomi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nesanica ili hipersomnija</a:t>
            </a:r>
          </a:p>
          <a:p>
            <a:r>
              <a:rPr lang="hr-HR" dirty="0" smtClean="0"/>
              <a:t>veće promjene tjelesne težine</a:t>
            </a:r>
          </a:p>
          <a:p>
            <a:r>
              <a:rPr lang="hr-HR" dirty="0" smtClean="0"/>
              <a:t>osjećaj krivnje i / ili bezvrijednosti</a:t>
            </a:r>
          </a:p>
          <a:p>
            <a:r>
              <a:rPr lang="hr-HR" dirty="0" smtClean="0"/>
              <a:t>umor</a:t>
            </a:r>
          </a:p>
          <a:p>
            <a:r>
              <a:rPr lang="hr-HR" dirty="0" smtClean="0"/>
              <a:t>smanjena sposobnost koncentriranja</a:t>
            </a:r>
          </a:p>
          <a:p>
            <a:r>
              <a:rPr lang="hr-HR" dirty="0" smtClean="0"/>
              <a:t>neodlučnost</a:t>
            </a:r>
          </a:p>
          <a:p>
            <a:r>
              <a:rPr lang="hr-HR" dirty="0" smtClean="0"/>
              <a:t>psihomotorička retardacija / agitacija</a:t>
            </a:r>
          </a:p>
          <a:p>
            <a:r>
              <a:rPr lang="hr-HR" dirty="0" smtClean="0"/>
              <a:t>razmišljanja o smrti i samoubojstvu</a:t>
            </a:r>
          </a:p>
          <a:p>
            <a:endParaRPr lang="hr-HR" dirty="0" smtClean="0"/>
          </a:p>
          <a:p>
            <a:r>
              <a:rPr lang="hr-HR" dirty="0" smtClean="0"/>
              <a:t>Barem 5 ovih simptoma mora biti prisutno za dijagnozu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dirty="0" smtClean="0"/>
              <a:t>Dodatne tehnike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hr-HR" dirty="0" smtClean="0"/>
              <a:t>Mindfulness (korisno kod ruminiranja)</a:t>
            </a:r>
          </a:p>
          <a:p>
            <a:endParaRPr lang="hr-HR" sz="2800" dirty="0" smtClean="0"/>
          </a:p>
          <a:p>
            <a:r>
              <a:rPr lang="hr-HR" sz="2800" dirty="0" smtClean="0"/>
              <a:t>Trening vještina rješavanja problema</a:t>
            </a:r>
          </a:p>
          <a:p>
            <a:endParaRPr lang="hr-HR" sz="2800" dirty="0" smtClean="0"/>
          </a:p>
          <a:p>
            <a:r>
              <a:rPr lang="hr-HR" sz="2800" dirty="0" smtClean="0"/>
              <a:t>Bazično održavanje zdravlja (higijena, spavanje, prehrana, briga o medicinskim problemima)</a:t>
            </a:r>
          </a:p>
          <a:p>
            <a:endParaRPr lang="hr-HR" sz="2800" dirty="0" smtClean="0"/>
          </a:p>
          <a:p>
            <a:r>
              <a:rPr lang="hr-HR" sz="2800" dirty="0" smtClean="0"/>
              <a:t>Trening interpersonalnih vještina (socijalne vještine, asertivnost, vještine pregovaranja, vještine rješavanja problema, komunikacijski trening)</a:t>
            </a:r>
            <a:endParaRPr lang="hr-HR" dirty="0" smtClean="0"/>
          </a:p>
          <a:p>
            <a:endParaRPr lang="hr-HR" sz="2800" dirty="0" smtClean="0"/>
          </a:p>
          <a:p>
            <a:r>
              <a:rPr lang="hr-HR" sz="2800" dirty="0" smtClean="0"/>
              <a:t>Uključivanje partnera (trening i podučavanje)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“Cijepljenje” protiv budućih depresivnih epizoda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hr-HR" dirty="0" smtClean="0"/>
          </a:p>
          <a:p>
            <a:r>
              <a:rPr lang="hr-HR" dirty="0" smtClean="0"/>
              <a:t>Upozoriti na mogućnost ponovne pojave depresivnih epizoda</a:t>
            </a:r>
          </a:p>
          <a:p>
            <a:endParaRPr lang="hr-HR" dirty="0" smtClean="0"/>
          </a:p>
          <a:p>
            <a:r>
              <a:rPr lang="hr-HR" dirty="0" smtClean="0"/>
              <a:t>Razmotriti tretman održavanja s antidepresivima</a:t>
            </a:r>
          </a:p>
          <a:p>
            <a:endParaRPr lang="hr-HR" dirty="0" smtClean="0"/>
          </a:p>
          <a:p>
            <a:r>
              <a:rPr lang="hr-HR" dirty="0" smtClean="0"/>
              <a:t>Priprema na buduće epizode:</a:t>
            </a:r>
          </a:p>
          <a:p>
            <a:pPr lvl="1"/>
            <a:r>
              <a:rPr lang="hr-HR" dirty="0" smtClean="0"/>
              <a:t>Pregled precipitirajućih faktora depresivnih epizoda (okidači)</a:t>
            </a:r>
          </a:p>
          <a:p>
            <a:pPr lvl="1"/>
            <a:r>
              <a:rPr lang="hr-HR" dirty="0" smtClean="0"/>
              <a:t>Opis tipičnih znakova depresije (psihoedukacija – letak za klijente)</a:t>
            </a:r>
          </a:p>
          <a:p>
            <a:pPr lvl="1"/>
            <a:r>
              <a:rPr lang="hr-HR" dirty="0" smtClean="0"/>
              <a:t>razvoj strategija za suočavanje s različitim skupovima simptomima</a:t>
            </a:r>
          </a:p>
          <a:p>
            <a:endParaRPr lang="hr-HR" dirty="0" smtClean="0"/>
          </a:p>
          <a:p>
            <a:r>
              <a:rPr lang="hr-HR" dirty="0" smtClean="0"/>
              <a:t>Kod suicidalnih osoba - vježbanje odgovora na misli o samoubojstvu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Završavanje tretmana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Najbolje postupno prorjeđivanje na manje česte seanse:</a:t>
            </a:r>
          </a:p>
          <a:p>
            <a:pPr lvl="1"/>
            <a:r>
              <a:rPr lang="hr-HR" dirty="0" smtClean="0"/>
              <a:t>1 u 2 tjedna</a:t>
            </a:r>
          </a:p>
          <a:p>
            <a:pPr lvl="1"/>
            <a:r>
              <a:rPr lang="hr-HR" dirty="0" smtClean="0"/>
              <a:t>1 mjesečno</a:t>
            </a:r>
          </a:p>
          <a:p>
            <a:pPr lvl="1"/>
            <a:r>
              <a:rPr lang="hr-HR" dirty="0" smtClean="0"/>
              <a:t>Svaka 3 mjeseca</a:t>
            </a:r>
          </a:p>
          <a:p>
            <a:endParaRPr lang="hr-HR" dirty="0" smtClean="0"/>
          </a:p>
          <a:p>
            <a:r>
              <a:rPr lang="hr-HR" dirty="0" smtClean="0"/>
              <a:t>Poticati klijenta da si sam zadaje domaće zadaće</a:t>
            </a:r>
          </a:p>
          <a:p>
            <a:endParaRPr lang="hr-HR" dirty="0" smtClean="0"/>
          </a:p>
          <a:p>
            <a:r>
              <a:rPr lang="hr-HR" dirty="0" smtClean="0"/>
              <a:t>Reći klijentu da mogu nazvati terapeuta i vratiti se ako se depresija ponovno javi</a:t>
            </a:r>
          </a:p>
          <a:p>
            <a:endParaRPr lang="hr-HR" dirty="0" smtClean="0"/>
          </a:p>
          <a:p>
            <a:endParaRPr lang="hr-HR" dirty="0" smtClean="0"/>
          </a:p>
          <a:p>
            <a:pPr lvl="1"/>
            <a:endParaRPr lang="hr-H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Tretman ojačavanja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Posebno važno kod osoba koje su imale više depresivnih epizoda (visok rizik od budućih epizoda)</a:t>
            </a:r>
          </a:p>
          <a:p>
            <a:r>
              <a:rPr lang="hr-HR" dirty="0" smtClean="0"/>
              <a:t>Tri mogućnosti:</a:t>
            </a:r>
          </a:p>
          <a:p>
            <a:pPr lvl="1"/>
            <a:r>
              <a:rPr lang="hr-HR" dirty="0" smtClean="0"/>
              <a:t>Kontinuirani tretman s antidepresivima</a:t>
            </a:r>
          </a:p>
          <a:p>
            <a:pPr lvl="2"/>
            <a:r>
              <a:rPr lang="hr-HR" dirty="0" smtClean="0"/>
              <a:t>Ako su lijekovi bili učinkoviti</a:t>
            </a:r>
          </a:p>
          <a:p>
            <a:pPr lvl="1"/>
            <a:r>
              <a:rPr lang="hr-HR" dirty="0" smtClean="0"/>
              <a:t>Periodički raspoređene seanse osnaživanja KBT-a</a:t>
            </a:r>
          </a:p>
          <a:p>
            <a:pPr lvl="2"/>
            <a:r>
              <a:rPr lang="hr-HR" dirty="0" smtClean="0"/>
              <a:t>Praćenje pojave depresivnih simptoma</a:t>
            </a:r>
          </a:p>
          <a:p>
            <a:pPr lvl="1"/>
            <a:r>
              <a:rPr lang="hr-HR" dirty="0" smtClean="0"/>
              <a:t>Korištenje mindfullness tehnika (MBCT)</a:t>
            </a:r>
          </a:p>
          <a:p>
            <a:pPr lvl="2"/>
            <a:r>
              <a:rPr lang="hr-HR" dirty="0" smtClean="0"/>
              <a:t>može smanjiti vjerojatnost budućih epizoda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tretmanu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 smtClean="0"/>
              <a:t>Osjećaj beznađa (ne vjeruju da će ikad biti bolje)</a:t>
            </a:r>
          </a:p>
          <a:p>
            <a:pPr lvl="1"/>
            <a:r>
              <a:rPr lang="hr-HR" dirty="0" smtClean="0"/>
              <a:t>Testiranje pogrešnih vjerovanja</a:t>
            </a:r>
          </a:p>
          <a:p>
            <a:endParaRPr lang="hr-HR" dirty="0" smtClean="0"/>
          </a:p>
          <a:p>
            <a:r>
              <a:rPr lang="hr-HR" dirty="0" smtClean="0"/>
              <a:t>Opći nedostatak motivacije</a:t>
            </a:r>
          </a:p>
          <a:p>
            <a:pPr lvl="1"/>
            <a:r>
              <a:rPr lang="hr-HR" dirty="0" smtClean="0"/>
              <a:t>Psihoedukacija</a:t>
            </a:r>
          </a:p>
          <a:p>
            <a:pPr lvl="1"/>
            <a:r>
              <a:rPr lang="hr-HR" dirty="0" smtClean="0"/>
              <a:t>Usmjeriti se na ciljeve</a:t>
            </a:r>
          </a:p>
          <a:p>
            <a:pPr lvl="1"/>
            <a:r>
              <a:rPr lang="hr-HR" dirty="0" smtClean="0"/>
              <a:t>Samonagrađivanje za pozitivna ponašanja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Neizvršavanje domaćih zadaća (“</a:t>
            </a:r>
            <a:r>
              <a:rPr lang="hr-HR" i="1" dirty="0" smtClean="0"/>
              <a:t>ništa neće djelovati</a:t>
            </a:r>
            <a:r>
              <a:rPr lang="hr-HR" dirty="0" smtClean="0"/>
              <a:t>”)</a:t>
            </a:r>
          </a:p>
          <a:p>
            <a:pPr lvl="1"/>
            <a:r>
              <a:rPr lang="hr-HR" dirty="0" smtClean="0"/>
              <a:t>Dobiti razloge za neizvršavanje zadaće i tretirati ih kao automatske misli koje treba testirati</a:t>
            </a:r>
          </a:p>
          <a:p>
            <a:pPr lvl="1"/>
            <a:r>
              <a:rPr lang="hr-HR" dirty="0" smtClean="0"/>
              <a:t>unaprijed propitivanje misli o razlozima da se ne napravi zadaća</a:t>
            </a:r>
          </a:p>
          <a:p>
            <a:pPr lvl="1"/>
            <a:r>
              <a:rPr lang="hr-HR" dirty="0" smtClean="0"/>
              <a:t>Modeliranje zadaće u seansi</a:t>
            </a:r>
          </a:p>
          <a:p>
            <a:pPr lvl="1"/>
            <a:r>
              <a:rPr lang="hr-HR" dirty="0" smtClean="0"/>
              <a:t>Tražiti da si klijent sam zada zadaću</a:t>
            </a:r>
          </a:p>
          <a:p>
            <a:pPr lvl="1"/>
            <a:r>
              <a:rPr lang="hr-HR" dirty="0" smtClean="0"/>
              <a:t>Davanje manjih i / ili kraćih zadataka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tretmanu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 smtClean="0"/>
              <a:t>Samokritičnost zbog depresije</a:t>
            </a:r>
          </a:p>
          <a:p>
            <a:pPr lvl="1"/>
            <a:r>
              <a:rPr lang="hr-HR" dirty="0" smtClean="0"/>
              <a:t>“</a:t>
            </a:r>
            <a:r>
              <a:rPr lang="hr-HR" i="1" dirty="0" smtClean="0"/>
              <a:t>Ne bih smio biti depresivan</a:t>
            </a:r>
            <a:r>
              <a:rPr lang="hr-HR" dirty="0" smtClean="0"/>
              <a:t>”</a:t>
            </a:r>
          </a:p>
          <a:p>
            <a:pPr lvl="1"/>
            <a:r>
              <a:rPr lang="hr-HR" dirty="0" smtClean="0"/>
              <a:t>Psihoedukacija; pomoći klijentu da prepozna da nije odlučio biti depresivan (biološka komptonenta)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Opća samokritičnost</a:t>
            </a:r>
          </a:p>
          <a:p>
            <a:pPr lvl="1"/>
            <a:r>
              <a:rPr lang="hr-HR" i="1" dirty="0" smtClean="0"/>
              <a:t>“Ja sam gubitnik”</a:t>
            </a:r>
          </a:p>
          <a:p>
            <a:pPr lvl="1"/>
            <a:r>
              <a:rPr lang="hr-HR" dirty="0" smtClean="0"/>
              <a:t>Identificirati primjere samokritičnog mišljenja, posljedice i alternative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Strah od pogrešaka, neodlučnost</a:t>
            </a:r>
          </a:p>
          <a:p>
            <a:pPr lvl="1"/>
            <a:r>
              <a:rPr lang="hr-HR" dirty="0" smtClean="0"/>
              <a:t>Psihoedukacija, usmjeravanje klijenta</a:t>
            </a:r>
          </a:p>
          <a:p>
            <a:pPr lvl="1"/>
            <a:endParaRPr lang="hr-HR" dirty="0" smtClean="0"/>
          </a:p>
          <a:p>
            <a:r>
              <a:rPr lang="hr-HR" dirty="0" smtClean="0"/>
              <a:t>Vjerovanja da ruminacije pomažu u rješavanju problema</a:t>
            </a:r>
          </a:p>
          <a:p>
            <a:pPr lvl="1"/>
            <a:r>
              <a:rPr lang="hr-HR" dirty="0" smtClean="0"/>
              <a:t>Ispitivanje prirode ruminacije i alternativa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Rizični faktori za samoubojstvo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r-HR" dirty="0" smtClean="0"/>
              <a:t>Ž više pokušaja, M više izvršenih pokušaja</a:t>
            </a:r>
          </a:p>
          <a:p>
            <a:r>
              <a:rPr lang="hr-HR" dirty="0" smtClean="0"/>
              <a:t>M biraju smrtonosnije metode samoubojstva</a:t>
            </a:r>
          </a:p>
          <a:p>
            <a:endParaRPr lang="hr-HR" dirty="0"/>
          </a:p>
          <a:p>
            <a:r>
              <a:rPr lang="hr-HR" dirty="0" smtClean="0"/>
              <a:t>Najveći rizik: rastavljeni, razvedeni, nedavno preminuo partner</a:t>
            </a:r>
          </a:p>
          <a:p>
            <a:r>
              <a:rPr lang="hr-HR" dirty="0" smtClean="0"/>
              <a:t>Najmanji rizik: samci, oženjeni</a:t>
            </a:r>
          </a:p>
          <a:p>
            <a:r>
              <a:rPr lang="hr-HR" dirty="0" smtClean="0"/>
              <a:t>Sam u urbanom okruženju – veći rizik od života u zajednici i na selu</a:t>
            </a:r>
          </a:p>
          <a:p>
            <a:endParaRPr lang="hr-HR" dirty="0" smtClean="0"/>
          </a:p>
          <a:p>
            <a:r>
              <a:rPr lang="hr-HR" dirty="0" smtClean="0"/>
              <a:t>Drugi rizični faktori:</a:t>
            </a:r>
            <a:endParaRPr lang="hr-HR" dirty="0"/>
          </a:p>
          <a:p>
            <a:pPr lvl="1"/>
            <a:r>
              <a:rPr lang="hr-HR" dirty="0" smtClean="0"/>
              <a:t>Povijest samoubojstva, alkoholizma, depresije</a:t>
            </a:r>
          </a:p>
          <a:p>
            <a:pPr lvl="1"/>
            <a:r>
              <a:rPr lang="hr-HR" dirty="0" smtClean="0"/>
              <a:t>Doživljaj loše socijalne podrške</a:t>
            </a:r>
          </a:p>
          <a:p>
            <a:pPr lvl="1"/>
            <a:r>
              <a:rPr lang="hr-HR" dirty="0"/>
              <a:t>P</a:t>
            </a:r>
            <a:r>
              <a:rPr lang="hr-HR" dirty="0" smtClean="0"/>
              <a:t>ovijest samoozljeđivanja</a:t>
            </a:r>
          </a:p>
          <a:p>
            <a:pPr lvl="1"/>
            <a:r>
              <a:rPr lang="hr-HR" dirty="0" smtClean="0"/>
              <a:t>Manje socijalnih veza</a:t>
            </a:r>
          </a:p>
          <a:p>
            <a:pPr lvl="1"/>
            <a:r>
              <a:rPr lang="hr-HR" dirty="0" smtClean="0"/>
              <a:t>Percepcija sebe kao tereta drugima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Učestalost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47500" lnSpcReduction="20000"/>
          </a:bodyPr>
          <a:lstStyle/>
          <a:p>
            <a:r>
              <a:rPr lang="hr-HR" sz="3800" dirty="0" smtClean="0"/>
              <a:t>Trenutna 4 – 5 %</a:t>
            </a:r>
          </a:p>
          <a:p>
            <a:r>
              <a:rPr lang="hr-HR" sz="3800" dirty="0" smtClean="0"/>
              <a:t>tijekom života 16,9%</a:t>
            </a:r>
          </a:p>
          <a:p>
            <a:pPr lvl="1"/>
            <a:r>
              <a:rPr lang="hr-HR" sz="3800" dirty="0" smtClean="0"/>
              <a:t>24,2% za Ž i 14,2% za M</a:t>
            </a:r>
          </a:p>
          <a:p>
            <a:endParaRPr lang="hr-HR" dirty="0" smtClean="0"/>
          </a:p>
          <a:p>
            <a:r>
              <a:rPr lang="hr-HR" sz="3800" dirty="0" smtClean="0"/>
              <a:t>Dob</a:t>
            </a:r>
          </a:p>
          <a:p>
            <a:pPr lvl="1"/>
            <a:r>
              <a:rPr lang="hr-HR" sz="3800" dirty="0" smtClean="0"/>
              <a:t>najveći rizik 18 – 44 g</a:t>
            </a:r>
          </a:p>
          <a:p>
            <a:pPr lvl="1"/>
            <a:r>
              <a:rPr lang="hr-HR" sz="3800" dirty="0" smtClean="0"/>
              <a:t>najmanji preko 60 g</a:t>
            </a:r>
          </a:p>
          <a:p>
            <a:endParaRPr lang="hr-HR" dirty="0" smtClean="0"/>
          </a:p>
          <a:p>
            <a:r>
              <a:rPr lang="hr-HR" sz="3800" dirty="0"/>
              <a:t>K</a:t>
            </a:r>
            <a:r>
              <a:rPr lang="hr-HR" sz="3800" dirty="0" smtClean="0"/>
              <a:t>omorbiditet</a:t>
            </a:r>
            <a:endParaRPr lang="hr-HR" sz="3800" dirty="0" smtClean="0"/>
          </a:p>
          <a:p>
            <a:pPr lvl="1"/>
            <a:r>
              <a:rPr lang="hr-HR" sz="3800" dirty="0" smtClean="0"/>
              <a:t>Panični poremećaj, agorafobija, socijalna fobija, GAP, PTSP, zlouporaba psihoaktivnih tvari, poremećaji ličnosti (granični), poremećaji prehane</a:t>
            </a:r>
          </a:p>
          <a:p>
            <a:pPr lvl="1"/>
            <a:r>
              <a:rPr lang="hr-HR" sz="3800" dirty="0" smtClean="0"/>
              <a:t>fizičke bolesti (posebno kod starijih)</a:t>
            </a:r>
          </a:p>
          <a:p>
            <a:pPr lvl="1"/>
            <a:r>
              <a:rPr lang="hr-HR" sz="3800" dirty="0" smtClean="0"/>
              <a:t>bračni sukobi (25x veći rizik)</a:t>
            </a:r>
          </a:p>
          <a:p>
            <a:endParaRPr lang="hr-HR" dirty="0" smtClean="0"/>
          </a:p>
          <a:p>
            <a:r>
              <a:rPr lang="hr-HR" sz="3800" dirty="0" smtClean="0"/>
              <a:t>Genetski čimbenici:</a:t>
            </a:r>
          </a:p>
          <a:p>
            <a:pPr lvl="1"/>
            <a:r>
              <a:rPr lang="hr-HR" sz="3800" dirty="0" smtClean="0"/>
              <a:t>Nasljednost između 37 i 66% (rana pojava = veća nasljednost)</a:t>
            </a:r>
          </a:p>
          <a:p>
            <a:pPr lvl="1"/>
            <a:r>
              <a:rPr lang="hr-HR" sz="3800" dirty="0" smtClean="0"/>
              <a:t>Jednojajčani blizanci 50%, dvojajčani 35%</a:t>
            </a:r>
          </a:p>
          <a:p>
            <a:pPr lvl="1"/>
            <a:endParaRPr lang="hr-HR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Diferencijalna dijagnoza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Bipolarni poremećaj</a:t>
            </a:r>
          </a:p>
          <a:p>
            <a:r>
              <a:rPr lang="hr-HR" dirty="0" smtClean="0"/>
              <a:t>Poremećaj raspoloženja zbog drugog zdravstvenog stanja</a:t>
            </a:r>
          </a:p>
          <a:p>
            <a:r>
              <a:rPr lang="hr-HR" dirty="0" smtClean="0"/>
              <a:t>Poremećaj raspoloženja prouzročen psihoaktivnom tvari</a:t>
            </a:r>
          </a:p>
          <a:p>
            <a:r>
              <a:rPr lang="hr-HR" dirty="0" smtClean="0"/>
              <a:t>ADHD (slaba pažnja i iritabilnost)</a:t>
            </a:r>
          </a:p>
          <a:p>
            <a:r>
              <a:rPr lang="hr-HR" dirty="0" smtClean="0"/>
              <a:t>Poremećaj prilagodbe s depresivnim raspoloženjem</a:t>
            </a:r>
          </a:p>
          <a:p>
            <a:r>
              <a:rPr lang="hr-HR" dirty="0" smtClean="0"/>
              <a:t>Shizoafektivni poremećaj</a:t>
            </a:r>
          </a:p>
          <a:p>
            <a:endParaRPr lang="hr-HR" dirty="0" smtClean="0"/>
          </a:p>
          <a:p>
            <a:r>
              <a:rPr lang="hr-HR" dirty="0" smtClean="0"/>
              <a:t>normalna tuga</a:t>
            </a:r>
          </a:p>
          <a:p>
            <a:pPr lvl="1"/>
            <a:r>
              <a:rPr lang="hr-HR" dirty="0" smtClean="0"/>
              <a:t>50% djece i adolescenata i 20% odraslih izvještava o nekim simptomima depresije (tijekom 6 mj)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KOGNITIVNO BIHEVIORALNI MODEL DEPRESIJE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sz="3300" b="1" dirty="0" smtClean="0"/>
              <a:t>Bihevioralni modeli</a:t>
            </a:r>
          </a:p>
          <a:p>
            <a:r>
              <a:rPr lang="hr-HR" dirty="0" smtClean="0"/>
              <a:t>depresija kao teškoća dobivanja potkrepljenja ili nepovezivanje potkrepljenja i ponašanja</a:t>
            </a:r>
          </a:p>
          <a:p>
            <a:endParaRPr lang="hr-HR" dirty="0"/>
          </a:p>
          <a:p>
            <a:r>
              <a:rPr lang="hr-HR" b="1" i="1" dirty="0" smtClean="0"/>
              <a:t>Model bihevioralne aktivacije</a:t>
            </a:r>
          </a:p>
          <a:p>
            <a:r>
              <a:rPr lang="hr-HR" dirty="0" smtClean="0"/>
              <a:t>naglašava funkcionalnu analizu ponašanja</a:t>
            </a:r>
            <a:endParaRPr lang="hr-HR" dirty="0"/>
          </a:p>
          <a:p>
            <a:r>
              <a:rPr lang="hr-HR" dirty="0" smtClean="0"/>
              <a:t>Što potkrepljuje depresivno ponašanje?</a:t>
            </a:r>
          </a:p>
          <a:p>
            <a:r>
              <a:rPr lang="hr-HR" dirty="0" smtClean="0"/>
              <a:t>Terapija  je usmjerena na povećanje čestine i intenziteta korisnih ponašanja</a:t>
            </a:r>
          </a:p>
          <a:p>
            <a:endParaRPr lang="hr-HR" dirty="0" smtClean="0"/>
          </a:p>
          <a:p>
            <a:r>
              <a:rPr lang="hr-HR" b="1" dirty="0" smtClean="0"/>
              <a:t>Promjene u ponašanju dovode do promjena u osjećajima</a:t>
            </a:r>
            <a:endParaRPr lang="hr-HR" b="1" u="sng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Model bihevioralne aktivacije</a:t>
            </a:r>
            <a:endParaRPr lang="en-US" dirty="0"/>
          </a:p>
        </p:txBody>
      </p:sp>
      <p:graphicFrame>
        <p:nvGraphicFramePr>
          <p:cNvPr id="20" name="Diagram 19"/>
          <p:cNvGraphicFramePr/>
          <p:nvPr/>
        </p:nvGraphicFramePr>
        <p:xfrm>
          <a:off x="1619672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Circular Arrow 22"/>
          <p:cNvSpPr/>
          <p:nvPr/>
        </p:nvSpPr>
        <p:spPr>
          <a:xfrm>
            <a:off x="2627784" y="4365104"/>
            <a:ext cx="4064317" cy="4064317"/>
          </a:xfrm>
          <a:prstGeom prst="circularArrow">
            <a:avLst>
              <a:gd name="adj1" fmla="val 6898"/>
              <a:gd name="adj2" fmla="val 465012"/>
              <a:gd name="adj3" fmla="val 16750847"/>
              <a:gd name="adj4" fmla="val 15184141"/>
              <a:gd name="adj5" fmla="val 8047"/>
            </a:avLst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30722" name="Picture 2" descr="http://images.clipartpanda.com/sad-girl-stick-figure-RcdGAM9c9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3058189"/>
            <a:ext cx="576064" cy="1238293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2195736" y="16288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NISKA</a:t>
            </a:r>
            <a:r>
              <a:rPr lang="hr-HR" dirty="0" smtClean="0">
                <a:solidFill>
                  <a:srgbClr val="FF0000"/>
                </a:solidFill>
              </a:rPr>
              <a:t> </a:t>
            </a:r>
            <a:r>
              <a:rPr lang="hr-HR" b="1" dirty="0" smtClean="0">
                <a:solidFill>
                  <a:srgbClr val="FF0000"/>
                </a:solidFill>
              </a:rPr>
              <a:t>KONTROLA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8224" y="5589240"/>
            <a:ext cx="2123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VISOKA KONTROLA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b="1" i="1" dirty="0" smtClean="0"/>
              <a:t>Socijalne vještine i vještine rješavanja problema</a:t>
            </a:r>
          </a:p>
          <a:p>
            <a:r>
              <a:rPr lang="hr-HR" dirty="0" smtClean="0"/>
              <a:t>Često slabije kod depresivnih osoba</a:t>
            </a:r>
          </a:p>
          <a:p>
            <a:endParaRPr lang="hr-HR" dirty="0" smtClean="0"/>
          </a:p>
          <a:p>
            <a:r>
              <a:rPr lang="hr-HR" dirty="0" smtClean="0"/>
              <a:t>Slabe vještine rješavanja problema</a:t>
            </a:r>
          </a:p>
          <a:p>
            <a:pPr lvl="1"/>
            <a:r>
              <a:rPr lang="hr-HR" dirty="0" smtClean="0"/>
              <a:t>više životnih problema</a:t>
            </a:r>
          </a:p>
          <a:p>
            <a:pPr lvl="1"/>
            <a:r>
              <a:rPr lang="hr-HR" dirty="0"/>
              <a:t>f</a:t>
            </a:r>
            <a:r>
              <a:rPr lang="hr-HR" dirty="0" smtClean="0"/>
              <a:t>rustracija, osjećaj bespomoćnosti</a:t>
            </a:r>
          </a:p>
          <a:p>
            <a:endParaRPr lang="hr-HR" dirty="0" smtClean="0"/>
          </a:p>
          <a:p>
            <a:r>
              <a:rPr lang="hr-HR" dirty="0" smtClean="0"/>
              <a:t>Slabe asertivne vještine:</a:t>
            </a:r>
          </a:p>
          <a:p>
            <a:pPr lvl="1"/>
            <a:r>
              <a:rPr lang="hr-HR" dirty="0" smtClean="0"/>
              <a:t>Nesposobnost dobivanja potkrepljenja</a:t>
            </a:r>
          </a:p>
          <a:p>
            <a:pPr lvl="1"/>
            <a:r>
              <a:rPr lang="hr-HR" dirty="0" smtClean="0"/>
              <a:t>Osjećaj bespomoćnosti</a:t>
            </a:r>
          </a:p>
          <a:p>
            <a:pPr lvl="1"/>
            <a:r>
              <a:rPr lang="hr-HR" dirty="0" smtClean="0"/>
              <a:t>Više agresivnog i nepotkrepljujućeg ponašanja prema drugima</a:t>
            </a:r>
          </a:p>
          <a:p>
            <a:pPr lvl="1"/>
            <a:r>
              <a:rPr lang="hr-HR" dirty="0" smtClean="0"/>
              <a:t>Slabe asertivne vještine:</a:t>
            </a:r>
          </a:p>
          <a:p>
            <a:endParaRPr lang="hr-HR" dirty="0" smtClean="0"/>
          </a:p>
          <a:p>
            <a:r>
              <a:rPr lang="hr-HR" dirty="0" smtClean="0"/>
              <a:t>Trening vještina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730</TotalTime>
  <Words>1963</Words>
  <Application>Microsoft Office PowerPoint</Application>
  <PresentationFormat>On-screen Show (4:3)</PresentationFormat>
  <Paragraphs>396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Solstice</vt:lpstr>
      <vt:lpstr>Bihevioralno kognitivni tretman depresije</vt:lpstr>
      <vt:lpstr>Što je depresija?</vt:lpstr>
      <vt:lpstr>Drugi simptomi</vt:lpstr>
      <vt:lpstr>Rizični faktori za samoubojstvo</vt:lpstr>
      <vt:lpstr>Učestalost</vt:lpstr>
      <vt:lpstr>Diferencijalna dijagnoza</vt:lpstr>
      <vt:lpstr>KOGNITIVNO BIHEVIORALNI MODEL DEPRESIJE</vt:lpstr>
      <vt:lpstr>Model bihevioralne aktivacije</vt:lpstr>
      <vt:lpstr>PowerPoint Presentation</vt:lpstr>
      <vt:lpstr>Kognitivni modeli</vt:lpstr>
      <vt:lpstr>Model tri razine kognitivnih distorzija (Beck i Alford, 2008)</vt:lpstr>
      <vt:lpstr>Modeli temeljeni na atribucijama</vt:lpstr>
      <vt:lpstr>Metakognitivni model ruminiranja i depresije (Wells, 2009)</vt:lpstr>
      <vt:lpstr>Model interpersonalnog potkrepljenja (Coyne, 1989)</vt:lpstr>
      <vt:lpstr>Tretman depresije</vt:lpstr>
      <vt:lpstr>Inicijalna procjena</vt:lpstr>
      <vt:lpstr>Inicijalna procjena (2)</vt:lpstr>
      <vt:lpstr>Procjena rizika od samoubojstva:</vt:lpstr>
      <vt:lpstr>Razmatranje lijekova</vt:lpstr>
      <vt:lpstr>Upoznavanje s tretmanom</vt:lpstr>
      <vt:lpstr>Utvrđivanje ciljeva</vt:lpstr>
      <vt:lpstr>Bihevioralna aktivacija (1)</vt:lpstr>
      <vt:lpstr>Tjedni raspored aktivnosti</vt:lpstr>
      <vt:lpstr>Bihevioralna aktivacija (2)</vt:lpstr>
      <vt:lpstr>Druge bihevioralne tehnike</vt:lpstr>
      <vt:lpstr>Kognitivne tehnike</vt:lpstr>
      <vt:lpstr>Kognitivno restrukturiranje</vt:lpstr>
      <vt:lpstr>PowerPoint Presentation</vt:lpstr>
      <vt:lpstr>PowerPoint Presentation</vt:lpstr>
      <vt:lpstr>Dodatne tehnike</vt:lpstr>
      <vt:lpstr>“Cijepljenje” protiv budućih depresivnih epizoda</vt:lpstr>
      <vt:lpstr>Završavanje tretmana</vt:lpstr>
      <vt:lpstr>Tretman ojačavanja</vt:lpstr>
      <vt:lpstr>Teškoće u tretmanu</vt:lpstr>
      <vt:lpstr>Teškoće u tretmanu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 kognitivni tretman depresije</dc:title>
  <dc:creator>Zlatko</dc:creator>
  <cp:lastModifiedBy>HUBIKOT</cp:lastModifiedBy>
  <cp:revision>84</cp:revision>
  <dcterms:created xsi:type="dcterms:W3CDTF">2015-05-28T13:25:57Z</dcterms:created>
  <dcterms:modified xsi:type="dcterms:W3CDTF">2015-06-05T12:45:09Z</dcterms:modified>
</cp:coreProperties>
</file>