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72" r:id="rId17"/>
    <p:sldId id="273" r:id="rId18"/>
    <p:sldId id="275" r:id="rId19"/>
    <p:sldId id="279" r:id="rId20"/>
    <p:sldId id="274" r:id="rId21"/>
    <p:sldId id="276" r:id="rId2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>
        <p:scale>
          <a:sx n="91" d="100"/>
          <a:sy n="91" d="100"/>
        </p:scale>
        <p:origin x="-1284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AEBF357-F9ED-4533-AA08-2CADDD1F4BB4}" type="datetimeFigureOut">
              <a:rPr lang="hr-HR" smtClean="0"/>
              <a:t>12.6.2015.</a:t>
            </a:fld>
            <a:endParaRPr lang="hr-H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7FC9E6-66FA-40B8-9492-4943FBDCDB60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EBF357-F9ED-4533-AA08-2CADDD1F4BB4}" type="datetimeFigureOut">
              <a:rPr lang="hr-HR" smtClean="0"/>
              <a:t>12.6.2015.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FC9E6-66FA-40B8-9492-4943FBDCDB6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AEBF357-F9ED-4533-AA08-2CADDD1F4BB4}" type="datetimeFigureOut">
              <a:rPr lang="hr-HR" smtClean="0"/>
              <a:t>12.6.2015.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7FC9E6-66FA-40B8-9492-4943FBDCDB6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EBF357-F9ED-4533-AA08-2CADDD1F4BB4}" type="datetimeFigureOut">
              <a:rPr lang="hr-HR" smtClean="0"/>
              <a:t>12.6.2015.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FC9E6-66FA-40B8-9492-4943FBDCDB6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AEBF357-F9ED-4533-AA08-2CADDD1F4BB4}" type="datetimeFigureOut">
              <a:rPr lang="hr-HR" smtClean="0"/>
              <a:t>12.6.2015.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D7FC9E6-66FA-40B8-9492-4943FBDCDB60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EBF357-F9ED-4533-AA08-2CADDD1F4BB4}" type="datetimeFigureOut">
              <a:rPr lang="hr-HR" smtClean="0"/>
              <a:t>12.6.2015.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FC9E6-66FA-40B8-9492-4943FBDCDB6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EBF357-F9ED-4533-AA08-2CADDD1F4BB4}" type="datetimeFigureOut">
              <a:rPr lang="hr-HR" smtClean="0"/>
              <a:t>12.6.2015.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FC9E6-66FA-40B8-9492-4943FBDCDB6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EBF357-F9ED-4533-AA08-2CADDD1F4BB4}" type="datetimeFigureOut">
              <a:rPr lang="hr-HR" smtClean="0"/>
              <a:t>12.6.2015.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FC9E6-66FA-40B8-9492-4943FBDCDB6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AEBF357-F9ED-4533-AA08-2CADDD1F4BB4}" type="datetimeFigureOut">
              <a:rPr lang="hr-HR" smtClean="0"/>
              <a:t>12.6.2015.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FC9E6-66FA-40B8-9492-4943FBDCDB6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EBF357-F9ED-4533-AA08-2CADDD1F4BB4}" type="datetimeFigureOut">
              <a:rPr lang="hr-HR" smtClean="0"/>
              <a:t>12.6.2015.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FC9E6-66FA-40B8-9492-4943FBDCDB6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EBF357-F9ED-4533-AA08-2CADDD1F4BB4}" type="datetimeFigureOut">
              <a:rPr lang="hr-HR" smtClean="0"/>
              <a:t>12.6.2015.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7FC9E6-66FA-40B8-9492-4943FBDCDB60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AEBF357-F9ED-4533-AA08-2CADDD1F4BB4}" type="datetimeFigureOut">
              <a:rPr lang="hr-HR" smtClean="0"/>
              <a:t>12.6.2015.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7FC9E6-66FA-40B8-9492-4943FBDCDB60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59832" y="533400"/>
            <a:ext cx="5412436" cy="2868168"/>
          </a:xfrm>
        </p:spPr>
        <p:txBody>
          <a:bodyPr/>
          <a:lstStyle/>
          <a:p>
            <a:pPr algn="ctr"/>
            <a:r>
              <a:rPr lang="hr-HR" dirty="0" smtClean="0"/>
              <a:t>Bihevioralno-kognitivni tretman depresivnosti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19872" y="4365104"/>
            <a:ext cx="5114778" cy="1101248"/>
          </a:xfrm>
        </p:spPr>
        <p:txBody>
          <a:bodyPr>
            <a:noAutofit/>
          </a:bodyPr>
          <a:lstStyle/>
          <a:p>
            <a:r>
              <a:rPr lang="hr-HR" sz="3200" dirty="0" smtClean="0"/>
              <a:t>Jelena Portner Pavićević</a:t>
            </a:r>
            <a:endParaRPr lang="hr-HR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7571184" cy="6195088"/>
          </a:xfrm>
        </p:spPr>
        <p:txBody>
          <a:bodyPr>
            <a:normAutofit fontScale="92500"/>
          </a:bodyPr>
          <a:lstStyle/>
          <a:p>
            <a:r>
              <a:rPr lang="hr-HR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Bihevioralne tehnike u tretmanu depresivnosti</a:t>
            </a:r>
          </a:p>
          <a:p>
            <a:pPr>
              <a:buNone/>
            </a:pPr>
            <a:endParaRPr lang="hr-HR" sz="22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POPIS PRIMJERA DEPRESIVNIH PONAŠANJA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ISTRAŽIVANJE OKIDAČA O DEPRESIVNOM PONAŠANJU ILI RASPOLOŽENJU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ISTRAŽIVANJE POSLJEDICA DEPRESIVNOG PONAŠANJA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IDENTIFICIRANJE CILJEVA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PLANIRANJE POTKREPLJENJA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RASPORED AKTIVNOSTI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POSTUPNI ZADACI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SAMOPOTKREPLJIVANJE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SMANJIVANJE RUMINIRANJA I PRETJERANE ZAOKUPLJENOSTI SOBOM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TRENING SOCIJALNIH VJEŠTINA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TRENING ASERTIVNOSTI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TRENING RJEŠAVANJA PROBLEMA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7239000" cy="5835048"/>
          </a:xfrm>
        </p:spPr>
        <p:txBody>
          <a:bodyPr/>
          <a:lstStyle/>
          <a:p>
            <a:pPr algn="ctr">
              <a:buNone/>
            </a:pPr>
            <a:r>
              <a:rPr lang="hr-HR" u="sng" dirty="0" smtClean="0">
                <a:latin typeface="Arial" pitchFamily="34" charset="0"/>
                <a:cs typeface="Arial" pitchFamily="34" charset="0"/>
              </a:rPr>
              <a:t>Popis primjera depresivnih ponašanja</a:t>
            </a:r>
          </a:p>
          <a:p>
            <a:pPr algn="ctr">
              <a:buNone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Tipični primjeri: izolacija, pasivnost, žaljenje, ruminiranje, izbjegavanje</a:t>
            </a:r>
          </a:p>
          <a:p>
            <a:pPr algn="ctr">
              <a:buNone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hr-HR" u="sng" dirty="0" smtClean="0">
                <a:latin typeface="Arial" pitchFamily="34" charset="0"/>
                <a:cs typeface="Arial" pitchFamily="34" charset="0"/>
              </a:rPr>
              <a:t>Istraživanje okidača za depresivno raspoloženje ili ponašanje</a:t>
            </a:r>
          </a:p>
          <a:p>
            <a:pPr algn="ctr">
              <a:buNone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Pomoć klijentu da utvrdi podražaje koji prethode depresivnim odgovorima</a:t>
            </a:r>
          </a:p>
          <a:p>
            <a:pPr algn="ctr">
              <a:buNone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hr-HR" u="sng" dirty="0" smtClean="0">
                <a:latin typeface="Arial" pitchFamily="34" charset="0"/>
                <a:cs typeface="Arial" pitchFamily="34" charset="0"/>
              </a:rPr>
              <a:t>Istraživanje posljedica depresivnog ponašanja</a:t>
            </a:r>
          </a:p>
          <a:p>
            <a:pPr algn="ctr">
              <a:buNone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Tipičan primjer: Izbjegavanje vodi do redukcije anksioznosti</a:t>
            </a:r>
            <a:endParaRPr lang="hr-H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7239000" cy="60510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r-HR" u="sng" dirty="0" smtClean="0">
                <a:latin typeface="Arial" pitchFamily="34" charset="0"/>
                <a:cs typeface="Arial" pitchFamily="34" charset="0"/>
              </a:rPr>
              <a:t>Identificiranje ciljeva</a:t>
            </a:r>
          </a:p>
          <a:p>
            <a:pPr algn="ctr">
              <a:buNone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Pomoć klijentu da razvije kratkoročne i dugoročne bihevioralne ciljeve koje želi postići</a:t>
            </a:r>
          </a:p>
          <a:p>
            <a:pPr algn="ctr">
              <a:buNone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hr-HR" u="sng" dirty="0" smtClean="0">
                <a:latin typeface="Arial" pitchFamily="34" charset="0"/>
                <a:cs typeface="Arial" pitchFamily="34" charset="0"/>
              </a:rPr>
              <a:t>Planiranje potkrepljenja</a:t>
            </a:r>
          </a:p>
          <a:p>
            <a:pPr algn="ctr">
              <a:buNone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Klijent navodi aktivnosti u kojima je uživao u prošlosti ili to očekuje u budućnosti</a:t>
            </a:r>
          </a:p>
          <a:p>
            <a:pPr algn="ctr">
              <a:buNone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hr-HR" u="sng" dirty="0" smtClean="0">
                <a:latin typeface="Arial" pitchFamily="34" charset="0"/>
                <a:cs typeface="Arial" pitchFamily="34" charset="0"/>
              </a:rPr>
              <a:t>Raspored aktivnosti</a:t>
            </a:r>
          </a:p>
          <a:p>
            <a:pPr algn="ctr">
              <a:buNone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Klijent planira ugodne aktivnosti i procijeni svaku aktivnost s obzirom na ugodu i ovladavanje i zatim samoopaža stvarnu aktivnost</a:t>
            </a:r>
            <a:endParaRPr lang="hr-H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7239000" cy="5979064"/>
          </a:xfrm>
        </p:spPr>
        <p:txBody>
          <a:bodyPr/>
          <a:lstStyle/>
          <a:p>
            <a:pPr algn="ctr">
              <a:buNone/>
            </a:pPr>
            <a:r>
              <a:rPr lang="hr-HR" u="sng" dirty="0" smtClean="0">
                <a:latin typeface="Arial" pitchFamily="34" charset="0"/>
                <a:cs typeface="Arial" pitchFamily="34" charset="0"/>
              </a:rPr>
              <a:t>Postupni zadaci</a:t>
            </a:r>
          </a:p>
          <a:p>
            <a:pPr algn="ctr">
              <a:buNone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Poticanje klijenta da si zadaje sve teže i izazovnije zadatke</a:t>
            </a:r>
          </a:p>
          <a:p>
            <a:pPr algn="ctr">
              <a:buNone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hr-HR" u="sng" dirty="0" smtClean="0">
                <a:latin typeface="Arial" pitchFamily="34" charset="0"/>
                <a:cs typeface="Arial" pitchFamily="34" charset="0"/>
              </a:rPr>
              <a:t>Samopotkrepljivanje</a:t>
            </a:r>
          </a:p>
          <a:p>
            <a:pPr algn="ctr">
              <a:buNone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Pomoć klijentu da poveća upotrebu pozitivnih izjava o sebi i utvrdi opipljiva potkrepljenja koja mogu biti povezana s pozitivnim ponašanjem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7239000" cy="583504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hr-HR" u="sng" dirty="0" smtClean="0">
                <a:latin typeface="Arial" pitchFamily="34" charset="0"/>
                <a:cs typeface="Arial" pitchFamily="34" charset="0"/>
              </a:rPr>
              <a:t>Smanjivanje ruminiranja i pretjerane usmjerenosti na sebe</a:t>
            </a:r>
          </a:p>
          <a:p>
            <a:pPr algn="ctr">
              <a:buNone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Potaknuti klijenta da razvija aktivna ponašanja koja su distraktori i njima zamjeni pasivnost i ruminiranje; da stavi ruminiranje na stranu ili ga odgodi</a:t>
            </a:r>
          </a:p>
          <a:p>
            <a:pPr algn="ctr">
              <a:buNone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hr-HR" u="sng" dirty="0" smtClean="0">
                <a:latin typeface="Arial" pitchFamily="34" charset="0"/>
                <a:cs typeface="Arial" pitchFamily="34" charset="0"/>
              </a:rPr>
              <a:t>Trening socijalnih vještina</a:t>
            </a:r>
          </a:p>
          <a:p>
            <a:pPr algn="ctr">
              <a:buNone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Pomoć klijentu da poveća pozitivna i potkrepljujuća ponašanja prema drugim (npr. davanje komplimenata); veće oslanjanje na druge; poboljšanje osobne higijene, izgleda, pristupa i sl.; smanjenje žaljenja i negativnog socijalnog ponašanja</a:t>
            </a:r>
            <a:endParaRPr lang="hr-H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7239000" cy="5979064"/>
          </a:xfrm>
        </p:spPr>
        <p:txBody>
          <a:bodyPr/>
          <a:lstStyle/>
          <a:p>
            <a:pPr algn="ctr">
              <a:buNone/>
            </a:pPr>
            <a:r>
              <a:rPr lang="hr-HR" u="sng" dirty="0" smtClean="0">
                <a:latin typeface="Arial" pitchFamily="34" charset="0"/>
                <a:cs typeface="Arial" pitchFamily="34" charset="0"/>
              </a:rPr>
              <a:t>Trening asertivnosti</a:t>
            </a:r>
          </a:p>
          <a:p>
            <a:pPr algn="ctr">
              <a:buNone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Pomoć klijentu da poveća odgovornu pozitivnu asertivnost</a:t>
            </a:r>
          </a:p>
          <a:p>
            <a:pPr algn="ctr">
              <a:buNone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hr-HR" u="sng" dirty="0" smtClean="0">
                <a:latin typeface="Arial" pitchFamily="34" charset="0"/>
                <a:cs typeface="Arial" pitchFamily="34" charset="0"/>
              </a:rPr>
              <a:t>Trening rješavanja problema</a:t>
            </a:r>
          </a:p>
          <a:p>
            <a:pPr algn="ctr">
              <a:buNone/>
            </a:pPr>
            <a:r>
              <a:rPr lang="vi-VN" dirty="0" smtClean="0">
                <a:latin typeface="Arial" pitchFamily="34" charset="0"/>
                <a:cs typeface="Arial" pitchFamily="34" charset="0"/>
              </a:rPr>
              <a:t>Treniranje klijenta u prepoznavanju i definiranju problema, utvrđivanju resursa,generiranju mogućih rješnja, razvoju plana i izvršenju rješenju</a:t>
            </a:r>
            <a:endParaRPr lang="hr-H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Kognitivne intervencije</a:t>
            </a:r>
            <a:endParaRPr lang="hr-HR" dirty="0"/>
          </a:p>
        </p:txBody>
      </p:sp>
      <p:pic>
        <p:nvPicPr>
          <p:cNvPr id="4" name="Content Placeholder 3" descr="images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55776" y="1484784"/>
            <a:ext cx="2925325" cy="1872208"/>
          </a:xfrm>
        </p:spPr>
      </p:pic>
      <p:sp>
        <p:nvSpPr>
          <p:cNvPr id="5" name="Rectangle 4"/>
          <p:cNvSpPr/>
          <p:nvPr/>
        </p:nvSpPr>
        <p:spPr>
          <a:xfrm>
            <a:off x="323528" y="3573016"/>
            <a:ext cx="78488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vi-VN" sz="2400" dirty="0" smtClean="0"/>
              <a:t>poučavanje o kognitivnim distorzijama</a:t>
            </a: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vi-VN" sz="2400" dirty="0" smtClean="0"/>
              <a:t>- utvrđivanje i kategoriziranje negativnih   automatskih </a:t>
            </a:r>
            <a:r>
              <a:rPr lang="hr-HR" sz="2400" dirty="0" smtClean="0"/>
              <a:t> </a:t>
            </a:r>
          </a:p>
          <a:p>
            <a:r>
              <a:rPr lang="hr-HR" sz="2400" dirty="0"/>
              <a:t> </a:t>
            </a:r>
            <a:r>
              <a:rPr lang="hr-HR" sz="2400" dirty="0" smtClean="0"/>
              <a:t> </a:t>
            </a:r>
            <a:r>
              <a:rPr lang="vi-VN" sz="2400" dirty="0" smtClean="0"/>
              <a:t>misli</a:t>
            </a: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vi-VN" sz="2400" dirty="0" smtClean="0"/>
              <a:t>- utvrđivanje disfunkcionalnih pretpostavki   i negativnih </a:t>
            </a:r>
            <a:endParaRPr lang="hr-HR" sz="2400" dirty="0" smtClean="0"/>
          </a:p>
          <a:p>
            <a:r>
              <a:rPr lang="hr-HR" sz="2400" dirty="0"/>
              <a:t> </a:t>
            </a:r>
            <a:r>
              <a:rPr lang="hr-HR" sz="2400" dirty="0" smtClean="0"/>
              <a:t> </a:t>
            </a:r>
            <a:r>
              <a:rPr lang="vi-VN" sz="2400" dirty="0" smtClean="0"/>
              <a:t>shema</a:t>
            </a: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vi-VN" sz="2400" dirty="0" smtClean="0"/>
              <a:t>- poticanje na upotrebu širokog raspona   tehnika</a:t>
            </a:r>
            <a:endParaRPr lang="hr-HR" sz="2400" dirty="0" smtClean="0"/>
          </a:p>
          <a:p>
            <a:pPr>
              <a:buFontTx/>
              <a:buChar char="-"/>
            </a:pPr>
            <a:endParaRPr lang="hr-HR" dirty="0"/>
          </a:p>
          <a:p>
            <a:pPr>
              <a:buFontTx/>
              <a:buChar char="-"/>
            </a:pPr>
            <a:endParaRPr lang="hr-HR" dirty="0" smtClean="0"/>
          </a:p>
          <a:p>
            <a:pPr>
              <a:buFontTx/>
              <a:buChar char="-"/>
            </a:pPr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7239000" cy="6195088"/>
          </a:xfrm>
        </p:spPr>
        <p:txBody>
          <a:bodyPr>
            <a:normAutofit lnSpcReduction="10000"/>
          </a:bodyPr>
          <a:lstStyle/>
          <a:p>
            <a:r>
              <a:rPr lang="hr-HR" sz="2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Kognitivne tehnike u tretmanu depresivnosti</a:t>
            </a:r>
          </a:p>
          <a:p>
            <a:pPr>
              <a:buNone/>
            </a:pPr>
            <a:endParaRPr lang="hr-HR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RAZLIKOVANJE MISLI, OSJEĆAJA I STVARNOSTI</a:t>
            </a: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OPAŽANJE AUTOMATSKIH MISLI</a:t>
            </a: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IDENTIFIKACIJA NEGATIVNIH AUTOMATSKIH MISLI</a:t>
            </a: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ISTRAŽIVANJE CIJENE I DOBITI</a:t>
            </a: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ISTRAŽIVANJE DOKAZA</a:t>
            </a: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DEFINIRANJE POJMOVA</a:t>
            </a: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TEHNIKE SILAZNE STRELICE</a:t>
            </a: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IDENTIFICIRANJE I DOVOĐENJE U PITANJE DISFUNKCIONALNIH PRETPOSTAVKI</a:t>
            </a: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EKSTERNALIZACIJA GLASOVA</a:t>
            </a: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DVOSTRUKI STANDARDI</a:t>
            </a: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DJELOVANJE SUPROTNO MISLI</a:t>
            </a: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IDENTIFICIRANJE I DOVOĐENJE U PITANJE NEGATIVNIH SHEMA</a:t>
            </a: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TRENING PROMJENE ATRIBUCIJA</a:t>
            </a:r>
            <a:endParaRPr lang="hr-H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r-HR" sz="2800" dirty="0" smtClean="0"/>
              <a:t>CIJEPLJENJE PROTIV BUDUĆIH DEPRESIVNIH EPIZODA, PRORJEĐIVANJE TERAPIJE I TRETMAN OJAČANJA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77072"/>
            <a:ext cx="8136904" cy="23762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nagli</a:t>
            </a:r>
            <a:r>
              <a:rPr lang="hr-HR" sz="2000" dirty="0" smtClean="0"/>
              <a:t> prekid terapije 	    NEPOŽELJAN</a:t>
            </a:r>
          </a:p>
          <a:p>
            <a:pPr>
              <a:buNone/>
            </a:pPr>
            <a:r>
              <a:rPr lang="vi-VN" sz="2000" dirty="0" smtClean="0"/>
              <a:t>prorjeđivanje:</a:t>
            </a:r>
            <a:endParaRPr lang="hr-HR" sz="2000" dirty="0" smtClean="0"/>
          </a:p>
          <a:p>
            <a:pPr>
              <a:buNone/>
            </a:pPr>
            <a:r>
              <a:rPr lang="vi-VN" sz="2000" dirty="0" smtClean="0"/>
              <a:t> svaka dva tjedna - jednom mjesečno - svaka tri mjeseca</a:t>
            </a:r>
            <a:endParaRPr lang="hr-HR" sz="2000" dirty="0" smtClean="0"/>
          </a:p>
          <a:p>
            <a:pPr>
              <a:buNone/>
            </a:pPr>
            <a:r>
              <a:rPr lang="hr-HR" sz="2000" dirty="0" smtClean="0"/>
              <a:t>    - samostalno zadavanje zadaće</a:t>
            </a:r>
            <a:br>
              <a:rPr lang="hr-HR" sz="2000" dirty="0" smtClean="0"/>
            </a:br>
            <a:r>
              <a:rPr lang="hr-HR" sz="2000" dirty="0" smtClean="0"/>
              <a:t>- redovito izvršavanje zadaća</a:t>
            </a:r>
            <a:br>
              <a:rPr lang="hr-HR" sz="2000" dirty="0" smtClean="0"/>
            </a:br>
            <a:r>
              <a:rPr lang="hr-HR" sz="2000" dirty="0" smtClean="0"/>
              <a:t>- mogućnost telefonskog kontakta s terapeutom</a:t>
            </a:r>
            <a:br>
              <a:rPr lang="hr-HR" sz="2000" dirty="0" smtClean="0"/>
            </a:br>
            <a:r>
              <a:rPr lang="hr-HR" sz="2000" dirty="0" smtClean="0"/>
              <a:t>- mogućnost povratka u terapiju</a:t>
            </a:r>
            <a:endParaRPr lang="hr-HR" sz="2000" dirty="0"/>
          </a:p>
        </p:txBody>
      </p:sp>
      <p:sp>
        <p:nvSpPr>
          <p:cNvPr id="4" name="Rounded Rectangle 3"/>
          <p:cNvSpPr/>
          <p:nvPr/>
        </p:nvSpPr>
        <p:spPr>
          <a:xfrm>
            <a:off x="1043608" y="1628800"/>
            <a:ext cx="5976664" cy="100811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/>
                </a:solidFill>
              </a:rPr>
              <a:t>d</a:t>
            </a:r>
            <a:r>
              <a:rPr lang="hr-HR" dirty="0" smtClean="0">
                <a:solidFill>
                  <a:schemeClr val="tx1"/>
                </a:solidFill>
              </a:rPr>
              <a:t>epresivni su pacijenti ranjivi na ponovne depresivne epizode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2780928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hr-HR" dirty="0" smtClean="0"/>
              <a:t>pregledavanje precipitirajućih faktora </a:t>
            </a:r>
          </a:p>
          <a:p>
            <a:r>
              <a:rPr lang="hr-HR" dirty="0"/>
              <a:t> </a:t>
            </a:r>
            <a:r>
              <a:rPr lang="hr-HR" dirty="0" smtClean="0"/>
              <a:t>sadašnje i/ili prošle epizode</a:t>
            </a:r>
            <a:br>
              <a:rPr lang="hr-HR" dirty="0" smtClean="0"/>
            </a:br>
            <a:r>
              <a:rPr lang="hr-HR" dirty="0" smtClean="0"/>
              <a:t>-ispitivanje obrazaca</a:t>
            </a:r>
            <a:br>
              <a:rPr lang="hr-HR" dirty="0" smtClean="0"/>
            </a:br>
            <a:r>
              <a:rPr lang="hr-HR" dirty="0" smtClean="0"/>
              <a:t>-tretman održavanja s antidepresivima</a:t>
            </a:r>
            <a:endParaRPr lang="hr-HR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843808" y="422108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7239000" cy="5547016"/>
          </a:xfrm>
        </p:spPr>
        <p:txBody>
          <a:bodyPr/>
          <a:lstStyle/>
          <a:p>
            <a:pPr>
              <a:buNone/>
            </a:pPr>
            <a:r>
              <a:rPr lang="hr-HR" dirty="0" smtClean="0"/>
              <a:t>     </a:t>
            </a:r>
            <a:r>
              <a:rPr lang="vi-VN" dirty="0" smtClean="0"/>
              <a:t>Za ojačanje raspoložive tri alternative:</a:t>
            </a: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 marL="514350" indent="-514350">
              <a:buAutoNum type="arabicPeriod"/>
            </a:pPr>
            <a:r>
              <a:rPr lang="vi-VN" dirty="0" smtClean="0"/>
              <a:t>kontinuirani tretman s antidepresivima</a:t>
            </a:r>
            <a:endParaRPr lang="hr-HR" dirty="0" smtClean="0"/>
          </a:p>
          <a:p>
            <a:pPr marL="514350" indent="-514350">
              <a:buAutoNum type="arabicPeriod"/>
            </a:pPr>
            <a:r>
              <a:rPr lang="vi-VN" dirty="0" smtClean="0"/>
              <a:t>periodički raspoređene seanse osnaživanja</a:t>
            </a:r>
            <a:endParaRPr lang="hr-HR" dirty="0" smtClean="0"/>
          </a:p>
          <a:p>
            <a:pPr marL="514350" indent="-514350">
              <a:buAutoNum type="arabicPeriod"/>
            </a:pPr>
            <a:r>
              <a:rPr lang="vi-VN" dirty="0" smtClean="0"/>
              <a:t>MBCT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Depresija – OPIS I DIJAGNOZA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hr-HR" dirty="0" smtClean="0"/>
              <a:t>  </a:t>
            </a:r>
            <a:r>
              <a:rPr lang="hr-HR" dirty="0" smtClean="0">
                <a:solidFill>
                  <a:schemeClr val="tx2"/>
                </a:solidFill>
              </a:rPr>
              <a:t>SIMPTOMI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sz="2400" b="1" dirty="0" smtClean="0"/>
              <a:t>Veliki depresivni poremećaj</a:t>
            </a:r>
          </a:p>
          <a:p>
            <a:pPr algn="ctr">
              <a:buNone/>
            </a:pPr>
            <a:endParaRPr lang="hr-HR" sz="2400" b="1" dirty="0" smtClean="0"/>
          </a:p>
          <a:p>
            <a:pPr algn="ctr">
              <a:buNone/>
            </a:pPr>
            <a:r>
              <a:rPr lang="hr-HR" sz="2400" dirty="0" smtClean="0"/>
              <a:t>2 ključna simptoma velike depresivne epizode:</a:t>
            </a:r>
          </a:p>
          <a:p>
            <a:pPr algn="ctr">
              <a:buNone/>
            </a:pPr>
            <a:r>
              <a:rPr lang="hr-HR" sz="2400" dirty="0" smtClean="0"/>
              <a:t>DEPRESIVNO RASPOLOŽENJE/TUGASMANJENI INTERES/UŽIVANJE ZA AKTIVNOSTI</a:t>
            </a:r>
            <a:endParaRPr lang="hr-HR" sz="2400" dirty="0"/>
          </a:p>
        </p:txBody>
      </p:sp>
      <p:pic>
        <p:nvPicPr>
          <p:cNvPr id="4" name="Picture 3" descr="Drowning_zps3765a57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4149080"/>
            <a:ext cx="3455560" cy="24482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95936" y="4303455"/>
            <a:ext cx="44644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/>
              <a:t>DRUGI SIMPTOMI:</a:t>
            </a:r>
          </a:p>
          <a:p>
            <a:r>
              <a:rPr lang="hr-HR" sz="2000" dirty="0" smtClean="0"/>
              <a:t>nesanica/hipersomnija</a:t>
            </a:r>
            <a:br>
              <a:rPr lang="hr-HR" sz="2000" dirty="0" smtClean="0"/>
            </a:br>
            <a:r>
              <a:rPr lang="hr-HR" sz="2000" dirty="0" smtClean="0"/>
              <a:t>gubitak/dobivanje težine</a:t>
            </a:r>
            <a:br>
              <a:rPr lang="hr-HR" sz="2000" dirty="0" smtClean="0"/>
            </a:br>
            <a:r>
              <a:rPr lang="hr-HR" sz="2000" dirty="0" smtClean="0"/>
              <a:t>osjećaj krivnje/bezvrijednosti</a:t>
            </a:r>
            <a:br>
              <a:rPr lang="hr-HR" sz="2000" dirty="0" smtClean="0"/>
            </a:br>
            <a:r>
              <a:rPr lang="hr-HR" sz="2000" dirty="0" smtClean="0"/>
              <a:t>umor</a:t>
            </a:r>
            <a:br>
              <a:rPr lang="hr-HR" sz="2000" dirty="0" smtClean="0"/>
            </a:br>
            <a:r>
              <a:rPr lang="hr-HR" sz="2000" dirty="0" smtClean="0"/>
              <a:t>smanjena sposobnost koncentracije</a:t>
            </a:r>
            <a:br>
              <a:rPr lang="hr-HR" sz="2000" dirty="0" smtClean="0"/>
            </a:br>
            <a:r>
              <a:rPr lang="hr-HR" sz="2000" dirty="0" smtClean="0"/>
              <a:t>psihomotorička retardacija/agitacija razmišljanje o smrti/suicid</a:t>
            </a:r>
            <a:endParaRPr lang="hr-HR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Otkrivanje i otklanjanje problema u terapiji</a:t>
            </a:r>
            <a:endParaRPr lang="hr-HR" dirty="0"/>
          </a:p>
        </p:txBody>
      </p:sp>
      <p:pic>
        <p:nvPicPr>
          <p:cNvPr id="4" name="Content Placeholder 3" descr="images (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188640"/>
            <a:ext cx="1695450" cy="1752600"/>
          </a:xfrm>
        </p:spPr>
      </p:pic>
      <p:sp>
        <p:nvSpPr>
          <p:cNvPr id="5" name="TextBox 4"/>
          <p:cNvSpPr txBox="1"/>
          <p:nvPr/>
        </p:nvSpPr>
        <p:spPr>
          <a:xfrm>
            <a:off x="539552" y="1988840"/>
            <a:ext cx="727280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DEFICITI U RJEŠAVANJU PROBLEMA</a:t>
            </a:r>
          </a:p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BAZIČNO ODRŽAVANJE ZDRAVLJA</a:t>
            </a:r>
          </a:p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INSOMNIJA ILI HIPERSOMNIJA</a:t>
            </a:r>
          </a:p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KOMUNIKACIJA I SOCIJALNE VJEŠTINE</a:t>
            </a:r>
          </a:p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NESLAGANJE U BRAKU I ODNOSI</a:t>
            </a:r>
          </a:p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BEZNAĐE</a:t>
            </a:r>
          </a:p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SAMOKRITIČNOST ZBOG DEPRESIJE</a:t>
            </a:r>
          </a:p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NEIZVRŠAVANJE DOMAĆIH ZADAĆA</a:t>
            </a:r>
          </a:p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OPĆA SAMOKRITIČNOST</a:t>
            </a:r>
          </a:p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NEDOSTATAK MOTIVACIJE</a:t>
            </a:r>
          </a:p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STRAH OD POGREŠAKA</a:t>
            </a:r>
          </a:p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NEODLUČNOST</a:t>
            </a:r>
          </a:p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RUMINACIJA</a:t>
            </a:r>
            <a:endParaRPr lang="hr-H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elange-purple-sunshine-Wome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764704"/>
            <a:ext cx="4104456" cy="4104456"/>
          </a:xfrm>
        </p:spPr>
      </p:pic>
      <p:sp>
        <p:nvSpPr>
          <p:cNvPr id="5" name="TextBox 4"/>
          <p:cNvSpPr txBox="1"/>
          <p:nvPr/>
        </p:nvSpPr>
        <p:spPr>
          <a:xfrm>
            <a:off x="2699792" y="5373216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 smtClean="0">
                <a:latin typeface="Arial" pitchFamily="34" charset="0"/>
                <a:cs typeface="Arial" pitchFamily="34" charset="0"/>
              </a:rPr>
              <a:t>Hvala na pažnji!</a:t>
            </a:r>
            <a:endParaRPr lang="hr-H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PROCJENA I TRETMAN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499176" cy="48463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r-H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OPĆI PLAN TRETMANA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Procjena: testovi i klinički intervju/ evaluacija rizika od suicida/razmatranje lijekova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Upoznavanje s tretmanom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Utvrđivanje ciljeva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Bihevioralna aktivacija i druge bihevioralne aktivacije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Kognitivne intervencije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Cijepljenje (inokulacija) protiv budućih depresivnih epizoda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Prorjeđivanje terapije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Tretman ojačanja</a:t>
            </a:r>
          </a:p>
          <a:p>
            <a:pPr>
              <a:buNone/>
            </a:pPr>
            <a:endParaRPr lang="hr-HR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7239000" cy="5835048"/>
          </a:xfrm>
        </p:spPr>
        <p:txBody>
          <a:bodyPr/>
          <a:lstStyle/>
          <a:p>
            <a:pPr algn="ctr">
              <a:buNone/>
            </a:pPr>
            <a:r>
              <a:rPr lang="hr-HR" dirty="0" smtClean="0"/>
              <a:t>   </a:t>
            </a:r>
            <a:r>
              <a:rPr lang="hr-HR" dirty="0" smtClean="0">
                <a:solidFill>
                  <a:schemeClr val="tx2"/>
                </a:solidFill>
              </a:rPr>
              <a:t>PROCJENA</a:t>
            </a:r>
          </a:p>
          <a:p>
            <a:pPr algn="ctr">
              <a:buNone/>
            </a:pPr>
            <a:endParaRPr lang="hr-HR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hr-HR" dirty="0" smtClean="0">
                <a:solidFill>
                  <a:schemeClr val="tx2"/>
                </a:solidFill>
              </a:rPr>
              <a:t>			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•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osnovne informacije (generalije)</a:t>
            </a:r>
          </a:p>
          <a:p>
            <a:pPr>
              <a:buNone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			•osnovne informacije o problemu</a:t>
            </a:r>
          </a:p>
          <a:p>
            <a:pPr>
              <a:buNone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hr-HR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sz="2000" i="1" dirty="0" smtClean="0">
                <a:latin typeface="Arial" pitchFamily="34" charset="0"/>
                <a:cs typeface="Arial" pitchFamily="34" charset="0"/>
              </a:rPr>
              <a:t>depresija/ anksioznost/ strahovi/ bračni  </a:t>
            </a:r>
          </a:p>
          <a:p>
            <a:pPr>
              <a:buNone/>
            </a:pPr>
            <a:r>
              <a:rPr lang="hr-HR" sz="2000" i="1" dirty="0" smtClean="0">
                <a:latin typeface="Arial" pitchFamily="34" charset="0"/>
                <a:cs typeface="Arial" pitchFamily="34" charset="0"/>
              </a:rPr>
              <a:t>			sukobi/ samopoštovanje/ ljutnja/ zloporaba </a:t>
            </a:r>
          </a:p>
          <a:p>
            <a:pPr>
              <a:buNone/>
            </a:pPr>
            <a:r>
              <a:rPr lang="hr-HR" sz="2000" i="1" dirty="0" smtClean="0">
                <a:latin typeface="Arial" pitchFamily="34" charset="0"/>
                <a:cs typeface="Arial" pitchFamily="34" charset="0"/>
              </a:rPr>
              <a:t>			alkohola i psihoaktivnih tvari/ zlostavljanje i </a:t>
            </a:r>
          </a:p>
          <a:p>
            <a:pPr>
              <a:buNone/>
            </a:pPr>
            <a:r>
              <a:rPr lang="hr-HR" sz="2000" i="1" dirty="0" smtClean="0">
                <a:latin typeface="Arial" pitchFamily="34" charset="0"/>
                <a:cs typeface="Arial" pitchFamily="34" charset="0"/>
              </a:rPr>
              <a:t>			dr.</a:t>
            </a:r>
          </a:p>
          <a:p>
            <a:pPr>
              <a:buNone/>
            </a:pPr>
            <a:r>
              <a:rPr lang="hr-HR" i="1" dirty="0" smtClean="0">
                <a:latin typeface="Arial" pitchFamily="34" charset="0"/>
                <a:cs typeface="Arial" pitchFamily="34" charset="0"/>
              </a:rPr>
              <a:t>			•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ciljevi</a:t>
            </a:r>
          </a:p>
          <a:p>
            <a:pPr>
              <a:buNone/>
            </a:pPr>
            <a:endParaRPr lang="hr-HR" dirty="0">
              <a:solidFill>
                <a:schemeClr val="tx2"/>
              </a:solidFill>
            </a:endParaRPr>
          </a:p>
        </p:txBody>
      </p:sp>
      <p:pic>
        <p:nvPicPr>
          <p:cNvPr id="4" name="Picture 3" descr="amiread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33600" cy="2381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7427168" cy="6696744"/>
          </a:xfrm>
        </p:spPr>
        <p:txBody>
          <a:bodyPr>
            <a:normAutofit fontScale="85000" lnSpcReduction="20000"/>
          </a:bodyPr>
          <a:lstStyle/>
          <a:p>
            <a:r>
              <a:rPr lang="hr-H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Testovi i klinički intervju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OBRASCI ZA SAMOPROCJENU: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Brzi inventar depresivne simptomatologije</a:t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hr-HR" dirty="0" smtClean="0">
                <a:latin typeface="Arial" pitchFamily="34" charset="0"/>
                <a:cs typeface="Arial" pitchFamily="34" charset="0"/>
              </a:rPr>
              <a:t>Beckov inventar anksioznosti</a:t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hr-HR" dirty="0" smtClean="0">
                <a:latin typeface="Arial" pitchFamily="34" charset="0"/>
                <a:cs typeface="Arial" pitchFamily="34" charset="0"/>
              </a:rPr>
              <a:t>Millonov klinički višeosni inventar</a:t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hr-HR" dirty="0" smtClean="0">
                <a:latin typeface="Arial" pitchFamily="34" charset="0"/>
                <a:cs typeface="Arial" pitchFamily="34" charset="0"/>
              </a:rPr>
              <a:t>Skala dijadičke prilagodbe</a:t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hr-HR" dirty="0" smtClean="0">
                <a:latin typeface="Arial" pitchFamily="34" charset="0"/>
                <a:cs typeface="Arial" pitchFamily="34" charset="0"/>
              </a:rPr>
              <a:t>Beckova skala za suicidalne misli</a:t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hr-HR" dirty="0" smtClean="0">
                <a:latin typeface="Arial" pitchFamily="34" charset="0"/>
                <a:cs typeface="Arial" pitchFamily="34" charset="0"/>
              </a:rPr>
              <a:t>Beckova skala očaja </a:t>
            </a:r>
          </a:p>
          <a:p>
            <a:pPr>
              <a:buNone/>
            </a:pPr>
            <a:endParaRPr lang="hr-HR" sz="2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KLINIČKI INTERVJU:</a:t>
            </a:r>
          </a:p>
          <a:p>
            <a:pPr>
              <a:buNone/>
            </a:pPr>
            <a:r>
              <a:rPr lang="hr-HR" sz="22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- procjena ranijih depresivnih i maničnih epizoda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vi-VN" dirty="0" smtClean="0">
                <a:latin typeface="Arial" pitchFamily="34" charset="0"/>
                <a:cs typeface="Arial" pitchFamily="34" charset="0"/>
              </a:rPr>
              <a:t>- povijest misli o samoubojstvu i suicidalnog ponašanja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vi-VN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povijest </a:t>
            </a:r>
            <a:r>
              <a:rPr lang="vi-VN" dirty="0" smtClean="0">
                <a:latin typeface="Arial" pitchFamily="34" charset="0"/>
                <a:cs typeface="Arial" pitchFamily="34" charset="0"/>
              </a:rPr>
              <a:t>zlouporabe psihoaktivnih tvari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vi-VN" dirty="0" smtClean="0">
                <a:latin typeface="Arial" pitchFamily="34" charset="0"/>
                <a:cs typeface="Arial" pitchFamily="34" charset="0"/>
              </a:rPr>
              <a:t>- povijest anksioznosti ili drugih poremećaja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vi-VN" dirty="0" smtClean="0">
                <a:latin typeface="Arial" pitchFamily="34" charset="0"/>
                <a:cs typeface="Arial" pitchFamily="34" charset="0"/>
              </a:rPr>
              <a:t>- povijest bračnih sukoba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vi-VN" dirty="0" smtClean="0">
                <a:latin typeface="Arial" pitchFamily="34" charset="0"/>
                <a:cs typeface="Arial" pitchFamily="34" charset="0"/>
              </a:rPr>
              <a:t>- precipitirajući stresori/događaji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vi-VN" dirty="0" smtClean="0">
                <a:latin typeface="Arial" pitchFamily="34" charset="0"/>
                <a:cs typeface="Arial" pitchFamily="34" charset="0"/>
              </a:rPr>
              <a:t>- medicinski faktori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vi-VN" dirty="0" smtClean="0">
                <a:latin typeface="Arial" pitchFamily="34" charset="0"/>
                <a:cs typeface="Arial" pitchFamily="34" charset="0"/>
              </a:rPr>
              <a:t>- trenutačni rizik od samoubojstva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vi-VN" dirty="0" smtClean="0">
                <a:latin typeface="Arial" pitchFamily="34" charset="0"/>
                <a:cs typeface="Arial" pitchFamily="34" charset="0"/>
              </a:rPr>
              <a:t>- pojava i trajanje trenutačne depresivne epizode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vi-VN" dirty="0" smtClean="0">
                <a:latin typeface="Arial" pitchFamily="34" charset="0"/>
                <a:cs typeface="Arial" pitchFamily="34" charset="0"/>
              </a:rPr>
              <a:t>- pacijentovo beznađe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vi-VN" dirty="0" smtClean="0">
                <a:latin typeface="Arial" pitchFamily="34" charset="0"/>
                <a:cs typeface="Arial" pitchFamily="34" charset="0"/>
              </a:rPr>
              <a:t>- situacije koje pogoršavaju depresiju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vi-VN" dirty="0" smtClean="0">
                <a:latin typeface="Arial" pitchFamily="34" charset="0"/>
                <a:cs typeface="Arial" pitchFamily="34" charset="0"/>
              </a:rPr>
              <a:t>- bihevioralni faktori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/>
            </a:r>
            <a:br>
              <a:rPr lang="hr-HR" dirty="0" smtClean="0">
                <a:latin typeface="Arial" pitchFamily="34" charset="0"/>
                <a:cs typeface="Arial" pitchFamily="34" charset="0"/>
              </a:rPr>
            </a:br>
            <a:r>
              <a:rPr lang="vi-VN" dirty="0" smtClean="0">
                <a:latin typeface="Arial" pitchFamily="34" charset="0"/>
                <a:cs typeface="Arial" pitchFamily="34" charset="0"/>
              </a:rPr>
              <a:t>- interpersonalni faktori</a:t>
            </a: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7427168" cy="6264696"/>
          </a:xfrm>
        </p:spPr>
        <p:txBody>
          <a:bodyPr/>
          <a:lstStyle/>
          <a:p>
            <a:r>
              <a:rPr lang="hr-H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Evaluacija rizika od samoubojstva</a:t>
            </a:r>
          </a:p>
          <a:p>
            <a:pPr algn="ctr">
              <a:buNone/>
            </a:pPr>
            <a:r>
              <a:rPr lang="vi-VN" sz="2400" dirty="0" smtClean="0">
                <a:latin typeface="Arial" pitchFamily="34" charset="0"/>
                <a:cs typeface="Arial" pitchFamily="34" charset="0"/>
              </a:rPr>
              <a:t>terapeut uvrđuje prisutnost </a:t>
            </a:r>
            <a:endParaRPr lang="hr-HR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hr-HR" sz="24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renutačnih</a:t>
            </a:r>
            <a:r>
              <a:rPr lang="hr-H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i prošlih suicidalnih misli i ponašanja (aktivna</a:t>
            </a:r>
            <a:r>
              <a:rPr lang="hr-HR" sz="2400" dirty="0" smtClean="0">
                <a:latin typeface="Arial" pitchFamily="34" charset="0"/>
                <a:cs typeface="Arial" pitchFamily="34" charset="0"/>
              </a:rPr>
              <a:t> i </a:t>
            </a:r>
            <a:r>
              <a:rPr lang="vi-VN" sz="2400" dirty="0" smtClean="0">
                <a:latin typeface="Arial" pitchFamily="34" charset="0"/>
                <a:cs typeface="Arial" pitchFamily="34" charset="0"/>
              </a:rPr>
              <a:t>pasivna)</a:t>
            </a:r>
            <a:endParaRPr lang="hr-H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Ugovor o nepokušavanje suicida          preduvijet tretmana</a:t>
            </a:r>
          </a:p>
          <a:p>
            <a:pPr>
              <a:buNone/>
            </a:pPr>
            <a:endParaRPr lang="hr-HR" sz="2000" dirty="0" smtClean="0"/>
          </a:p>
          <a:p>
            <a:pPr algn="ctr">
              <a:buNone/>
            </a:pPr>
            <a:r>
              <a:rPr lang="hr-HR" sz="2000" dirty="0" smtClean="0"/>
              <a:t>	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/>
          </a:p>
        </p:txBody>
      </p:sp>
      <p:pic>
        <p:nvPicPr>
          <p:cNvPr id="4" name="Picture 3" descr="Layer_8-01-5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56753" y="260648"/>
            <a:ext cx="1487247" cy="1368152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4355976" y="227687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539552" y="2780928"/>
            <a:ext cx="2880320" cy="331236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veći rizik ako klijent  spontano govori o suicidu, prijeti suicidom, ostavi bilješke o samoubojstvu, osigurava metode ili je prije pokušao samoubojstvo</a:t>
            </a:r>
            <a:endParaRPr lang="hr-HR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851920" y="2708920"/>
            <a:ext cx="4032448" cy="396044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NAJBOLJI PREDIKTORI:</a:t>
            </a:r>
          </a:p>
          <a:p>
            <a:r>
              <a:rPr lang="vi-VN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povijest samoozljeđivanja                                 prethodni pokušaji samoubojstva                                   doživljaj da je osoba teret drugima                                 nedostatak "pripadnosti"                                 kada osoba živi sama                                 pretjerana upotreba alkohola ili droga                                 kronična bolest                                 nedavni gubici                                 beznađe                                  poremećaj raspoloženja </a:t>
            </a:r>
            <a:endParaRPr lang="hr-H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7239000" cy="6051072"/>
          </a:xfrm>
        </p:spPr>
        <p:txBody>
          <a:bodyPr/>
          <a:lstStyle/>
          <a:p>
            <a:endParaRPr lang="hr-HR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hr-HR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Razmatranje lijekova</a:t>
            </a:r>
          </a:p>
          <a:p>
            <a:endParaRPr lang="hr-HR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hr-HR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r-HR" dirty="0" smtClean="0">
                <a:latin typeface="Arial" pitchFamily="34" charset="0"/>
                <a:cs typeface="Arial" pitchFamily="34" charset="0"/>
              </a:rPr>
              <a:t>      ANTIDEPRESIVI - korisni u povećanju motivacije, energije, apetita, koncentracije i sposobnosti udaljavanja od negativnih misli</a:t>
            </a: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purple_pill_spi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332656"/>
            <a:ext cx="2290772" cy="223224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Upoznavanje s tretmanom i utvrđivanje ciljeva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Potrebno je klijentu reći dijagnozu (depresija) i dati informacije o depresiji te literaturu za čitanje</a:t>
            </a:r>
          </a:p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Upoznavanje s tremanom obuhvaća:</a:t>
            </a: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	konceptualizaciju slučaja</a:t>
            </a:r>
            <a:br>
              <a:rPr lang="hr-HR" sz="2000" dirty="0" smtClean="0">
                <a:latin typeface="Arial" pitchFamily="34" charset="0"/>
                <a:cs typeface="Arial" pitchFamily="34" charset="0"/>
              </a:rPr>
            </a:br>
            <a:r>
              <a:rPr lang="hr-HR" sz="2000" dirty="0" smtClean="0">
                <a:latin typeface="Arial" pitchFamily="34" charset="0"/>
                <a:cs typeface="Arial" pitchFamily="34" charset="0"/>
              </a:rPr>
              <a:t>tretmanski plan</a:t>
            </a:r>
            <a:br>
              <a:rPr lang="hr-HR" sz="2000" dirty="0" smtClean="0">
                <a:latin typeface="Arial" pitchFamily="34" charset="0"/>
                <a:cs typeface="Arial" pitchFamily="34" charset="0"/>
              </a:rPr>
            </a:br>
            <a:r>
              <a:rPr lang="hr-HR" sz="2000" dirty="0" smtClean="0">
                <a:latin typeface="Arial" pitchFamily="34" charset="0"/>
                <a:cs typeface="Arial" pitchFamily="34" charset="0"/>
              </a:rPr>
              <a:t>objašnjenje kako terapija izgleda očekivanja od klijenta</a:t>
            </a:r>
          </a:p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Ciljevi su važni za klijenta i terapeuta:</a:t>
            </a: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vi-VN" sz="2000" u="sng" dirty="0" smtClean="0">
                <a:latin typeface="Arial" pitchFamily="34" charset="0"/>
                <a:cs typeface="Arial" pitchFamily="34" charset="0"/>
              </a:rPr>
              <a:t>kratkoročni</a:t>
            </a:r>
            <a:r>
              <a:rPr lang="vi-VN" sz="2000" dirty="0" smtClean="0">
                <a:latin typeface="Arial" pitchFamily="34" charset="0"/>
                <a:cs typeface="Arial" pitchFamily="34" charset="0"/>
              </a:rPr>
              <a:t> (npr. povećanje bihevioralne aktivacije, druženje s prijateljima, povećanje tjelesne aktivnosti...)</a:t>
            </a:r>
            <a:endParaRPr lang="hr-HR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vi-VN" sz="2000" u="sng" dirty="0" smtClean="0">
                <a:latin typeface="Arial" pitchFamily="34" charset="0"/>
                <a:cs typeface="Arial" pitchFamily="34" charset="0"/>
              </a:rPr>
              <a:t>dugoročni</a:t>
            </a:r>
            <a:r>
              <a:rPr lang="vi-VN" sz="2000" dirty="0" smtClean="0">
                <a:latin typeface="Arial" pitchFamily="34" charset="0"/>
                <a:cs typeface="Arial" pitchFamily="34" charset="0"/>
              </a:rPr>
              <a:t> (pohađanje tečajeva, promjena posla, gubitak tjelesne težine...)</a:t>
            </a:r>
            <a:endParaRPr lang="hr-HR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hr-HR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vi-VN" sz="2000" u="sng" dirty="0" smtClean="0">
                <a:latin typeface="Arial" pitchFamily="34" charset="0"/>
                <a:cs typeface="Arial" pitchFamily="34" charset="0"/>
              </a:rPr>
              <a:t>dublji ciljevi </a:t>
            </a:r>
            <a:r>
              <a:rPr lang="vi-VN" sz="2000" dirty="0" smtClean="0">
                <a:latin typeface="Arial" pitchFamily="34" charset="0"/>
                <a:cs typeface="Arial" pitchFamily="34" charset="0"/>
              </a:rPr>
              <a:t>(kompatibilniji supružnik, razvoj karakternih snaga...)</a:t>
            </a:r>
            <a:endParaRPr lang="hr-HR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382676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/>
              <a:t>Bihevioralna </a:t>
            </a:r>
            <a:br>
              <a:rPr lang="hr-HR" dirty="0" smtClean="0"/>
            </a:br>
            <a:r>
              <a:rPr lang="hr-HR" dirty="0" smtClean="0"/>
              <a:t>aktivacija</a:t>
            </a:r>
            <a:endParaRPr lang="hr-HR" dirty="0"/>
          </a:p>
        </p:txBody>
      </p:sp>
      <p:pic>
        <p:nvPicPr>
          <p:cNvPr id="4" name="Content Placeholder 3" descr="depressi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436096" y="332656"/>
            <a:ext cx="3091635" cy="2065212"/>
          </a:xfrm>
        </p:spPr>
      </p:pic>
      <p:sp>
        <p:nvSpPr>
          <p:cNvPr id="5" name="TextBox 4"/>
          <p:cNvSpPr txBox="1"/>
          <p:nvPr/>
        </p:nvSpPr>
        <p:spPr>
          <a:xfrm>
            <a:off x="251520" y="1916832"/>
            <a:ext cx="50405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>
                <a:latin typeface="Arial" pitchFamily="34" charset="0"/>
                <a:cs typeface="Arial" pitchFamily="34" charset="0"/>
              </a:rPr>
              <a:t>Jedan od prvih ciljeva – povećanje potkrepljenja i produktivnog ponašanja</a:t>
            </a:r>
            <a:endParaRPr lang="hr-H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9512" y="2924944"/>
            <a:ext cx="4608512" cy="345638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u="sng" dirty="0" smtClean="0">
                <a:solidFill>
                  <a:schemeClr val="tx1"/>
                </a:solidFill>
              </a:rPr>
              <a:t>Pacijentov tjedni raspored:</a:t>
            </a:r>
          </a:p>
          <a:p>
            <a:pPr algn="ctr"/>
            <a:endParaRPr lang="hr-HR" b="1" u="sng" dirty="0" smtClean="0">
              <a:solidFill>
                <a:schemeClr val="tx1"/>
              </a:solidFill>
            </a:endParaRPr>
          </a:p>
          <a:p>
            <a:pPr algn="ctr"/>
            <a:r>
              <a:rPr lang="hr-HR" dirty="0" smtClean="0">
                <a:solidFill>
                  <a:schemeClr val="tx1"/>
                </a:solidFill>
              </a:rPr>
              <a:t>Planira li aktivnosti uopće</a:t>
            </a:r>
          </a:p>
          <a:p>
            <a:pPr algn="ctr"/>
            <a:r>
              <a:rPr lang="hr-HR" dirty="0" smtClean="0">
                <a:solidFill>
                  <a:schemeClr val="tx1"/>
                </a:solidFill>
              </a:rPr>
              <a:t>Iskorištenost vremena</a:t>
            </a:r>
          </a:p>
          <a:p>
            <a:pPr algn="ctr"/>
            <a:r>
              <a:rPr lang="hr-HR" dirty="0" smtClean="0">
                <a:solidFill>
                  <a:schemeClr val="tx1"/>
                </a:solidFill>
              </a:rPr>
              <a:t>Monotonost aktivnosti</a:t>
            </a:r>
          </a:p>
          <a:p>
            <a:pPr algn="ctr"/>
            <a:r>
              <a:rPr lang="hr-HR" dirty="0" smtClean="0">
                <a:solidFill>
                  <a:schemeClr val="tx1"/>
                </a:solidFill>
              </a:rPr>
              <a:t>Aktivnosti povezane s ugodom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6056" y="3645024"/>
            <a:ext cx="30243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  Kognitivna komponenta</a:t>
            </a:r>
          </a:p>
          <a:p>
            <a:endParaRPr lang="hr-HR" dirty="0"/>
          </a:p>
          <a:p>
            <a:endParaRPr lang="hr-HR" dirty="0" smtClean="0"/>
          </a:p>
          <a:p>
            <a:pPr algn="ctr"/>
            <a:r>
              <a:rPr lang="hr-HR" dirty="0"/>
              <a:t>u</a:t>
            </a:r>
            <a:r>
              <a:rPr lang="hr-HR" dirty="0" smtClean="0"/>
              <a:t>spoređivanje očekivane i stvarne ugode</a:t>
            </a:r>
            <a:endParaRPr lang="hr-HR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444208" y="400506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160</TotalTime>
  <Words>660</Words>
  <Application>Microsoft Office PowerPoint</Application>
  <PresentationFormat>On-screen Show (4:3)</PresentationFormat>
  <Paragraphs>162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Opulent</vt:lpstr>
      <vt:lpstr>Bihevioralno-kognitivni tretman depresivnosti</vt:lpstr>
      <vt:lpstr>Depresija – OPIS I DIJAGNOZA</vt:lpstr>
      <vt:lpstr>PROCJENA I TRETMAN</vt:lpstr>
      <vt:lpstr>PowerPoint Presentation</vt:lpstr>
      <vt:lpstr>PowerPoint Presentation</vt:lpstr>
      <vt:lpstr>PowerPoint Presentation</vt:lpstr>
      <vt:lpstr>PowerPoint Presentation</vt:lpstr>
      <vt:lpstr>Upoznavanje s tretmanom i utvrđivanje ciljeva</vt:lpstr>
      <vt:lpstr>Bihevioralna  aktivacija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Kognitivne intervencije</vt:lpstr>
      <vt:lpstr>PowerPoint Presentation</vt:lpstr>
      <vt:lpstr>CIJEPLJENJE PROTIV BUDUĆIH DEPRESIVNIH EPIZODA, PRORJEĐIVANJE TERAPIJE I TRETMAN OJAČANJA</vt:lpstr>
      <vt:lpstr>PowerPoint Presentation</vt:lpstr>
      <vt:lpstr>Otkrivanje i otklanjanje problema u terapiji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Bihevioralno-kognitivni tretman depresivnosti</dc:title>
  <dc:creator>Psiholog</dc:creator>
  <cp:lastModifiedBy>HUBIKOT</cp:lastModifiedBy>
  <cp:revision>40</cp:revision>
  <dcterms:created xsi:type="dcterms:W3CDTF">2015-06-11T16:44:53Z</dcterms:created>
  <dcterms:modified xsi:type="dcterms:W3CDTF">2015-06-12T12:46:20Z</dcterms:modified>
</cp:coreProperties>
</file>