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  <p:sldId id="257" r:id="rId4"/>
    <p:sldId id="259" r:id="rId5"/>
    <p:sldId id="262" r:id="rId6"/>
    <p:sldId id="263" r:id="rId7"/>
    <p:sldId id="264" r:id="rId8"/>
    <p:sldId id="265" r:id="rId9"/>
    <p:sldId id="266" r:id="rId10"/>
    <p:sldId id="267" r:id="rId11"/>
    <p:sldId id="268" r:id="rId12"/>
    <p:sldId id="269" r:id="rId13"/>
    <p:sldId id="270" r:id="rId14"/>
    <p:sldId id="279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</p:sldIdLst>
  <p:sldSz cx="9144000" cy="6858000" type="screen4x3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506" y="-1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STVARNA</c:v>
                </c:pt>
              </c:strCache>
            </c:strRef>
          </c:tx>
          <c:cat>
            <c:strRef>
              <c:f>List1!$A$2:$A$6</c:f>
              <c:strCache>
                <c:ptCount val="5"/>
                <c:pt idx="0">
                  <c:v>posao</c:v>
                </c:pt>
                <c:pt idx="1">
                  <c:v>prijatelji</c:v>
                </c:pt>
                <c:pt idx="2">
                  <c:v>kućanstvo </c:v>
                </c:pt>
                <c:pt idx="3">
                  <c:v>kulturne aktivnosti </c:v>
                </c:pt>
                <c:pt idx="4">
                  <c:v>tjelesne aktivnosti</c:v>
                </c:pt>
              </c:strCache>
            </c:strRef>
          </c:cat>
          <c:val>
            <c:numRef>
              <c:f>List1!$B$2:$B$6</c:f>
              <c:numCache>
                <c:formatCode>General</c:formatCode>
                <c:ptCount val="5"/>
                <c:pt idx="0">
                  <c:v>15</c:v>
                </c:pt>
                <c:pt idx="1">
                  <c:v>1.4</c:v>
                </c:pt>
                <c:pt idx="2">
                  <c:v>1.4</c:v>
                </c:pt>
                <c:pt idx="3">
                  <c:v>1.3</c:v>
                </c:pt>
                <c:pt idx="4">
                  <c:v>0.7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050"/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/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IDEALNA</c:v>
                </c:pt>
              </c:strCache>
            </c:strRef>
          </c:tx>
          <c:cat>
            <c:strRef>
              <c:f>List1!$A$2:$A$6</c:f>
              <c:strCache>
                <c:ptCount val="5"/>
                <c:pt idx="0">
                  <c:v>posao</c:v>
                </c:pt>
                <c:pt idx="1">
                  <c:v>prijatelji</c:v>
                </c:pt>
                <c:pt idx="2">
                  <c:v>kućanstvo</c:v>
                </c:pt>
                <c:pt idx="3">
                  <c:v>kulturne aktivnosti</c:v>
                </c:pt>
                <c:pt idx="4">
                  <c:v>tjelesne aktivnosti</c:v>
                </c:pt>
              </c:strCache>
            </c:strRef>
          </c:cat>
          <c:val>
            <c:numRef>
              <c:f>List1!$B$2:$B$6</c:f>
              <c:numCache>
                <c:formatCode>General</c:formatCode>
                <c:ptCount val="5"/>
                <c:pt idx="0">
                  <c:v>8</c:v>
                </c:pt>
                <c:pt idx="1">
                  <c:v>4</c:v>
                </c:pt>
                <c:pt idx="2">
                  <c:v>1.4</c:v>
                </c:pt>
                <c:pt idx="3">
                  <c:v>1.4</c:v>
                </c:pt>
                <c:pt idx="4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/>
      <c:overlay val="0"/>
      <c:txPr>
        <a:bodyPr/>
        <a:lstStyle/>
        <a:p>
          <a:pPr>
            <a:defRPr sz="1050"/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hr-H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layout>
        <c:manualLayout>
          <c:xMode val="edge"/>
          <c:yMode val="edge"/>
          <c:x val="9.009967553462718E-2"/>
          <c:y val="2.921707442762141E-2"/>
        </c:manualLayout>
      </c:layout>
      <c:overlay val="0"/>
    </c:title>
    <c:autoTitleDeleted val="0"/>
    <c:plotArea>
      <c:layout/>
      <c:pieChart>
        <c:varyColors val="1"/>
        <c:ser>
          <c:idx val="0"/>
          <c:order val="0"/>
          <c:tx>
            <c:strRef>
              <c:f>List1!$B$1</c:f>
              <c:strCache>
                <c:ptCount val="1"/>
                <c:pt idx="0">
                  <c:v>UZROČNOST</c:v>
                </c:pt>
              </c:strCache>
            </c:strRef>
          </c:tx>
          <c:cat>
            <c:strRef>
              <c:f>List1!$A$2:$A$8</c:f>
              <c:strCache>
                <c:ptCount val="7"/>
                <c:pt idx="0">
                  <c:v>profesor nije dobro objasnio </c:v>
                </c:pt>
                <c:pt idx="1">
                  <c:v>test je bio težak</c:v>
                </c:pt>
                <c:pt idx="2">
                  <c:v>loša sreća</c:v>
                </c:pt>
                <c:pt idx="3">
                  <c:v>posuđene bilješke</c:v>
                </c:pt>
                <c:pt idx="4">
                  <c:v>neka područja nisu obuhvaćena predavanjima</c:v>
                </c:pt>
                <c:pt idx="5">
                  <c:v>depresija i anksioznost smanjuju koncentraciju</c:v>
                </c:pt>
                <c:pt idx="6">
                  <c:v>neadekvatnost</c:v>
                </c:pt>
              </c:strCache>
            </c:strRef>
          </c:cat>
          <c:val>
            <c:numRef>
              <c:f>List1!$B$2:$B$8</c:f>
              <c:numCache>
                <c:formatCode>General</c:formatCode>
                <c:ptCount val="7"/>
                <c:pt idx="0">
                  <c:v>3.2</c:v>
                </c:pt>
                <c:pt idx="1">
                  <c:v>2.5</c:v>
                </c:pt>
                <c:pt idx="2">
                  <c:v>3.2</c:v>
                </c:pt>
                <c:pt idx="3">
                  <c:v>3.2</c:v>
                </c:pt>
                <c:pt idx="4">
                  <c:v>3.2</c:v>
                </c:pt>
                <c:pt idx="5">
                  <c:v>3.2</c:v>
                </c:pt>
                <c:pt idx="6">
                  <c:v>3.2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2795319750796919"/>
          <c:y val="0"/>
          <c:w val="0.37204680249203081"/>
          <c:h val="1"/>
        </c:manualLayout>
      </c:layout>
      <c:overlay val="0"/>
      <c:txPr>
        <a:bodyPr/>
        <a:lstStyle/>
        <a:p>
          <a:pPr>
            <a:defRPr sz="1050"/>
          </a:pPr>
          <a:endParaRPr lang="sr-Latn-R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sr-Latn-RS"/>
    </a:p>
  </c:txPr>
  <c:externalData r:id="rId1">
    <c:autoUpdate val="0"/>
  </c:externalData>
</c:chartSpac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5">
  <dgm:title val=""/>
  <dgm:desc val=""/>
  <dgm:catLst>
    <dgm:cat type="accent2" pri="11500"/>
  </dgm:catLst>
  <dgm:styleLbl name="node0">
    <dgm:fillClrLst meth="cycle">
      <a:schemeClr val="accent2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alpha val="90000"/>
      </a:schemeClr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alpha val="90000"/>
      </a:schemeClr>
      <a:schemeClr val="accent2">
        <a:alpha val="5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/>
    <dgm:txEffectClrLst/>
  </dgm:styleLbl>
  <dgm:styleLbl name="lnNode1">
    <dgm:fillClrLst>
      <a:schemeClr val="accent2">
        <a:shade val="90000"/>
      </a:schemeClr>
      <a:schemeClr val="accent2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alpha val="2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  <a:alpha val="90000"/>
      </a:schemeClr>
      <a:schemeClr val="accent2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>
      <a:schemeClr val="accent2">
        <a:shade val="90000"/>
      </a:schemeClr>
      <a:schemeClr val="accent2">
        <a:tint val="50000"/>
      </a:schemeClr>
    </dgm:fillClrLst>
    <dgm:linClrLst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alpha val="90000"/>
      </a:schemeClr>
      <a:schemeClr val="accent2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alpha val="90000"/>
        <a:tint val="40000"/>
      </a:schemeClr>
      <a:schemeClr val="accent2">
        <a:alpha val="5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3">
  <dgm:title val=""/>
  <dgm:desc val=""/>
  <dgm:catLst>
    <dgm:cat type="accent3" pri="11300"/>
  </dgm:catLst>
  <dgm:styleLbl name="node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>
        <a:shade val="80000"/>
      </a:schemeClr>
      <a:schemeClr val="accent3">
        <a:tint val="7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/>
    <dgm:txEffectClrLst/>
  </dgm:styleLbl>
  <dgm:styleLbl name="lnNode1">
    <dgm:fillClrLst>
      <a:schemeClr val="accent3">
        <a:shade val="80000"/>
      </a:schemeClr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shade val="80000"/>
        <a:alpha val="50000"/>
      </a:schemeClr>
      <a:schemeClr val="accent3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/>
    <dgm:txEffectClrLst/>
  </dgm:styleLbl>
  <dgm:styleLbl name="f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3">
        <a:shade val="90000"/>
      </a:schemeClr>
      <a:schemeClr val="accent3">
        <a:tint val="70000"/>
      </a:schemeClr>
    </dgm:fillClrLst>
    <dgm:linClrLst>
      <a:schemeClr val="accent3">
        <a:shade val="90000"/>
      </a:schemeClr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9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8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>
        <a:shade val="80000"/>
      </a:schemeClr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1B03955-0628-4A66-983E-7CC494D92B35}" type="doc">
      <dgm:prSet loTypeId="urn:microsoft.com/office/officeart/2005/8/layout/default" loCatId="list" qsTypeId="urn:microsoft.com/office/officeart/2005/8/quickstyle/simple3" qsCatId="simple" csTypeId="urn:microsoft.com/office/officeart/2005/8/colors/colorful2" csCatId="colorful" phldr="1"/>
      <dgm:spPr/>
      <dgm:t>
        <a:bodyPr/>
        <a:lstStyle/>
        <a:p>
          <a:endParaRPr lang="hr-HR"/>
        </a:p>
      </dgm:t>
    </dgm:pt>
    <dgm:pt modelId="{8C10B09D-FD1B-475F-8725-95323D3A306F}">
      <dgm:prSet phldrT="[Tekst]"/>
      <dgm:spPr/>
      <dgm:t>
        <a:bodyPr/>
        <a:lstStyle/>
        <a:p>
          <a:r>
            <a:rPr lang="hr-HR" dirty="0" smtClean="0"/>
            <a:t>Traženje novog posla </a:t>
          </a:r>
        </a:p>
        <a:p>
          <a:r>
            <a:rPr lang="hr-HR" dirty="0" smtClean="0"/>
            <a:t>+</a:t>
          </a:r>
          <a:endParaRPr lang="hr-HR" dirty="0"/>
        </a:p>
      </dgm:t>
    </dgm:pt>
    <dgm:pt modelId="{270AF906-0D46-475B-97F4-3B1BA8A48716}" type="parTrans" cxnId="{32672587-3A54-4508-8127-7E845009E86B}">
      <dgm:prSet/>
      <dgm:spPr/>
      <dgm:t>
        <a:bodyPr/>
        <a:lstStyle/>
        <a:p>
          <a:endParaRPr lang="hr-HR"/>
        </a:p>
      </dgm:t>
    </dgm:pt>
    <dgm:pt modelId="{C1DE909D-4C69-4E8F-9FEE-D9D0207B8411}" type="sibTrans" cxnId="{32672587-3A54-4508-8127-7E845009E86B}">
      <dgm:prSet/>
      <dgm:spPr/>
      <dgm:t>
        <a:bodyPr/>
        <a:lstStyle/>
        <a:p>
          <a:endParaRPr lang="hr-HR"/>
        </a:p>
      </dgm:t>
    </dgm:pt>
    <dgm:pt modelId="{2AC20211-537E-4121-8AE6-DAC0B6B6A743}">
      <dgm:prSet phldrT="[Tekst]"/>
      <dgm:spPr/>
      <dgm:t>
        <a:bodyPr/>
        <a:lstStyle/>
        <a:p>
          <a:r>
            <a:rPr lang="hr-HR" dirty="0" smtClean="0"/>
            <a:t>Traženje novog posla</a:t>
          </a:r>
        </a:p>
        <a:p>
          <a:r>
            <a:rPr lang="hr-HR" dirty="0" smtClean="0"/>
            <a:t> -</a:t>
          </a:r>
          <a:endParaRPr lang="hr-HR" dirty="0"/>
        </a:p>
      </dgm:t>
    </dgm:pt>
    <dgm:pt modelId="{80FFD5A9-0B1A-449F-AAC6-FB4E4216DB70}" type="parTrans" cxnId="{EC647334-11A4-4FFF-8F39-84E7C8DA0DF7}">
      <dgm:prSet/>
      <dgm:spPr/>
      <dgm:t>
        <a:bodyPr/>
        <a:lstStyle/>
        <a:p>
          <a:endParaRPr lang="hr-HR"/>
        </a:p>
      </dgm:t>
    </dgm:pt>
    <dgm:pt modelId="{EFC8797D-B378-4E75-8773-02D1645F3B72}" type="sibTrans" cxnId="{EC647334-11A4-4FFF-8F39-84E7C8DA0DF7}">
      <dgm:prSet/>
      <dgm:spPr/>
      <dgm:t>
        <a:bodyPr/>
        <a:lstStyle/>
        <a:p>
          <a:endParaRPr lang="hr-HR"/>
        </a:p>
      </dgm:t>
    </dgm:pt>
    <dgm:pt modelId="{ED7F70CF-460E-4DAA-B6B2-B639DAF4C7C3}">
      <dgm:prSet phldrT="[Tekst]"/>
      <dgm:spPr/>
      <dgm:t>
        <a:bodyPr/>
        <a:lstStyle/>
        <a:p>
          <a:r>
            <a:rPr lang="hr-HR" dirty="0" smtClean="0"/>
            <a:t>1. Zarada </a:t>
          </a:r>
        </a:p>
        <a:p>
          <a:r>
            <a:rPr lang="hr-HR" dirty="0" smtClean="0"/>
            <a:t>2. Učenje novih vještina</a:t>
          </a:r>
        </a:p>
        <a:p>
          <a:r>
            <a:rPr lang="hr-HR" dirty="0" smtClean="0"/>
            <a:t>3. Upoznavanje novih ljudi</a:t>
          </a:r>
        </a:p>
        <a:p>
          <a:r>
            <a:rPr lang="hr-HR" dirty="0" smtClean="0"/>
            <a:t>4. Osjećaj veće produktivnosti </a:t>
          </a:r>
          <a:endParaRPr lang="hr-HR" dirty="0"/>
        </a:p>
      </dgm:t>
    </dgm:pt>
    <dgm:pt modelId="{D6F3AF9F-AC87-42C5-8C27-33C19141F052}" type="parTrans" cxnId="{04A61B37-3B21-44A7-8D55-F7701B9CC86B}">
      <dgm:prSet/>
      <dgm:spPr/>
      <dgm:t>
        <a:bodyPr/>
        <a:lstStyle/>
        <a:p>
          <a:endParaRPr lang="hr-HR"/>
        </a:p>
      </dgm:t>
    </dgm:pt>
    <dgm:pt modelId="{1DBE451E-26FA-47C4-A648-249469ACA097}" type="sibTrans" cxnId="{04A61B37-3B21-44A7-8D55-F7701B9CC86B}">
      <dgm:prSet/>
      <dgm:spPr/>
      <dgm:t>
        <a:bodyPr/>
        <a:lstStyle/>
        <a:p>
          <a:endParaRPr lang="hr-HR"/>
        </a:p>
      </dgm:t>
    </dgm:pt>
    <dgm:pt modelId="{C6681416-CAC5-4BCD-BB8B-67E3C4D439B0}">
      <dgm:prSet phldrT="[Tekst]"/>
      <dgm:spPr/>
      <dgm:t>
        <a:bodyPr/>
        <a:lstStyle/>
        <a:p>
          <a:r>
            <a:rPr lang="hr-HR" dirty="0" smtClean="0"/>
            <a:t>1. Teško je pronaći posao</a:t>
          </a:r>
        </a:p>
        <a:p>
          <a:r>
            <a:rPr lang="hr-HR" dirty="0" smtClean="0"/>
            <a:t>2. Manje slobodnog vremena</a:t>
          </a:r>
        </a:p>
        <a:p>
          <a:r>
            <a:rPr lang="hr-HR" dirty="0" smtClean="0"/>
            <a:t>3. Možda mi se ne svidi </a:t>
          </a:r>
          <a:endParaRPr lang="hr-HR" dirty="0"/>
        </a:p>
      </dgm:t>
    </dgm:pt>
    <dgm:pt modelId="{BA60BD93-3D1F-454E-A2F3-A6E5A26B72AC}" type="parTrans" cxnId="{98DD946A-9AB6-40F4-BC8A-EF97D481645A}">
      <dgm:prSet/>
      <dgm:spPr/>
      <dgm:t>
        <a:bodyPr/>
        <a:lstStyle/>
        <a:p>
          <a:endParaRPr lang="hr-HR"/>
        </a:p>
      </dgm:t>
    </dgm:pt>
    <dgm:pt modelId="{7BA829AC-CAC5-402D-864D-BB1790C86152}" type="sibTrans" cxnId="{98DD946A-9AB6-40F4-BC8A-EF97D481645A}">
      <dgm:prSet/>
      <dgm:spPr/>
      <dgm:t>
        <a:bodyPr/>
        <a:lstStyle/>
        <a:p>
          <a:endParaRPr lang="hr-HR"/>
        </a:p>
      </dgm:t>
    </dgm:pt>
    <dgm:pt modelId="{4CA7853C-4524-4204-8B9B-90682E3896D2}" type="pres">
      <dgm:prSet presAssocID="{C1B03955-0628-4A66-983E-7CC494D92B35}" presName="diagram" presStyleCnt="0">
        <dgm:presLayoutVars>
          <dgm:dir/>
          <dgm:resizeHandles val="exact"/>
        </dgm:presLayoutVars>
      </dgm:prSet>
      <dgm:spPr/>
    </dgm:pt>
    <dgm:pt modelId="{D6DBEBED-4873-42C0-B2E3-70B77C95FBBB}" type="pres">
      <dgm:prSet presAssocID="{8C10B09D-FD1B-475F-8725-95323D3A306F}" presName="node" presStyleLbl="node1" presStyleIdx="0" presStyleCnt="4" custScaleX="96575" custScaleY="53652" custLinFactX="35199" custLinFactNeighborX="100000" custLinFactNeighborY="-71698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CD642EB2-54A7-4984-BD07-A4D4B6DFBBB6}" type="pres">
      <dgm:prSet presAssocID="{C1DE909D-4C69-4E8F-9FEE-D9D0207B8411}" presName="sibTrans" presStyleCnt="0"/>
      <dgm:spPr/>
    </dgm:pt>
    <dgm:pt modelId="{968FDEDD-3EA6-4492-BAFE-F5AFB24CBCD0}" type="pres">
      <dgm:prSet presAssocID="{2AC20211-537E-4121-8AE6-DAC0B6B6A743}" presName="node" presStyleLbl="node1" presStyleIdx="1" presStyleCnt="4" custScaleX="90603" custScaleY="53652" custLinFactX="100000" custLinFactNeighborX="141272" custLinFactNeighborY="-76977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39E4B0E-BA2F-4372-B20D-388170B91506}" type="pres">
      <dgm:prSet presAssocID="{EFC8797D-B378-4E75-8773-02D1645F3B72}" presName="sibTrans" presStyleCnt="0"/>
      <dgm:spPr/>
    </dgm:pt>
    <dgm:pt modelId="{35BD0730-0FB6-4861-AD51-A208FA88CF5F}" type="pres">
      <dgm:prSet presAssocID="{ED7F70CF-460E-4DAA-B6B2-B639DAF4C7C3}" presName="node" presStyleLbl="node1" presStyleIdx="2" presStyleCnt="4" custScaleX="162748" custScaleY="148109" custLinFactX="-6358" custLinFactNeighborX="-100000" custLinFactNeighborY="2066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DDDFC88-2CA6-416C-91AB-2DE9856B4B7F}" type="pres">
      <dgm:prSet presAssocID="{1DBE451E-26FA-47C4-A648-249469ACA097}" presName="sibTrans" presStyleCnt="0"/>
      <dgm:spPr/>
    </dgm:pt>
    <dgm:pt modelId="{BC5215B8-C303-4ED8-B859-6435CF0F482D}" type="pres">
      <dgm:prSet presAssocID="{C6681416-CAC5-4BCD-BB8B-67E3C4D439B0}" presName="node" presStyleLbl="node1" presStyleIdx="3" presStyleCnt="4" custScaleX="161142" custScaleY="150325" custLinFactNeighborX="-62502" custLinFactNeighborY="20025">
        <dgm:presLayoutVars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960D21DB-D7CB-4F5A-8471-388CA383459D}" type="presOf" srcId="{C6681416-CAC5-4BCD-BB8B-67E3C4D439B0}" destId="{BC5215B8-C303-4ED8-B859-6435CF0F482D}" srcOrd="0" destOrd="0" presId="urn:microsoft.com/office/officeart/2005/8/layout/default"/>
    <dgm:cxn modelId="{2739AED7-614A-4AC3-AD2C-A5EA10280147}" type="presOf" srcId="{ED7F70CF-460E-4DAA-B6B2-B639DAF4C7C3}" destId="{35BD0730-0FB6-4861-AD51-A208FA88CF5F}" srcOrd="0" destOrd="0" presId="urn:microsoft.com/office/officeart/2005/8/layout/default"/>
    <dgm:cxn modelId="{7C53B7A8-5759-47D3-8A70-19F30CF4B114}" type="presOf" srcId="{C1B03955-0628-4A66-983E-7CC494D92B35}" destId="{4CA7853C-4524-4204-8B9B-90682E3896D2}" srcOrd="0" destOrd="0" presId="urn:microsoft.com/office/officeart/2005/8/layout/default"/>
    <dgm:cxn modelId="{F882D861-773A-440E-9A09-489D79888233}" type="presOf" srcId="{8C10B09D-FD1B-475F-8725-95323D3A306F}" destId="{D6DBEBED-4873-42C0-B2E3-70B77C95FBBB}" srcOrd="0" destOrd="0" presId="urn:microsoft.com/office/officeart/2005/8/layout/default"/>
    <dgm:cxn modelId="{EC647334-11A4-4FFF-8F39-84E7C8DA0DF7}" srcId="{C1B03955-0628-4A66-983E-7CC494D92B35}" destId="{2AC20211-537E-4121-8AE6-DAC0B6B6A743}" srcOrd="1" destOrd="0" parTransId="{80FFD5A9-0B1A-449F-AAC6-FB4E4216DB70}" sibTransId="{EFC8797D-B378-4E75-8773-02D1645F3B72}"/>
    <dgm:cxn modelId="{04A61B37-3B21-44A7-8D55-F7701B9CC86B}" srcId="{C1B03955-0628-4A66-983E-7CC494D92B35}" destId="{ED7F70CF-460E-4DAA-B6B2-B639DAF4C7C3}" srcOrd="2" destOrd="0" parTransId="{D6F3AF9F-AC87-42C5-8C27-33C19141F052}" sibTransId="{1DBE451E-26FA-47C4-A648-249469ACA097}"/>
    <dgm:cxn modelId="{78172F3D-5EE7-49E4-9539-E6F24752739A}" type="presOf" srcId="{2AC20211-537E-4121-8AE6-DAC0B6B6A743}" destId="{968FDEDD-3EA6-4492-BAFE-F5AFB24CBCD0}" srcOrd="0" destOrd="0" presId="urn:microsoft.com/office/officeart/2005/8/layout/default"/>
    <dgm:cxn modelId="{32672587-3A54-4508-8127-7E845009E86B}" srcId="{C1B03955-0628-4A66-983E-7CC494D92B35}" destId="{8C10B09D-FD1B-475F-8725-95323D3A306F}" srcOrd="0" destOrd="0" parTransId="{270AF906-0D46-475B-97F4-3B1BA8A48716}" sibTransId="{C1DE909D-4C69-4E8F-9FEE-D9D0207B8411}"/>
    <dgm:cxn modelId="{98DD946A-9AB6-40F4-BC8A-EF97D481645A}" srcId="{C1B03955-0628-4A66-983E-7CC494D92B35}" destId="{C6681416-CAC5-4BCD-BB8B-67E3C4D439B0}" srcOrd="3" destOrd="0" parTransId="{BA60BD93-3D1F-454E-A2F3-A6E5A26B72AC}" sibTransId="{7BA829AC-CAC5-402D-864D-BB1790C86152}"/>
    <dgm:cxn modelId="{FDB441DD-586A-4EC8-B84B-1CFA975BA977}" type="presParOf" srcId="{4CA7853C-4524-4204-8B9B-90682E3896D2}" destId="{D6DBEBED-4873-42C0-B2E3-70B77C95FBBB}" srcOrd="0" destOrd="0" presId="urn:microsoft.com/office/officeart/2005/8/layout/default"/>
    <dgm:cxn modelId="{C08C12DD-6463-48D9-9A77-2A959F75CD6C}" type="presParOf" srcId="{4CA7853C-4524-4204-8B9B-90682E3896D2}" destId="{CD642EB2-54A7-4984-BD07-A4D4B6DFBBB6}" srcOrd="1" destOrd="0" presId="urn:microsoft.com/office/officeart/2005/8/layout/default"/>
    <dgm:cxn modelId="{6A205710-A3F7-4E4E-8B3F-3E4D150AF9C8}" type="presParOf" srcId="{4CA7853C-4524-4204-8B9B-90682E3896D2}" destId="{968FDEDD-3EA6-4492-BAFE-F5AFB24CBCD0}" srcOrd="2" destOrd="0" presId="urn:microsoft.com/office/officeart/2005/8/layout/default"/>
    <dgm:cxn modelId="{652297D0-A03E-4407-B3F6-45B45A9350A7}" type="presParOf" srcId="{4CA7853C-4524-4204-8B9B-90682E3896D2}" destId="{F39E4B0E-BA2F-4372-B20D-388170B91506}" srcOrd="3" destOrd="0" presId="urn:microsoft.com/office/officeart/2005/8/layout/default"/>
    <dgm:cxn modelId="{F2EA724C-67B2-4041-95B7-479591379CF3}" type="presParOf" srcId="{4CA7853C-4524-4204-8B9B-90682E3896D2}" destId="{35BD0730-0FB6-4861-AD51-A208FA88CF5F}" srcOrd="4" destOrd="0" presId="urn:microsoft.com/office/officeart/2005/8/layout/default"/>
    <dgm:cxn modelId="{8A1BED12-810B-486A-94C1-4E92D172DBBE}" type="presParOf" srcId="{4CA7853C-4524-4204-8B9B-90682E3896D2}" destId="{FDDDFC88-2CA6-416C-91AB-2DE9856B4B7F}" srcOrd="5" destOrd="0" presId="urn:microsoft.com/office/officeart/2005/8/layout/default"/>
    <dgm:cxn modelId="{332E45F7-BB7F-4B21-ABE4-0EB591CC30CA}" type="presParOf" srcId="{4CA7853C-4524-4204-8B9B-90682E3896D2}" destId="{BC5215B8-C303-4ED8-B859-6435CF0F482D}" srcOrd="6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C52E683-5108-43C3-B7FE-212C7482C36C}" type="doc">
      <dgm:prSet loTypeId="urn:microsoft.com/office/officeart/2005/8/layout/vList2" loCatId="list" qsTypeId="urn:microsoft.com/office/officeart/2005/8/quickstyle/simple3" qsCatId="simple" csTypeId="urn:microsoft.com/office/officeart/2005/8/colors/accent2_5" csCatId="accent2" phldr="1"/>
      <dgm:spPr/>
      <dgm:t>
        <a:bodyPr/>
        <a:lstStyle/>
        <a:p>
          <a:endParaRPr lang="hr-HR"/>
        </a:p>
      </dgm:t>
    </dgm:pt>
    <dgm:pt modelId="{13873611-25CC-491B-BDDC-FC7F4C8E7B8E}">
      <dgm:prSet phldrT="[Tekst]"/>
      <dgm:spPr/>
      <dgm:t>
        <a:bodyPr/>
        <a:lstStyle/>
        <a:p>
          <a:pPr algn="ctr"/>
          <a:r>
            <a:rPr lang="hr-HR" dirty="0" smtClean="0"/>
            <a:t>Automatska misao: </a:t>
          </a:r>
        </a:p>
        <a:p>
          <a:pPr algn="ctr"/>
          <a:r>
            <a:rPr lang="hr-HR" dirty="0" smtClean="0"/>
            <a:t>Ne mogu to napraviti </a:t>
          </a:r>
          <a:endParaRPr lang="hr-HR" dirty="0"/>
        </a:p>
      </dgm:t>
    </dgm:pt>
    <dgm:pt modelId="{5469F17D-22E5-46CD-A6B9-16D98FD6547A}" type="parTrans" cxnId="{BBBFAD9D-7FB4-4F00-9B3A-39CF92203A79}">
      <dgm:prSet/>
      <dgm:spPr/>
      <dgm:t>
        <a:bodyPr/>
        <a:lstStyle/>
        <a:p>
          <a:endParaRPr lang="hr-HR"/>
        </a:p>
      </dgm:t>
    </dgm:pt>
    <dgm:pt modelId="{DF3110A1-96E2-4BA2-9417-BB55D8B1C5F8}" type="sibTrans" cxnId="{BBBFAD9D-7FB4-4F00-9B3A-39CF92203A79}">
      <dgm:prSet/>
      <dgm:spPr/>
      <dgm:t>
        <a:bodyPr/>
        <a:lstStyle/>
        <a:p>
          <a:endParaRPr lang="hr-HR"/>
        </a:p>
      </dgm:t>
    </dgm:pt>
    <dgm:pt modelId="{790F1585-C7A1-4098-8770-F8A66768D9C5}">
      <dgm:prSet phldrT="[Tekst]"/>
      <dgm:spPr/>
      <dgm:t>
        <a:bodyPr/>
        <a:lstStyle/>
        <a:p>
          <a:r>
            <a:rPr lang="hr-HR" dirty="0" smtClean="0"/>
            <a:t>Adaptivni odgovor:</a:t>
          </a:r>
        </a:p>
        <a:p>
          <a:r>
            <a:rPr lang="hr-HR" dirty="0" smtClean="0"/>
            <a:t>Mogu osjećati da nešto ne mogu napraviti,, ali to ne mora biti istina. Dosta puta sam u prošlosti mislila da nešto ne mogu, ali kad sam krenula uspjela sam. Negativno mišljenje samo smanjuje moju motivaciju…</a:t>
          </a:r>
          <a:endParaRPr lang="hr-HR" dirty="0"/>
        </a:p>
      </dgm:t>
    </dgm:pt>
    <dgm:pt modelId="{45692644-955C-4135-B262-9604658D88C7}" type="sibTrans" cxnId="{70F6DAE3-7AB4-44E3-9E3B-D97348EED3B0}">
      <dgm:prSet/>
      <dgm:spPr/>
      <dgm:t>
        <a:bodyPr/>
        <a:lstStyle/>
        <a:p>
          <a:endParaRPr lang="hr-HR"/>
        </a:p>
      </dgm:t>
    </dgm:pt>
    <dgm:pt modelId="{2D0A05EC-B92B-49B1-9118-A8B7F1BA1711}" type="parTrans" cxnId="{70F6DAE3-7AB4-44E3-9E3B-D97348EED3B0}">
      <dgm:prSet/>
      <dgm:spPr/>
      <dgm:t>
        <a:bodyPr/>
        <a:lstStyle/>
        <a:p>
          <a:endParaRPr lang="hr-HR"/>
        </a:p>
      </dgm:t>
    </dgm:pt>
    <dgm:pt modelId="{E750B237-1750-46FB-A702-589F82EFB908}" type="pres">
      <dgm:prSet presAssocID="{1C52E683-5108-43C3-B7FE-212C7482C36C}" presName="linear" presStyleCnt="0">
        <dgm:presLayoutVars>
          <dgm:animLvl val="lvl"/>
          <dgm:resizeHandles val="exact"/>
        </dgm:presLayoutVars>
      </dgm:prSet>
      <dgm:spPr/>
    </dgm:pt>
    <dgm:pt modelId="{4EDABB52-258F-4DEA-8463-0BA5AF09FD0A}" type="pres">
      <dgm:prSet presAssocID="{13873611-25CC-491B-BDDC-FC7F4C8E7B8E}" presName="parentText" presStyleLbl="node1" presStyleIdx="0" presStyleCnt="2" custScaleX="78947" custScaleY="27918" custLinFactY="2811" custLinFactNeighborX="-2632" custLinFactNeighborY="100000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1AEF3B5-8EB4-4A98-B954-17E687E68358}" type="pres">
      <dgm:prSet presAssocID="{DF3110A1-96E2-4BA2-9417-BB55D8B1C5F8}" presName="spacer" presStyleCnt="0"/>
      <dgm:spPr/>
    </dgm:pt>
    <dgm:pt modelId="{481233A6-1B98-47D1-9B3B-5EC8FC204E89}" type="pres">
      <dgm:prSet presAssocID="{790F1585-C7A1-4098-8770-F8A66768D9C5}" presName="parentText" presStyleLbl="node1" presStyleIdx="1" presStyleCnt="2" custLinFactNeighborX="2632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DA0560BA-FC9D-4A5A-8D9D-2A48833B3472}" type="presOf" srcId="{13873611-25CC-491B-BDDC-FC7F4C8E7B8E}" destId="{4EDABB52-258F-4DEA-8463-0BA5AF09FD0A}" srcOrd="0" destOrd="0" presId="urn:microsoft.com/office/officeart/2005/8/layout/vList2"/>
    <dgm:cxn modelId="{70F6DAE3-7AB4-44E3-9E3B-D97348EED3B0}" srcId="{1C52E683-5108-43C3-B7FE-212C7482C36C}" destId="{790F1585-C7A1-4098-8770-F8A66768D9C5}" srcOrd="1" destOrd="0" parTransId="{2D0A05EC-B92B-49B1-9118-A8B7F1BA1711}" sibTransId="{45692644-955C-4135-B262-9604658D88C7}"/>
    <dgm:cxn modelId="{B507359A-605C-4930-97A1-8221AD7EC678}" type="presOf" srcId="{790F1585-C7A1-4098-8770-F8A66768D9C5}" destId="{481233A6-1B98-47D1-9B3B-5EC8FC204E89}" srcOrd="0" destOrd="0" presId="urn:microsoft.com/office/officeart/2005/8/layout/vList2"/>
    <dgm:cxn modelId="{BBBFAD9D-7FB4-4F00-9B3A-39CF92203A79}" srcId="{1C52E683-5108-43C3-B7FE-212C7482C36C}" destId="{13873611-25CC-491B-BDDC-FC7F4C8E7B8E}" srcOrd="0" destOrd="0" parTransId="{5469F17D-22E5-46CD-A6B9-16D98FD6547A}" sibTransId="{DF3110A1-96E2-4BA2-9417-BB55D8B1C5F8}"/>
    <dgm:cxn modelId="{9CD38661-7DC2-4530-9312-FEB2C5A04906}" type="presOf" srcId="{1C52E683-5108-43C3-B7FE-212C7482C36C}" destId="{E750B237-1750-46FB-A702-589F82EFB908}" srcOrd="0" destOrd="0" presId="urn:microsoft.com/office/officeart/2005/8/layout/vList2"/>
    <dgm:cxn modelId="{05FCC7AC-6EDF-4EE8-B866-15236045E959}" type="presParOf" srcId="{E750B237-1750-46FB-A702-589F82EFB908}" destId="{4EDABB52-258F-4DEA-8463-0BA5AF09FD0A}" srcOrd="0" destOrd="0" presId="urn:microsoft.com/office/officeart/2005/8/layout/vList2"/>
    <dgm:cxn modelId="{2E7E7868-3CF9-4016-B32B-820B48260102}" type="presParOf" srcId="{E750B237-1750-46FB-A702-589F82EFB908}" destId="{61AEF3B5-8EB4-4A98-B954-17E687E68358}" srcOrd="1" destOrd="0" presId="urn:microsoft.com/office/officeart/2005/8/layout/vList2"/>
    <dgm:cxn modelId="{53E58275-1F7A-4438-9F98-1803C831DF5B}" type="presParOf" srcId="{E750B237-1750-46FB-A702-589F82EFB908}" destId="{481233A6-1B98-47D1-9B3B-5EC8FC204E89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F656F35-FEB1-4CE7-B1E9-038EABE38D00}" type="doc">
      <dgm:prSet loTypeId="urn:microsoft.com/office/officeart/2005/8/layout/vList2" loCatId="list" qsTypeId="urn:microsoft.com/office/officeart/2005/8/quickstyle/simple3" qsCatId="simple" csTypeId="urn:microsoft.com/office/officeart/2005/8/colors/accent3_3" csCatId="accent3" phldr="1"/>
      <dgm:spPr/>
      <dgm:t>
        <a:bodyPr/>
        <a:lstStyle/>
        <a:p>
          <a:endParaRPr lang="hr-HR"/>
        </a:p>
      </dgm:t>
    </dgm:pt>
    <dgm:pt modelId="{50338664-1ECC-43D7-B735-E878031435AC}">
      <dgm:prSet phldrT="[Tekst]"/>
      <dgm:spPr/>
      <dgm:t>
        <a:bodyPr/>
        <a:lstStyle/>
        <a:p>
          <a:pPr algn="ctr"/>
          <a:r>
            <a:rPr lang="hr-HR" dirty="0" smtClean="0"/>
            <a:t>Strategije kad sam anksiozna: </a:t>
          </a:r>
          <a:endParaRPr lang="hr-HR" dirty="0"/>
        </a:p>
      </dgm:t>
    </dgm:pt>
    <dgm:pt modelId="{C05C0A99-29F0-47D1-94DA-2C875EC36451}" type="parTrans" cxnId="{679BA1A5-C3BE-4308-B370-920C2CE70CB3}">
      <dgm:prSet/>
      <dgm:spPr/>
      <dgm:t>
        <a:bodyPr/>
        <a:lstStyle/>
        <a:p>
          <a:endParaRPr lang="hr-HR"/>
        </a:p>
      </dgm:t>
    </dgm:pt>
    <dgm:pt modelId="{577B6033-4020-4077-90D9-7B2D0A3F345F}" type="sibTrans" cxnId="{679BA1A5-C3BE-4308-B370-920C2CE70CB3}">
      <dgm:prSet/>
      <dgm:spPr/>
      <dgm:t>
        <a:bodyPr/>
        <a:lstStyle/>
        <a:p>
          <a:endParaRPr lang="hr-HR"/>
        </a:p>
      </dgm:t>
    </dgm:pt>
    <dgm:pt modelId="{338C8627-1BDF-47C7-9CE7-7D8A508B8A6E}">
      <dgm:prSet phldrT="[Tekst]"/>
      <dgm:spPr/>
      <dgm:t>
        <a:bodyPr/>
        <a:lstStyle/>
        <a:p>
          <a:r>
            <a:rPr lang="hr-HR" dirty="0" smtClean="0"/>
            <a:t>1. Čitati karticu za suočavanje</a:t>
          </a:r>
        </a:p>
        <a:p>
          <a:r>
            <a:rPr lang="hr-HR" dirty="0" smtClean="0"/>
            <a:t>2. Nazvati prijatelja</a:t>
          </a:r>
        </a:p>
        <a:p>
          <a:r>
            <a:rPr lang="hr-HR" dirty="0" smtClean="0"/>
            <a:t>3. Otići u šetnju</a:t>
          </a:r>
        </a:p>
        <a:p>
          <a:r>
            <a:rPr lang="hr-HR" dirty="0" smtClean="0"/>
            <a:t>4. Raditi vježbu relaksacije</a:t>
          </a:r>
        </a:p>
      </dgm:t>
    </dgm:pt>
    <dgm:pt modelId="{6E0C7B68-E6A1-4D6E-A96D-49FA828BD4F2}" type="parTrans" cxnId="{3075FC74-F911-4C17-8565-580387102B39}">
      <dgm:prSet/>
      <dgm:spPr/>
      <dgm:t>
        <a:bodyPr/>
        <a:lstStyle/>
        <a:p>
          <a:endParaRPr lang="hr-HR"/>
        </a:p>
      </dgm:t>
    </dgm:pt>
    <dgm:pt modelId="{38FE8A07-FF7B-4AC5-B51B-1201D438CC30}" type="sibTrans" cxnId="{3075FC74-F911-4C17-8565-580387102B39}">
      <dgm:prSet/>
      <dgm:spPr/>
      <dgm:t>
        <a:bodyPr/>
        <a:lstStyle/>
        <a:p>
          <a:endParaRPr lang="hr-HR"/>
        </a:p>
      </dgm:t>
    </dgm:pt>
    <dgm:pt modelId="{35CB66DD-65AF-4FCC-BA85-C73FFEA7E9B8}">
      <dgm:prSet phldrT="[Tekst]"/>
      <dgm:spPr/>
      <dgm:t>
        <a:bodyPr/>
        <a:lstStyle/>
        <a:p>
          <a:endParaRPr lang="hr-HR" dirty="0"/>
        </a:p>
      </dgm:t>
    </dgm:pt>
    <dgm:pt modelId="{71450A79-9911-45EE-BD35-CE84634A5AB5}" type="parTrans" cxnId="{6E16F006-08D7-414B-85DC-C2EAAF304D5B}">
      <dgm:prSet/>
      <dgm:spPr/>
      <dgm:t>
        <a:bodyPr/>
        <a:lstStyle/>
        <a:p>
          <a:endParaRPr lang="hr-HR"/>
        </a:p>
      </dgm:t>
    </dgm:pt>
    <dgm:pt modelId="{7BE3D24B-5274-4BAD-9CD9-60D625B2BDDE}" type="sibTrans" cxnId="{6E16F006-08D7-414B-85DC-C2EAAF304D5B}">
      <dgm:prSet/>
      <dgm:spPr/>
      <dgm:t>
        <a:bodyPr/>
        <a:lstStyle/>
        <a:p>
          <a:endParaRPr lang="hr-HR"/>
        </a:p>
      </dgm:t>
    </dgm:pt>
    <dgm:pt modelId="{913A9F32-7130-4CC8-BBE2-6ACA144A5812}" type="pres">
      <dgm:prSet presAssocID="{AF656F35-FEB1-4CE7-B1E9-038EABE38D00}" presName="linear" presStyleCnt="0">
        <dgm:presLayoutVars>
          <dgm:animLvl val="lvl"/>
          <dgm:resizeHandles val="exact"/>
        </dgm:presLayoutVars>
      </dgm:prSet>
      <dgm:spPr/>
    </dgm:pt>
    <dgm:pt modelId="{731229B6-1A5B-4C47-9F4D-0E9268D7A0AB}" type="pres">
      <dgm:prSet presAssocID="{50338664-1ECC-43D7-B735-E878031435AC}" presName="parentText" presStyleLbl="node1" presStyleIdx="0" presStyleCnt="2" custScaleX="83926" custScaleY="19929" custLinFactNeighborY="-9980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C084497-B63A-4607-AD13-4B4930FED70E}" type="pres">
      <dgm:prSet presAssocID="{577B6033-4020-4077-90D9-7B2D0A3F345F}" presName="spacer" presStyleCnt="0"/>
      <dgm:spPr/>
    </dgm:pt>
    <dgm:pt modelId="{A9B87556-1E16-44CB-8BA5-1D1ACB7B56EE}" type="pres">
      <dgm:prSet presAssocID="{338C8627-1BDF-47C7-9CE7-7D8A508B8A6E}" presName="parentText" presStyleLbl="node1" presStyleIdx="1" presStyleCnt="2" custLinFactNeighborY="-41719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6C828F76-8E1B-4CF0-8637-44FC96E3EFD4}" type="pres">
      <dgm:prSet presAssocID="{338C8627-1BDF-47C7-9CE7-7D8A508B8A6E}" presName="childText" presStyleLbl="revTx" presStyleIdx="0" presStyleCnt="1">
        <dgm:presLayoutVars>
          <dgm:bulletEnabled val="1"/>
        </dgm:presLayoutVars>
      </dgm:prSet>
      <dgm:spPr/>
    </dgm:pt>
  </dgm:ptLst>
  <dgm:cxnLst>
    <dgm:cxn modelId="{8D72B5A4-3681-4D4D-905B-5C6CC9038878}" type="presOf" srcId="{50338664-1ECC-43D7-B735-E878031435AC}" destId="{731229B6-1A5B-4C47-9F4D-0E9268D7A0AB}" srcOrd="0" destOrd="0" presId="urn:microsoft.com/office/officeart/2005/8/layout/vList2"/>
    <dgm:cxn modelId="{3075FC74-F911-4C17-8565-580387102B39}" srcId="{AF656F35-FEB1-4CE7-B1E9-038EABE38D00}" destId="{338C8627-1BDF-47C7-9CE7-7D8A508B8A6E}" srcOrd="1" destOrd="0" parTransId="{6E0C7B68-E6A1-4D6E-A96D-49FA828BD4F2}" sibTransId="{38FE8A07-FF7B-4AC5-B51B-1201D438CC30}"/>
    <dgm:cxn modelId="{6E16F006-08D7-414B-85DC-C2EAAF304D5B}" srcId="{338C8627-1BDF-47C7-9CE7-7D8A508B8A6E}" destId="{35CB66DD-65AF-4FCC-BA85-C73FFEA7E9B8}" srcOrd="0" destOrd="0" parTransId="{71450A79-9911-45EE-BD35-CE84634A5AB5}" sibTransId="{7BE3D24B-5274-4BAD-9CD9-60D625B2BDDE}"/>
    <dgm:cxn modelId="{0133D472-0E6F-4EAC-8053-EF538B492F12}" type="presOf" srcId="{338C8627-1BDF-47C7-9CE7-7D8A508B8A6E}" destId="{A9B87556-1E16-44CB-8BA5-1D1ACB7B56EE}" srcOrd="0" destOrd="0" presId="urn:microsoft.com/office/officeart/2005/8/layout/vList2"/>
    <dgm:cxn modelId="{A83C0649-15F1-4ACF-B189-365E16B1CD86}" type="presOf" srcId="{35CB66DD-65AF-4FCC-BA85-C73FFEA7E9B8}" destId="{6C828F76-8E1B-4CF0-8637-44FC96E3EFD4}" srcOrd="0" destOrd="0" presId="urn:microsoft.com/office/officeart/2005/8/layout/vList2"/>
    <dgm:cxn modelId="{E1141BB7-126D-45A3-99A4-BF882EBF1B18}" type="presOf" srcId="{AF656F35-FEB1-4CE7-B1E9-038EABE38D00}" destId="{913A9F32-7130-4CC8-BBE2-6ACA144A5812}" srcOrd="0" destOrd="0" presId="urn:microsoft.com/office/officeart/2005/8/layout/vList2"/>
    <dgm:cxn modelId="{679BA1A5-C3BE-4308-B370-920C2CE70CB3}" srcId="{AF656F35-FEB1-4CE7-B1E9-038EABE38D00}" destId="{50338664-1ECC-43D7-B735-E878031435AC}" srcOrd="0" destOrd="0" parTransId="{C05C0A99-29F0-47D1-94DA-2C875EC36451}" sibTransId="{577B6033-4020-4077-90D9-7B2D0A3F345F}"/>
    <dgm:cxn modelId="{C73A8123-51F5-45CC-898D-A060BB57CE07}" type="presParOf" srcId="{913A9F32-7130-4CC8-BBE2-6ACA144A5812}" destId="{731229B6-1A5B-4C47-9F4D-0E9268D7A0AB}" srcOrd="0" destOrd="0" presId="urn:microsoft.com/office/officeart/2005/8/layout/vList2"/>
    <dgm:cxn modelId="{DF4A43E1-A42C-4C7B-8347-630B596B63D5}" type="presParOf" srcId="{913A9F32-7130-4CC8-BBE2-6ACA144A5812}" destId="{6C084497-B63A-4607-AD13-4B4930FED70E}" srcOrd="1" destOrd="0" presId="urn:microsoft.com/office/officeart/2005/8/layout/vList2"/>
    <dgm:cxn modelId="{8D9D7638-0B12-4249-94BC-C4CDAEAB398C}" type="presParOf" srcId="{913A9F32-7130-4CC8-BBE2-6ACA144A5812}" destId="{A9B87556-1E16-44CB-8BA5-1D1ACB7B56EE}" srcOrd="2" destOrd="0" presId="urn:microsoft.com/office/officeart/2005/8/layout/vList2"/>
    <dgm:cxn modelId="{BBA89FF6-F5B7-4F41-95F2-2B50DE101DD0}" type="presParOf" srcId="{913A9F32-7130-4CC8-BBE2-6ACA144A5812}" destId="{6C828F76-8E1B-4CF0-8637-44FC96E3EFD4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2516E01-A164-48ED-9FD2-38234704785D}" type="doc">
      <dgm:prSet loTypeId="urn:microsoft.com/office/officeart/2005/8/layout/vList2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hr-HR"/>
        </a:p>
      </dgm:t>
    </dgm:pt>
    <dgm:pt modelId="{C17F15BC-E885-4E68-ABB7-9DAB68DFE559}">
      <dgm:prSet phldrT="[Tekst]"/>
      <dgm:spPr/>
      <dgm:t>
        <a:bodyPr/>
        <a:lstStyle/>
        <a:p>
          <a:pPr algn="ctr"/>
          <a:r>
            <a:rPr lang="hr-HR" dirty="0" smtClean="0"/>
            <a:t>Strategija kad želim tražiti pomoć od profesora</a:t>
          </a:r>
          <a:endParaRPr lang="hr-HR" dirty="0"/>
        </a:p>
      </dgm:t>
    </dgm:pt>
    <dgm:pt modelId="{249B3E42-D4C2-4EE7-94B5-67E0FC901C6C}" type="parTrans" cxnId="{DEBF60D4-8A46-4379-8F67-938420AC031C}">
      <dgm:prSet/>
      <dgm:spPr/>
      <dgm:t>
        <a:bodyPr/>
        <a:lstStyle/>
        <a:p>
          <a:endParaRPr lang="hr-HR"/>
        </a:p>
      </dgm:t>
    </dgm:pt>
    <dgm:pt modelId="{2BF0C38F-6F3D-4785-8DBF-238C9EBA391B}" type="sibTrans" cxnId="{DEBF60D4-8A46-4379-8F67-938420AC031C}">
      <dgm:prSet/>
      <dgm:spPr/>
      <dgm:t>
        <a:bodyPr/>
        <a:lstStyle/>
        <a:p>
          <a:endParaRPr lang="hr-HR"/>
        </a:p>
      </dgm:t>
    </dgm:pt>
    <dgm:pt modelId="{B0D17B4A-FDB3-4AA2-87BD-A548B01C863B}">
      <dgm:prSet phldrT="[Tekst]"/>
      <dgm:spPr/>
      <dgm:t>
        <a:bodyPr/>
        <a:lstStyle/>
        <a:p>
          <a:endParaRPr lang="hr-HR" dirty="0"/>
        </a:p>
      </dgm:t>
    </dgm:pt>
    <dgm:pt modelId="{73795604-57F1-44D4-AC2F-DA978639CD89}" type="parTrans" cxnId="{3C979D5D-0289-436E-A8E1-B235DD7BB213}">
      <dgm:prSet/>
      <dgm:spPr/>
      <dgm:t>
        <a:bodyPr/>
        <a:lstStyle/>
        <a:p>
          <a:endParaRPr lang="hr-HR"/>
        </a:p>
      </dgm:t>
    </dgm:pt>
    <dgm:pt modelId="{8C701EBF-4A51-4A3B-BBEF-6B03084C2D05}" type="sibTrans" cxnId="{3C979D5D-0289-436E-A8E1-B235DD7BB213}">
      <dgm:prSet/>
      <dgm:spPr/>
      <dgm:t>
        <a:bodyPr/>
        <a:lstStyle/>
        <a:p>
          <a:endParaRPr lang="hr-HR"/>
        </a:p>
      </dgm:t>
    </dgm:pt>
    <dgm:pt modelId="{B8CE41CF-214C-449D-B466-8591A617B742}">
      <dgm:prSet phldrT="[Tekst]"/>
      <dgm:spPr/>
      <dgm:t>
        <a:bodyPr/>
        <a:lstStyle/>
        <a:p>
          <a:r>
            <a:rPr lang="hr-HR" dirty="0" smtClean="0"/>
            <a:t>1. Podsjetiti se da to nije ništa strašno</a:t>
          </a:r>
        </a:p>
        <a:p>
          <a:r>
            <a:rPr lang="hr-HR" dirty="0" smtClean="0"/>
            <a:t>2. Zapamtiti kako je ovo samo eksperiment i ako ne uspije, za mene je to dobra vježba</a:t>
          </a:r>
        </a:p>
        <a:p>
          <a:r>
            <a:rPr lang="hr-HR" dirty="0" smtClean="0"/>
            <a:t>3. Ako je grub, to vjerojatno nema veze, mogao ga je i netko drugi naljutiti</a:t>
          </a:r>
          <a:endParaRPr lang="hr-HR" dirty="0"/>
        </a:p>
      </dgm:t>
    </dgm:pt>
    <dgm:pt modelId="{9C9BF1FF-D209-4CB2-9712-781FD0591722}" type="parTrans" cxnId="{BD4D2BA6-C37E-4D52-A8C9-213A94405E4B}">
      <dgm:prSet/>
      <dgm:spPr/>
      <dgm:t>
        <a:bodyPr/>
        <a:lstStyle/>
        <a:p>
          <a:endParaRPr lang="hr-HR"/>
        </a:p>
      </dgm:t>
    </dgm:pt>
    <dgm:pt modelId="{B49B8C39-0CBA-429F-8C9A-93869EA70BE2}" type="sibTrans" cxnId="{BD4D2BA6-C37E-4D52-A8C9-213A94405E4B}">
      <dgm:prSet/>
      <dgm:spPr/>
      <dgm:t>
        <a:bodyPr/>
        <a:lstStyle/>
        <a:p>
          <a:endParaRPr lang="hr-HR"/>
        </a:p>
      </dgm:t>
    </dgm:pt>
    <dgm:pt modelId="{1A9143C5-191C-40A7-8FFF-9FF320C35F2C}" type="pres">
      <dgm:prSet presAssocID="{02516E01-A164-48ED-9FD2-38234704785D}" presName="linear" presStyleCnt="0">
        <dgm:presLayoutVars>
          <dgm:animLvl val="lvl"/>
          <dgm:resizeHandles val="exact"/>
        </dgm:presLayoutVars>
      </dgm:prSet>
      <dgm:spPr/>
    </dgm:pt>
    <dgm:pt modelId="{50CF6C6F-7717-4F35-A920-F6D040364916}" type="pres">
      <dgm:prSet presAssocID="{C17F15BC-E885-4E68-ABB7-9DAB68DFE559}" presName="parentText" presStyleLbl="node1" presStyleIdx="0" presStyleCnt="2" custScaleX="84004" custScaleY="28188" custLinFactNeighborX="694" custLinFactNeighborY="28228">
        <dgm:presLayoutVars>
          <dgm:chMax val="0"/>
          <dgm:bulletEnabled val="1"/>
        </dgm:presLayoutVars>
      </dgm:prSet>
      <dgm:spPr/>
    </dgm:pt>
    <dgm:pt modelId="{E89784FC-DB00-4A35-92A8-5D5FC433EDD4}" type="pres">
      <dgm:prSet presAssocID="{C17F15BC-E885-4E68-ABB7-9DAB68DFE559}" presName="childText" presStyleLbl="revTx" presStyleIdx="0" presStyleCnt="1">
        <dgm:presLayoutVars>
          <dgm:bulletEnabled val="1"/>
        </dgm:presLayoutVars>
      </dgm:prSet>
      <dgm:spPr/>
    </dgm:pt>
    <dgm:pt modelId="{0332A268-E3BA-4D7E-A03B-FC748F39B218}" type="pres">
      <dgm:prSet presAssocID="{B8CE41CF-214C-449D-B466-8591A617B742}" presName="parentText" presStyleLbl="node1" presStyleIdx="1" presStyleCnt="2" custLinFactNeighborX="2146" custLinFactNeighborY="-81654">
        <dgm:presLayoutVars>
          <dgm:chMax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3C979D5D-0289-436E-A8E1-B235DD7BB213}" srcId="{C17F15BC-E885-4E68-ABB7-9DAB68DFE559}" destId="{B0D17B4A-FDB3-4AA2-87BD-A548B01C863B}" srcOrd="0" destOrd="0" parTransId="{73795604-57F1-44D4-AC2F-DA978639CD89}" sibTransId="{8C701EBF-4A51-4A3B-BBEF-6B03084C2D05}"/>
    <dgm:cxn modelId="{D0504055-93DB-49E1-85CA-C89C7F20FC5E}" type="presOf" srcId="{B0D17B4A-FDB3-4AA2-87BD-A548B01C863B}" destId="{E89784FC-DB00-4A35-92A8-5D5FC433EDD4}" srcOrd="0" destOrd="0" presId="urn:microsoft.com/office/officeart/2005/8/layout/vList2"/>
    <dgm:cxn modelId="{A518D3D2-3C28-430B-A1E6-4C5F3428CEDA}" type="presOf" srcId="{C17F15BC-E885-4E68-ABB7-9DAB68DFE559}" destId="{50CF6C6F-7717-4F35-A920-F6D040364916}" srcOrd="0" destOrd="0" presId="urn:microsoft.com/office/officeart/2005/8/layout/vList2"/>
    <dgm:cxn modelId="{DEBF60D4-8A46-4379-8F67-938420AC031C}" srcId="{02516E01-A164-48ED-9FD2-38234704785D}" destId="{C17F15BC-E885-4E68-ABB7-9DAB68DFE559}" srcOrd="0" destOrd="0" parTransId="{249B3E42-D4C2-4EE7-94B5-67E0FC901C6C}" sibTransId="{2BF0C38F-6F3D-4785-8DBF-238C9EBA391B}"/>
    <dgm:cxn modelId="{BD4D2BA6-C37E-4D52-A8C9-213A94405E4B}" srcId="{02516E01-A164-48ED-9FD2-38234704785D}" destId="{B8CE41CF-214C-449D-B466-8591A617B742}" srcOrd="1" destOrd="0" parTransId="{9C9BF1FF-D209-4CB2-9712-781FD0591722}" sibTransId="{B49B8C39-0CBA-429F-8C9A-93869EA70BE2}"/>
    <dgm:cxn modelId="{24421BD1-7670-4E84-82F4-66AE320CCB3C}" type="presOf" srcId="{B8CE41CF-214C-449D-B466-8591A617B742}" destId="{0332A268-E3BA-4D7E-A03B-FC748F39B218}" srcOrd="0" destOrd="0" presId="urn:microsoft.com/office/officeart/2005/8/layout/vList2"/>
    <dgm:cxn modelId="{0E7BC9C7-DE7B-4D1E-A953-D207A8BF460E}" type="presOf" srcId="{02516E01-A164-48ED-9FD2-38234704785D}" destId="{1A9143C5-191C-40A7-8FFF-9FF320C35F2C}" srcOrd="0" destOrd="0" presId="urn:microsoft.com/office/officeart/2005/8/layout/vList2"/>
    <dgm:cxn modelId="{8C593075-9115-47E2-8627-30A4DFA462A7}" type="presParOf" srcId="{1A9143C5-191C-40A7-8FFF-9FF320C35F2C}" destId="{50CF6C6F-7717-4F35-A920-F6D040364916}" srcOrd="0" destOrd="0" presId="urn:microsoft.com/office/officeart/2005/8/layout/vList2"/>
    <dgm:cxn modelId="{7BC764CC-6B79-4EA2-81E4-0FB6F5220893}" type="presParOf" srcId="{1A9143C5-191C-40A7-8FFF-9FF320C35F2C}" destId="{E89784FC-DB00-4A35-92A8-5D5FC433EDD4}" srcOrd="1" destOrd="0" presId="urn:microsoft.com/office/officeart/2005/8/layout/vList2"/>
    <dgm:cxn modelId="{98CE9B47-21B0-4548-A7C5-00890A52F812}" type="presParOf" srcId="{1A9143C5-191C-40A7-8FFF-9FF320C35F2C}" destId="{0332A268-E3BA-4D7E-A03B-FC748F39B21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1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0FA4597-3C45-4476-A061-FE5C940742C9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B0FCE857-9F14-42F2-B436-21C9A992AD88}">
      <dgm:prSet phldrT="[Tekst]"/>
      <dgm:spPr/>
      <dgm:t>
        <a:bodyPr/>
        <a:lstStyle/>
        <a:p>
          <a:r>
            <a:rPr lang="hr-HR" dirty="0" smtClean="0"/>
            <a:t>Postaviti pitanje studentu nakon predavanja </a:t>
          </a:r>
          <a:endParaRPr lang="hr-HR" dirty="0"/>
        </a:p>
      </dgm:t>
    </dgm:pt>
    <dgm:pt modelId="{27523D6D-7E2A-4412-9D3B-4E9BB07A7CA1}" type="parTrans" cxnId="{C3FAE6C0-F870-4C27-83C8-92C2A1027D0D}">
      <dgm:prSet/>
      <dgm:spPr/>
      <dgm:t>
        <a:bodyPr/>
        <a:lstStyle/>
        <a:p>
          <a:endParaRPr lang="hr-HR"/>
        </a:p>
      </dgm:t>
    </dgm:pt>
    <dgm:pt modelId="{C28845AC-AA03-45ED-AE02-DD550D8EA07D}" type="sibTrans" cxnId="{C3FAE6C0-F870-4C27-83C8-92C2A1027D0D}">
      <dgm:prSet/>
      <dgm:spPr/>
      <dgm:t>
        <a:bodyPr/>
        <a:lstStyle/>
        <a:p>
          <a:endParaRPr lang="hr-HR"/>
        </a:p>
      </dgm:t>
    </dgm:pt>
    <dgm:pt modelId="{9AC0AAE2-E173-4653-9817-B0E539771A6B}">
      <dgm:prSet phldrT="[Tekst]"/>
      <dgm:spPr/>
      <dgm:t>
        <a:bodyPr/>
        <a:lstStyle/>
        <a:p>
          <a:r>
            <a:rPr lang="hr-HR" dirty="0" smtClean="0"/>
            <a:t>Postaviti pitanje profesoru nakon predavanja</a:t>
          </a:r>
          <a:endParaRPr lang="hr-HR" dirty="0"/>
        </a:p>
      </dgm:t>
    </dgm:pt>
    <dgm:pt modelId="{2BF75691-CA81-41D5-BC13-50463EC40F0F}" type="parTrans" cxnId="{04E8606E-9DF2-4E41-94D8-21D67D6DDC52}">
      <dgm:prSet/>
      <dgm:spPr/>
      <dgm:t>
        <a:bodyPr/>
        <a:lstStyle/>
        <a:p>
          <a:endParaRPr lang="hr-HR"/>
        </a:p>
      </dgm:t>
    </dgm:pt>
    <dgm:pt modelId="{62F1DBF0-9E55-4FC2-A509-BFD858795A32}" type="sibTrans" cxnId="{04E8606E-9DF2-4E41-94D8-21D67D6DDC52}">
      <dgm:prSet/>
      <dgm:spPr/>
      <dgm:t>
        <a:bodyPr/>
        <a:lstStyle/>
        <a:p>
          <a:endParaRPr lang="hr-HR"/>
        </a:p>
      </dgm:t>
    </dgm:pt>
    <dgm:pt modelId="{032C94C2-A84D-45C9-95E0-FF8D12E890F3}">
      <dgm:prSet phldrT="[Tekst]"/>
      <dgm:spPr/>
      <dgm:t>
        <a:bodyPr/>
        <a:lstStyle/>
        <a:p>
          <a:r>
            <a:rPr lang="hr-HR" dirty="0" smtClean="0"/>
            <a:t>Postaviti pitanje na predavanju</a:t>
          </a:r>
          <a:endParaRPr lang="hr-HR" dirty="0"/>
        </a:p>
      </dgm:t>
    </dgm:pt>
    <dgm:pt modelId="{7F08DB57-2563-4C84-AC07-25D0AEEFC2F6}" type="parTrans" cxnId="{539889DB-C4EB-452F-BAE8-0555B20B5C08}">
      <dgm:prSet/>
      <dgm:spPr/>
      <dgm:t>
        <a:bodyPr/>
        <a:lstStyle/>
        <a:p>
          <a:endParaRPr lang="hr-HR"/>
        </a:p>
      </dgm:t>
    </dgm:pt>
    <dgm:pt modelId="{3C738F35-37B4-4838-BC2B-92AB967F735D}" type="sibTrans" cxnId="{539889DB-C4EB-452F-BAE8-0555B20B5C08}">
      <dgm:prSet/>
      <dgm:spPr/>
      <dgm:t>
        <a:bodyPr/>
        <a:lstStyle/>
        <a:p>
          <a:endParaRPr lang="hr-HR"/>
        </a:p>
      </dgm:t>
    </dgm:pt>
    <dgm:pt modelId="{010AF9DE-B3D9-4D6A-BB3C-704C23EB5BE0}" type="pres">
      <dgm:prSet presAssocID="{30FA4597-3C45-4476-A061-FE5C940742C9}" presName="rootnode" presStyleCnt="0">
        <dgm:presLayoutVars>
          <dgm:chMax/>
          <dgm:chPref/>
          <dgm:dir/>
          <dgm:animLvl val="lvl"/>
        </dgm:presLayoutVars>
      </dgm:prSet>
      <dgm:spPr/>
    </dgm:pt>
    <dgm:pt modelId="{139F95B2-A59C-4DA7-B8F0-BBA94B41B1B1}" type="pres">
      <dgm:prSet presAssocID="{B0FCE857-9F14-42F2-B436-21C9A992AD88}" presName="composite" presStyleCnt="0"/>
      <dgm:spPr/>
    </dgm:pt>
    <dgm:pt modelId="{0B372584-6CE2-43E4-9252-4C83AE82CFD2}" type="pres">
      <dgm:prSet presAssocID="{B0FCE857-9F14-42F2-B436-21C9A992AD88}" presName="LShape" presStyleLbl="alignNode1" presStyleIdx="0" presStyleCnt="5"/>
      <dgm:spPr/>
    </dgm:pt>
    <dgm:pt modelId="{364C736B-9B70-48E9-9F63-7D58FEAC3AB3}" type="pres">
      <dgm:prSet presAssocID="{B0FCE857-9F14-42F2-B436-21C9A992AD88}" presName="Parent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  <dgm:pt modelId="{FB9A5E34-BE0A-441B-AF75-C36EFCC04224}" type="pres">
      <dgm:prSet presAssocID="{B0FCE857-9F14-42F2-B436-21C9A992AD88}" presName="Triangle" presStyleLbl="alignNode1" presStyleIdx="1" presStyleCnt="5"/>
      <dgm:spPr/>
      <dgm:t>
        <a:bodyPr/>
        <a:lstStyle/>
        <a:p>
          <a:endParaRPr lang="hr-HR"/>
        </a:p>
      </dgm:t>
    </dgm:pt>
    <dgm:pt modelId="{BD3D93FE-6289-495B-A737-925C2CF8972B}" type="pres">
      <dgm:prSet presAssocID="{C28845AC-AA03-45ED-AE02-DD550D8EA07D}" presName="sibTrans" presStyleCnt="0"/>
      <dgm:spPr/>
    </dgm:pt>
    <dgm:pt modelId="{FF29B1A8-7D51-4DBC-B885-034F338F2BA1}" type="pres">
      <dgm:prSet presAssocID="{C28845AC-AA03-45ED-AE02-DD550D8EA07D}" presName="space" presStyleCnt="0"/>
      <dgm:spPr/>
    </dgm:pt>
    <dgm:pt modelId="{566C1FC4-8D94-4193-AFD6-15C3A030D212}" type="pres">
      <dgm:prSet presAssocID="{9AC0AAE2-E173-4653-9817-B0E539771A6B}" presName="composite" presStyleCnt="0"/>
      <dgm:spPr/>
    </dgm:pt>
    <dgm:pt modelId="{190E5AB5-D228-427B-8127-D51D6F0C1D95}" type="pres">
      <dgm:prSet presAssocID="{9AC0AAE2-E173-4653-9817-B0E539771A6B}" presName="LShape" presStyleLbl="alignNode1" presStyleIdx="2" presStyleCnt="5"/>
      <dgm:spPr/>
    </dgm:pt>
    <dgm:pt modelId="{6E71BE77-0586-4378-9650-251CDD3D2B4B}" type="pres">
      <dgm:prSet presAssocID="{9AC0AAE2-E173-4653-9817-B0E539771A6B}" presName="ParentText" presStyleLbl="revTx" presStyleIdx="1" presStyleCnt="3">
        <dgm:presLayoutVars>
          <dgm:chMax val="0"/>
          <dgm:chPref val="0"/>
          <dgm:bulletEnabled val="1"/>
        </dgm:presLayoutVars>
      </dgm:prSet>
      <dgm:spPr/>
    </dgm:pt>
    <dgm:pt modelId="{6B9B9B2A-38C3-46F0-B11D-C86FA1A39E45}" type="pres">
      <dgm:prSet presAssocID="{9AC0AAE2-E173-4653-9817-B0E539771A6B}" presName="Triangle" presStyleLbl="alignNode1" presStyleIdx="3" presStyleCnt="5"/>
      <dgm:spPr/>
    </dgm:pt>
    <dgm:pt modelId="{151F013F-9CB0-4E82-A61B-02D0DC1462ED}" type="pres">
      <dgm:prSet presAssocID="{62F1DBF0-9E55-4FC2-A509-BFD858795A32}" presName="sibTrans" presStyleCnt="0"/>
      <dgm:spPr/>
    </dgm:pt>
    <dgm:pt modelId="{FF60D850-9211-4A7F-A29B-D3A2E468D4D6}" type="pres">
      <dgm:prSet presAssocID="{62F1DBF0-9E55-4FC2-A509-BFD858795A32}" presName="space" presStyleCnt="0"/>
      <dgm:spPr/>
    </dgm:pt>
    <dgm:pt modelId="{D616C1DC-6104-4EA5-AF25-475D4EA5538E}" type="pres">
      <dgm:prSet presAssocID="{032C94C2-A84D-45C9-95E0-FF8D12E890F3}" presName="composite" presStyleCnt="0"/>
      <dgm:spPr/>
    </dgm:pt>
    <dgm:pt modelId="{B1CBF07C-21C6-4D0D-B32F-5187D7D8D2C5}" type="pres">
      <dgm:prSet presAssocID="{032C94C2-A84D-45C9-95E0-FF8D12E890F3}" presName="LShape" presStyleLbl="alignNode1" presStyleIdx="4" presStyleCnt="5"/>
      <dgm:spPr/>
    </dgm:pt>
    <dgm:pt modelId="{B0639567-59A4-42E8-BDB2-959269C68CCD}" type="pres">
      <dgm:prSet presAssocID="{032C94C2-A84D-45C9-95E0-FF8D12E890F3}" presName="ParentText" presStyleLbl="revTx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6B1A6054-4E83-474F-8D5B-40F82C324182}" type="presOf" srcId="{30FA4597-3C45-4476-A061-FE5C940742C9}" destId="{010AF9DE-B3D9-4D6A-BB3C-704C23EB5BE0}" srcOrd="0" destOrd="0" presId="urn:microsoft.com/office/officeart/2009/3/layout/StepUpProcess"/>
    <dgm:cxn modelId="{93E9677B-F521-41B5-969C-208B7452A404}" type="presOf" srcId="{9AC0AAE2-E173-4653-9817-B0E539771A6B}" destId="{6E71BE77-0586-4378-9650-251CDD3D2B4B}" srcOrd="0" destOrd="0" presId="urn:microsoft.com/office/officeart/2009/3/layout/StepUpProcess"/>
    <dgm:cxn modelId="{539889DB-C4EB-452F-BAE8-0555B20B5C08}" srcId="{30FA4597-3C45-4476-A061-FE5C940742C9}" destId="{032C94C2-A84D-45C9-95E0-FF8D12E890F3}" srcOrd="2" destOrd="0" parTransId="{7F08DB57-2563-4C84-AC07-25D0AEEFC2F6}" sibTransId="{3C738F35-37B4-4838-BC2B-92AB967F735D}"/>
    <dgm:cxn modelId="{DAEF9675-AD70-49C0-8956-C0CB53A7B153}" type="presOf" srcId="{B0FCE857-9F14-42F2-B436-21C9A992AD88}" destId="{364C736B-9B70-48E9-9F63-7D58FEAC3AB3}" srcOrd="0" destOrd="0" presId="urn:microsoft.com/office/officeart/2009/3/layout/StepUpProcess"/>
    <dgm:cxn modelId="{C3FAE6C0-F870-4C27-83C8-92C2A1027D0D}" srcId="{30FA4597-3C45-4476-A061-FE5C940742C9}" destId="{B0FCE857-9F14-42F2-B436-21C9A992AD88}" srcOrd="0" destOrd="0" parTransId="{27523D6D-7E2A-4412-9D3B-4E9BB07A7CA1}" sibTransId="{C28845AC-AA03-45ED-AE02-DD550D8EA07D}"/>
    <dgm:cxn modelId="{04E8606E-9DF2-4E41-94D8-21D67D6DDC52}" srcId="{30FA4597-3C45-4476-A061-FE5C940742C9}" destId="{9AC0AAE2-E173-4653-9817-B0E539771A6B}" srcOrd="1" destOrd="0" parTransId="{2BF75691-CA81-41D5-BC13-50463EC40F0F}" sibTransId="{62F1DBF0-9E55-4FC2-A509-BFD858795A32}"/>
    <dgm:cxn modelId="{508839CF-9F88-43A8-8C31-E0629A29795D}" type="presOf" srcId="{032C94C2-A84D-45C9-95E0-FF8D12E890F3}" destId="{B0639567-59A4-42E8-BDB2-959269C68CCD}" srcOrd="0" destOrd="0" presId="urn:microsoft.com/office/officeart/2009/3/layout/StepUpProcess"/>
    <dgm:cxn modelId="{312B2B9B-1958-4457-B970-06026164514D}" type="presParOf" srcId="{010AF9DE-B3D9-4D6A-BB3C-704C23EB5BE0}" destId="{139F95B2-A59C-4DA7-B8F0-BBA94B41B1B1}" srcOrd="0" destOrd="0" presId="urn:microsoft.com/office/officeart/2009/3/layout/StepUpProcess"/>
    <dgm:cxn modelId="{353DCD1E-A9F6-4649-8284-8D29DA00FDEC}" type="presParOf" srcId="{139F95B2-A59C-4DA7-B8F0-BBA94B41B1B1}" destId="{0B372584-6CE2-43E4-9252-4C83AE82CFD2}" srcOrd="0" destOrd="0" presId="urn:microsoft.com/office/officeart/2009/3/layout/StepUpProcess"/>
    <dgm:cxn modelId="{6C121D58-B2F3-4B79-B78A-D55BE86FACF1}" type="presParOf" srcId="{139F95B2-A59C-4DA7-B8F0-BBA94B41B1B1}" destId="{364C736B-9B70-48E9-9F63-7D58FEAC3AB3}" srcOrd="1" destOrd="0" presId="urn:microsoft.com/office/officeart/2009/3/layout/StepUpProcess"/>
    <dgm:cxn modelId="{3A20FB97-F9A7-4965-A039-C25C627A1BFE}" type="presParOf" srcId="{139F95B2-A59C-4DA7-B8F0-BBA94B41B1B1}" destId="{FB9A5E34-BE0A-441B-AF75-C36EFCC04224}" srcOrd="2" destOrd="0" presId="urn:microsoft.com/office/officeart/2009/3/layout/StepUpProcess"/>
    <dgm:cxn modelId="{32BF26D2-7677-434A-B6A9-8245E33DE210}" type="presParOf" srcId="{010AF9DE-B3D9-4D6A-BB3C-704C23EB5BE0}" destId="{BD3D93FE-6289-495B-A737-925C2CF8972B}" srcOrd="1" destOrd="0" presId="urn:microsoft.com/office/officeart/2009/3/layout/StepUpProcess"/>
    <dgm:cxn modelId="{C860A37F-103D-4C01-96FB-62FC37883C21}" type="presParOf" srcId="{BD3D93FE-6289-495B-A737-925C2CF8972B}" destId="{FF29B1A8-7D51-4DBC-B885-034F338F2BA1}" srcOrd="0" destOrd="0" presId="urn:microsoft.com/office/officeart/2009/3/layout/StepUpProcess"/>
    <dgm:cxn modelId="{896EF711-158E-4832-B6AC-79FFD27CA6E2}" type="presParOf" srcId="{010AF9DE-B3D9-4D6A-BB3C-704C23EB5BE0}" destId="{566C1FC4-8D94-4193-AFD6-15C3A030D212}" srcOrd="2" destOrd="0" presId="urn:microsoft.com/office/officeart/2009/3/layout/StepUpProcess"/>
    <dgm:cxn modelId="{B9AAC42D-DC9B-4AF8-9203-F5755E2AB21C}" type="presParOf" srcId="{566C1FC4-8D94-4193-AFD6-15C3A030D212}" destId="{190E5AB5-D228-427B-8127-D51D6F0C1D95}" srcOrd="0" destOrd="0" presId="urn:microsoft.com/office/officeart/2009/3/layout/StepUpProcess"/>
    <dgm:cxn modelId="{16598DDF-04DC-4E24-9585-CDC31E71E101}" type="presParOf" srcId="{566C1FC4-8D94-4193-AFD6-15C3A030D212}" destId="{6E71BE77-0586-4378-9650-251CDD3D2B4B}" srcOrd="1" destOrd="0" presId="urn:microsoft.com/office/officeart/2009/3/layout/StepUpProcess"/>
    <dgm:cxn modelId="{80CFFA73-3242-4AE8-AB52-07E1CF421BDE}" type="presParOf" srcId="{566C1FC4-8D94-4193-AFD6-15C3A030D212}" destId="{6B9B9B2A-38C3-46F0-B11D-C86FA1A39E45}" srcOrd="2" destOrd="0" presId="urn:microsoft.com/office/officeart/2009/3/layout/StepUpProcess"/>
    <dgm:cxn modelId="{A847CBAB-AB7E-4534-B4B7-82840AD5F4E5}" type="presParOf" srcId="{010AF9DE-B3D9-4D6A-BB3C-704C23EB5BE0}" destId="{151F013F-9CB0-4E82-A61B-02D0DC1462ED}" srcOrd="3" destOrd="0" presId="urn:microsoft.com/office/officeart/2009/3/layout/StepUpProcess"/>
    <dgm:cxn modelId="{B5574DD8-6812-402E-8B8A-8E33FF4FEBAE}" type="presParOf" srcId="{151F013F-9CB0-4E82-A61B-02D0DC1462ED}" destId="{FF60D850-9211-4A7F-A29B-D3A2E468D4D6}" srcOrd="0" destOrd="0" presId="urn:microsoft.com/office/officeart/2009/3/layout/StepUpProcess"/>
    <dgm:cxn modelId="{1DAC8B83-3C65-4FCD-99FB-DE1F75E0BB19}" type="presParOf" srcId="{010AF9DE-B3D9-4D6A-BB3C-704C23EB5BE0}" destId="{D616C1DC-6104-4EA5-AF25-475D4EA5538E}" srcOrd="4" destOrd="0" presId="urn:microsoft.com/office/officeart/2009/3/layout/StepUpProcess"/>
    <dgm:cxn modelId="{28EC9981-A7A5-4956-898D-56FDE1A19D76}" type="presParOf" srcId="{D616C1DC-6104-4EA5-AF25-475D4EA5538E}" destId="{B1CBF07C-21C6-4D0D-B32F-5187D7D8D2C5}" srcOrd="0" destOrd="0" presId="urn:microsoft.com/office/officeart/2009/3/layout/StepUpProcess"/>
    <dgm:cxn modelId="{ED4FDB18-EE01-441E-86D4-45D37EF34727}" type="presParOf" srcId="{D616C1DC-6104-4EA5-AF25-475D4EA5538E}" destId="{B0639567-59A4-42E8-BDB2-959269C68CCD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383E5D80-374B-4812-8DAF-AC30C6D40EB4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hr-HR"/>
        </a:p>
      </dgm:t>
    </dgm:pt>
    <dgm:pt modelId="{DC5DEC13-9202-4D73-8F5C-60D3FD067BA8}">
      <dgm:prSet phldrT="[Tekst]"/>
      <dgm:spPr/>
      <dgm:t>
        <a:bodyPr/>
        <a:lstStyle/>
        <a:p>
          <a:r>
            <a:rPr lang="hr-HR" dirty="0" smtClean="0"/>
            <a:t>Izraziti mišljenje na predavanju</a:t>
          </a:r>
          <a:endParaRPr lang="hr-HR" dirty="0"/>
        </a:p>
      </dgm:t>
    </dgm:pt>
    <dgm:pt modelId="{B463CD69-F54A-4E17-8581-846C0A7BDB55}" type="parTrans" cxnId="{573E5C24-BB91-415E-B54A-454FABA02BD7}">
      <dgm:prSet/>
      <dgm:spPr/>
      <dgm:t>
        <a:bodyPr/>
        <a:lstStyle/>
        <a:p>
          <a:endParaRPr lang="hr-HR"/>
        </a:p>
      </dgm:t>
    </dgm:pt>
    <dgm:pt modelId="{7901D20E-36C3-4467-B3E6-692EAC3849AC}" type="sibTrans" cxnId="{573E5C24-BB91-415E-B54A-454FABA02BD7}">
      <dgm:prSet/>
      <dgm:spPr/>
      <dgm:t>
        <a:bodyPr/>
        <a:lstStyle/>
        <a:p>
          <a:endParaRPr lang="hr-HR"/>
        </a:p>
      </dgm:t>
    </dgm:pt>
    <dgm:pt modelId="{5F37D76B-1F51-4B9F-B7C9-DD170A9CCBDD}" type="pres">
      <dgm:prSet presAssocID="{383E5D80-374B-4812-8DAF-AC30C6D40EB4}" presName="rootnode" presStyleCnt="0">
        <dgm:presLayoutVars>
          <dgm:chMax/>
          <dgm:chPref/>
          <dgm:dir/>
          <dgm:animLvl val="lvl"/>
        </dgm:presLayoutVars>
      </dgm:prSet>
      <dgm:spPr/>
    </dgm:pt>
    <dgm:pt modelId="{FF8B3154-E370-4666-AEEB-54FA0700ED4D}" type="pres">
      <dgm:prSet presAssocID="{DC5DEC13-9202-4D73-8F5C-60D3FD067BA8}" presName="composite" presStyleCnt="0"/>
      <dgm:spPr/>
    </dgm:pt>
    <dgm:pt modelId="{CA87792E-8BC8-487D-B6C5-B7DE77320A55}" type="pres">
      <dgm:prSet presAssocID="{DC5DEC13-9202-4D73-8F5C-60D3FD067BA8}" presName="LShape" presStyleLbl="alignNode1" presStyleIdx="0" presStyleCnt="1"/>
      <dgm:spPr/>
    </dgm:pt>
    <dgm:pt modelId="{E6C45248-5090-4E26-9663-F3137E1B0053}" type="pres">
      <dgm:prSet presAssocID="{DC5DEC13-9202-4D73-8F5C-60D3FD067BA8}" presName="ParentText" presStyleLbl="revTx" presStyleIdx="0" presStyleCnt="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hr-HR"/>
        </a:p>
      </dgm:t>
    </dgm:pt>
  </dgm:ptLst>
  <dgm:cxnLst>
    <dgm:cxn modelId="{2F99191E-1C34-42D9-8EE6-D7D26E9D8324}" type="presOf" srcId="{DC5DEC13-9202-4D73-8F5C-60D3FD067BA8}" destId="{E6C45248-5090-4E26-9663-F3137E1B0053}" srcOrd="0" destOrd="0" presId="urn:microsoft.com/office/officeart/2009/3/layout/StepUpProcess"/>
    <dgm:cxn modelId="{5671A788-898E-444D-9A5B-2DB4BD30633C}" type="presOf" srcId="{383E5D80-374B-4812-8DAF-AC30C6D40EB4}" destId="{5F37D76B-1F51-4B9F-B7C9-DD170A9CCBDD}" srcOrd="0" destOrd="0" presId="urn:microsoft.com/office/officeart/2009/3/layout/StepUpProcess"/>
    <dgm:cxn modelId="{573E5C24-BB91-415E-B54A-454FABA02BD7}" srcId="{383E5D80-374B-4812-8DAF-AC30C6D40EB4}" destId="{DC5DEC13-9202-4D73-8F5C-60D3FD067BA8}" srcOrd="0" destOrd="0" parTransId="{B463CD69-F54A-4E17-8581-846C0A7BDB55}" sibTransId="{7901D20E-36C3-4467-B3E6-692EAC3849AC}"/>
    <dgm:cxn modelId="{0666933B-94A1-407B-B75E-274A49AE6054}" type="presParOf" srcId="{5F37D76B-1F51-4B9F-B7C9-DD170A9CCBDD}" destId="{FF8B3154-E370-4666-AEEB-54FA0700ED4D}" srcOrd="0" destOrd="0" presId="urn:microsoft.com/office/officeart/2009/3/layout/StepUpProcess"/>
    <dgm:cxn modelId="{BB660E95-8468-4B48-9A3B-FAC210B6D4B4}" type="presParOf" srcId="{FF8B3154-E370-4666-AEEB-54FA0700ED4D}" destId="{CA87792E-8BC8-487D-B6C5-B7DE77320A55}" srcOrd="0" destOrd="0" presId="urn:microsoft.com/office/officeart/2009/3/layout/StepUpProcess"/>
    <dgm:cxn modelId="{3B632B30-817B-4790-B922-862A079E2A58}" type="presParOf" srcId="{FF8B3154-E370-4666-AEEB-54FA0700ED4D}" destId="{E6C45248-5090-4E26-9663-F3137E1B0053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DBEBED-4873-42C0-B2E3-70B77C95FBBB}">
      <dsp:nvSpPr>
        <dsp:cNvPr id="0" name=""/>
        <dsp:cNvSpPr/>
      </dsp:nvSpPr>
      <dsp:spPr>
        <a:xfrm>
          <a:off x="1931213" y="423672"/>
          <a:ext cx="1379421" cy="459800"/>
        </a:xfrm>
        <a:prstGeom prst="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Traženje novog posla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+</a:t>
          </a:r>
          <a:endParaRPr lang="hr-HR" sz="900" kern="1200" dirty="0"/>
        </a:p>
      </dsp:txBody>
      <dsp:txXfrm>
        <a:off x="1931213" y="423672"/>
        <a:ext cx="1379421" cy="459800"/>
      </dsp:txXfrm>
    </dsp:sp>
    <dsp:sp modelId="{968FDEDD-3EA6-4492-BAFE-F5AFB24CBCD0}">
      <dsp:nvSpPr>
        <dsp:cNvPr id="0" name=""/>
        <dsp:cNvSpPr/>
      </dsp:nvSpPr>
      <dsp:spPr>
        <a:xfrm>
          <a:off x="4968554" y="378430"/>
          <a:ext cx="1294120" cy="459800"/>
        </a:xfrm>
        <a:prstGeom prst="rect">
          <a:avLst/>
        </a:prstGeom>
        <a:gradFill rotWithShape="0">
          <a:gsLst>
            <a:gs pos="0">
              <a:schemeClr val="accent2">
                <a:hueOff val="1560506"/>
                <a:satOff val="-1946"/>
                <a:lumOff val="458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1560506"/>
                <a:satOff val="-1946"/>
                <a:lumOff val="458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1560506"/>
                <a:satOff val="-1946"/>
                <a:lumOff val="458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Traženje novog posla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 -</a:t>
          </a:r>
          <a:endParaRPr lang="hr-HR" sz="900" kern="1200" dirty="0"/>
        </a:p>
      </dsp:txBody>
      <dsp:txXfrm>
        <a:off x="4968554" y="378430"/>
        <a:ext cx="1294120" cy="459800"/>
      </dsp:txXfrm>
    </dsp:sp>
    <dsp:sp modelId="{35BD0730-0FB6-4861-AD51-A208FA88CF5F}">
      <dsp:nvSpPr>
        <dsp:cNvPr id="0" name=""/>
        <dsp:cNvSpPr/>
      </dsp:nvSpPr>
      <dsp:spPr>
        <a:xfrm>
          <a:off x="1440163" y="810477"/>
          <a:ext cx="2324598" cy="1269302"/>
        </a:xfrm>
        <a:prstGeom prst="rect">
          <a:avLst/>
        </a:prstGeom>
        <a:gradFill rotWithShape="0">
          <a:gsLst>
            <a:gs pos="0">
              <a:schemeClr val="accent2">
                <a:hueOff val="3121013"/>
                <a:satOff val="-3893"/>
                <a:lumOff val="915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3121013"/>
                <a:satOff val="-3893"/>
                <a:lumOff val="915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3121013"/>
                <a:satOff val="-3893"/>
                <a:lumOff val="915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1. Zarada 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2. Učenje novih vještina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3. Upoznavanje novih ljudi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4. Osjećaj veće produktivnosti </a:t>
          </a:r>
          <a:endParaRPr lang="hr-HR" sz="900" kern="1200" dirty="0"/>
        </a:p>
      </dsp:txBody>
      <dsp:txXfrm>
        <a:off x="1440163" y="810477"/>
        <a:ext cx="2324598" cy="1269302"/>
      </dsp:txXfrm>
    </dsp:sp>
    <dsp:sp modelId="{BC5215B8-C303-4ED8-B859-6435CF0F482D}">
      <dsp:nvSpPr>
        <dsp:cNvPr id="0" name=""/>
        <dsp:cNvSpPr/>
      </dsp:nvSpPr>
      <dsp:spPr>
        <a:xfrm>
          <a:off x="4534009" y="795496"/>
          <a:ext cx="2301659" cy="1288293"/>
        </a:xfrm>
        <a:prstGeom prst="rect">
          <a:avLst/>
        </a:prstGeom>
        <a:gradFill rotWithShape="0">
          <a:gsLst>
            <a:gs pos="0">
              <a:schemeClr val="accent2">
                <a:hueOff val="4681519"/>
                <a:satOff val="-5839"/>
                <a:lumOff val="1373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hueOff val="4681519"/>
                <a:satOff val="-5839"/>
                <a:lumOff val="1373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hueOff val="4681519"/>
                <a:satOff val="-5839"/>
                <a:lumOff val="1373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1. Teško je pronaći posao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2. Manje slobodnog vremena</a:t>
          </a:r>
        </a:p>
        <a:p>
          <a:pPr lvl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3. Možda mi se ne svidi </a:t>
          </a:r>
          <a:endParaRPr lang="hr-HR" sz="900" kern="1200" dirty="0"/>
        </a:p>
      </dsp:txBody>
      <dsp:txXfrm>
        <a:off x="4534009" y="795496"/>
        <a:ext cx="2301659" cy="128829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EDABB52-258F-4DEA-8463-0BA5AF09FD0A}">
      <dsp:nvSpPr>
        <dsp:cNvPr id="0" name=""/>
        <dsp:cNvSpPr/>
      </dsp:nvSpPr>
      <dsp:spPr>
        <a:xfrm>
          <a:off x="216017" y="144015"/>
          <a:ext cx="2160229" cy="468157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2">
                <a:alpha val="90000"/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Automatska misao: </a:t>
          </a:r>
        </a:p>
        <a:p>
          <a:pPr lvl="0" algn="ctr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Ne mogu to napraviti </a:t>
          </a:r>
          <a:endParaRPr lang="hr-HR" sz="1000" kern="1200" dirty="0"/>
        </a:p>
      </dsp:txBody>
      <dsp:txXfrm>
        <a:off x="238871" y="166869"/>
        <a:ext cx="2114521" cy="422449"/>
      </dsp:txXfrm>
    </dsp:sp>
    <dsp:sp modelId="{481233A6-1B98-47D1-9B3B-5EC8FC204E89}">
      <dsp:nvSpPr>
        <dsp:cNvPr id="0" name=""/>
        <dsp:cNvSpPr/>
      </dsp:nvSpPr>
      <dsp:spPr>
        <a:xfrm>
          <a:off x="0" y="565035"/>
          <a:ext cx="2736304" cy="1676902"/>
        </a:xfrm>
        <a:prstGeom prst="roundRect">
          <a:avLst/>
        </a:prstGeom>
        <a:gradFill rotWithShape="0">
          <a:gsLst>
            <a:gs pos="0">
              <a:schemeClr val="accent2">
                <a:alpha val="90000"/>
                <a:hueOff val="0"/>
                <a:satOff val="0"/>
                <a:lumOff val="0"/>
                <a:alphaOff val="-40000"/>
                <a:tint val="20000"/>
                <a:satMod val="180000"/>
                <a:lumMod val="98000"/>
              </a:schemeClr>
            </a:gs>
            <a:gs pos="40000">
              <a:schemeClr val="accent2">
                <a:alpha val="90000"/>
                <a:hueOff val="0"/>
                <a:satOff val="0"/>
                <a:lumOff val="0"/>
                <a:alphaOff val="-40000"/>
                <a:tint val="30000"/>
                <a:satMod val="260000"/>
                <a:lumMod val="84000"/>
              </a:schemeClr>
            </a:gs>
            <a:gs pos="100000">
              <a:schemeClr val="accent2">
                <a:alpha val="90000"/>
                <a:hueOff val="0"/>
                <a:satOff val="0"/>
                <a:lumOff val="0"/>
                <a:alphaOff val="-4000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Adaptivni odgovor:</a:t>
          </a:r>
        </a:p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Mogu osjećati da nešto ne mogu napraviti,, ali to ne mora biti istina. Dosta puta sam u prošlosti mislila da nešto ne mogu, ali kad sam krenula uspjela sam. Negativno mišljenje samo smanjuje moju motivaciju…</a:t>
          </a:r>
          <a:endParaRPr lang="hr-HR" sz="1000" kern="1200" dirty="0"/>
        </a:p>
      </dsp:txBody>
      <dsp:txXfrm>
        <a:off x="81860" y="646895"/>
        <a:ext cx="2572584" cy="151318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1229B6-1A5B-4C47-9F4D-0E9268D7A0AB}">
      <dsp:nvSpPr>
        <dsp:cNvPr id="0" name=""/>
        <dsp:cNvSpPr/>
      </dsp:nvSpPr>
      <dsp:spPr>
        <a:xfrm>
          <a:off x="216031" y="63173"/>
          <a:ext cx="2255897" cy="291345"/>
        </a:xfrm>
        <a:prstGeom prst="roundRect">
          <a:avLst/>
        </a:prstGeom>
        <a:gradFill rotWithShape="0">
          <a:gsLst>
            <a:gs pos="0">
              <a:schemeClr val="accent3">
                <a:shade val="80000"/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shade val="80000"/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shade val="80000"/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Strategije kad sam anksiozna: </a:t>
          </a:r>
          <a:endParaRPr lang="hr-HR" sz="1100" kern="1200" dirty="0"/>
        </a:p>
      </dsp:txBody>
      <dsp:txXfrm>
        <a:off x="230253" y="77395"/>
        <a:ext cx="2227453" cy="262901"/>
      </dsp:txXfrm>
    </dsp:sp>
    <dsp:sp modelId="{A9B87556-1E16-44CB-8BA5-1D1ACB7B56EE}">
      <dsp:nvSpPr>
        <dsp:cNvPr id="0" name=""/>
        <dsp:cNvSpPr/>
      </dsp:nvSpPr>
      <dsp:spPr>
        <a:xfrm>
          <a:off x="0" y="338357"/>
          <a:ext cx="2687960" cy="1461915"/>
        </a:xfrm>
        <a:prstGeom prst="roundRect">
          <a:avLst/>
        </a:prstGeom>
        <a:gradFill rotWithShape="0">
          <a:gsLst>
            <a:gs pos="0">
              <a:schemeClr val="accent3">
                <a:shade val="80000"/>
                <a:hueOff val="218909"/>
                <a:satOff val="-1431"/>
                <a:lumOff val="24554"/>
                <a:alphaOff val="0"/>
                <a:tint val="20000"/>
                <a:satMod val="180000"/>
                <a:lumMod val="98000"/>
              </a:schemeClr>
            </a:gs>
            <a:gs pos="40000">
              <a:schemeClr val="accent3">
                <a:shade val="80000"/>
                <a:hueOff val="218909"/>
                <a:satOff val="-1431"/>
                <a:lumOff val="24554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3">
                <a:shade val="80000"/>
                <a:hueOff val="218909"/>
                <a:satOff val="-1431"/>
                <a:lumOff val="24554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1. Čitati karticu za suočavanje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2. Nazvati prijatelja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3. Otići u šetnju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4. Raditi vježbu relaksacije</a:t>
          </a:r>
        </a:p>
      </dsp:txBody>
      <dsp:txXfrm>
        <a:off x="71365" y="409722"/>
        <a:ext cx="2545230" cy="1319185"/>
      </dsp:txXfrm>
    </dsp:sp>
    <dsp:sp modelId="{6C828F76-8E1B-4CF0-8637-44FC96E3EFD4}">
      <dsp:nvSpPr>
        <dsp:cNvPr id="0" name=""/>
        <dsp:cNvSpPr/>
      </dsp:nvSpPr>
      <dsp:spPr>
        <a:xfrm>
          <a:off x="0" y="1896994"/>
          <a:ext cx="2687960" cy="231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3" tIns="13970" rIns="78232" bIns="1397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r-HR" sz="900" kern="1200" dirty="0"/>
        </a:p>
      </dsp:txBody>
      <dsp:txXfrm>
        <a:off x="0" y="1896994"/>
        <a:ext cx="2687960" cy="23184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CF6C6F-7717-4F35-A920-F6D040364916}">
      <dsp:nvSpPr>
        <dsp:cNvPr id="0" name=""/>
        <dsp:cNvSpPr/>
      </dsp:nvSpPr>
      <dsp:spPr>
        <a:xfrm>
          <a:off x="258673" y="230395"/>
          <a:ext cx="2499952" cy="437314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20000"/>
                <a:satMod val="180000"/>
                <a:lumMod val="98000"/>
              </a:schemeClr>
            </a:gs>
            <a:gs pos="40000">
              <a:schemeClr val="accent1">
                <a:alpha val="90000"/>
                <a:hueOff val="0"/>
                <a:satOff val="0"/>
                <a:lumOff val="0"/>
                <a:alphaOff val="0"/>
                <a:tint val="30000"/>
                <a:satMod val="260000"/>
                <a:lumMod val="84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ctr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Strategija kad želim tražiti pomoć od profesora</a:t>
          </a:r>
          <a:endParaRPr lang="hr-HR" sz="1100" kern="1200" dirty="0"/>
        </a:p>
      </dsp:txBody>
      <dsp:txXfrm>
        <a:off x="280021" y="251743"/>
        <a:ext cx="2457256" cy="394618"/>
      </dsp:txXfrm>
    </dsp:sp>
    <dsp:sp modelId="{E89784FC-DB00-4A35-92A8-5D5FC433EDD4}">
      <dsp:nvSpPr>
        <dsp:cNvPr id="0" name=""/>
        <dsp:cNvSpPr/>
      </dsp:nvSpPr>
      <dsp:spPr>
        <a:xfrm>
          <a:off x="0" y="611615"/>
          <a:ext cx="2975992" cy="1987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4488" tIns="13970" rIns="78232" bIns="1397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•"/>
          </a:pPr>
          <a:endParaRPr lang="hr-HR" sz="900" kern="1200" dirty="0"/>
        </a:p>
      </dsp:txBody>
      <dsp:txXfrm>
        <a:off x="0" y="611615"/>
        <a:ext cx="2975992" cy="198720"/>
      </dsp:txXfrm>
    </dsp:sp>
    <dsp:sp modelId="{0332A268-E3BA-4D7E-A03B-FC748F39B218}">
      <dsp:nvSpPr>
        <dsp:cNvPr id="0" name=""/>
        <dsp:cNvSpPr/>
      </dsp:nvSpPr>
      <dsp:spPr>
        <a:xfrm>
          <a:off x="0" y="648072"/>
          <a:ext cx="2975992" cy="1551419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20000"/>
                <a:satMod val="180000"/>
                <a:lumMod val="98000"/>
              </a:schemeClr>
            </a:gs>
            <a:gs pos="40000">
              <a:schemeClr val="accent1">
                <a:alpha val="90000"/>
                <a:hueOff val="0"/>
                <a:satOff val="0"/>
                <a:lumOff val="0"/>
                <a:alphaOff val="-40000"/>
                <a:tint val="30000"/>
                <a:satMod val="260000"/>
                <a:lumMod val="84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100000"/>
                <a:satMod val="110000"/>
                <a:lumMod val="100000"/>
              </a:schemeClr>
            </a:gs>
          </a:gsLst>
          <a:lin ang="5040000" scaled="1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1. Podsjetiti se da to nije ništa strašno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2. Zapamtiti kako je ovo samo eksperiment i ako ne uspije, za mene je to dobra vježba</a:t>
          </a:r>
        </a:p>
        <a:p>
          <a:pPr lvl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100" kern="1200" dirty="0" smtClean="0"/>
            <a:t>3. Ako je grub, to vjerojatno nema veze, mogao ga je i netko drugi naljutiti</a:t>
          </a:r>
          <a:endParaRPr lang="hr-HR" sz="1100" kern="1200" dirty="0"/>
        </a:p>
      </dsp:txBody>
      <dsp:txXfrm>
        <a:off x="75734" y="723806"/>
        <a:ext cx="2824524" cy="139995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372584-6CE2-43E4-9252-4C83AE82CFD2}">
      <dsp:nvSpPr>
        <dsp:cNvPr id="0" name=""/>
        <dsp:cNvSpPr/>
      </dsp:nvSpPr>
      <dsp:spPr>
        <a:xfrm rot="5400000">
          <a:off x="194812" y="799627"/>
          <a:ext cx="583237" cy="97049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4C736B-9B70-48E9-9F63-7D58FEAC3AB3}">
      <dsp:nvSpPr>
        <dsp:cNvPr id="0" name=""/>
        <dsp:cNvSpPr/>
      </dsp:nvSpPr>
      <dsp:spPr>
        <a:xfrm>
          <a:off x="97455" y="1089596"/>
          <a:ext cx="876167" cy="768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Postaviti pitanje studentu nakon predavanja </a:t>
          </a:r>
          <a:endParaRPr lang="hr-HR" sz="900" kern="1200" dirty="0"/>
        </a:p>
      </dsp:txBody>
      <dsp:txXfrm>
        <a:off x="97455" y="1089596"/>
        <a:ext cx="876167" cy="768012"/>
      </dsp:txXfrm>
    </dsp:sp>
    <dsp:sp modelId="{FB9A5E34-BE0A-441B-AF75-C36EFCC04224}">
      <dsp:nvSpPr>
        <dsp:cNvPr id="0" name=""/>
        <dsp:cNvSpPr/>
      </dsp:nvSpPr>
      <dsp:spPr>
        <a:xfrm>
          <a:off x="808308" y="728178"/>
          <a:ext cx="165314" cy="16531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90E5AB5-D228-427B-8127-D51D6F0C1D95}">
      <dsp:nvSpPr>
        <dsp:cNvPr id="0" name=""/>
        <dsp:cNvSpPr/>
      </dsp:nvSpPr>
      <dsp:spPr>
        <a:xfrm rot="5400000">
          <a:off x="1267412" y="534211"/>
          <a:ext cx="583237" cy="97049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E71BE77-0586-4378-9650-251CDD3D2B4B}">
      <dsp:nvSpPr>
        <dsp:cNvPr id="0" name=""/>
        <dsp:cNvSpPr/>
      </dsp:nvSpPr>
      <dsp:spPr>
        <a:xfrm>
          <a:off x="1170055" y="824180"/>
          <a:ext cx="876167" cy="768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Postaviti pitanje profesoru nakon predavanja</a:t>
          </a:r>
          <a:endParaRPr lang="hr-HR" sz="900" kern="1200" dirty="0"/>
        </a:p>
      </dsp:txBody>
      <dsp:txXfrm>
        <a:off x="1170055" y="824180"/>
        <a:ext cx="876167" cy="768012"/>
      </dsp:txXfrm>
    </dsp:sp>
    <dsp:sp modelId="{6B9B9B2A-38C3-46F0-B11D-C86FA1A39E45}">
      <dsp:nvSpPr>
        <dsp:cNvPr id="0" name=""/>
        <dsp:cNvSpPr/>
      </dsp:nvSpPr>
      <dsp:spPr>
        <a:xfrm>
          <a:off x="1880908" y="462762"/>
          <a:ext cx="165314" cy="165314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1CBF07C-21C6-4D0D-B32F-5187D7D8D2C5}">
      <dsp:nvSpPr>
        <dsp:cNvPr id="0" name=""/>
        <dsp:cNvSpPr/>
      </dsp:nvSpPr>
      <dsp:spPr>
        <a:xfrm rot="5400000">
          <a:off x="2340012" y="268795"/>
          <a:ext cx="583237" cy="970494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0639567-59A4-42E8-BDB2-959269C68CCD}">
      <dsp:nvSpPr>
        <dsp:cNvPr id="0" name=""/>
        <dsp:cNvSpPr/>
      </dsp:nvSpPr>
      <dsp:spPr>
        <a:xfrm>
          <a:off x="2242656" y="558764"/>
          <a:ext cx="876167" cy="76801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lvl="0" algn="l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900" kern="1200" dirty="0" smtClean="0"/>
            <a:t>Postaviti pitanje na predavanju</a:t>
          </a:r>
          <a:endParaRPr lang="hr-HR" sz="900" kern="1200" dirty="0"/>
        </a:p>
      </dsp:txBody>
      <dsp:txXfrm>
        <a:off x="2242656" y="558764"/>
        <a:ext cx="876167" cy="768012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A87792E-8BC8-487D-B6C5-B7DE77320A55}">
      <dsp:nvSpPr>
        <dsp:cNvPr id="0" name=""/>
        <dsp:cNvSpPr/>
      </dsp:nvSpPr>
      <dsp:spPr>
        <a:xfrm rot="5400000">
          <a:off x="184037" y="169164"/>
          <a:ext cx="554348" cy="922423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C45248-5090-4E26-9663-F3137E1B0053}">
      <dsp:nvSpPr>
        <dsp:cNvPr id="0" name=""/>
        <dsp:cNvSpPr/>
      </dsp:nvSpPr>
      <dsp:spPr>
        <a:xfrm>
          <a:off x="91502" y="444770"/>
          <a:ext cx="832769" cy="7299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t" anchorCtr="0">
          <a:noAutofit/>
        </a:bodyPr>
        <a:lstStyle/>
        <a:p>
          <a:pPr lvl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1000" kern="1200" dirty="0" smtClean="0"/>
            <a:t>Izraziti mišljenje na predavanju</a:t>
          </a:r>
          <a:endParaRPr lang="hr-HR" sz="1000" kern="1200" dirty="0"/>
        </a:p>
      </dsp:txBody>
      <dsp:txXfrm>
        <a:off x="91502" y="444770"/>
        <a:ext cx="832769" cy="7299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r-HR" smtClean="0"/>
              <a:t>Uredite stil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odjelj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hr-HR" smtClean="0"/>
              <a:t>Uredite stil naslova matrice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r-HR" smtClean="0"/>
              <a:t>Kliknite ikonu da biste dodali  sliku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r-HR" smtClean="0"/>
              <a:t>Uredite stilove teksta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hr-HR" smtClean="0"/>
              <a:t>Uredite stil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 smtClean="0"/>
              <a:t>Uredite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759F2BEF-F9FD-4D77-AC33-E2A2FD15E8AB}" type="datetimeFigureOut">
              <a:rPr lang="hr-HR" smtClean="0"/>
              <a:t>11.3.2016.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61094CB0-1379-4630-B422-0A11B15FB163}" type="slidenum">
              <a:rPr lang="hr-HR" smtClean="0"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13" Type="http://schemas.openxmlformats.org/officeDocument/2006/relationships/diagramLayout" Target="../diagrams/layout4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12" Type="http://schemas.openxmlformats.org/officeDocument/2006/relationships/diagramData" Target="../diagrams/data4.xml"/><Relationship Id="rId2" Type="http://schemas.openxmlformats.org/officeDocument/2006/relationships/diagramData" Target="../diagrams/data2.xml"/><Relationship Id="rId16" Type="http://schemas.microsoft.com/office/2007/relationships/diagramDrawing" Target="../diagrams/drawing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5" Type="http://schemas.openxmlformats.org/officeDocument/2006/relationships/diagramColors" Target="../diagrams/colors4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Relationship Id="rId14" Type="http://schemas.openxmlformats.org/officeDocument/2006/relationships/diagramQuickStyle" Target="../diagrams/quickStyle4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DODATNE KOGNITIVNE I BIHEVIORALNE TEHNIKE	</a:t>
            </a:r>
            <a:endParaRPr lang="hr-HR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4644008" y="5301208"/>
            <a:ext cx="3528392" cy="756573"/>
          </a:xfrm>
        </p:spPr>
        <p:txBody>
          <a:bodyPr/>
          <a:lstStyle/>
          <a:p>
            <a:pPr algn="r"/>
            <a:r>
              <a:rPr lang="hr-HR" dirty="0" err="1" smtClean="0"/>
              <a:t>Mia</a:t>
            </a:r>
            <a:r>
              <a:rPr lang="hr-HR" dirty="0" smtClean="0"/>
              <a:t> </a:t>
            </a:r>
            <a:r>
              <a:rPr lang="hr-HR" dirty="0" err="1" smtClean="0"/>
              <a:t>Maleš</a:t>
            </a:r>
            <a:r>
              <a:rPr lang="hr-HR" dirty="0" smtClean="0"/>
              <a:t>, </a:t>
            </a:r>
            <a:r>
              <a:rPr lang="hr-HR" dirty="0" err="1" smtClean="0"/>
              <a:t>mag</a:t>
            </a:r>
            <a:r>
              <a:rPr lang="hr-HR" dirty="0" smtClean="0"/>
              <a:t>. </a:t>
            </a:r>
            <a:r>
              <a:rPr lang="hr-HR" dirty="0" err="1"/>
              <a:t>p</a:t>
            </a:r>
            <a:r>
              <a:rPr lang="hr-HR" dirty="0" err="1" smtClean="0"/>
              <a:t>sych</a:t>
            </a:r>
            <a:r>
              <a:rPr lang="hr-HR" dirty="0" smtClean="0"/>
              <a:t>.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9814273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83671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DISTRAKCIJE I PREUSMJERAVANJE </a:t>
            </a:r>
            <a:r>
              <a:rPr lang="hr-HR" dirty="0" smtClean="0"/>
              <a:t>PAŽNJE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Posebno korisno u situacijama u kojima je potrebna potpuna pažnja (npr. završavanje poslovnih zadataka, održavanje konverzacije ili vožnja)</a:t>
            </a:r>
          </a:p>
          <a:p>
            <a:endParaRPr lang="hr-HR" dirty="0"/>
          </a:p>
          <a:p>
            <a:r>
              <a:rPr lang="hr-HR" dirty="0" smtClean="0"/>
              <a:t>Kod usmjeravanja pažnje, terapeut </a:t>
            </a:r>
            <a:r>
              <a:rPr lang="hr-HR" dirty="0" smtClean="0"/>
              <a:t>podučava klijenta kako namjerno skrenuti pažnju na aktivnost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40962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DISTRAKCIJE I PREUSMJERAVANJE </a:t>
            </a:r>
            <a:r>
              <a:rPr lang="hr-HR" dirty="0" smtClean="0"/>
              <a:t>PAŽNJE (II)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Ukoliko se klijent ne može </a:t>
            </a:r>
            <a:r>
              <a:rPr lang="hr-HR" dirty="0" err="1" smtClean="0"/>
              <a:t>refokusirati</a:t>
            </a:r>
            <a:r>
              <a:rPr lang="hr-HR" dirty="0" smtClean="0"/>
              <a:t> jer ga neugodne misli previše ometaju, </a:t>
            </a:r>
            <a:r>
              <a:rPr lang="hr-HR" dirty="0" smtClean="0"/>
              <a:t>distrakcije su </a:t>
            </a:r>
            <a:r>
              <a:rPr lang="hr-HR" dirty="0" smtClean="0"/>
              <a:t>korisna tehnika</a:t>
            </a:r>
          </a:p>
          <a:p>
            <a:endParaRPr lang="hr-HR" dirty="0"/>
          </a:p>
          <a:p>
            <a:r>
              <a:rPr lang="hr-HR" dirty="0" smtClean="0"/>
              <a:t>Ukoliko distrakcija i preusmjeravanje pažnje ne pomažu, korisno koristiti vrednovanje automatskih misli koje se s terapeutom ranije uvježbalo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130322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024744" cy="1143000"/>
          </a:xfrm>
        </p:spPr>
        <p:txBody>
          <a:bodyPr/>
          <a:lstStyle/>
          <a:p>
            <a:r>
              <a:rPr lang="hr-HR" dirty="0" smtClean="0"/>
              <a:t>RELAKSACIJA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Učiti klijenta da primjenjuje relaksacijske tehnike</a:t>
            </a:r>
          </a:p>
          <a:p>
            <a:endParaRPr lang="hr-HR" dirty="0"/>
          </a:p>
          <a:p>
            <a:r>
              <a:rPr lang="hr-HR" dirty="0" smtClean="0"/>
              <a:t>Ukoliko relaksacija klijenta čini napetijim, onda se može raditi na anksioznim mislima koje se kroz relaksaciju pojave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85037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692696"/>
            <a:ext cx="7024744" cy="1143000"/>
          </a:xfrm>
        </p:spPr>
        <p:txBody>
          <a:bodyPr>
            <a:normAutofit/>
          </a:bodyPr>
          <a:lstStyle/>
          <a:p>
            <a:r>
              <a:rPr lang="hr-HR" dirty="0" smtClean="0"/>
              <a:t>KARTICE ZA </a:t>
            </a:r>
            <a:r>
              <a:rPr lang="hr-HR" dirty="0" smtClean="0"/>
              <a:t>SUOČAVANJE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Mogu imati na jednoj strani napisanu ključnu automatsku misao ili vjerovanje, a na drugoj adaptivni odgovor</a:t>
            </a:r>
          </a:p>
          <a:p>
            <a:endParaRPr lang="hr-HR" dirty="0"/>
          </a:p>
          <a:p>
            <a:r>
              <a:rPr lang="hr-HR" dirty="0" smtClean="0"/>
              <a:t>Razvijanje ponašajnih strategija za korištenje u specifičnim problematičnim situacijama</a:t>
            </a:r>
          </a:p>
          <a:p>
            <a:endParaRPr lang="hr-HR" dirty="0"/>
          </a:p>
          <a:p>
            <a:r>
              <a:rPr lang="hr-HR" dirty="0" smtClean="0"/>
              <a:t>Sastavljanje </a:t>
            </a:r>
            <a:r>
              <a:rPr lang="hr-HR" dirty="0" err="1" smtClean="0"/>
              <a:t>samoinstrukcija</a:t>
            </a:r>
            <a:r>
              <a:rPr lang="hr-HR" dirty="0" smtClean="0"/>
              <a:t> za aktiviranje pacijenta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39820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40466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KARTICE ZA SUOČAVANJE (</a:t>
            </a:r>
            <a:r>
              <a:rPr lang="hr-HR" dirty="0" smtClean="0"/>
              <a:t>II)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323528" y="1628800"/>
            <a:ext cx="8208912" cy="3508977"/>
          </a:xfrm>
        </p:spPr>
        <p:txBody>
          <a:bodyPr/>
          <a:lstStyle/>
          <a:p>
            <a:r>
              <a:rPr lang="hr-HR" dirty="0" smtClean="0"/>
              <a:t>Najčešće kartice klijent drži u blizini (ladici, džepu, u autu, zalijepljene na ormariću) i čita ih po dogovoru i po potrebi</a:t>
            </a:r>
          </a:p>
          <a:p>
            <a:endParaRPr lang="hr-HR" dirty="0"/>
          </a:p>
          <a:p>
            <a:endParaRPr lang="hr-HR" dirty="0"/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3358429540"/>
              </p:ext>
            </p:extLst>
          </p:nvPr>
        </p:nvGraphicFramePr>
        <p:xfrm>
          <a:off x="395536" y="4005064"/>
          <a:ext cx="2736304" cy="23042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2689385406"/>
              </p:ext>
            </p:extLst>
          </p:nvPr>
        </p:nvGraphicFramePr>
        <p:xfrm>
          <a:off x="3203848" y="3068960"/>
          <a:ext cx="2687960" cy="223224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aphicFrame>
        <p:nvGraphicFramePr>
          <p:cNvPr id="6" name="Dijagram 5"/>
          <p:cNvGraphicFramePr/>
          <p:nvPr>
            <p:extLst>
              <p:ext uri="{D42A27DB-BD31-4B8C-83A1-F6EECF244321}">
                <p14:modId xmlns:p14="http://schemas.microsoft.com/office/powerpoint/2010/main" val="1171649478"/>
              </p:ext>
            </p:extLst>
          </p:nvPr>
        </p:nvGraphicFramePr>
        <p:xfrm>
          <a:off x="5724128" y="4288093"/>
          <a:ext cx="2975992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2" r:lo="rId13" r:qs="rId14" r:cs="rId15"/>
          </a:graphicData>
        </a:graphic>
      </p:graphicFrame>
    </p:spTree>
    <p:extLst>
      <p:ext uri="{BB962C8B-B14F-4D97-AF65-F5344CB8AC3E}">
        <p14:creationId xmlns:p14="http://schemas.microsoft.com/office/powerpoint/2010/main" val="2077093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55576" y="620688"/>
            <a:ext cx="7024744" cy="1143000"/>
          </a:xfrm>
        </p:spPr>
        <p:txBody>
          <a:bodyPr/>
          <a:lstStyle/>
          <a:p>
            <a:r>
              <a:rPr lang="hr-HR" dirty="0" smtClean="0"/>
              <a:t>POSTUPNO IZLAGANJE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608" y="2060848"/>
            <a:ext cx="6777317" cy="3508977"/>
          </a:xfrm>
        </p:spPr>
        <p:txBody>
          <a:bodyPr/>
          <a:lstStyle/>
          <a:p>
            <a:r>
              <a:rPr lang="hr-HR" dirty="0" smtClean="0"/>
              <a:t>Početi s aktivnosti koja je povezana s niskom ili umjerenom anksioznošću te prelaziti na sljedeći korak u hijerarhiji dok i njega klijent ne savlada</a:t>
            </a:r>
          </a:p>
          <a:p>
            <a:endParaRPr lang="hr-HR" dirty="0"/>
          </a:p>
          <a:p>
            <a:r>
              <a:rPr lang="hr-HR" dirty="0" smtClean="0"/>
              <a:t>Korisno imati grafički prikaz koji će klijenta ohrabriti i usmjeriti na trenutni korak</a:t>
            </a:r>
            <a:endParaRPr lang="hr-HR" dirty="0"/>
          </a:p>
        </p:txBody>
      </p:sp>
      <p:graphicFrame>
        <p:nvGraphicFramePr>
          <p:cNvPr id="4" name="Dijagram 3"/>
          <p:cNvGraphicFramePr/>
          <p:nvPr>
            <p:extLst>
              <p:ext uri="{D42A27DB-BD31-4B8C-83A1-F6EECF244321}">
                <p14:modId xmlns:p14="http://schemas.microsoft.com/office/powerpoint/2010/main" val="4211289353"/>
              </p:ext>
            </p:extLst>
          </p:nvPr>
        </p:nvGraphicFramePr>
        <p:xfrm>
          <a:off x="4427984" y="4653136"/>
          <a:ext cx="3120008" cy="23200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2217082334"/>
              </p:ext>
            </p:extLst>
          </p:nvPr>
        </p:nvGraphicFramePr>
        <p:xfrm>
          <a:off x="7668344" y="4187845"/>
          <a:ext cx="924272" cy="15279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6" name="Jednakokračni trokut 5"/>
          <p:cNvSpPr/>
          <p:nvPr/>
        </p:nvSpPr>
        <p:spPr>
          <a:xfrm>
            <a:off x="7380312" y="4869160"/>
            <a:ext cx="165314" cy="165314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hueOff val="0"/>
              <a:satOff val="0"/>
              <a:lumOff val="0"/>
              <a:alphaOff val="0"/>
            </a:schemeClr>
          </a:lnRef>
          <a:fillRef idx="1">
            <a:schemeClr val="accent1">
              <a:hueOff val="0"/>
              <a:satOff val="0"/>
              <a:lumOff val="0"/>
              <a:alphaOff val="0"/>
            </a:schemeClr>
          </a:fillRef>
          <a:effectRef idx="0">
            <a:schemeClr val="accent1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7398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024744" cy="1143000"/>
          </a:xfrm>
        </p:spPr>
        <p:txBody>
          <a:bodyPr/>
          <a:lstStyle/>
          <a:p>
            <a:r>
              <a:rPr lang="hr-HR" dirty="0" smtClean="0"/>
              <a:t>IGRANJE ULOGA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r-HR" dirty="0" smtClean="0"/>
              <a:t>Tehnika koja se može </a:t>
            </a:r>
            <a:r>
              <a:rPr lang="hr-HR" dirty="0" smtClean="0"/>
              <a:t>višestruko </a:t>
            </a:r>
            <a:r>
              <a:rPr lang="hr-HR" dirty="0" smtClean="0"/>
              <a:t>primjenjivati, za otkrivanje automatskih misli, mijenjanje bazičnih i posredujućih </a:t>
            </a:r>
            <a:r>
              <a:rPr lang="hr-HR" dirty="0" smtClean="0"/>
              <a:t>vjerovanja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Često se primjenjuje kod učenja socijalnih vještina i za uvježbavanje asertivnog ponašanja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55144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7024744" cy="1143000"/>
          </a:xfrm>
        </p:spPr>
        <p:txBody>
          <a:bodyPr/>
          <a:lstStyle/>
          <a:p>
            <a:r>
              <a:rPr lang="hr-HR" dirty="0" smtClean="0"/>
              <a:t>PITA TEHNIKA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99592" y="1988840"/>
            <a:ext cx="6777317" cy="3508977"/>
          </a:xfrm>
        </p:spPr>
        <p:txBody>
          <a:bodyPr/>
          <a:lstStyle/>
          <a:p>
            <a:r>
              <a:rPr lang="hr-HR" dirty="0" smtClean="0"/>
              <a:t>Određivanje ciljeva i uspoređivanje trenutne i idealne situacije </a:t>
            </a:r>
          </a:p>
          <a:p>
            <a:endParaRPr lang="hr-HR" dirty="0"/>
          </a:p>
          <a:p>
            <a:endParaRPr lang="hr-HR" dirty="0"/>
          </a:p>
        </p:txBody>
      </p:sp>
      <p:graphicFrame>
        <p:nvGraphicFramePr>
          <p:cNvPr id="4" name="Grafikon 3"/>
          <p:cNvGraphicFramePr/>
          <p:nvPr>
            <p:extLst>
              <p:ext uri="{D42A27DB-BD31-4B8C-83A1-F6EECF244321}">
                <p14:modId xmlns:p14="http://schemas.microsoft.com/office/powerpoint/2010/main" val="2451793249"/>
              </p:ext>
            </p:extLst>
          </p:nvPr>
        </p:nvGraphicFramePr>
        <p:xfrm>
          <a:off x="611560" y="3284984"/>
          <a:ext cx="3816424" cy="25922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Grafikon 4"/>
          <p:cNvGraphicFramePr/>
          <p:nvPr>
            <p:extLst>
              <p:ext uri="{D42A27DB-BD31-4B8C-83A1-F6EECF244321}">
                <p14:modId xmlns:p14="http://schemas.microsoft.com/office/powerpoint/2010/main" val="3329469476"/>
              </p:ext>
            </p:extLst>
          </p:nvPr>
        </p:nvGraphicFramePr>
        <p:xfrm>
          <a:off x="4860032" y="3212976"/>
          <a:ext cx="3048000" cy="273630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46255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024744" cy="1143000"/>
          </a:xfrm>
        </p:spPr>
        <p:txBody>
          <a:bodyPr/>
          <a:lstStyle/>
          <a:p>
            <a:r>
              <a:rPr lang="hr-HR" dirty="0"/>
              <a:t>PITA </a:t>
            </a:r>
            <a:r>
              <a:rPr lang="hr-HR" dirty="0" smtClean="0"/>
              <a:t>TEHNIKA (II)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755576" y="1988840"/>
            <a:ext cx="7065233" cy="3843789"/>
          </a:xfrm>
        </p:spPr>
        <p:txBody>
          <a:bodyPr/>
          <a:lstStyle/>
          <a:p>
            <a:r>
              <a:rPr lang="hr-HR" dirty="0" smtClean="0"/>
              <a:t>Druga pita tehnika omogućava klijentu da na osnovi grafičkog prikaza uvidi moguće uzroke trenutnih poteškoća</a:t>
            </a:r>
          </a:p>
          <a:p>
            <a:pPr marL="68580" indent="0">
              <a:buNone/>
            </a:pPr>
            <a:endParaRPr lang="hr-HR" dirty="0"/>
          </a:p>
          <a:p>
            <a:pPr marL="68580" indent="0">
              <a:buNone/>
            </a:pPr>
            <a:endParaRPr lang="hr-HR" dirty="0"/>
          </a:p>
        </p:txBody>
      </p:sp>
      <p:graphicFrame>
        <p:nvGraphicFramePr>
          <p:cNvPr id="4" name="Grafikon 3"/>
          <p:cNvGraphicFramePr/>
          <p:nvPr>
            <p:extLst>
              <p:ext uri="{D42A27DB-BD31-4B8C-83A1-F6EECF244321}">
                <p14:modId xmlns:p14="http://schemas.microsoft.com/office/powerpoint/2010/main" val="510432536"/>
              </p:ext>
            </p:extLst>
          </p:nvPr>
        </p:nvGraphicFramePr>
        <p:xfrm>
          <a:off x="1475656" y="3645024"/>
          <a:ext cx="5616624" cy="2608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36931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1340768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FUNKCIONALNE USPOREDBE ZABILJEŠKI O SEBI I POZITIVNIH IZJAVA O </a:t>
            </a:r>
            <a:r>
              <a:rPr lang="hr-HR" dirty="0" smtClean="0"/>
              <a:t>SEBI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115616" y="2780928"/>
            <a:ext cx="6705193" cy="3051701"/>
          </a:xfrm>
        </p:spPr>
        <p:txBody>
          <a:bodyPr>
            <a:normAutofit/>
          </a:bodyPr>
          <a:lstStyle/>
          <a:p>
            <a:r>
              <a:rPr lang="hr-HR" dirty="0" smtClean="0"/>
              <a:t>Klijenti često imaju sklonost sebe procjenjivati negativno, a zanemarivati pozitivne informacije</a:t>
            </a:r>
          </a:p>
          <a:p>
            <a:endParaRPr lang="hr-HR" dirty="0" smtClean="0"/>
          </a:p>
          <a:p>
            <a:r>
              <a:rPr lang="hr-HR" dirty="0" smtClean="0"/>
              <a:t>Skloni uspoređivati se sami sa sobom dok nisu imali poremećaj ili s drugima koji nemaju poremećaj</a:t>
            </a:r>
          </a:p>
          <a:p>
            <a:pPr marL="68580" indent="0">
              <a:buNone/>
            </a:pP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763215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260648"/>
            <a:ext cx="7024744" cy="1143000"/>
          </a:xfrm>
        </p:spPr>
        <p:txBody>
          <a:bodyPr/>
          <a:lstStyle/>
          <a:p>
            <a:r>
              <a:rPr lang="hr-HR" dirty="0" smtClean="0"/>
              <a:t>Sadržaj: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11560" y="1484784"/>
            <a:ext cx="6921333" cy="5040560"/>
          </a:xfrm>
        </p:spPr>
        <p:txBody>
          <a:bodyPr>
            <a:normAutofit fontScale="62500" lnSpcReduction="20000"/>
          </a:bodyPr>
          <a:lstStyle/>
          <a:p>
            <a:r>
              <a:rPr lang="hr-HR" dirty="0" smtClean="0"/>
              <a:t>1. rješavanje problema</a:t>
            </a:r>
          </a:p>
          <a:p>
            <a:pPr marL="68580" indent="0">
              <a:buNone/>
            </a:pPr>
            <a:endParaRPr lang="hr-HR" dirty="0" smtClean="0"/>
          </a:p>
          <a:p>
            <a:r>
              <a:rPr lang="hr-HR" dirty="0" smtClean="0"/>
              <a:t>2. donošenje odluke</a:t>
            </a:r>
          </a:p>
          <a:p>
            <a:endParaRPr lang="hr-HR" dirty="0" smtClean="0"/>
          </a:p>
          <a:p>
            <a:r>
              <a:rPr lang="hr-HR" dirty="0" smtClean="0"/>
              <a:t>3. bihevioralni eksperiment</a:t>
            </a:r>
          </a:p>
          <a:p>
            <a:pPr marL="68580" indent="0">
              <a:buNone/>
            </a:pPr>
            <a:endParaRPr lang="hr-HR" dirty="0" smtClean="0"/>
          </a:p>
          <a:p>
            <a:r>
              <a:rPr lang="hr-HR" dirty="0" smtClean="0"/>
              <a:t>4. opažanje i planiranje aktivnosti</a:t>
            </a:r>
          </a:p>
          <a:p>
            <a:pPr marL="68580" indent="0">
              <a:buNone/>
            </a:pPr>
            <a:endParaRPr lang="hr-HR" dirty="0" smtClean="0"/>
          </a:p>
          <a:p>
            <a:r>
              <a:rPr lang="hr-HR" dirty="0"/>
              <a:t>5</a:t>
            </a:r>
            <a:r>
              <a:rPr lang="hr-HR" dirty="0" smtClean="0"/>
              <a:t>. distrakcije i preusmjeravanje pažnje</a:t>
            </a:r>
          </a:p>
          <a:p>
            <a:pPr marL="68580" indent="0">
              <a:buNone/>
            </a:pPr>
            <a:endParaRPr lang="hr-HR" dirty="0" smtClean="0"/>
          </a:p>
          <a:p>
            <a:r>
              <a:rPr lang="hr-HR" dirty="0"/>
              <a:t>6</a:t>
            </a:r>
            <a:r>
              <a:rPr lang="hr-HR" dirty="0" smtClean="0"/>
              <a:t>. relaksacija</a:t>
            </a:r>
          </a:p>
          <a:p>
            <a:pPr marL="68580" indent="0">
              <a:buNone/>
            </a:pPr>
            <a:endParaRPr lang="hr-HR" dirty="0" smtClean="0"/>
          </a:p>
          <a:p>
            <a:r>
              <a:rPr lang="hr-HR" dirty="0"/>
              <a:t>7</a:t>
            </a:r>
            <a:r>
              <a:rPr lang="hr-HR" dirty="0" smtClean="0"/>
              <a:t>. kartice za suočavanje</a:t>
            </a:r>
          </a:p>
          <a:p>
            <a:pPr marL="68580" indent="0">
              <a:buNone/>
            </a:pPr>
            <a:endParaRPr lang="hr-HR" dirty="0" smtClean="0"/>
          </a:p>
          <a:p>
            <a:r>
              <a:rPr lang="hr-HR" dirty="0"/>
              <a:t>8</a:t>
            </a:r>
            <a:r>
              <a:rPr lang="hr-HR" dirty="0" smtClean="0"/>
              <a:t>. postupno izlaganje</a:t>
            </a:r>
          </a:p>
          <a:p>
            <a:endParaRPr lang="hr-HR" dirty="0" smtClean="0"/>
          </a:p>
          <a:p>
            <a:r>
              <a:rPr lang="hr-HR" dirty="0"/>
              <a:t>9</a:t>
            </a:r>
            <a:r>
              <a:rPr lang="hr-HR" dirty="0" smtClean="0"/>
              <a:t>. igranje uloga</a:t>
            </a:r>
          </a:p>
          <a:p>
            <a:endParaRPr lang="hr-HR" dirty="0" smtClean="0"/>
          </a:p>
          <a:p>
            <a:r>
              <a:rPr lang="hr-HR" dirty="0" smtClean="0"/>
              <a:t>10. ,,pita’’ tehnika</a:t>
            </a:r>
          </a:p>
          <a:p>
            <a:endParaRPr lang="hr-HR" dirty="0" smtClean="0"/>
          </a:p>
          <a:p>
            <a:r>
              <a:rPr lang="hr-HR" dirty="0" smtClean="0"/>
              <a:t>11.  usporedbe zabilješki o sebi i pozitivnih izjava o sebi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245762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43608" y="126876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FUNKCIONALNE USPOREDBE ZABILJEŠKI O SEBI I POZITIVNIH IZJAVA O </a:t>
            </a:r>
            <a:r>
              <a:rPr lang="hr-HR" dirty="0" smtClean="0"/>
              <a:t>SEBI (II)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608" y="2492896"/>
            <a:ext cx="6777317" cy="3508977"/>
          </a:xfrm>
        </p:spPr>
        <p:txBody>
          <a:bodyPr/>
          <a:lstStyle/>
          <a:p>
            <a:r>
              <a:rPr lang="hr-HR" dirty="0" smtClean="0"/>
              <a:t>Klijent može imati i negativne automatske misli u kojima uspoređuje sebe s onim što misli da bi trebao biti</a:t>
            </a:r>
          </a:p>
          <a:p>
            <a:endParaRPr lang="hr-HR" dirty="0"/>
          </a:p>
          <a:p>
            <a:r>
              <a:rPr lang="hr-HR" dirty="0" smtClean="0"/>
              <a:t>Terapeut nastoji usmjeravati </a:t>
            </a:r>
            <a:r>
              <a:rPr lang="hr-HR" dirty="0" err="1" smtClean="0"/>
              <a:t>klijentovu</a:t>
            </a:r>
            <a:r>
              <a:rPr lang="hr-HR" dirty="0" smtClean="0"/>
              <a:t> pažnju na to koliko je napredovao u odnosu na svoje najgore razdoblje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2140223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095632" y="1268760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FUNKCIONALNE USPOREDBE ZABILJEŠKI O SEBI I POZITIVNIH IZJAVA O </a:t>
            </a:r>
            <a:r>
              <a:rPr lang="hr-HR" dirty="0" smtClean="0"/>
              <a:t>SEBI (III)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1043608" y="2492896"/>
            <a:ext cx="6777317" cy="3508977"/>
          </a:xfrm>
        </p:spPr>
        <p:txBody>
          <a:bodyPr/>
          <a:lstStyle/>
          <a:p>
            <a:r>
              <a:rPr lang="hr-HR" dirty="0" smtClean="0"/>
              <a:t>Pozitivne izjave o sebi su dnevne liste pozitivnih stvari koje klijent radi ili pojedinosti koje zaslužuju pohvalu</a:t>
            </a:r>
          </a:p>
          <a:p>
            <a:endParaRPr lang="hr-HR" dirty="0"/>
          </a:p>
          <a:p>
            <a:endParaRPr lang="hr-HR" dirty="0" smtClean="0"/>
          </a:p>
        </p:txBody>
      </p:sp>
      <p:sp>
        <p:nvSpPr>
          <p:cNvPr id="4" name="Pravokutnik 3"/>
          <p:cNvSpPr/>
          <p:nvPr/>
        </p:nvSpPr>
        <p:spPr>
          <a:xfrm>
            <a:off x="1979712" y="4221088"/>
            <a:ext cx="5472608" cy="223224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indent="-342900" algn="ctr">
              <a:buAutoNum type="arabicPeriod"/>
            </a:pPr>
            <a:r>
              <a:rPr lang="hr-HR" dirty="0" smtClean="0"/>
              <a:t>Pokušala pratiti predavanje iz statistike</a:t>
            </a:r>
          </a:p>
          <a:p>
            <a:pPr marL="342900" indent="-342900" algn="ctr">
              <a:buAutoNum type="arabicPeriod"/>
            </a:pPr>
            <a:r>
              <a:rPr lang="hr-HR" dirty="0" smtClean="0"/>
              <a:t>Napisala seminar</a:t>
            </a:r>
          </a:p>
          <a:p>
            <a:pPr marL="342900" indent="-342900" algn="ctr">
              <a:buAutoNum type="arabicPeriod"/>
            </a:pPr>
            <a:r>
              <a:rPr lang="hr-HR" dirty="0" smtClean="0"/>
              <a:t>Razgovarala sa kolegom za vrijeme ručka</a:t>
            </a:r>
          </a:p>
          <a:p>
            <a:pPr marL="342900" indent="-342900" algn="ctr">
              <a:buAutoNum type="arabicPeriod"/>
            </a:pPr>
            <a:r>
              <a:rPr lang="hr-HR" dirty="0" smtClean="0"/>
              <a:t>Skuhala večeru umjesto odlaska na spavanje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112290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Hvala na pažnji </a:t>
            </a:r>
            <a:r>
              <a:rPr lang="hr-HR" dirty="0" smtClean="0">
                <a:sym typeface="Wingdings" panose="05000000000000000000" pitchFamily="2" charset="2"/>
              </a:rPr>
              <a:t> </a:t>
            </a:r>
            <a:endParaRPr lang="hr-HR" dirty="0"/>
          </a:p>
        </p:txBody>
      </p:sp>
      <p:pic>
        <p:nvPicPr>
          <p:cNvPr id="4" name="Rezervirano mjesto sadržaja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40756" y="2363787"/>
            <a:ext cx="4381500" cy="3429000"/>
          </a:xfrm>
        </p:spPr>
      </p:pic>
    </p:spTree>
    <p:extLst>
      <p:ext uri="{BB962C8B-B14F-4D97-AF65-F5344CB8AC3E}">
        <p14:creationId xmlns:p14="http://schemas.microsoft.com/office/powerpoint/2010/main" val="527372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024744" cy="1143000"/>
          </a:xfrm>
        </p:spPr>
        <p:txBody>
          <a:bodyPr/>
          <a:lstStyle/>
          <a:p>
            <a:r>
              <a:rPr lang="hr-HR" dirty="0" smtClean="0"/>
              <a:t>RJEŠAVANJE PROBLEMA	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683568" y="1844824"/>
            <a:ext cx="7560840" cy="4608512"/>
          </a:xfrm>
        </p:spPr>
        <p:txBody>
          <a:bodyPr>
            <a:normAutofit fontScale="77500" lnSpcReduction="20000"/>
          </a:bodyPr>
          <a:lstStyle/>
          <a:p>
            <a:r>
              <a:rPr lang="hr-HR" dirty="0" smtClean="0"/>
              <a:t>Za svakodnevne životne probleme </a:t>
            </a:r>
            <a:r>
              <a:rPr lang="hr-HR" dirty="0" smtClean="0"/>
              <a:t>(npr</a:t>
            </a:r>
            <a:r>
              <a:rPr lang="hr-HR" dirty="0" smtClean="0"/>
              <a:t>. poteškoće pri koncentraciji, nesigurnosti u poslu, nezadovoljstvo u </a:t>
            </a:r>
            <a:r>
              <a:rPr lang="hr-HR" dirty="0" smtClean="0"/>
              <a:t>vezi)</a:t>
            </a:r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Neki klijenti </a:t>
            </a:r>
            <a:r>
              <a:rPr lang="hr-HR" b="1" dirty="0" smtClean="0"/>
              <a:t>nemaju dobro razvijenu vještinu rješavanja problema te im koriste instrukcije</a:t>
            </a:r>
          </a:p>
          <a:p>
            <a:r>
              <a:rPr lang="hr-HR" dirty="0" smtClean="0"/>
              <a:t>Kod klijenata koji nemaju dobro razvijenu vještinu rješavanja problema: poticati na </a:t>
            </a:r>
            <a:r>
              <a:rPr lang="hr-HR" u="sng" dirty="0" smtClean="0"/>
              <a:t>nabrajanje mogućih rješenja, odabir rješenja, </a:t>
            </a:r>
            <a:r>
              <a:rPr lang="hr-HR" u="sng" dirty="0" smtClean="0"/>
              <a:t>primjenu </a:t>
            </a:r>
            <a:r>
              <a:rPr lang="hr-HR" u="sng" dirty="0" smtClean="0"/>
              <a:t>i </a:t>
            </a:r>
            <a:r>
              <a:rPr lang="hr-HR" u="sng" dirty="0" smtClean="0"/>
              <a:t>vrednovanje efikasnosti </a:t>
            </a:r>
            <a:r>
              <a:rPr lang="hr-HR" u="sng" dirty="0" smtClean="0"/>
              <a:t>rješenja </a:t>
            </a:r>
          </a:p>
          <a:p>
            <a:r>
              <a:rPr lang="hr-HR" dirty="0" smtClean="0"/>
              <a:t>Terapeut može u početku nuditi više rješenja, ali s vremenom klijent sve samostalnije predlaže rješenja</a:t>
            </a:r>
          </a:p>
          <a:p>
            <a:endParaRPr lang="hr-HR" dirty="0" smtClean="0"/>
          </a:p>
          <a:p>
            <a:endParaRPr lang="hr-HR" dirty="0" smtClean="0"/>
          </a:p>
          <a:p>
            <a:r>
              <a:rPr lang="hr-HR" dirty="0" smtClean="0"/>
              <a:t>Kod </a:t>
            </a:r>
            <a:r>
              <a:rPr lang="hr-HR" u="sng" dirty="0" smtClean="0"/>
              <a:t>klijenata koji posjeduju navedeno</a:t>
            </a:r>
            <a:r>
              <a:rPr lang="hr-HR" dirty="0" smtClean="0"/>
              <a:t>: </a:t>
            </a:r>
            <a:r>
              <a:rPr lang="hr-HR" b="1" dirty="0" smtClean="0"/>
              <a:t>testiranje </a:t>
            </a:r>
            <a:r>
              <a:rPr lang="hr-HR" b="1" dirty="0" err="1" smtClean="0"/>
              <a:t>disfunkcionalnih</a:t>
            </a:r>
            <a:r>
              <a:rPr lang="hr-HR" b="1" dirty="0" smtClean="0"/>
              <a:t> vjerovanja</a:t>
            </a:r>
            <a:r>
              <a:rPr lang="hr-HR" dirty="0" smtClean="0"/>
              <a:t> (npr. </a:t>
            </a:r>
            <a:r>
              <a:rPr lang="hr-HR" dirty="0" smtClean="0"/>
              <a:t>problem na poslu može se riješiti kontaktiranjem suradnika, </a:t>
            </a:r>
            <a:r>
              <a:rPr lang="hr-HR" dirty="0" smtClean="0"/>
              <a:t>ali  prisutno vjerovanje ,,</a:t>
            </a:r>
            <a:r>
              <a:rPr lang="hr-HR" dirty="0" smtClean="0"/>
              <a:t>nije </a:t>
            </a:r>
            <a:r>
              <a:rPr lang="hr-HR" dirty="0" smtClean="0"/>
              <a:t>dobro </a:t>
            </a:r>
            <a:r>
              <a:rPr lang="hr-HR" dirty="0" smtClean="0"/>
              <a:t>tražiti pomoć, nisam </a:t>
            </a:r>
            <a:r>
              <a:rPr lang="hr-HR" dirty="0" smtClean="0"/>
              <a:t>dovoljno </a:t>
            </a:r>
            <a:r>
              <a:rPr lang="hr-HR" dirty="0" smtClean="0"/>
              <a:t>pametan’’)</a:t>
            </a:r>
            <a:endParaRPr lang="hr-HR" dirty="0" smtClean="0"/>
          </a:p>
        </p:txBody>
      </p:sp>
    </p:spTree>
    <p:extLst>
      <p:ext uri="{BB962C8B-B14F-4D97-AF65-F5344CB8AC3E}">
        <p14:creationId xmlns:p14="http://schemas.microsoft.com/office/powerpoint/2010/main" val="1466149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548680"/>
            <a:ext cx="7024744" cy="1143000"/>
          </a:xfrm>
        </p:spPr>
        <p:txBody>
          <a:bodyPr/>
          <a:lstStyle/>
          <a:p>
            <a:r>
              <a:rPr lang="hr-HR" dirty="0" smtClean="0"/>
              <a:t>DONOŠENJE ODLUKE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71600" y="2204864"/>
            <a:ext cx="6840760" cy="3168352"/>
          </a:xfrm>
        </p:spPr>
        <p:txBody>
          <a:bodyPr/>
          <a:lstStyle/>
          <a:p>
            <a:r>
              <a:rPr lang="hr-HR" dirty="0" smtClean="0"/>
              <a:t>Terapeut traži klijenta </a:t>
            </a:r>
            <a:r>
              <a:rPr lang="hr-HR" dirty="0" err="1" smtClean="0"/>
              <a:t>izlistavanje</a:t>
            </a:r>
            <a:r>
              <a:rPr lang="hr-HR" dirty="0" smtClean="0"/>
              <a:t> prednosti i nedostataka svakog izbora </a:t>
            </a:r>
            <a:endParaRPr lang="hr-HR" dirty="0" smtClean="0"/>
          </a:p>
          <a:p>
            <a:pPr marL="68580" indent="0">
              <a:buNone/>
            </a:pPr>
            <a:endParaRPr lang="hr-HR" dirty="0"/>
          </a:p>
          <a:p>
            <a:r>
              <a:rPr lang="hr-HR" dirty="0" smtClean="0"/>
              <a:t>Pomaže klijentu odvagati svaku ponuđenu tvrdnju </a:t>
            </a:r>
            <a:r>
              <a:rPr lang="hr-HR" dirty="0" smtClean="0"/>
              <a:t>i </a:t>
            </a:r>
            <a:r>
              <a:rPr lang="hr-HR" dirty="0" smtClean="0"/>
              <a:t>donijeti zaključak</a:t>
            </a:r>
            <a:endParaRPr lang="hr-HR" dirty="0"/>
          </a:p>
        </p:txBody>
      </p:sp>
      <p:graphicFrame>
        <p:nvGraphicFramePr>
          <p:cNvPr id="5" name="Dijagram 4"/>
          <p:cNvGraphicFramePr/>
          <p:nvPr>
            <p:extLst>
              <p:ext uri="{D42A27DB-BD31-4B8C-83A1-F6EECF244321}">
                <p14:modId xmlns:p14="http://schemas.microsoft.com/office/powerpoint/2010/main" val="1638948401"/>
              </p:ext>
            </p:extLst>
          </p:nvPr>
        </p:nvGraphicFramePr>
        <p:xfrm>
          <a:off x="1043608" y="4346713"/>
          <a:ext cx="7728520" cy="25360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73508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024744" cy="1143000"/>
          </a:xfrm>
        </p:spPr>
        <p:txBody>
          <a:bodyPr/>
          <a:lstStyle/>
          <a:p>
            <a:r>
              <a:rPr lang="hr-HR" dirty="0" smtClean="0"/>
              <a:t>BIHEVIORALNI EKSPERIMENT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Direktno testira valjanost pacijentovih misli i pretpostavki </a:t>
            </a:r>
          </a:p>
          <a:p>
            <a:endParaRPr lang="hr-HR" dirty="0" smtClean="0"/>
          </a:p>
          <a:p>
            <a:r>
              <a:rPr lang="hr-HR" dirty="0" smtClean="0"/>
              <a:t>Koristi se samostalno ili združena sa </a:t>
            </a:r>
            <a:r>
              <a:rPr lang="hr-HR" dirty="0" err="1" smtClean="0"/>
              <a:t>sokratovskim</a:t>
            </a:r>
            <a:r>
              <a:rPr lang="hr-HR" dirty="0" smtClean="0"/>
              <a:t> </a:t>
            </a:r>
            <a:r>
              <a:rPr lang="hr-HR" dirty="0" smtClean="0"/>
              <a:t>dijalogom</a:t>
            </a:r>
          </a:p>
          <a:p>
            <a:endParaRPr lang="hr-HR" dirty="0"/>
          </a:p>
          <a:p>
            <a:r>
              <a:rPr lang="hr-HR" dirty="0" smtClean="0"/>
              <a:t>Može se izvoditi vani ili u uredu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09142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11560" y="692696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 smtClean="0"/>
              <a:t>OPAŽANJE I PLANIRANJE </a:t>
            </a:r>
            <a:r>
              <a:rPr lang="hr-HR" dirty="0" smtClean="0"/>
              <a:t>AKTIVNOSTI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899592" y="1844824"/>
            <a:ext cx="6777317" cy="3508977"/>
          </a:xfrm>
        </p:spPr>
        <p:txBody>
          <a:bodyPr/>
          <a:lstStyle/>
          <a:p>
            <a:r>
              <a:rPr lang="hr-HR" dirty="0" smtClean="0"/>
              <a:t>Karta aktivnosti je tablica s naznačenim danima u tjednu na vrhu i satima na lijevoj </a:t>
            </a:r>
            <a:r>
              <a:rPr lang="hr-HR" dirty="0" smtClean="0"/>
              <a:t>strani</a:t>
            </a:r>
          </a:p>
          <a:p>
            <a:endParaRPr lang="hr-HR" dirty="0"/>
          </a:p>
        </p:txBody>
      </p:sp>
      <p:graphicFrame>
        <p:nvGraphicFramePr>
          <p:cNvPr id="4" name="Tablic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70531365"/>
              </p:ext>
            </p:extLst>
          </p:nvPr>
        </p:nvGraphicFramePr>
        <p:xfrm>
          <a:off x="755576" y="3573016"/>
          <a:ext cx="7776864" cy="21767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4957"/>
                <a:gridCol w="1011965"/>
                <a:gridCol w="1011965"/>
                <a:gridCol w="1096297"/>
                <a:gridCol w="927635"/>
                <a:gridCol w="927635"/>
                <a:gridCol w="816330"/>
                <a:gridCol w="720080"/>
              </a:tblGrid>
              <a:tr h="370840"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/>
                        <a:t>1.dan</a:t>
                      </a:r>
                      <a:endParaRPr lang="hr-H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/>
                        <a:t>2.dan</a:t>
                      </a:r>
                      <a:endParaRPr lang="hr-H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/>
                        <a:t>3. dan</a:t>
                      </a:r>
                      <a:endParaRPr lang="hr-H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/>
                        <a:t>4. dan</a:t>
                      </a:r>
                      <a:endParaRPr lang="hr-H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/>
                        <a:t>5.dan</a:t>
                      </a:r>
                      <a:endParaRPr lang="hr-H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/>
                        <a:t>6.</a:t>
                      </a:r>
                      <a:r>
                        <a:rPr lang="hr-HR" sz="1400" b="0" baseline="0" dirty="0" smtClean="0"/>
                        <a:t>dan</a:t>
                      </a:r>
                      <a:endParaRPr lang="hr-HR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400" b="0" dirty="0" smtClean="0"/>
                        <a:t>7.dan</a:t>
                      </a:r>
                      <a:endParaRPr lang="hr-HR" sz="1400" b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8-9h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50" dirty="0" smtClean="0"/>
                        <a:t>Jutarnji </a:t>
                      </a:r>
                    </a:p>
                    <a:p>
                      <a:r>
                        <a:rPr lang="hr-HR" sz="1050" dirty="0" smtClean="0"/>
                        <a:t>poslovi</a:t>
                      </a:r>
                    </a:p>
                    <a:p>
                      <a:r>
                        <a:rPr lang="hr-HR" sz="1050" dirty="0" smtClean="0"/>
                        <a:t>Z=2</a:t>
                      </a:r>
                      <a:r>
                        <a:rPr lang="hr-HR" sz="1050" baseline="0" dirty="0" smtClean="0"/>
                        <a:t> </a:t>
                      </a:r>
                      <a:r>
                        <a:rPr lang="hr-HR" sz="1050" dirty="0" smtClean="0"/>
                        <a:t>P=0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9-10h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50" dirty="0" smtClean="0"/>
                        <a:t>Učenje</a:t>
                      </a:r>
                    </a:p>
                    <a:p>
                      <a:r>
                        <a:rPr lang="hr-HR" sz="1050" dirty="0" smtClean="0"/>
                        <a:t>Z=2 p=0</a:t>
                      </a:r>
                      <a:endParaRPr lang="hr-H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hr-HR" dirty="0" smtClean="0"/>
                        <a:t>10-11h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50" dirty="0" smtClean="0"/>
                        <a:t>Sat</a:t>
                      </a:r>
                      <a:r>
                        <a:rPr lang="hr-HR" sz="1050" baseline="0" dirty="0" smtClean="0"/>
                        <a:t> kemije</a:t>
                      </a:r>
                    </a:p>
                    <a:p>
                      <a:r>
                        <a:rPr lang="hr-HR" sz="1050" baseline="0" dirty="0" smtClean="0"/>
                        <a:t>Z=3 </a:t>
                      </a:r>
                      <a:r>
                        <a:rPr lang="hr-HR" sz="1050" baseline="0" dirty="0" smtClean="0"/>
                        <a:t>p=3</a:t>
                      </a:r>
                      <a:endParaRPr lang="hr-HR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</a:tr>
              <a:tr h="408652">
                <a:tc>
                  <a:txBody>
                    <a:bodyPr/>
                    <a:lstStyle/>
                    <a:p>
                      <a:r>
                        <a:rPr lang="hr-HR" dirty="0" smtClean="0"/>
                        <a:t>11-12h</a:t>
                      </a:r>
                      <a:endParaRPr lang="hr-H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sz="105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hr-HR" sz="1050" dirty="0" smtClean="0"/>
                        <a:t>Terapija</a:t>
                      </a:r>
                    </a:p>
                    <a:p>
                      <a:r>
                        <a:rPr lang="hr-HR" sz="1050" dirty="0" smtClean="0"/>
                        <a:t>3=5 </a:t>
                      </a:r>
                      <a:r>
                        <a:rPr lang="hr-HR" sz="1050" dirty="0" smtClean="0"/>
                        <a:t>p=4</a:t>
                      </a:r>
                      <a:endParaRPr lang="hr-HR" sz="105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hr-H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Pravokutnik 4"/>
          <p:cNvSpPr/>
          <p:nvPr/>
        </p:nvSpPr>
        <p:spPr>
          <a:xfrm>
            <a:off x="755576" y="5917547"/>
            <a:ext cx="444063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hr-HR" dirty="0" smtClean="0"/>
              <a:t>*Z </a:t>
            </a:r>
            <a:r>
              <a:rPr lang="hr-HR" dirty="0"/>
              <a:t>= ZADOVOLJSTVO;  </a:t>
            </a:r>
            <a:r>
              <a:rPr lang="hr-HR" dirty="0" smtClean="0"/>
              <a:t>P=POSTIGNUĆE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4163582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OPAŽANJE I PLANIRANJE </a:t>
            </a:r>
            <a:r>
              <a:rPr lang="hr-HR" dirty="0" smtClean="0"/>
              <a:t>AKTIVNOSTI (II)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hr-HR" dirty="0" smtClean="0"/>
              <a:t>Korisna tehnika za opažanje aktivnosti, opažanje i mjerenje pozitivnih i negativnih raspoloženja, ugodnih ili napornih aktivnosti, provjeru predviđanja…</a:t>
            </a:r>
          </a:p>
          <a:p>
            <a:endParaRPr lang="hr-HR" dirty="0" smtClean="0"/>
          </a:p>
          <a:p>
            <a:endParaRPr lang="hr-HR" dirty="0" smtClean="0"/>
          </a:p>
          <a:p>
            <a:pPr marL="68580" indent="0">
              <a:buNone/>
            </a:pPr>
            <a:endParaRPr lang="hr-HR" dirty="0"/>
          </a:p>
          <a:p>
            <a:r>
              <a:rPr lang="hr-HR" dirty="0" smtClean="0"/>
              <a:t>Ukoliko </a:t>
            </a:r>
            <a:r>
              <a:rPr lang="hr-HR" dirty="0" smtClean="0"/>
              <a:t>su neke aktivnosti procijenjene nižim ocjenama od onih koji terapeut očekuje – </a:t>
            </a:r>
            <a:r>
              <a:rPr lang="hr-HR" u="sng" dirty="0" smtClean="0"/>
              <a:t>indikacija da se istraže automatske misl</a:t>
            </a:r>
            <a:r>
              <a:rPr lang="hr-HR" dirty="0" smtClean="0"/>
              <a:t>i koje su mogle omesti </a:t>
            </a:r>
            <a:r>
              <a:rPr lang="hr-HR" dirty="0" err="1" smtClean="0"/>
              <a:t>klijentovo</a:t>
            </a:r>
            <a:r>
              <a:rPr lang="hr-HR" dirty="0" smtClean="0"/>
              <a:t> zadovoljstvo i postignuće </a:t>
            </a:r>
            <a:r>
              <a:rPr lang="hr-HR" dirty="0"/>
              <a:t> </a:t>
            </a:r>
            <a:endParaRPr lang="hr-HR" dirty="0" smtClean="0"/>
          </a:p>
          <a:p>
            <a:endParaRPr lang="hr-HR" dirty="0"/>
          </a:p>
          <a:p>
            <a:r>
              <a:rPr lang="hr-HR" dirty="0" smtClean="0"/>
              <a:t>Korisno </a:t>
            </a:r>
            <a:r>
              <a:rPr lang="hr-HR" dirty="0"/>
              <a:t>i za </a:t>
            </a:r>
            <a:r>
              <a:rPr lang="hr-HR" u="sng" dirty="0"/>
              <a:t>identifikaciju situacija</a:t>
            </a:r>
            <a:r>
              <a:rPr lang="hr-HR" dirty="0"/>
              <a:t> kada se pojavljuju </a:t>
            </a:r>
            <a:r>
              <a:rPr lang="hr-HR" dirty="0" smtClean="0"/>
              <a:t>navedene automatske misli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807680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899592" y="836712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OPAŽANJE I PLANIRANJE AKTIVNOSTI (</a:t>
            </a:r>
            <a:r>
              <a:rPr lang="hr-HR" dirty="0" smtClean="0"/>
              <a:t>III)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smtClean="0"/>
              <a:t>Tablica može pokazati i pojavu specifičnih raspoloženja npr. anksiozni klijent može ispuniti niz aktivnosti i označiti ih stupnjevima anksioznosti od 1 do 10</a:t>
            </a:r>
          </a:p>
          <a:p>
            <a:endParaRPr lang="hr-HR" dirty="0"/>
          </a:p>
          <a:p>
            <a:r>
              <a:rPr lang="hr-HR" dirty="0" smtClean="0"/>
              <a:t>Korisno i za klijente koji su kronično ljutiti te za klijente koji su skloni brzim promjenama raspoloženja</a:t>
            </a:r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778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683568" y="764704"/>
            <a:ext cx="7024744" cy="1143000"/>
          </a:xfrm>
        </p:spPr>
        <p:txBody>
          <a:bodyPr>
            <a:normAutofit fontScale="90000"/>
          </a:bodyPr>
          <a:lstStyle/>
          <a:p>
            <a:r>
              <a:rPr lang="hr-HR" dirty="0"/>
              <a:t>OPAŽANJE I PLANIRANJE AKTIVNOSTI (</a:t>
            </a:r>
            <a:r>
              <a:rPr lang="hr-HR" dirty="0" smtClean="0"/>
              <a:t>IV)</a:t>
            </a:r>
            <a:endParaRPr lang="hr-HR" dirty="0"/>
          </a:p>
        </p:txBody>
      </p:sp>
      <p:sp>
        <p:nvSpPr>
          <p:cNvPr id="3" name="Rezervirano mjesto sadržaja 2"/>
          <p:cNvSpPr>
            <a:spLocks noGrp="1"/>
          </p:cNvSpPr>
          <p:nvPr>
            <p:ph idx="1"/>
          </p:nvPr>
        </p:nvSpPr>
        <p:spPr>
          <a:xfrm>
            <a:off x="971600" y="2323652"/>
            <a:ext cx="6849209" cy="3913660"/>
          </a:xfrm>
        </p:spPr>
        <p:txBody>
          <a:bodyPr>
            <a:normAutofit fontScale="92500"/>
          </a:bodyPr>
          <a:lstStyle/>
          <a:p>
            <a:r>
              <a:rPr lang="hr-HR" dirty="0" smtClean="0"/>
              <a:t>Umjesto motrenja aktivnosti, možemo tablicu koristiti i za </a:t>
            </a:r>
            <a:r>
              <a:rPr lang="hr-HR" u="sng" dirty="0" smtClean="0"/>
              <a:t>planiranje aktivnosti </a:t>
            </a:r>
          </a:p>
          <a:p>
            <a:endParaRPr lang="hr-HR" dirty="0"/>
          </a:p>
          <a:p>
            <a:r>
              <a:rPr lang="hr-HR" dirty="0" smtClean="0"/>
              <a:t>Mogu se pratiti i predviđene razine zadovoljstva </a:t>
            </a:r>
            <a:r>
              <a:rPr lang="hr-HR" dirty="0" smtClean="0"/>
              <a:t> i </a:t>
            </a:r>
            <a:r>
              <a:rPr lang="hr-HR" dirty="0" smtClean="0"/>
              <a:t>postignuća ili raspoloženja te zatim bilježiti stvarne procjene u drugoj </a:t>
            </a:r>
            <a:r>
              <a:rPr lang="hr-HR" dirty="0" smtClean="0"/>
              <a:t>tablici</a:t>
            </a:r>
          </a:p>
          <a:p>
            <a:endParaRPr lang="hr-HR" dirty="0" smtClean="0"/>
          </a:p>
          <a:p>
            <a:r>
              <a:rPr lang="hr-HR" dirty="0"/>
              <a:t>K</a:t>
            </a:r>
            <a:r>
              <a:rPr lang="hr-HR" dirty="0" smtClean="0"/>
              <a:t>orisno kod depresivnih </a:t>
            </a:r>
            <a:r>
              <a:rPr lang="hr-HR" dirty="0" smtClean="0"/>
              <a:t>klijenata, npr. da </a:t>
            </a:r>
            <a:r>
              <a:rPr lang="hr-HR" dirty="0" smtClean="0"/>
              <a:t>sami vide da su se zabavili s prijateljima više nego što su u startu </a:t>
            </a:r>
            <a:r>
              <a:rPr lang="hr-HR" dirty="0" smtClean="0"/>
              <a:t>procijenili</a:t>
            </a:r>
          </a:p>
          <a:p>
            <a:endParaRPr lang="hr-HR" dirty="0" smtClean="0"/>
          </a:p>
          <a:p>
            <a:endParaRPr lang="hr-HR" dirty="0"/>
          </a:p>
        </p:txBody>
      </p:sp>
    </p:spTree>
    <p:extLst>
      <p:ext uri="{BB962C8B-B14F-4D97-AF65-F5344CB8AC3E}">
        <p14:creationId xmlns:p14="http://schemas.microsoft.com/office/powerpoint/2010/main" val="3657019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803</TotalTime>
  <Words>1058</Words>
  <Application>Microsoft Office PowerPoint</Application>
  <PresentationFormat>Prikaz na zaslonu (4:3)</PresentationFormat>
  <Paragraphs>163</Paragraphs>
  <Slides>22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22</vt:i4>
      </vt:variant>
    </vt:vector>
  </HeadingPairs>
  <TitlesOfParts>
    <vt:vector size="23" baseType="lpstr">
      <vt:lpstr>Austin</vt:lpstr>
      <vt:lpstr>DODATNE KOGNITIVNE I BIHEVIORALNE TEHNIKE </vt:lpstr>
      <vt:lpstr>Sadržaj:</vt:lpstr>
      <vt:lpstr>RJEŠAVANJE PROBLEMA </vt:lpstr>
      <vt:lpstr>DONOŠENJE ODLUKE</vt:lpstr>
      <vt:lpstr>BIHEVIORALNI EKSPERIMENT</vt:lpstr>
      <vt:lpstr>OPAŽANJE I PLANIRANJE AKTIVNOSTI</vt:lpstr>
      <vt:lpstr>OPAŽANJE I PLANIRANJE AKTIVNOSTI (II)</vt:lpstr>
      <vt:lpstr>OPAŽANJE I PLANIRANJE AKTIVNOSTI (III)</vt:lpstr>
      <vt:lpstr>OPAŽANJE I PLANIRANJE AKTIVNOSTI (IV)</vt:lpstr>
      <vt:lpstr>DISTRAKCIJE I PREUSMJERAVANJE PAŽNJE</vt:lpstr>
      <vt:lpstr>DISTRAKCIJE I PREUSMJERAVANJE PAŽNJE (II)</vt:lpstr>
      <vt:lpstr>RELAKSACIJA</vt:lpstr>
      <vt:lpstr>KARTICE ZA SUOČAVANJE</vt:lpstr>
      <vt:lpstr>KARTICE ZA SUOČAVANJE (II)</vt:lpstr>
      <vt:lpstr>POSTUPNO IZLAGANJE</vt:lpstr>
      <vt:lpstr>IGRANJE ULOGA</vt:lpstr>
      <vt:lpstr>PITA TEHNIKA</vt:lpstr>
      <vt:lpstr>PITA TEHNIKA (II)</vt:lpstr>
      <vt:lpstr>FUNKCIONALNE USPOREDBE ZABILJEŠKI O SEBI I POZITIVNIH IZJAVA O SEBI</vt:lpstr>
      <vt:lpstr>FUNKCIONALNE USPOREDBE ZABILJEŠKI O SEBI I POZITIVNIH IZJAVA O SEBI (II)</vt:lpstr>
      <vt:lpstr>FUNKCIONALNE USPOREDBE ZABILJEŠKI O SEBI I POZITIVNIH IZJAVA O SEBI (III)</vt:lpstr>
      <vt:lpstr>Hvala na pažnji 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DODATNE KOGNITIVNE I BIHEVIORALNE TEHNIKE</dc:title>
  <dc:creator>Mia</dc:creator>
  <cp:lastModifiedBy>Mia</cp:lastModifiedBy>
  <cp:revision>32</cp:revision>
  <dcterms:created xsi:type="dcterms:W3CDTF">2016-02-27T09:20:02Z</dcterms:created>
  <dcterms:modified xsi:type="dcterms:W3CDTF">2016-03-11T12:13:07Z</dcterms:modified>
</cp:coreProperties>
</file>