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1" r:id="rId4"/>
    <p:sldId id="260" r:id="rId5"/>
    <p:sldId id="259" r:id="rId6"/>
    <p:sldId id="258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24E17-9867-4D27-B9D9-408E3C17B89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52F94-45B0-4783-B6BC-DC46B6A4F6B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93D5B43-4EA6-4E4F-A186-4C9431190C89}" type="datetimeFigureOut">
              <a:rPr lang="sr-Latn-CS" smtClean="0"/>
              <a:pPr/>
              <a:t>4.4.2016</a:t>
            </a:fld>
            <a:endParaRPr lang="hr-H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BA8DC08-DA5F-4A93-A898-176F8C1E06E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3071810"/>
            <a:ext cx="7572428" cy="1285884"/>
          </a:xfrm>
        </p:spPr>
        <p:txBody>
          <a:bodyPr/>
          <a:lstStyle/>
          <a:p>
            <a:pPr algn="ctr"/>
            <a:r>
              <a:rPr lang="hr-HR" dirty="0" smtClean="0"/>
              <a:t>Domaća zadaća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5143512"/>
            <a:ext cx="8501122" cy="1357322"/>
          </a:xfrm>
        </p:spPr>
        <p:txBody>
          <a:bodyPr>
            <a:normAutofit/>
          </a:bodyPr>
          <a:lstStyle/>
          <a:p>
            <a:r>
              <a:rPr lang="hr-HR" dirty="0" smtClean="0"/>
              <a:t>Ljiljana Bosnić</a:t>
            </a:r>
          </a:p>
          <a:p>
            <a:r>
              <a:rPr lang="hr-HR" dirty="0" smtClean="0"/>
              <a:t>Praktikum 2</a:t>
            </a:r>
          </a:p>
          <a:p>
            <a:r>
              <a:rPr lang="hr-HR" dirty="0" smtClean="0"/>
              <a:t>9.4.2016.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642918"/>
            <a:ext cx="3516948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304800" y="6286519"/>
            <a:ext cx="8610600" cy="45719"/>
          </a:xfrm>
        </p:spPr>
        <p:txBody>
          <a:bodyPr>
            <a:normAutofit fontScale="90000"/>
          </a:bodyPr>
          <a:lstStyle/>
          <a:p>
            <a:endParaRPr lang="hr-HR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Psihološki problemi</a:t>
            </a:r>
            <a:endParaRPr lang="hr-HR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Psihološki problemi maskirani u praktične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81444" y="2143116"/>
            <a:ext cx="4290556" cy="3114684"/>
          </a:xfrm>
        </p:spPr>
        <p:txBody>
          <a:bodyPr/>
          <a:lstStyle/>
          <a:p>
            <a:r>
              <a:rPr lang="hr-HR" dirty="0" smtClean="0"/>
              <a:t>Negativna predviđanja</a:t>
            </a:r>
          </a:p>
          <a:p>
            <a:r>
              <a:rPr lang="hr-HR" dirty="0" smtClean="0"/>
              <a:t>Precjenjivanje zahtjeva domaće zadaće</a:t>
            </a:r>
          </a:p>
          <a:p>
            <a:r>
              <a:rPr lang="hr-HR" dirty="0" smtClean="0"/>
              <a:t>Perfekcionizam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730" y="2214554"/>
            <a:ext cx="4288536" cy="3043246"/>
          </a:xfrm>
        </p:spPr>
        <p:txBody>
          <a:bodyPr/>
          <a:lstStyle/>
          <a:p>
            <a:r>
              <a:rPr lang="hr-HR" dirty="0" smtClean="0"/>
              <a:t>Pr. nedostatak vremena</a:t>
            </a:r>
          </a:p>
          <a:p>
            <a:r>
              <a:rPr lang="hr-HR" dirty="0" smtClean="0">
                <a:sym typeface="Wingdings" pitchFamily="2" charset="2"/>
              </a:rPr>
              <a:t> istražiti mogućnost da misao ili vjerovanje ometaju izvršenje domaće zadaće PRIJE razgovora o praktičnim problemima</a:t>
            </a:r>
            <a:endParaRPr lang="hr-HR" dirty="0"/>
          </a:p>
        </p:txBody>
      </p:sp>
      <p:pic>
        <p:nvPicPr>
          <p:cNvPr id="7" name="Picture 6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5857892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Problemi vezani uz terapeutove misli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Tipične disfunkcionalne pretpostavke:</a:t>
            </a:r>
          </a:p>
          <a:p>
            <a:r>
              <a:rPr lang="hr-HR" sz="2800" dirty="0" smtClean="0"/>
              <a:t>“povrijedit ću ga ako budem istraživao razloge neizvršavanja domaće zadaće”</a:t>
            </a:r>
          </a:p>
          <a:p>
            <a:r>
              <a:rPr lang="hr-HR" sz="2800" dirty="0" smtClean="0"/>
              <a:t>“naljutit će se ako mu se suprotstavim”</a:t>
            </a:r>
          </a:p>
          <a:p>
            <a:r>
              <a:rPr lang="hr-HR" sz="2800" dirty="0" smtClean="0"/>
              <a:t>“uvrijedit će se ako </a:t>
            </a:r>
            <a:r>
              <a:rPr lang="hr-HR" sz="2800" dirty="0" smtClean="0"/>
              <a:t>predložim da </a:t>
            </a:r>
            <a:r>
              <a:rPr lang="hr-HR" sz="2800" dirty="0" smtClean="0"/>
              <a:t>pokuša s praćenjem i bilježenjem zadaće”</a:t>
            </a:r>
          </a:p>
          <a:p>
            <a:r>
              <a:rPr lang="hr-HR" sz="2800" dirty="0" smtClean="0"/>
              <a:t>“ustvari i ne treba raditi zadaću da bi se osjećao bolje”</a:t>
            </a:r>
          </a:p>
          <a:p>
            <a:r>
              <a:rPr lang="hr-HR" sz="2800" dirty="0" smtClean="0"/>
              <a:t>“sada je preopterećen drugim stvarima”</a:t>
            </a:r>
          </a:p>
          <a:p>
            <a:r>
              <a:rPr lang="hr-HR" sz="2800" dirty="0" smtClean="0"/>
              <a:t>“previše je nježan da bi se izložio </a:t>
            </a:r>
            <a:r>
              <a:rPr lang="hr-HR" sz="2800" dirty="0" smtClean="0"/>
              <a:t>anksioznoj </a:t>
            </a:r>
            <a:r>
              <a:rPr lang="hr-HR" sz="2800" dirty="0" smtClean="0"/>
              <a:t>situaciji”</a:t>
            </a:r>
            <a:endParaRPr lang="hr-HR" sz="2800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12" y="214290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domaće zadaće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Za klijenta je važno da od samog početka shvati da je zadaća vitalni dio terapije</a:t>
            </a:r>
          </a:p>
          <a:p>
            <a:r>
              <a:rPr lang="hr-HR" sz="2800" dirty="0" smtClean="0"/>
              <a:t>kada klijent želi razgovarati o nečemu drugome </a:t>
            </a:r>
            <a:r>
              <a:rPr lang="hr-HR" sz="2800" dirty="0" smtClean="0">
                <a:sym typeface="Wingdings" pitchFamily="2" charset="2"/>
              </a:rPr>
              <a:t>provesti koju minutu u razgovoru ili dogovoriti za idući put</a:t>
            </a:r>
          </a:p>
          <a:p>
            <a:r>
              <a:rPr lang="hr-HR" sz="2800" dirty="0" smtClean="0"/>
              <a:t>Ponekad većina seanse uključuje dijelove zadaće</a:t>
            </a:r>
          </a:p>
          <a:p>
            <a:r>
              <a:rPr lang="hr-HR" sz="2800" dirty="0" smtClean="0"/>
              <a:t>Za upamtiti: zadaća je ključan dio terapije</a:t>
            </a:r>
            <a:endParaRPr lang="hr-HR" sz="2800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12" y="214290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 za domaću zadaću....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57497"/>
            <a:ext cx="8686800" cy="1571636"/>
          </a:xfrm>
        </p:spPr>
        <p:txBody>
          <a:bodyPr/>
          <a:lstStyle/>
          <a:p>
            <a:pPr algn="ctr"/>
            <a:r>
              <a:rPr lang="hr-HR" dirty="0" smtClean="0"/>
              <a:t>Hvala na pažnji! </a:t>
            </a:r>
            <a:r>
              <a:rPr lang="hr-HR" dirty="0" smtClean="0">
                <a:sym typeface="Wingdings" pitchFamily="2" charset="2"/>
              </a:rPr>
              <a:t>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3929066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uvod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Integralni, obavezni dio terapije</a:t>
            </a:r>
          </a:p>
          <a:p>
            <a:r>
              <a:rPr lang="hr-HR" dirty="0" smtClean="0"/>
              <a:t>Omogućava:</a:t>
            </a:r>
          </a:p>
          <a:p>
            <a:pPr lvl="1"/>
            <a:r>
              <a:rPr lang="hr-HR" dirty="0" smtClean="0"/>
              <a:t>Daljnje educiranje</a:t>
            </a:r>
          </a:p>
          <a:p>
            <a:pPr lvl="1"/>
            <a:r>
              <a:rPr lang="hr-HR" dirty="0" smtClean="0"/>
              <a:t>Prikupljanje podataka</a:t>
            </a:r>
          </a:p>
          <a:p>
            <a:pPr lvl="1"/>
            <a:r>
              <a:rPr lang="hr-HR" dirty="0" smtClean="0"/>
              <a:t>Testiranje misli i vjerovanja</a:t>
            </a:r>
          </a:p>
          <a:p>
            <a:pPr lvl="1"/>
            <a:r>
              <a:rPr lang="hr-HR" dirty="0" smtClean="0"/>
              <a:t>Mijenjanje mišljenja</a:t>
            </a:r>
          </a:p>
          <a:p>
            <a:pPr lvl="1"/>
            <a:r>
              <a:rPr lang="hr-HR" dirty="0" smtClean="0"/>
              <a:t>Uvježbavanje kognitivnih i bihevioralnih tehnika</a:t>
            </a:r>
          </a:p>
          <a:p>
            <a:pPr lvl="1"/>
            <a:r>
              <a:rPr lang="hr-HR" dirty="0" smtClean="0"/>
              <a:t>Eksperimentiranje novim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214290"/>
            <a:ext cx="1643074" cy="800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Kratki pregled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3115"/>
            <a:ext cx="8563004" cy="3429025"/>
          </a:xfrm>
        </p:spPr>
        <p:txBody>
          <a:bodyPr/>
          <a:lstStyle/>
          <a:p>
            <a:r>
              <a:rPr lang="hr-HR" dirty="0" smtClean="0"/>
              <a:t>Zadavanje domaće zadaće</a:t>
            </a:r>
          </a:p>
          <a:p>
            <a:r>
              <a:rPr lang="hr-HR" dirty="0" smtClean="0"/>
              <a:t>Povećanje vjerojatnosti uspješne domaće zadaće</a:t>
            </a:r>
          </a:p>
          <a:p>
            <a:r>
              <a:rPr lang="hr-HR" dirty="0" smtClean="0"/>
              <a:t>Konceptualizacija teškoća</a:t>
            </a:r>
          </a:p>
          <a:p>
            <a:r>
              <a:rPr lang="hr-HR" dirty="0" smtClean="0"/>
              <a:t>Pregled domaće zadaće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206" y="214290"/>
            <a:ext cx="1641210" cy="800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Zadavanje domaće zadaće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00240"/>
            <a:ext cx="8686800" cy="4286280"/>
          </a:xfrm>
        </p:spPr>
        <p:txBody>
          <a:bodyPr/>
          <a:lstStyle/>
          <a:p>
            <a:r>
              <a:rPr lang="hr-HR" dirty="0" smtClean="0"/>
              <a:t>Ne postoji općenita formula za zadavanje i stavljanje domaće zadaće</a:t>
            </a:r>
          </a:p>
          <a:p>
            <a:pPr lvl="1"/>
            <a:r>
              <a:rPr lang="hr-HR" dirty="0" smtClean="0"/>
              <a:t>Uzeti u obzir individualne karakteristike </a:t>
            </a:r>
            <a:r>
              <a:rPr lang="hr-HR" dirty="0" smtClean="0">
                <a:sym typeface="Wingdings" pitchFamily="2" charset="2"/>
              </a:rPr>
              <a:t></a:t>
            </a:r>
          </a:p>
          <a:p>
            <a:pPr lvl="2"/>
            <a:r>
              <a:rPr lang="hr-HR" dirty="0" smtClean="0">
                <a:sym typeface="Wingdings" pitchFamily="2" charset="2"/>
              </a:rPr>
              <a:t>Pismenost</a:t>
            </a:r>
          </a:p>
          <a:p>
            <a:pPr lvl="2"/>
            <a:r>
              <a:rPr lang="hr-HR" dirty="0" smtClean="0">
                <a:sym typeface="Wingdings" pitchFamily="2" charset="2"/>
              </a:rPr>
              <a:t>Motivaciju i želju za izvršavanjem</a:t>
            </a:r>
          </a:p>
          <a:p>
            <a:pPr lvl="2"/>
            <a:r>
              <a:rPr lang="hr-HR" dirty="0" smtClean="0">
                <a:sym typeface="Wingdings" pitchFamily="2" charset="2"/>
              </a:rPr>
              <a:t>Nivo uznemirenosti i kogn. funkcioniranja</a:t>
            </a:r>
          </a:p>
          <a:p>
            <a:pPr lvl="2"/>
            <a:r>
              <a:rPr lang="hr-HR" dirty="0" smtClean="0">
                <a:sym typeface="Wingdings" pitchFamily="2" charset="2"/>
              </a:rPr>
              <a:t>Praktična ograničenja (npr. vrijeme)</a:t>
            </a:r>
          </a:p>
          <a:p>
            <a:pPr lvl="2">
              <a:buNone/>
            </a:pPr>
            <a:endParaRPr lang="hr-HR" dirty="0" smtClean="0">
              <a:sym typeface="Wingdings" pitchFamily="2" charset="2"/>
            </a:endParaRPr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12" y="214290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Tipične domaće zadaće </a:t>
            </a:r>
            <a:br>
              <a:rPr lang="hr-HR" dirty="0" smtClean="0"/>
            </a:br>
            <a:r>
              <a:rPr lang="hr-HR" sz="2700" dirty="0" smtClean="0"/>
              <a:t>redovite vs dodatne</a:t>
            </a:r>
            <a:endParaRPr lang="hr-HR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28802"/>
            <a:ext cx="8686800" cy="4151323"/>
          </a:xfrm>
        </p:spPr>
        <p:txBody>
          <a:bodyPr/>
          <a:lstStyle/>
          <a:p>
            <a:r>
              <a:rPr lang="hr-HR" dirty="0" smtClean="0"/>
              <a:t>Tipične redovite domaće zadaće:</a:t>
            </a:r>
          </a:p>
          <a:p>
            <a:r>
              <a:rPr lang="hr-HR" dirty="0" smtClean="0"/>
              <a:t>1. bihevioralna aktivacija</a:t>
            </a:r>
          </a:p>
          <a:p>
            <a:r>
              <a:rPr lang="hr-HR" dirty="0" smtClean="0"/>
              <a:t>2. motrenje automatskih misli</a:t>
            </a:r>
          </a:p>
          <a:p>
            <a:r>
              <a:rPr lang="hr-HR" dirty="0" smtClean="0"/>
              <a:t>3. biblioterapija</a:t>
            </a:r>
          </a:p>
          <a:p>
            <a:r>
              <a:rPr lang="hr-HR" dirty="0" smtClean="0"/>
              <a:t>4. pregled zadnje terapijske seanse</a:t>
            </a:r>
          </a:p>
          <a:p>
            <a:r>
              <a:rPr lang="hr-HR" dirty="0" smtClean="0"/>
              <a:t>5. priprema za sljedeću terapijsku seansu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12" y="214290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Primjeri dodatnih domaćih zadaća</a:t>
            </a: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početku </a:t>
            </a:r>
            <a:r>
              <a:rPr lang="hr-HR" smtClean="0"/>
              <a:t>– </a:t>
            </a:r>
            <a:r>
              <a:rPr lang="hr-HR" smtClean="0"/>
              <a:t>dorada </a:t>
            </a:r>
            <a:r>
              <a:rPr lang="hr-HR" dirty="0" smtClean="0"/>
              <a:t>liste ciljeva i pozitivne izjave o sebi</a:t>
            </a:r>
          </a:p>
          <a:p>
            <a:r>
              <a:rPr lang="hr-HR" dirty="0" smtClean="0"/>
              <a:t>Vrednovanje i odgovaranje na automatske misli</a:t>
            </a:r>
          </a:p>
          <a:p>
            <a:r>
              <a:rPr lang="hr-HR" dirty="0" smtClean="0"/>
              <a:t>Pregled dijagrama kognitivne konceptualizacije</a:t>
            </a:r>
          </a:p>
          <a:p>
            <a:r>
              <a:rPr lang="hr-HR" dirty="0" smtClean="0"/>
              <a:t>Restrukturacija disfunkcionalnih vjerovanja</a:t>
            </a:r>
          </a:p>
          <a:p>
            <a:r>
              <a:rPr lang="hr-HR" dirty="0" smtClean="0"/>
              <a:t>Rad na obrascu bazičnog vjerovanja</a:t>
            </a:r>
          </a:p>
          <a:p>
            <a:r>
              <a:rPr lang="hr-HR" dirty="0" smtClean="0"/>
              <a:t>Uvježbavanje novonaučenih vještina, “kao da”...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12" y="214290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Povećanje vjerojatnosti uspješne domaće zadaće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Zadaću prilagoditi osobi</a:t>
            </a:r>
          </a:p>
          <a:p>
            <a:r>
              <a:rPr lang="hr-HR" dirty="0" smtClean="0"/>
              <a:t>Osigurati objašnjenje za zadaću</a:t>
            </a:r>
          </a:p>
          <a:p>
            <a:r>
              <a:rPr lang="hr-HR" dirty="0" smtClean="0"/>
              <a:t>Odrediti zadaću u suradnji s klijentom</a:t>
            </a:r>
          </a:p>
          <a:p>
            <a:r>
              <a:rPr lang="hr-HR" dirty="0" smtClean="0"/>
              <a:t>Takav oblik da klijent ne može doživjeti neuspjeh</a:t>
            </a:r>
          </a:p>
          <a:p>
            <a:r>
              <a:rPr lang="hr-HR" dirty="0" smtClean="0"/>
              <a:t>Započeti zadaću na seansi</a:t>
            </a:r>
          </a:p>
          <a:p>
            <a:r>
              <a:rPr lang="hr-HR" dirty="0" smtClean="0"/>
              <a:t>Naći način da se zadaća ne zaboravi</a:t>
            </a:r>
          </a:p>
          <a:p>
            <a:r>
              <a:rPr lang="hr-HR" dirty="0" smtClean="0"/>
              <a:t>Predvidjeti probleme </a:t>
            </a:r>
          </a:p>
          <a:p>
            <a:r>
              <a:rPr lang="hr-HR" dirty="0" smtClean="0"/>
              <a:t>Pripremiti se za moguće negativne ishode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082" y="5929330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Konceptualizacija teškoća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14555"/>
            <a:ext cx="8686800" cy="3643338"/>
          </a:xfrm>
        </p:spPr>
        <p:txBody>
          <a:bodyPr/>
          <a:lstStyle/>
          <a:p>
            <a:r>
              <a:rPr lang="hr-HR" dirty="0" smtClean="0"/>
              <a:t>Praktični problemi</a:t>
            </a:r>
          </a:p>
          <a:p>
            <a:r>
              <a:rPr lang="hr-HR" dirty="0" smtClean="0"/>
              <a:t>Psihološki problemi</a:t>
            </a:r>
          </a:p>
          <a:p>
            <a:r>
              <a:rPr lang="hr-HR" dirty="0" smtClean="0"/>
              <a:t>Psihološki problemi maskirani u praktične</a:t>
            </a:r>
          </a:p>
          <a:p>
            <a:r>
              <a:rPr lang="hr-HR" dirty="0" smtClean="0"/>
              <a:t>Problemi vezani uz terapeutove misli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12" y="214290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Praktični problemi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14554"/>
            <a:ext cx="8686800" cy="3865571"/>
          </a:xfrm>
        </p:spPr>
        <p:txBody>
          <a:bodyPr/>
          <a:lstStyle/>
          <a:p>
            <a:r>
              <a:rPr lang="hr-HR" dirty="0" smtClean="0"/>
              <a:t>Izvršavanje zadaće u posljednjem trenutku</a:t>
            </a:r>
          </a:p>
          <a:p>
            <a:r>
              <a:rPr lang="hr-HR" dirty="0" smtClean="0"/>
              <a:t>Zaboravljanje objašnenja za zadaću</a:t>
            </a:r>
          </a:p>
          <a:p>
            <a:r>
              <a:rPr lang="hr-HR" dirty="0" smtClean="0"/>
              <a:t>Neorganiziranost</a:t>
            </a:r>
          </a:p>
          <a:p>
            <a:r>
              <a:rPr lang="hr-HR" dirty="0" smtClean="0"/>
              <a:t>Teškoće sa zadaćom</a:t>
            </a:r>
            <a:endParaRPr lang="hr-HR" dirty="0"/>
          </a:p>
        </p:txBody>
      </p:sp>
      <p:pic>
        <p:nvPicPr>
          <p:cNvPr id="4" name="Picture 3" descr="homedo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712" y="214290"/>
            <a:ext cx="161193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</TotalTime>
  <Words>405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Domaća zadaća</vt:lpstr>
      <vt:lpstr>uvod</vt:lpstr>
      <vt:lpstr>Kratki pregled</vt:lpstr>
      <vt:lpstr>Zadavanje domaće zadaće</vt:lpstr>
      <vt:lpstr>Tipične domaće zadaće  redovite vs dodatne</vt:lpstr>
      <vt:lpstr>Primjeri dodatnih domaćih zadaća</vt:lpstr>
      <vt:lpstr>Povećanje vjerojatnosti uspješne domaće zadaće</vt:lpstr>
      <vt:lpstr>Konceptualizacija teškoća</vt:lpstr>
      <vt:lpstr>Praktični problemi</vt:lpstr>
      <vt:lpstr>Slide 10</vt:lpstr>
      <vt:lpstr>Problemi vezani uz terapeutove misli</vt:lpstr>
      <vt:lpstr>Pregled domaće zadaće</vt:lpstr>
      <vt:lpstr>A za domaću zadaću....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Domaća zadaća</dc:title>
  <dc:creator>Koko</dc:creator>
  <cp:lastModifiedBy>Koko</cp:lastModifiedBy>
  <cp:revision>7</cp:revision>
  <dcterms:created xsi:type="dcterms:W3CDTF">2016-04-02T10:56:32Z</dcterms:created>
  <dcterms:modified xsi:type="dcterms:W3CDTF">2016-04-04T13:38:58Z</dcterms:modified>
</cp:coreProperties>
</file>