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6" r:id="rId1"/>
  </p:sldMasterIdLst>
  <p:notesMasterIdLst>
    <p:notesMasterId r:id="rId15"/>
  </p:notesMasterIdLst>
  <p:handoutMasterIdLst>
    <p:handoutMasterId r:id="rId16"/>
  </p:handoutMasterIdLst>
  <p:sldIdLst>
    <p:sldId id="394" r:id="rId2"/>
    <p:sldId id="261" r:id="rId3"/>
    <p:sldId id="411" r:id="rId4"/>
    <p:sldId id="340" r:id="rId5"/>
    <p:sldId id="413" r:id="rId6"/>
    <p:sldId id="338" r:id="rId7"/>
    <p:sldId id="409" r:id="rId8"/>
    <p:sldId id="412" r:id="rId9"/>
    <p:sldId id="414" r:id="rId10"/>
    <p:sldId id="416" r:id="rId11"/>
    <p:sldId id="417" r:id="rId12"/>
    <p:sldId id="418" r:id="rId13"/>
    <p:sldId id="415" r:id="rId14"/>
  </p:sldIdLst>
  <p:sldSz cx="9144000" cy="6858000" type="screen4x3"/>
  <p:notesSz cx="6735763" cy="9866313"/>
  <p:defaultTextStyle>
    <a:defPPr>
      <a:defRPr lang="hr-HR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033CC"/>
    <a:srgbClr val="CCFFFF"/>
    <a:srgbClr val="FFFF00"/>
    <a:srgbClr val="99CC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4" autoAdjust="0"/>
    <p:restoredTop sz="95951" autoAdjust="0"/>
  </p:normalViewPr>
  <p:slideViewPr>
    <p:cSldViewPr>
      <p:cViewPr varScale="1">
        <p:scale>
          <a:sx n="65" d="100"/>
          <a:sy n="65" d="100"/>
        </p:scale>
        <p:origin x="139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2946" y="72"/>
      </p:cViewPr>
      <p:guideLst>
        <p:guide orient="horz" pos="3107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D6BF6AE-C3F9-4AEC-B8A3-65F989390901}" type="datetimeFigureOut">
              <a:rPr lang="hr-HR"/>
              <a:pPr>
                <a:defRPr/>
              </a:pPr>
              <a:t>8.12.2015.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hr-H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5FB1A33-6355-4680-BDF9-8CDF208D7921}" type="slidenum">
              <a:rPr lang="hr-HR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66008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3950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6300"/>
            <a:ext cx="538956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 noProof="0" smtClean="0"/>
              <a:t>Click to edit Master text styles</a:t>
            </a:r>
          </a:p>
          <a:p>
            <a:pPr lvl="1"/>
            <a:r>
              <a:rPr lang="hr-HR" altLang="sr-Latn-RS" noProof="0" smtClean="0"/>
              <a:t>Second level</a:t>
            </a:r>
          </a:p>
          <a:p>
            <a:pPr lvl="2"/>
            <a:r>
              <a:rPr lang="hr-HR" altLang="sr-Latn-RS" noProof="0" smtClean="0"/>
              <a:t>Third level</a:t>
            </a:r>
          </a:p>
          <a:p>
            <a:pPr lvl="3"/>
            <a:r>
              <a:rPr lang="hr-HR" altLang="sr-Latn-RS" noProof="0" smtClean="0"/>
              <a:t>Fourth level</a:t>
            </a:r>
          </a:p>
          <a:p>
            <a:pPr lvl="4"/>
            <a:r>
              <a:rPr lang="hr-HR" altLang="sr-Latn-RS" noProof="0" smtClean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1013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fld id="{95FF587E-49FB-47A4-8AC5-50460A5C9FF0}" type="slidenum">
              <a:rPr lang="hr-HR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803069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hr-HR" smtClean="0">
                <a:cs typeface="Arial" charset="0"/>
              </a:rPr>
              <a:t>Presented by:</a:t>
            </a:r>
          </a:p>
          <a:p>
            <a:pPr eaLnBrk="1" hangingPunct="1"/>
            <a:endParaRPr lang="hr-HR" smtClean="0">
              <a:cs typeface="Arial" charset="0"/>
            </a:endParaRP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8F195E-57B7-4FDC-A9BD-F0265673D1D7}" type="slidenum">
              <a:rPr lang="hr-HR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315919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FF587E-49FB-47A4-8AC5-50460A5C9FF0}" type="slidenum">
              <a:rPr lang="hr-HR" smtClean="0"/>
              <a:pPr/>
              <a:t>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20411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7D1649-488A-4B17-AB49-60F0F3065A5A}" type="datetimeFigureOut">
              <a:rPr lang="sr-Latn-CS" altLang="sr-Latn-RS" smtClean="0"/>
              <a:pPr>
                <a:defRPr/>
              </a:pPr>
              <a:t>8.12.2015.</a:t>
            </a:fld>
            <a:endParaRPr lang="hr-HR" alt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6A38A-6F7C-47F0-AB08-5D5A8119FD57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7" name="Rectangle 8"/>
          <p:cNvSpPr>
            <a:spLocks noChangeArrowheads="1"/>
          </p:cNvSpPr>
          <p:nvPr userDrawn="1"/>
        </p:nvSpPr>
        <p:spPr bwMode="auto">
          <a:xfrm>
            <a:off x="0" y="6261100"/>
            <a:ext cx="9144000" cy="5969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r-Latn-RS" altLang="sr-Latn-RS" smtClean="0">
              <a:cs typeface="+mn-cs"/>
            </a:endParaRPr>
          </a:p>
        </p:txBody>
      </p:sp>
      <p:sp>
        <p:nvSpPr>
          <p:cNvPr id="8" name="Text Box 10"/>
          <p:cNvSpPr txBox="1">
            <a:spLocks noChangeArrowheads="1"/>
          </p:cNvSpPr>
          <p:nvPr userDrawn="1"/>
        </p:nvSpPr>
        <p:spPr bwMode="auto">
          <a:xfrm>
            <a:off x="755650" y="6437313"/>
            <a:ext cx="338455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ap="rnd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lIns="54000" tIns="10800" rIns="54000" bIns="10800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  <a:defRPr/>
            </a:pPr>
            <a:r>
              <a:rPr lang="hr-HR" altLang="sr-Latn-RS" sz="800" smtClean="0">
                <a:solidFill>
                  <a:schemeClr val="bg1"/>
                </a:solidFill>
                <a:cs typeface="+mn-cs"/>
              </a:rPr>
              <a:t>Zagreb,  21. studenoga  2015. g.  Edukacija za liječnike </a:t>
            </a:r>
          </a:p>
          <a:p>
            <a:pPr>
              <a:lnSpc>
                <a:spcPct val="90000"/>
              </a:lnSpc>
              <a:spcBef>
                <a:spcPct val="50000"/>
              </a:spcBef>
              <a:defRPr/>
            </a:pPr>
            <a:endParaRPr lang="hr-HR" altLang="sr-Latn-RS" sz="800" smtClean="0">
              <a:solidFill>
                <a:schemeClr val="bg1"/>
              </a:solidFill>
              <a:cs typeface="+mn-cs"/>
            </a:endParaRPr>
          </a:p>
        </p:txBody>
      </p:sp>
      <p:sp>
        <p:nvSpPr>
          <p:cNvPr id="9" name="Rectangle 12"/>
          <p:cNvSpPr>
            <a:spLocks noChangeArrowheads="1"/>
          </p:cNvSpPr>
          <p:nvPr userDrawn="1"/>
        </p:nvSpPr>
        <p:spPr bwMode="auto">
          <a:xfrm>
            <a:off x="0" y="0"/>
            <a:ext cx="9180513" cy="719138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hr-HR" altLang="sr-Latn-RS" sz="3200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9516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1EE7F7-8431-49D7-9DF3-CC0B0352C67E}" type="datetimeFigureOut">
              <a:rPr lang="sr-Latn-CS" altLang="sr-Latn-RS" smtClean="0"/>
              <a:pPr>
                <a:defRPr/>
              </a:pPr>
              <a:t>8.12.2015.</a:t>
            </a:fld>
            <a:endParaRPr lang="hr-HR" alt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F3A04-66CA-4BD5-8CF4-83E2451CB4F5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09896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6A38B85-773C-4D01-86EA-EA19EA09CCA9}" type="datetimeFigureOut">
              <a:rPr lang="sr-Latn-CS" altLang="sr-Latn-RS" smtClean="0"/>
              <a:pPr>
                <a:defRPr/>
              </a:pPr>
              <a:t>8.12.2015.</a:t>
            </a:fld>
            <a:endParaRPr lang="hr-HR" alt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4FBCC-CB1E-4BA0-A3EC-A4042785E393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52273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 altLang="sr-Latn-R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 altLang="sr-Latn-R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8D074-3C5D-4024-ADEF-67DA0A6CD06F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436364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955F5D-4325-43C1-BEB3-FAAB1D1EA245}" type="datetimeFigureOut">
              <a:rPr lang="sr-Latn-CS" altLang="sr-Latn-RS" smtClean="0"/>
              <a:pPr>
                <a:defRPr/>
              </a:pPr>
              <a:t>8.12.2015.</a:t>
            </a:fld>
            <a:endParaRPr lang="hr-HR" alt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D8CE6-21A7-4CAA-A41E-9ACB996AC061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57842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A5A7A4E-F7DC-4E45-9B75-8F3F3E88C4AB}" type="datetimeFigureOut">
              <a:rPr lang="sr-Latn-CS" altLang="sr-Latn-RS" smtClean="0"/>
              <a:pPr>
                <a:defRPr/>
              </a:pPr>
              <a:t>8.12.2015.</a:t>
            </a:fld>
            <a:endParaRPr lang="hr-HR" alt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2987D-A5D2-4DF2-8AAE-CD8B6C52188D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698718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831D496-A9C9-4CAE-8277-C64B320EF70A}" type="datetimeFigureOut">
              <a:rPr lang="sr-Latn-CS" altLang="sr-Latn-RS" smtClean="0"/>
              <a:pPr>
                <a:defRPr/>
              </a:pPr>
              <a:t>8.12.2015.</a:t>
            </a:fld>
            <a:endParaRPr lang="hr-HR" alt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E2833-8FDC-48A0-AEE8-914F3B2270DE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750910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B2208F-7E45-4D8C-BE81-A5993F4D6FC7}" type="datetimeFigureOut">
              <a:rPr lang="sr-Latn-CS" altLang="sr-Latn-RS" smtClean="0"/>
              <a:pPr>
                <a:defRPr/>
              </a:pPr>
              <a:t>8.12.2015.</a:t>
            </a:fld>
            <a:endParaRPr lang="hr-HR" alt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AEDCD-7349-4743-A4E8-ABD389CFC822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93417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E47A218-85C3-4745-96DD-3A019588816B}" type="datetimeFigureOut">
              <a:rPr lang="sr-Latn-CS" altLang="sr-Latn-RS" smtClean="0"/>
              <a:pPr>
                <a:defRPr/>
              </a:pPr>
              <a:t>8.12.2015.</a:t>
            </a:fld>
            <a:endParaRPr lang="hr-HR" alt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4ED62-7356-4600-A25A-D1CB40086F7C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80880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8420B2-A384-4138-B63E-F30144A08F58}" type="datetimeFigureOut">
              <a:rPr lang="sr-Latn-CS" altLang="sr-Latn-RS" smtClean="0"/>
              <a:pPr>
                <a:defRPr/>
              </a:pPr>
              <a:t>8.12.2015.</a:t>
            </a:fld>
            <a:endParaRPr lang="hr-HR" alt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7C39C-C2F0-4023-90DD-9A8EF4F59857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38594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F7E964-35BD-48E4-8E3B-AD7B6A7F3469}" type="datetimeFigureOut">
              <a:rPr lang="sr-Latn-CS" altLang="sr-Latn-RS" smtClean="0"/>
              <a:pPr>
                <a:defRPr/>
              </a:pPr>
              <a:t>8.12.2015.</a:t>
            </a:fld>
            <a:endParaRPr lang="hr-HR" alt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B8AB2-6945-47D7-BE4B-F82FDA035BB9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33727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D92961C-2954-49E8-A515-743F0FEC7572}" type="datetimeFigureOut">
              <a:rPr lang="sr-Latn-CS" altLang="sr-Latn-RS" smtClean="0"/>
              <a:pPr>
                <a:defRPr/>
              </a:pPr>
              <a:t>8.12.2015.</a:t>
            </a:fld>
            <a:endParaRPr lang="hr-HR" alt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7F1D50-AC5B-4CCD-90F0-5797CF74235D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7" name="Rectangle 8"/>
          <p:cNvSpPr>
            <a:spLocks noChangeArrowheads="1"/>
          </p:cNvSpPr>
          <p:nvPr userDrawn="1"/>
        </p:nvSpPr>
        <p:spPr bwMode="auto">
          <a:xfrm>
            <a:off x="0" y="6261100"/>
            <a:ext cx="9144000" cy="5969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r-Latn-RS" altLang="sr-Latn-RS" smtClean="0">
              <a:cs typeface="+mn-cs"/>
            </a:endParaRPr>
          </a:p>
        </p:txBody>
      </p:sp>
      <p:sp>
        <p:nvSpPr>
          <p:cNvPr id="8" name="Text Box 10"/>
          <p:cNvSpPr txBox="1">
            <a:spLocks noChangeArrowheads="1"/>
          </p:cNvSpPr>
          <p:nvPr userDrawn="1"/>
        </p:nvSpPr>
        <p:spPr bwMode="auto">
          <a:xfrm>
            <a:off x="755650" y="6438024"/>
            <a:ext cx="6408738" cy="304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ap="rnd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lIns="54000" tIns="10800" rIns="54000" bIns="10800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  <a:defRPr/>
            </a:pPr>
            <a:r>
              <a:rPr lang="hr-HR" altLang="sr-Latn-RS" sz="800" dirty="0" smtClean="0">
                <a:solidFill>
                  <a:schemeClr val="bg1"/>
                </a:solidFill>
                <a:cs typeface="+mn-cs"/>
              </a:rPr>
              <a:t>Zagreb, 12..  prosinca  2015. g. PRAKTIKUM  </a:t>
            </a:r>
          </a:p>
          <a:p>
            <a:pPr>
              <a:lnSpc>
                <a:spcPct val="90000"/>
              </a:lnSpc>
              <a:spcBef>
                <a:spcPct val="50000"/>
              </a:spcBef>
              <a:defRPr/>
            </a:pPr>
            <a:endParaRPr lang="hr-HR" altLang="sr-Latn-RS" sz="800" dirty="0" smtClean="0">
              <a:solidFill>
                <a:schemeClr val="bg1"/>
              </a:solidFill>
              <a:cs typeface="+mn-cs"/>
            </a:endParaRPr>
          </a:p>
        </p:txBody>
      </p:sp>
      <p:sp>
        <p:nvSpPr>
          <p:cNvPr id="9" name="Rectangle 12"/>
          <p:cNvSpPr>
            <a:spLocks noChangeArrowheads="1"/>
          </p:cNvSpPr>
          <p:nvPr userDrawn="1"/>
        </p:nvSpPr>
        <p:spPr bwMode="auto">
          <a:xfrm>
            <a:off x="0" y="0"/>
            <a:ext cx="9180513" cy="719138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hr-HR" altLang="sr-Latn-RS" sz="3200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068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  <p:sldLayoutId id="2147483892" r:id="rId6"/>
    <p:sldLayoutId id="2147483893" r:id="rId7"/>
    <p:sldLayoutId id="2147483894" r:id="rId8"/>
    <p:sldLayoutId id="2147483895" r:id="rId9"/>
    <p:sldLayoutId id="2147483896" r:id="rId10"/>
    <p:sldLayoutId id="2147483897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hyperlink" Target="http://www.google.hr/url?sa=i&amp;rct=j&amp;q=&amp;esrc=s&amp;frm=1&amp;source=images&amp;cd=&amp;cad=rja&amp;uact=8&amp;ved=0CAcQjRxqFQoTCKPc-dLxkckCFYNWGgodjgQDdw&amp;url=http://marylandlearninglinks.org/3461&amp;psig=AFQjCNHQkBJv1h9N3q_xsOyEuj9V66FeoA&amp;ust=1447657996415579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hr/url?sa=i&amp;rct=j&amp;q=&amp;esrc=s&amp;frm=1&amp;source=images&amp;cd=&amp;cad=rja&amp;uact=8&amp;ved=0CAcQjRxqFQoTCMDzmZLxkckCFcMKGgodz_0CQg&amp;url=http://ccglutenfreed.com/tag/emotional-support/&amp;psig=AFQjCNHQkBJv1h9N3q_xsOyEuj9V66FeoA&amp;ust=1447657996415579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hr/url?sa=i&amp;rct=j&amp;q=&amp;esrc=s&amp;frm=1&amp;source=images&amp;cd=&amp;cad=rja&amp;uact=8&amp;ved=0CAcQjRxqFQoTCMDzmZLxkckCFcMKGgodz_0CQg&amp;url=http://ccglutenfreed.com/tag/emotional-support/&amp;psig=AFQjCNHQkBJv1h9N3q_xsOyEuj9V66FeoA&amp;ust=1447657996415579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google.hr/url?sa=i&amp;rct=j&amp;q=&amp;esrc=s&amp;frm=1&amp;source=images&amp;cd=&amp;cad=rja&amp;uact=8&amp;ved=0CAcQjRxqFQoTCO-B3c7FlMkCFadrcgodXK4LtA&amp;url=http://os-sveta-klara.skole.hr/roditelji_copy&amp;psig=AFQjCNE4OOWAFwUGbJxRX6aIEXXrnFqr1w&amp;ust=1447749451215165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7216775" y="5537200"/>
            <a:ext cx="1841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buClr>
                <a:schemeClr val="folHlink"/>
              </a:buClr>
              <a:buSzPct val="90000"/>
              <a:buFont typeface="Wingdings" pitchFamily="2" charset="2"/>
              <a:buNone/>
            </a:pPr>
            <a:endParaRPr lang="en-US" sz="1600" b="0"/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4716463" y="4668838"/>
            <a:ext cx="4146550" cy="128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r>
              <a:rPr lang="hr-HR" dirty="0">
                <a:latin typeface="Arial Black" pitchFamily="34" charset="0"/>
              </a:rPr>
              <a:t> Višnja </a:t>
            </a:r>
            <a:r>
              <a:rPr lang="hr-HR" dirty="0" err="1">
                <a:latin typeface="Arial Black" pitchFamily="34" charset="0"/>
              </a:rPr>
              <a:t>Livajić</a:t>
            </a:r>
            <a:r>
              <a:rPr lang="hr-HR" dirty="0">
                <a:latin typeface="Arial Black" pitchFamily="34" charset="0"/>
              </a:rPr>
              <a:t> </a:t>
            </a:r>
            <a:r>
              <a:rPr lang="hr-HR" dirty="0" err="1">
                <a:latin typeface="Arial Black" pitchFamily="34" charset="0"/>
              </a:rPr>
              <a:t>Pezer</a:t>
            </a:r>
            <a:r>
              <a:rPr lang="hr-HR" dirty="0">
                <a:latin typeface="Arial Black" pitchFamily="34" charset="0"/>
              </a:rPr>
              <a:t>, prof.</a:t>
            </a:r>
          </a:p>
          <a:p>
            <a:pPr marL="457200" indent="-457200"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r>
              <a:rPr lang="hr-HR" b="0" dirty="0" smtClean="0"/>
              <a:t>vlivajic@morh.hr</a:t>
            </a:r>
            <a:endParaRPr lang="hr-HR" b="0" dirty="0"/>
          </a:p>
          <a:p>
            <a:pPr marL="457200" indent="-457200"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endParaRPr lang="hr-HR" dirty="0">
              <a:latin typeface="Arial Black" pitchFamily="34" charset="0"/>
            </a:endParaRPr>
          </a:p>
          <a:p>
            <a:pPr marL="457200" indent="-457200"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endParaRPr lang="hr-HR" dirty="0">
              <a:latin typeface="Arial Black" pitchFamily="34" charset="0"/>
            </a:endParaRPr>
          </a:p>
        </p:txBody>
      </p:sp>
      <p:sp>
        <p:nvSpPr>
          <p:cNvPr id="5124" name="TextBox 4"/>
          <p:cNvSpPr txBox="1">
            <a:spLocks noChangeArrowheads="1"/>
          </p:cNvSpPr>
          <p:nvPr/>
        </p:nvSpPr>
        <p:spPr bwMode="auto">
          <a:xfrm>
            <a:off x="179388" y="1412776"/>
            <a:ext cx="896461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buClr>
                <a:schemeClr val="folHlink"/>
              </a:buClr>
              <a:buSzPct val="90000"/>
              <a:buFont typeface="Wingdings" pitchFamily="2" charset="2"/>
              <a:buNone/>
            </a:pPr>
            <a:endParaRPr lang="hr-HR" sz="2800" dirty="0" smtClean="0"/>
          </a:p>
          <a:p>
            <a:pPr algn="ctr" eaLnBrk="1" hangingPunct="1">
              <a:buClr>
                <a:schemeClr val="folHlink"/>
              </a:buClr>
              <a:buSzPct val="90000"/>
              <a:buFont typeface="Wingdings" pitchFamily="2" charset="2"/>
              <a:buNone/>
            </a:pPr>
            <a:r>
              <a:rPr lang="hr-HR" sz="2800" dirty="0" smtClean="0"/>
              <a:t>EVALUACIJA AUTOMATSKIH MISLI</a:t>
            </a:r>
            <a:endParaRPr lang="hr-HR" sz="28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536" y="3526970"/>
            <a:ext cx="4352759" cy="2196994"/>
          </a:xfrm>
          <a:prstGeom prst="rect">
            <a:avLst/>
          </a:prstGeom>
        </p:spPr>
      </p:pic>
      <p:sp>
        <p:nvSpPr>
          <p:cNvPr id="6" name="object 3"/>
          <p:cNvSpPr txBox="1">
            <a:spLocks noChangeArrowheads="1"/>
          </p:cNvSpPr>
          <p:nvPr/>
        </p:nvSpPr>
        <p:spPr bwMode="auto">
          <a:xfrm>
            <a:off x="833479" y="3526970"/>
            <a:ext cx="3981450" cy="191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254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ts val="1000"/>
              </a:lnSpc>
            </a:pPr>
            <a:endParaRPr lang="sr-Latn-RS" altLang="sr-Latn-RS" sz="1000"/>
          </a:p>
        </p:txBody>
      </p:sp>
      <p:sp>
        <p:nvSpPr>
          <p:cNvPr id="7" name="object 5"/>
          <p:cNvSpPr txBox="1">
            <a:spLocks noChangeArrowheads="1"/>
          </p:cNvSpPr>
          <p:nvPr/>
        </p:nvSpPr>
        <p:spPr bwMode="auto">
          <a:xfrm>
            <a:off x="862721" y="3169645"/>
            <a:ext cx="3748088" cy="2401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254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ts val="1000"/>
              </a:lnSpc>
            </a:pPr>
            <a:endParaRPr lang="sr-Latn-RS" altLang="sr-Latn-RS" sz="1000" dirty="0"/>
          </a:p>
        </p:txBody>
      </p:sp>
      <p:pic>
        <p:nvPicPr>
          <p:cNvPr id="8" name="irc_mi" descr="http://marylandlearninglinks.org/data/ck/sites/121/images/Support%20Groups.jp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026" y="2724401"/>
            <a:ext cx="3804967" cy="3656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0"/>
            <a:ext cx="8229600" cy="792163"/>
          </a:xfrm>
          <a:noFill/>
        </p:spPr>
        <p:txBody>
          <a:bodyPr>
            <a:normAutofit/>
          </a:bodyPr>
          <a:lstStyle/>
          <a:p>
            <a:pPr eaLnBrk="1" hangingPunct="1"/>
            <a:r>
              <a:rPr lang="hr-HR" sz="2900" b="1" dirty="0" smtClean="0">
                <a:solidFill>
                  <a:schemeClr val="bg1"/>
                </a:solidFill>
              </a:rPr>
              <a:t>ISPITIVANJE U SVRHU VREDNOVANJA KORISNOSTI AM</a:t>
            </a:r>
          </a:p>
        </p:txBody>
      </p:sp>
      <p:sp>
        <p:nvSpPr>
          <p:cNvPr id="7171" name="Text Box 7"/>
          <p:cNvSpPr txBox="1">
            <a:spLocks noChangeArrowheads="1"/>
          </p:cNvSpPr>
          <p:nvPr/>
        </p:nvSpPr>
        <p:spPr bwMode="auto">
          <a:xfrm>
            <a:off x="611560" y="980728"/>
            <a:ext cx="8515401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buClr>
                <a:schemeClr val="folHlink"/>
              </a:buClr>
              <a:buSzPct val="90000"/>
            </a:pPr>
            <a:endParaRPr lang="hr-HR" sz="2000" dirty="0" smtClean="0">
              <a:solidFill>
                <a:srgbClr val="FF0000"/>
              </a:solidFill>
            </a:endParaRPr>
          </a:p>
          <a:p>
            <a:pPr eaLnBrk="1" hangingPunct="1">
              <a:buClr>
                <a:schemeClr val="folHlink"/>
              </a:buClr>
              <a:buSzPct val="90000"/>
            </a:pPr>
            <a:endParaRPr lang="hr-HR" sz="2000" dirty="0">
              <a:solidFill>
                <a:srgbClr val="FF0000"/>
              </a:solidFill>
            </a:endParaRPr>
          </a:p>
          <a:p>
            <a:pPr eaLnBrk="1" hangingPunct="1">
              <a:buClr>
                <a:schemeClr val="folHlink"/>
              </a:buClr>
              <a:buSzPct val="90000"/>
            </a:pPr>
            <a:endParaRPr lang="hr-HR" sz="2000" dirty="0" smtClean="0">
              <a:solidFill>
                <a:srgbClr val="FF0000"/>
              </a:solidFill>
            </a:endParaRPr>
          </a:p>
          <a:p>
            <a:pPr eaLnBrk="1" hangingPunct="1">
              <a:buClr>
                <a:schemeClr val="folHlink"/>
              </a:buClr>
              <a:buSzPct val="90000"/>
            </a:pPr>
            <a:endParaRPr lang="hr-HR" sz="2000" dirty="0">
              <a:solidFill>
                <a:srgbClr val="FF0000"/>
              </a:solidFill>
            </a:endParaRPr>
          </a:p>
          <a:p>
            <a:pPr eaLnBrk="1" hangingPunct="1">
              <a:buClr>
                <a:schemeClr val="folHlink"/>
              </a:buClr>
              <a:buSzPct val="90000"/>
            </a:pPr>
            <a:r>
              <a:rPr lang="hr-HR" sz="2000" dirty="0" smtClean="0"/>
              <a:t>Neke AM mogu biti potpuno valjane ili , usprkos vrednovanju pacijent može i dalje vjerovati kako su sasvim valjane i kad one to nisu.</a:t>
            </a:r>
          </a:p>
          <a:p>
            <a:pPr eaLnBrk="1" hangingPunct="1">
              <a:buClr>
                <a:schemeClr val="folHlink"/>
              </a:buClr>
              <a:buSzPct val="90000"/>
            </a:pPr>
            <a:endParaRPr lang="hr-HR" sz="2000" dirty="0"/>
          </a:p>
          <a:p>
            <a:pPr eaLnBrk="1" hangingPunct="1">
              <a:buClr>
                <a:schemeClr val="folHlink"/>
              </a:buClr>
              <a:buSzPct val="90000"/>
            </a:pPr>
            <a:r>
              <a:rPr lang="hr-HR" sz="2000" dirty="0" smtClean="0"/>
              <a:t>U tom slučaju se procjenjuje KORISNOST MISLI</a:t>
            </a:r>
          </a:p>
          <a:p>
            <a:pPr eaLnBrk="1" hangingPunct="1">
              <a:buClr>
                <a:schemeClr val="folHlink"/>
              </a:buClr>
              <a:buSzPct val="90000"/>
            </a:pPr>
            <a:endParaRPr lang="hr-HR" sz="2000" dirty="0"/>
          </a:p>
          <a:p>
            <a:pPr eaLnBrk="1" hangingPunct="1">
              <a:buClr>
                <a:schemeClr val="folHlink"/>
              </a:buClr>
              <a:buSzPct val="90000"/>
            </a:pPr>
            <a:endParaRPr lang="en-US" sz="2400" dirty="0"/>
          </a:p>
        </p:txBody>
      </p:sp>
      <p:pic>
        <p:nvPicPr>
          <p:cNvPr id="4" name="irc_mi" descr="http://ccglutenfreed.files.wordpress.com/2012/04/support-groups.jpg">
            <a:hlinkClick r:id="rId2"/>
          </p:cNvPr>
          <p:cNvPicPr>
            <a:picLocks noGr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365104"/>
            <a:ext cx="1873250" cy="1885057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2586654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0"/>
            <a:ext cx="8229600" cy="792163"/>
          </a:xfrm>
          <a:noFill/>
        </p:spPr>
        <p:txBody>
          <a:bodyPr>
            <a:normAutofit/>
          </a:bodyPr>
          <a:lstStyle/>
          <a:p>
            <a:pPr eaLnBrk="1" hangingPunct="1"/>
            <a:r>
              <a:rPr lang="hr-HR" sz="2900" b="1" dirty="0" smtClean="0">
                <a:solidFill>
                  <a:schemeClr val="bg1"/>
                </a:solidFill>
              </a:rPr>
              <a:t>PROCJENA DJELOTVORNOSTI VREDNOVANJA AM</a:t>
            </a:r>
          </a:p>
        </p:txBody>
      </p:sp>
      <p:sp>
        <p:nvSpPr>
          <p:cNvPr id="7171" name="Text Box 7"/>
          <p:cNvSpPr txBox="1">
            <a:spLocks noChangeArrowheads="1"/>
          </p:cNvSpPr>
          <p:nvPr/>
        </p:nvSpPr>
        <p:spPr bwMode="auto">
          <a:xfrm>
            <a:off x="611560" y="980728"/>
            <a:ext cx="8515401" cy="2923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buClr>
                <a:schemeClr val="folHlink"/>
              </a:buClr>
              <a:buSzPct val="90000"/>
            </a:pPr>
            <a:endParaRPr lang="hr-HR" sz="2000" dirty="0" smtClean="0">
              <a:solidFill>
                <a:srgbClr val="FF0000"/>
              </a:solidFill>
            </a:endParaRPr>
          </a:p>
          <a:p>
            <a:pPr eaLnBrk="1" hangingPunct="1">
              <a:buClr>
                <a:schemeClr val="folHlink"/>
              </a:buClr>
              <a:buSzPct val="90000"/>
            </a:pPr>
            <a:endParaRPr lang="hr-HR" sz="2000" dirty="0">
              <a:solidFill>
                <a:srgbClr val="FF0000"/>
              </a:solidFill>
            </a:endParaRPr>
          </a:p>
          <a:p>
            <a:pPr eaLnBrk="1" hangingPunct="1">
              <a:buClr>
                <a:schemeClr val="folHlink"/>
              </a:buClr>
              <a:buSzPct val="90000"/>
            </a:pPr>
            <a:endParaRPr lang="hr-HR" sz="2000" dirty="0" smtClean="0">
              <a:solidFill>
                <a:srgbClr val="FF0000"/>
              </a:solidFill>
            </a:endParaRPr>
          </a:p>
          <a:p>
            <a:pPr eaLnBrk="1" hangingPunct="1">
              <a:buClr>
                <a:schemeClr val="folHlink"/>
              </a:buClr>
              <a:buSzPct val="90000"/>
            </a:pPr>
            <a:endParaRPr lang="hr-HR" sz="2000" dirty="0">
              <a:solidFill>
                <a:srgbClr val="FF0000"/>
              </a:solidFill>
            </a:endParaRPr>
          </a:p>
          <a:p>
            <a:pPr eaLnBrk="1" hangingPunct="1">
              <a:buClr>
                <a:schemeClr val="folHlink"/>
              </a:buClr>
              <a:buSzPct val="90000"/>
            </a:pPr>
            <a:r>
              <a:rPr lang="hr-HR" sz="2000" dirty="0" smtClean="0"/>
              <a:t>Ako pacijent više ne vjeruje u AM i ako je njegova emocionalna reakcija značajno snižena, terapeutu je to znak da može prijeći na </a:t>
            </a:r>
            <a:r>
              <a:rPr lang="hr-HR" sz="2000" smtClean="0"/>
              <a:t>nešto drugo. </a:t>
            </a:r>
            <a:endParaRPr lang="hr-HR" sz="2000" dirty="0" smtClean="0"/>
          </a:p>
          <a:p>
            <a:pPr eaLnBrk="1" hangingPunct="1">
              <a:buClr>
                <a:schemeClr val="folHlink"/>
              </a:buClr>
              <a:buSzPct val="90000"/>
            </a:pPr>
            <a:endParaRPr lang="hr-HR" sz="2000" dirty="0"/>
          </a:p>
          <a:p>
            <a:pPr eaLnBrk="1" hangingPunct="1">
              <a:buClr>
                <a:schemeClr val="folHlink"/>
              </a:buClr>
              <a:buSzPct val="90000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21418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0"/>
            <a:ext cx="8229600" cy="792163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hr-HR" sz="2900" b="1" dirty="0" smtClean="0">
                <a:solidFill>
                  <a:schemeClr val="bg1"/>
                </a:solidFill>
              </a:rPr>
              <a:t>Konceptualizacija uzroka nedjelotvornosti vrednovanja AM</a:t>
            </a:r>
            <a:endParaRPr lang="hr-HR" sz="2900" b="1" dirty="0" smtClean="0">
              <a:solidFill>
                <a:schemeClr val="bg1"/>
              </a:solidFill>
            </a:endParaRPr>
          </a:p>
        </p:txBody>
      </p:sp>
      <p:sp>
        <p:nvSpPr>
          <p:cNvPr id="7171" name="Text Box 7"/>
          <p:cNvSpPr txBox="1">
            <a:spLocks noChangeArrowheads="1"/>
          </p:cNvSpPr>
          <p:nvPr/>
        </p:nvSpPr>
        <p:spPr bwMode="auto">
          <a:xfrm>
            <a:off x="0" y="980728"/>
            <a:ext cx="9126961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buClr>
                <a:schemeClr val="folHlink"/>
              </a:buClr>
              <a:buSzPct val="90000"/>
            </a:pPr>
            <a:endParaRPr lang="hr-HR" sz="2000" dirty="0" smtClean="0">
              <a:solidFill>
                <a:srgbClr val="FF0000"/>
              </a:solidFill>
            </a:endParaRPr>
          </a:p>
          <a:p>
            <a:pPr eaLnBrk="1" hangingPunct="1">
              <a:buClr>
                <a:schemeClr val="folHlink"/>
              </a:buClr>
              <a:buSzPct val="90000"/>
            </a:pPr>
            <a:endParaRPr lang="hr-HR" sz="2000" dirty="0">
              <a:solidFill>
                <a:srgbClr val="FF0000"/>
              </a:solidFill>
            </a:endParaRPr>
          </a:p>
          <a:p>
            <a:pPr eaLnBrk="1" hangingPunct="1">
              <a:buClr>
                <a:schemeClr val="folHlink"/>
              </a:buClr>
              <a:buSzPct val="90000"/>
            </a:pPr>
            <a:endParaRPr lang="hr-HR" sz="2000" dirty="0" smtClean="0">
              <a:solidFill>
                <a:srgbClr val="FF0000"/>
              </a:solidFill>
            </a:endParaRPr>
          </a:p>
          <a:p>
            <a:pPr eaLnBrk="1" hangingPunct="1">
              <a:buClr>
                <a:schemeClr val="folHlink"/>
              </a:buClr>
              <a:buSzPct val="90000"/>
            </a:pPr>
            <a:endParaRPr lang="hr-HR" sz="2000" dirty="0">
              <a:solidFill>
                <a:srgbClr val="FF0000"/>
              </a:solidFill>
            </a:endParaRPr>
          </a:p>
          <a:p>
            <a:pPr eaLnBrk="1" hangingPunct="1">
              <a:buClr>
                <a:schemeClr val="folHlink"/>
              </a:buClr>
              <a:buSzPct val="90000"/>
            </a:pPr>
            <a:r>
              <a:rPr lang="hr-HR" sz="2000" dirty="0" smtClean="0"/>
              <a:t>U slučaju da </a:t>
            </a:r>
            <a:r>
              <a:rPr lang="hr-HR" sz="2000" dirty="0" smtClean="0"/>
              <a:t>pacijent </a:t>
            </a:r>
            <a:r>
              <a:rPr lang="hr-HR" sz="2000" dirty="0" smtClean="0"/>
              <a:t>još uvijek </a:t>
            </a:r>
            <a:r>
              <a:rPr lang="hr-HR" sz="2000" dirty="0" smtClean="0"/>
              <a:t>ne vjeruje u AM i </a:t>
            </a:r>
            <a:r>
              <a:rPr lang="hr-HR" sz="2000" dirty="0" smtClean="0"/>
              <a:t>ne osjeća se emocionalno bolje, terapeut nastoji razumjeti zbog čega pokušaj kognitivne </a:t>
            </a:r>
            <a:r>
              <a:rPr lang="hr-HR" sz="2000" dirty="0" err="1" smtClean="0"/>
              <a:t>restrukturacije</a:t>
            </a:r>
            <a:r>
              <a:rPr lang="hr-HR" sz="2000" dirty="0" smtClean="0"/>
              <a:t> nije bio učinkovit.</a:t>
            </a:r>
          </a:p>
          <a:p>
            <a:pPr eaLnBrk="1" hangingPunct="1">
              <a:buClr>
                <a:schemeClr val="folHlink"/>
              </a:buClr>
              <a:buSzPct val="90000"/>
            </a:pPr>
            <a:endParaRPr lang="hr-HR" sz="2000" dirty="0"/>
          </a:p>
          <a:p>
            <a:pPr marL="457200" indent="-457200" eaLnBrk="1" hangingPunct="1">
              <a:buClr>
                <a:schemeClr val="folHlink"/>
              </a:buClr>
              <a:buSzPct val="90000"/>
              <a:buAutoNum type="arabicPeriod"/>
            </a:pPr>
            <a:r>
              <a:rPr lang="hr-HR" sz="2000" dirty="0" smtClean="0"/>
              <a:t>Postoje mnogo važnije AM koje nisu identificirane/vrednovane.</a:t>
            </a:r>
          </a:p>
          <a:p>
            <a:pPr marL="457200" indent="-457200" eaLnBrk="1" hangingPunct="1">
              <a:buClr>
                <a:schemeClr val="folHlink"/>
              </a:buClr>
              <a:buSzPct val="90000"/>
              <a:buAutoNum type="arabicPeriod"/>
            </a:pPr>
            <a:r>
              <a:rPr lang="hr-HR" sz="2000" dirty="0" smtClean="0"/>
              <a:t>Vrednovanje AM je površno ili neadekvatno.</a:t>
            </a:r>
            <a:r>
              <a:rPr lang="hr-HR" sz="2000" dirty="0" smtClean="0"/>
              <a:t> </a:t>
            </a:r>
          </a:p>
          <a:p>
            <a:pPr marL="457200" indent="-457200" eaLnBrk="1" hangingPunct="1">
              <a:buClr>
                <a:schemeClr val="folHlink"/>
              </a:buClr>
              <a:buSzPct val="90000"/>
              <a:buAutoNum type="arabicPeriod"/>
            </a:pPr>
            <a:r>
              <a:rPr lang="hr-HR" sz="2000" dirty="0" smtClean="0"/>
              <a:t>Pacijent nije iznio dovoljno dokaza za koje vjeruje da podržavaju AM.</a:t>
            </a:r>
          </a:p>
          <a:p>
            <a:pPr marL="457200" indent="-457200" eaLnBrk="1" hangingPunct="1">
              <a:buClr>
                <a:schemeClr val="folHlink"/>
              </a:buClr>
              <a:buSzPct val="90000"/>
              <a:buAutoNum type="arabicPeriod"/>
            </a:pPr>
            <a:r>
              <a:rPr lang="hr-HR" sz="2000" dirty="0" smtClean="0"/>
              <a:t>AM je ujedno i bazično vjerovanje</a:t>
            </a:r>
          </a:p>
          <a:p>
            <a:pPr marL="457200" indent="-457200" eaLnBrk="1" hangingPunct="1">
              <a:buClr>
                <a:schemeClr val="folHlink"/>
              </a:buClr>
              <a:buSzPct val="90000"/>
              <a:buAutoNum type="arabicPeriod"/>
            </a:pPr>
            <a:r>
              <a:rPr lang="hr-HR" sz="2000" dirty="0" smtClean="0"/>
              <a:t>Pacijent je racionalno shvatio kako je AM iskrivljena, ali u nju vjeruje na „emocionalnoj” razini.</a:t>
            </a:r>
          </a:p>
          <a:p>
            <a:pPr marL="457200" indent="-457200" eaLnBrk="1" hangingPunct="1">
              <a:buClr>
                <a:schemeClr val="folHlink"/>
              </a:buClr>
              <a:buSzPct val="90000"/>
              <a:buAutoNum type="arabicPeriod"/>
            </a:pPr>
            <a:r>
              <a:rPr lang="hr-HR" sz="2000" dirty="0" smtClean="0"/>
              <a:t>Pacijent je vrednovanje primio s rezervom.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28170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017" y="620688"/>
            <a:ext cx="7886700" cy="2852737"/>
          </a:xfrm>
        </p:spPr>
        <p:txBody>
          <a:bodyPr>
            <a:normAutofit/>
          </a:bodyPr>
          <a:lstStyle/>
          <a:p>
            <a:r>
              <a:rPr lang="hr-HR" sz="4400" b="1" dirty="0" smtClean="0"/>
              <a:t>HVALA NA POZORNOSTI!</a:t>
            </a:r>
            <a:endParaRPr lang="hr-HR" sz="4400" b="1" dirty="0"/>
          </a:p>
        </p:txBody>
      </p:sp>
    </p:spTree>
    <p:extLst>
      <p:ext uri="{BB962C8B-B14F-4D97-AF65-F5344CB8AC3E}">
        <p14:creationId xmlns:p14="http://schemas.microsoft.com/office/powerpoint/2010/main" val="2726361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0"/>
            <a:ext cx="8229600" cy="792163"/>
          </a:xfrm>
          <a:noFill/>
        </p:spPr>
        <p:txBody>
          <a:bodyPr/>
          <a:lstStyle/>
          <a:p>
            <a:pPr eaLnBrk="1" hangingPunct="1"/>
            <a:r>
              <a:rPr lang="hr-HR" sz="2400" b="1" dirty="0" smtClean="0">
                <a:solidFill>
                  <a:schemeClr val="bg1"/>
                </a:solidFill>
              </a:rPr>
              <a:t>DONOŠENJE ODLUKE O IZBORU AUTOATSKIH MISLI</a:t>
            </a:r>
            <a:br>
              <a:rPr lang="hr-HR" sz="2400" b="1" dirty="0" smtClean="0">
                <a:solidFill>
                  <a:schemeClr val="bg1"/>
                </a:solidFill>
              </a:rPr>
            </a:br>
            <a:r>
              <a:rPr lang="hr-HR" sz="2400" b="1" dirty="0">
                <a:solidFill>
                  <a:schemeClr val="bg1"/>
                </a:solidFill>
              </a:rPr>
              <a:t> </a:t>
            </a:r>
            <a:r>
              <a:rPr lang="hr-HR" sz="2400" b="1" dirty="0" smtClean="0">
                <a:solidFill>
                  <a:schemeClr val="bg1"/>
                </a:solidFill>
              </a:rPr>
              <a:t>             NA KOJE SE TREBA USMJERITI</a:t>
            </a:r>
            <a:endParaRPr lang="hr-HR" sz="2900" b="1" dirty="0" smtClean="0">
              <a:solidFill>
                <a:schemeClr val="bg1"/>
              </a:solidFill>
            </a:endParaRPr>
          </a:p>
        </p:txBody>
      </p:sp>
      <p:sp>
        <p:nvSpPr>
          <p:cNvPr id="7171" name="Text Box 7"/>
          <p:cNvSpPr txBox="1">
            <a:spLocks noChangeArrowheads="1"/>
          </p:cNvSpPr>
          <p:nvPr/>
        </p:nvSpPr>
        <p:spPr bwMode="auto">
          <a:xfrm>
            <a:off x="611560" y="980728"/>
            <a:ext cx="8515401" cy="4034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buClr>
                <a:schemeClr val="folHlink"/>
              </a:buClr>
              <a:buSzPct val="90000"/>
            </a:pPr>
            <a:r>
              <a:rPr lang="hr-HR" sz="2000" dirty="0" smtClean="0">
                <a:solidFill>
                  <a:srgbClr val="FF0000"/>
                </a:solidFill>
              </a:rPr>
              <a:t>Na seansi možemo otkriti nekoliko ili mnogo AM. Otkrivši jednu, kako odlučiti što dalje? Možemo:</a:t>
            </a:r>
          </a:p>
          <a:p>
            <a:pPr eaLnBrk="1" hangingPunct="1">
              <a:buClr>
                <a:schemeClr val="folHlink"/>
              </a:buClr>
              <a:buSzPct val="90000"/>
            </a:pPr>
            <a:endParaRPr lang="hr-HR" sz="2000" dirty="0"/>
          </a:p>
          <a:p>
            <a:pPr eaLnBrk="1" hangingPunct="1">
              <a:buClr>
                <a:schemeClr val="folHlink"/>
              </a:buClr>
              <a:buSzPct val="90000"/>
            </a:pPr>
            <a:endParaRPr lang="hr-HR" sz="2000" dirty="0"/>
          </a:p>
          <a:p>
            <a:pPr marL="457200" indent="-457200" eaLnBrk="1" hangingPunct="1">
              <a:buClr>
                <a:schemeClr val="folHlink"/>
              </a:buClr>
              <a:buSzPct val="90000"/>
            </a:pPr>
            <a:r>
              <a:rPr lang="hr-HR" sz="2000" dirty="0"/>
              <a:t>1. </a:t>
            </a:r>
            <a:r>
              <a:rPr lang="hr-HR" sz="2000" dirty="0" smtClean="0"/>
              <a:t>Usmjeriti se na AM.</a:t>
            </a:r>
            <a:endParaRPr lang="hr-HR" sz="2000" dirty="0"/>
          </a:p>
          <a:p>
            <a:pPr marL="457200" indent="-457200" eaLnBrk="1" hangingPunct="1">
              <a:buClr>
                <a:schemeClr val="folHlink"/>
              </a:buClr>
              <a:buSzPct val="90000"/>
            </a:pPr>
            <a:r>
              <a:rPr lang="hr-HR" sz="2000" dirty="0"/>
              <a:t>2. </a:t>
            </a:r>
            <a:r>
              <a:rPr lang="hr-HR" sz="2000" dirty="0" smtClean="0"/>
              <a:t>Istražiti više o situaciji povezanoj s AM</a:t>
            </a:r>
            <a:r>
              <a:rPr lang="hr-HR" sz="2800" dirty="0" smtClean="0"/>
              <a:t> </a:t>
            </a:r>
            <a:endParaRPr lang="hr-HR" sz="2800" dirty="0"/>
          </a:p>
          <a:p>
            <a:pPr marL="457200" indent="-457200" eaLnBrk="1" hangingPunct="1">
              <a:buClr>
                <a:schemeClr val="folHlink"/>
              </a:buClr>
              <a:buSzPct val="90000"/>
            </a:pPr>
            <a:r>
              <a:rPr lang="hr-HR" sz="2000" dirty="0"/>
              <a:t>3. </a:t>
            </a:r>
            <a:r>
              <a:rPr lang="hr-HR" sz="2000" dirty="0" smtClean="0"/>
              <a:t>Istražiti koliko je tipična AM</a:t>
            </a:r>
          </a:p>
          <a:p>
            <a:pPr marL="457200" indent="-457200" eaLnBrk="1" hangingPunct="1">
              <a:buClr>
                <a:schemeClr val="folHlink"/>
              </a:buClr>
              <a:buSzPct val="90000"/>
            </a:pPr>
            <a:r>
              <a:rPr lang="hr-HR" sz="2000" dirty="0" smtClean="0"/>
              <a:t>4</a:t>
            </a:r>
            <a:r>
              <a:rPr lang="hr-HR" sz="2000" dirty="0"/>
              <a:t>. </a:t>
            </a:r>
            <a:r>
              <a:rPr lang="hr-HR" sz="2000" dirty="0" smtClean="0"/>
              <a:t>Identificirati druge AM i </a:t>
            </a:r>
            <a:r>
              <a:rPr lang="hr-HR" sz="2000" dirty="0" smtClean="0"/>
              <a:t>predodžbe </a:t>
            </a:r>
            <a:r>
              <a:rPr lang="hr-HR" sz="2000" dirty="0" smtClean="0"/>
              <a:t>u toj situaciji.</a:t>
            </a:r>
            <a:endParaRPr lang="hr-HR" sz="2000" i="1" dirty="0"/>
          </a:p>
          <a:p>
            <a:pPr marL="457200" indent="-457200" eaLnBrk="1" hangingPunct="1">
              <a:spcBef>
                <a:spcPct val="5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r>
              <a:rPr lang="hr-HR" sz="2000" dirty="0"/>
              <a:t>5. </a:t>
            </a:r>
            <a:r>
              <a:rPr lang="hr-HR" sz="2000" dirty="0" smtClean="0"/>
              <a:t>Rješavati problem o situaciji združenoj s AM</a:t>
            </a:r>
          </a:p>
          <a:p>
            <a:pPr marL="457200" indent="-457200" eaLnBrk="1" hangingPunct="1">
              <a:spcBef>
                <a:spcPct val="5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r>
              <a:rPr lang="hr-HR" sz="2000" dirty="0" smtClean="0"/>
              <a:t>6. Istražiti vjerovanja  koja su u podlozi AM</a:t>
            </a:r>
          </a:p>
          <a:p>
            <a:pPr marL="457200" indent="-457200" eaLnBrk="1" hangingPunct="1">
              <a:spcBef>
                <a:spcPct val="5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r>
              <a:rPr lang="hr-HR" sz="2000" dirty="0" smtClean="0"/>
              <a:t>7. Krenuti na drugu temu.</a:t>
            </a:r>
            <a:endParaRPr lang="hr-HR" sz="2000" dirty="0"/>
          </a:p>
          <a:p>
            <a:pPr marL="457200" indent="-457200" eaLnBrk="1" hangingPunct="1">
              <a:spcBef>
                <a:spcPct val="5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r>
              <a:rPr lang="hr-HR" sz="2400" dirty="0"/>
              <a:t> </a:t>
            </a:r>
            <a:endParaRPr lang="en-US" sz="2400" dirty="0"/>
          </a:p>
        </p:txBody>
      </p:sp>
      <p:pic>
        <p:nvPicPr>
          <p:cNvPr id="4" name="irc_mi" descr="http://ccglutenfreed.files.wordpress.com/2012/04/support-groups.jpg">
            <a:hlinkClick r:id="rId2"/>
          </p:cNvPr>
          <p:cNvPicPr>
            <a:picLocks noGr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365104"/>
            <a:ext cx="1873250" cy="1885057"/>
          </a:xfrm>
          <a:prstGeom prst="rect">
            <a:avLst/>
          </a:prstGeom>
          <a:noFill/>
          <a:ln>
            <a:noFill/>
          </a:ln>
          <a:ex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624700" y="-102342"/>
            <a:ext cx="7825409" cy="1155078"/>
          </a:xfrm>
        </p:spPr>
        <p:txBody>
          <a:bodyPr/>
          <a:lstStyle/>
          <a:p>
            <a:pPr eaLnBrk="1" hangingPunct="1"/>
            <a:r>
              <a:rPr lang="hr-HR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Kako  terapeut odabire između tih mogućnosti? Pita sebe: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861391" y="1628800"/>
            <a:ext cx="7352029" cy="4530725"/>
          </a:xfrm>
        </p:spPr>
        <p:txBody>
          <a:bodyPr/>
          <a:lstStyle/>
          <a:p>
            <a:pPr eaLnBrk="1" hangingPunct="1"/>
            <a:r>
              <a:rPr lang="hr-HR" sz="2000" dirty="0" smtClean="0"/>
              <a:t>Što želim postići na ovoj seansi?  Koji nam je terapijski cilj?</a:t>
            </a:r>
          </a:p>
          <a:p>
            <a:pPr eaLnBrk="1" hangingPunct="1"/>
            <a:r>
              <a:rPr lang="hr-HR" sz="2000" dirty="0" smtClean="0"/>
              <a:t>Što je pacijent stavio na dnevni red? </a:t>
            </a:r>
          </a:p>
          <a:p>
            <a:pPr marL="0" indent="0" eaLnBrk="1" hangingPunct="1">
              <a:buNone/>
            </a:pPr>
            <a:endParaRPr lang="hr-HR" sz="2000" dirty="0" smtClean="0"/>
          </a:p>
          <a:p>
            <a:pPr eaLnBrk="1" hangingPunct="1"/>
            <a:r>
              <a:rPr lang="hr-HR" sz="2000" dirty="0" smtClean="0"/>
              <a:t>Je li misao na koju ću se usmjeriti važna? Izgleda li značajno iskrivljena ili </a:t>
            </a:r>
            <a:r>
              <a:rPr lang="hr-HR" sz="2000" dirty="0" err="1" smtClean="0"/>
              <a:t>disfunkcionalna</a:t>
            </a:r>
            <a:r>
              <a:rPr lang="hr-HR" sz="2000" dirty="0" smtClean="0"/>
              <a:t>?</a:t>
            </a:r>
          </a:p>
          <a:p>
            <a:pPr marL="0" indent="0" eaLnBrk="1" hangingPunct="1">
              <a:buNone/>
            </a:pPr>
            <a:endParaRPr lang="hr-HR" sz="2000" dirty="0" smtClean="0"/>
          </a:p>
          <a:p>
            <a:pPr eaLnBrk="1" hangingPunct="1"/>
            <a:r>
              <a:rPr lang="hr-HR" sz="2000" dirty="0" smtClean="0"/>
              <a:t>Koliko je tipična ili središnja?  Hoće li usmjeravanje na nju pomoći pacijentu u više nego jednoj situaciji? Hoće li njeno </a:t>
            </a:r>
            <a:r>
              <a:rPr lang="hr-HR" sz="2000" dirty="0" err="1" smtClean="0"/>
              <a:t>istraživaje</a:t>
            </a:r>
            <a:r>
              <a:rPr lang="hr-HR" sz="2000" dirty="0" smtClean="0"/>
              <a:t> pomoći meni u boljoj konceptualizaciji pacijenta?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3272312"/>
            <a:ext cx="3974937" cy="225329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4581128"/>
            <a:ext cx="3974937" cy="97883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283968" y="4478490"/>
            <a:ext cx="2275500" cy="10958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914400" y="836613"/>
            <a:ext cx="8229600" cy="5256212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endParaRPr lang="hr-HR" sz="2400" b="1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hr-HR" sz="2400" b="1" dirty="0" smtClean="0">
                <a:solidFill>
                  <a:srgbClr val="FF0000"/>
                </a:solidFill>
              </a:rPr>
              <a:t>Kako će terapeut potvrditi da li je misao vrijedna istraživanja?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hr-HR" sz="2400" b="1" dirty="0" smtClean="0">
                <a:solidFill>
                  <a:srgbClr val="FF0000"/>
                </a:solidFill>
              </a:rPr>
              <a:t>Terapeut postavlja sljedeća pitanja: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sr-Latn-CS" sz="2400" b="1" dirty="0" smtClean="0"/>
          </a:p>
          <a:p>
            <a:pPr marL="457200" indent="-4572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hr-HR" sz="2400" b="1" dirty="0" smtClean="0"/>
              <a:t>Koliko sada vjerujete toj misli (0-100)?</a:t>
            </a:r>
          </a:p>
          <a:p>
            <a:pPr marL="457200" indent="-457200" eaLnBrk="1" hangingPunct="1">
              <a:lnSpc>
                <a:spcPct val="90000"/>
              </a:lnSpc>
              <a:buFont typeface="+mj-lt"/>
              <a:buAutoNum type="arabicPeriod"/>
            </a:pPr>
            <a:endParaRPr lang="hr-HR" sz="2400" b="1" dirty="0"/>
          </a:p>
          <a:p>
            <a:pPr marL="457200" indent="-4572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hr-HR" sz="2400" b="1" dirty="0" smtClean="0"/>
              <a:t>Kako se zbog te misli osjećate?</a:t>
            </a:r>
          </a:p>
          <a:p>
            <a:pPr marL="457200" indent="-457200" eaLnBrk="1" hangingPunct="1">
              <a:lnSpc>
                <a:spcPct val="90000"/>
              </a:lnSpc>
              <a:buFont typeface="+mj-lt"/>
              <a:buAutoNum type="arabicPeriod"/>
            </a:pPr>
            <a:endParaRPr lang="hr-HR" sz="2400" b="1" dirty="0"/>
          </a:p>
          <a:p>
            <a:pPr marL="457200" indent="-4572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hr-HR" sz="2400" b="1" dirty="0" smtClean="0"/>
              <a:t>Koliko je jaka (0-100%) ta emocija?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hr-HR" sz="2400" b="1" dirty="0" smtClean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79500" y="0"/>
            <a:ext cx="8064500" cy="620713"/>
          </a:xfrm>
        </p:spPr>
        <p:txBody>
          <a:bodyPr/>
          <a:lstStyle/>
          <a:p>
            <a:pPr eaLnBrk="1" hangingPunct="1"/>
            <a:r>
              <a:rPr lang="hr-HR" sz="2800" b="1" dirty="0" smtClean="0">
                <a:solidFill>
                  <a:schemeClr val="bg1"/>
                </a:solidFill>
              </a:rPr>
              <a:t>USMJERAVANJE NA  AUTOMATSKU MISAO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628650" y="-315416"/>
            <a:ext cx="7886700" cy="1325563"/>
          </a:xfrm>
        </p:spPr>
        <p:txBody>
          <a:bodyPr/>
          <a:lstStyle/>
          <a:p>
            <a:r>
              <a:rPr lang="hr-HR" sz="2400" b="1" dirty="0" smtClean="0"/>
              <a:t>Nakon dobivanja detaljnije slike terapeut može: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  <a:defRPr/>
            </a:pPr>
            <a:r>
              <a:rPr lang="hr-HR" sz="2000" b="1" dirty="0" err="1" smtClean="0">
                <a:solidFill>
                  <a:srgbClr val="FF0000"/>
                </a:solidFill>
              </a:rPr>
              <a:t>Konceptualizirati</a:t>
            </a:r>
            <a:r>
              <a:rPr lang="hr-HR" sz="2000" b="1" dirty="0" smtClean="0">
                <a:solidFill>
                  <a:srgbClr val="FF0000"/>
                </a:solidFill>
              </a:rPr>
              <a:t> naglas ili u sebi kako se misao u toj posebnoj situaciji uklapa u širu konceptualizaciju pacijenta</a:t>
            </a:r>
            <a:endParaRPr lang="hr-HR" sz="2000" b="1" dirty="0">
              <a:solidFill>
                <a:srgbClr val="FF0000"/>
              </a:solidFill>
            </a:endParaRPr>
          </a:p>
          <a:p>
            <a:pPr marL="457200" indent="-457200">
              <a:buFont typeface="+mj-lt"/>
              <a:buAutoNum type="arabicPeriod"/>
              <a:defRPr/>
            </a:pPr>
            <a:endParaRPr lang="hr-HR" sz="2000" b="1" dirty="0" smtClean="0">
              <a:solidFill>
                <a:srgbClr val="FF0000"/>
              </a:solidFill>
            </a:endParaRPr>
          </a:p>
          <a:p>
            <a:pPr marL="457200" indent="-457200">
              <a:buFont typeface="+mj-lt"/>
              <a:buAutoNum type="arabicPeriod"/>
              <a:defRPr/>
            </a:pPr>
            <a:r>
              <a:rPr lang="hr-HR" sz="2000" b="1" dirty="0" smtClean="0">
                <a:solidFill>
                  <a:srgbClr val="FF0000"/>
                </a:solidFill>
              </a:rPr>
              <a:t>Koristiti tu AM za jačanje kognitivnog modela</a:t>
            </a:r>
          </a:p>
          <a:p>
            <a:pPr marL="457200" indent="-457200">
              <a:buFont typeface="+mj-lt"/>
              <a:buAutoNum type="arabicPeriod"/>
              <a:defRPr/>
            </a:pPr>
            <a:endParaRPr lang="hr-HR" sz="2000" b="1" dirty="0">
              <a:solidFill>
                <a:srgbClr val="FF0000"/>
              </a:solidFill>
            </a:endParaRPr>
          </a:p>
          <a:p>
            <a:pPr marL="457200" indent="-457200">
              <a:buFont typeface="+mj-lt"/>
              <a:buAutoNum type="arabicPeriod"/>
              <a:defRPr/>
            </a:pPr>
            <a:r>
              <a:rPr lang="hr-HR" sz="2000" b="1" dirty="0" smtClean="0">
                <a:solidFill>
                  <a:srgbClr val="FF0000"/>
                </a:solidFill>
              </a:rPr>
              <a:t>Pomoći pacijentu vrednovati i odgovoriti na tu misao pomoću </a:t>
            </a:r>
            <a:r>
              <a:rPr lang="hr-HR" sz="2000" b="1" dirty="0" err="1" smtClean="0">
                <a:solidFill>
                  <a:srgbClr val="FF0000"/>
                </a:solidFill>
              </a:rPr>
              <a:t>sokratovskog</a:t>
            </a:r>
            <a:r>
              <a:rPr lang="hr-HR" sz="2000" b="1" dirty="0" smtClean="0">
                <a:solidFill>
                  <a:srgbClr val="FF0000"/>
                </a:solidFill>
              </a:rPr>
              <a:t> dijaloga: </a:t>
            </a:r>
            <a:r>
              <a:rPr lang="hr-HR" sz="1800" b="1" i="1" dirty="0" smtClean="0">
                <a:solidFill>
                  <a:srgbClr val="FF0000"/>
                </a:solidFill>
              </a:rPr>
              <a:t>Što je dokaz da nikada nećete naučiti kemiju?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hr-HR" sz="2000" b="1" i="1" dirty="0" smtClean="0">
                <a:solidFill>
                  <a:srgbClr val="FF0000"/>
                </a:solidFill>
              </a:rPr>
              <a:t>Rješavati problem s pacijentom</a:t>
            </a:r>
            <a:r>
              <a:rPr lang="hr-HR" sz="1800" b="1" i="1" dirty="0" smtClean="0">
                <a:solidFill>
                  <a:srgbClr val="FF0000"/>
                </a:solidFill>
              </a:rPr>
              <a:t>:  Što biste mogli napraviti kako biste to bolje naučili?</a:t>
            </a:r>
          </a:p>
          <a:p>
            <a:pPr marL="0" indent="0">
              <a:buNone/>
              <a:defRPr/>
            </a:pPr>
            <a:r>
              <a:rPr lang="hr-HR" sz="1800" b="1" i="1" dirty="0" smtClean="0">
                <a:solidFill>
                  <a:srgbClr val="FF0000"/>
                </a:solidFill>
              </a:rPr>
              <a:t>5. Koristiti tehniku silazne  strelice za otkrivanje bazičnog vjerovanja</a:t>
            </a:r>
          </a:p>
          <a:p>
            <a:pPr marL="457200" indent="-457200">
              <a:buFont typeface="+mj-lt"/>
              <a:buAutoNum type="arabicPeriod"/>
              <a:defRPr/>
            </a:pPr>
            <a:endParaRPr lang="hr-HR" sz="18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852488" y="908050"/>
            <a:ext cx="8291512" cy="521811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r-HR" sz="2000" b="1" dirty="0" smtClean="0"/>
              <a:t>Kada otkrijemo </a:t>
            </a:r>
            <a:r>
              <a:rPr lang="hr-HR" sz="2000" b="1" dirty="0" err="1" smtClean="0"/>
              <a:t>AM,odredimo</a:t>
            </a:r>
            <a:r>
              <a:rPr lang="hr-HR" sz="2000" b="1" dirty="0" smtClean="0"/>
              <a:t> da je važna i neugodna, identificiramo pridružujuće reakcije (emocionalne, fiziološke i ponašanje)  možemo pomoći pacijentu tu misao vrednovati.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sr-Latn-CS" b="1" dirty="0" smtClean="0"/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r-HR" b="1" dirty="0" smtClean="0"/>
              <a:t>  </a:t>
            </a:r>
            <a:endParaRPr lang="sr-Latn-CS" b="1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r-HR" sz="2000" b="1" u="sng" dirty="0" smtClean="0"/>
              <a:t>Terapeut ne izaziva izravno AM iz dva razloga :</a:t>
            </a:r>
          </a:p>
          <a:p>
            <a:pPr eaLnBrk="1" hangingPunct="1">
              <a:lnSpc>
                <a:spcPct val="80000"/>
              </a:lnSpc>
            </a:pPr>
            <a:endParaRPr lang="en-US" sz="2000" b="1" dirty="0" smtClean="0"/>
          </a:p>
          <a:p>
            <a:pPr eaLnBrk="1" hangingPunct="1">
              <a:lnSpc>
                <a:spcPct val="80000"/>
              </a:lnSpc>
            </a:pPr>
            <a:r>
              <a:rPr lang="hr-HR" sz="2000" b="1" dirty="0" smtClean="0"/>
              <a:t>Ne znamo unaprijed da li je neka AM iskrivljena,</a:t>
            </a:r>
            <a:endParaRPr lang="en-US" sz="2000" b="1" dirty="0" smtClean="0"/>
          </a:p>
          <a:p>
            <a:pPr eaLnBrk="1" hangingPunct="1">
              <a:lnSpc>
                <a:spcPct val="80000"/>
              </a:lnSpc>
            </a:pPr>
            <a:endParaRPr lang="en-US" sz="2400" b="1" dirty="0" smtClean="0"/>
          </a:p>
          <a:p>
            <a:pPr eaLnBrk="1" hangingPunct="1">
              <a:lnSpc>
                <a:spcPct val="80000"/>
              </a:lnSpc>
            </a:pPr>
            <a:r>
              <a:rPr lang="hr-HR" sz="2000" b="1" dirty="0" smtClean="0"/>
              <a:t>Izravnim izazivanjem krši se osnovni princip kognitivne terapije  o suradničkom empirizmu</a:t>
            </a:r>
            <a:endParaRPr lang="en-US" sz="2000" b="1" dirty="0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88913"/>
            <a:ext cx="8291513" cy="3603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hr-HR" sz="2900" b="1" dirty="0" smtClean="0">
                <a:solidFill>
                  <a:schemeClr val="bg1"/>
                </a:solidFill>
              </a:rPr>
              <a:t> </a:t>
            </a:r>
            <a:r>
              <a:rPr lang="hr-HR" sz="2400" b="1" dirty="0" smtClean="0">
                <a:solidFill>
                  <a:schemeClr val="bg1"/>
                </a:solidFill>
              </a:rPr>
              <a:t>PITANJA ZA VREDNOVANJE AUTOMATSKE MISLI</a:t>
            </a:r>
            <a:endParaRPr lang="en-US" sz="2400" b="1" dirty="0" smtClean="0">
              <a:solidFill>
                <a:schemeClr val="bg1"/>
              </a:solidFill>
            </a:endParaRPr>
          </a:p>
        </p:txBody>
      </p:sp>
      <p:pic>
        <p:nvPicPr>
          <p:cNvPr id="4" name="irc_mi" descr="http://www.skole.hr/upload/portalzaskole/images/newsimg/6464/shutterstock_81043615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4957" y="4037007"/>
            <a:ext cx="3015515" cy="22003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0"/>
            <a:ext cx="8229600" cy="792163"/>
          </a:xfrm>
          <a:noFill/>
        </p:spPr>
        <p:txBody>
          <a:bodyPr/>
          <a:lstStyle/>
          <a:p>
            <a:pPr eaLnBrk="1" hangingPunct="1"/>
            <a:r>
              <a:rPr lang="hr-HR" sz="2900" b="1" dirty="0" smtClean="0">
                <a:solidFill>
                  <a:schemeClr val="bg1"/>
                </a:solidFill>
              </a:rPr>
              <a:t>ISPITIVANJE AUTOMATSKIH MISLI</a:t>
            </a:r>
          </a:p>
        </p:txBody>
      </p:sp>
      <p:sp>
        <p:nvSpPr>
          <p:cNvPr id="12291" name="Text Box 7"/>
          <p:cNvSpPr txBox="1">
            <a:spLocks noChangeArrowheads="1"/>
          </p:cNvSpPr>
          <p:nvPr/>
        </p:nvSpPr>
        <p:spPr bwMode="auto">
          <a:xfrm>
            <a:off x="228600" y="1341438"/>
            <a:ext cx="8915400" cy="577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1" hangingPunct="1"/>
            <a:r>
              <a:rPr lang="hr-HR" sz="2400" dirty="0"/>
              <a:t>            </a:t>
            </a:r>
            <a:endParaRPr lang="hr-HR" sz="2400" dirty="0" smtClean="0"/>
          </a:p>
          <a:p>
            <a:pPr marL="457200" indent="-457200" eaLnBrk="1" hangingPunct="1"/>
            <a:r>
              <a:rPr lang="hr-HR" sz="2000" dirty="0" smtClean="0"/>
              <a:t>              1</a:t>
            </a:r>
            <a:r>
              <a:rPr lang="hr-HR" sz="2000" dirty="0"/>
              <a:t>. </a:t>
            </a:r>
            <a:r>
              <a:rPr lang="hr-HR" sz="2000" dirty="0" smtClean="0"/>
              <a:t>Što je dokaz?</a:t>
            </a:r>
          </a:p>
          <a:p>
            <a:pPr marL="457200" indent="-457200" eaLnBrk="1" hangingPunct="1"/>
            <a:r>
              <a:rPr lang="hr-HR" sz="2000" dirty="0"/>
              <a:t> </a:t>
            </a:r>
            <a:r>
              <a:rPr lang="hr-HR" sz="2000" dirty="0" smtClean="0"/>
              <a:t>                 Što je dokaz koji podržava tu ideju?</a:t>
            </a:r>
          </a:p>
          <a:p>
            <a:pPr marL="457200" indent="-457200" eaLnBrk="1" hangingPunct="1"/>
            <a:r>
              <a:rPr lang="hr-HR" sz="2000" dirty="0"/>
              <a:t> </a:t>
            </a:r>
            <a:r>
              <a:rPr lang="hr-HR" sz="2000" dirty="0" smtClean="0"/>
              <a:t>                 Što je dokaz protiv te ideje?    </a:t>
            </a:r>
          </a:p>
          <a:p>
            <a:pPr marL="457200" indent="-457200" eaLnBrk="1" hangingPunct="1"/>
            <a:endParaRPr lang="hr-HR" sz="2000" dirty="0"/>
          </a:p>
          <a:p>
            <a:pPr marL="457200" indent="-457200" eaLnBrk="1" hangingPunct="1"/>
            <a:r>
              <a:rPr lang="hr-HR" sz="2000" dirty="0" smtClean="0"/>
              <a:t>               2. postoji li alternativno objašnjenje?</a:t>
            </a:r>
            <a:endParaRPr lang="hr-HR" sz="2400" dirty="0"/>
          </a:p>
          <a:p>
            <a:pPr marL="457200" indent="-457200" eaLnBrk="1" hangingPunct="1"/>
            <a:r>
              <a:rPr lang="hr-HR" sz="2400" dirty="0"/>
              <a:t>           </a:t>
            </a:r>
            <a:endParaRPr lang="hr-HR" sz="2400" dirty="0" smtClean="0"/>
          </a:p>
          <a:p>
            <a:pPr marL="457200" indent="-457200" eaLnBrk="1" hangingPunct="1"/>
            <a:r>
              <a:rPr lang="hr-HR" sz="2400" dirty="0" smtClean="0"/>
              <a:t>            </a:t>
            </a:r>
            <a:r>
              <a:rPr lang="hr-HR" sz="2000" dirty="0" smtClean="0"/>
              <a:t>3.  Što je najgore što se može dogoditi? Mogu li to preživjeti?</a:t>
            </a:r>
          </a:p>
          <a:p>
            <a:pPr marL="457200" indent="-457200" eaLnBrk="1" hangingPunct="1"/>
            <a:r>
              <a:rPr lang="hr-HR" sz="2000" dirty="0" smtClean="0"/>
              <a:t>                    Što je najbolje što se može dogoditi?</a:t>
            </a:r>
          </a:p>
          <a:p>
            <a:pPr marL="457200" indent="-457200" eaLnBrk="1" hangingPunct="1"/>
            <a:r>
              <a:rPr lang="hr-HR" sz="2000" dirty="0"/>
              <a:t> </a:t>
            </a:r>
            <a:r>
              <a:rPr lang="hr-HR" sz="2000" dirty="0" smtClean="0"/>
              <a:t>                   Što je najrealističnija posljedica?</a:t>
            </a:r>
          </a:p>
          <a:p>
            <a:pPr marL="457200" indent="-457200" eaLnBrk="1" hangingPunct="1"/>
            <a:r>
              <a:rPr lang="hr-HR" sz="2000" dirty="0" smtClean="0"/>
              <a:t> </a:t>
            </a:r>
            <a:endParaRPr lang="hr-HR" sz="2000" dirty="0"/>
          </a:p>
          <a:p>
            <a:pPr marL="457200" indent="-457200" eaLnBrk="1" hangingPunct="1"/>
            <a:r>
              <a:rPr lang="hr-HR" sz="2400" dirty="0">
                <a:solidFill>
                  <a:srgbClr val="FF0000"/>
                </a:solidFill>
              </a:rPr>
              <a:t>             </a:t>
            </a:r>
            <a:r>
              <a:rPr lang="hr-HR" sz="2000" dirty="0" smtClean="0"/>
              <a:t>4. Koje su posljedice mog vjerovanja u AM?</a:t>
            </a:r>
          </a:p>
          <a:p>
            <a:pPr marL="457200" indent="-457200" eaLnBrk="1" hangingPunct="1"/>
            <a:r>
              <a:rPr lang="hr-HR" sz="2000" dirty="0"/>
              <a:t> </a:t>
            </a:r>
            <a:r>
              <a:rPr lang="hr-HR" sz="2000" dirty="0" smtClean="0"/>
              <a:t>               5. Što ću u vezi s tim poduzeti?</a:t>
            </a:r>
          </a:p>
          <a:p>
            <a:pPr marL="457200" indent="-457200" eaLnBrk="1" hangingPunct="1"/>
            <a:r>
              <a:rPr lang="hr-HR" sz="2000" dirty="0"/>
              <a:t> </a:t>
            </a:r>
            <a:r>
              <a:rPr lang="hr-HR" sz="2000" dirty="0" smtClean="0"/>
              <a:t>               6.  Što bih ja rekao _______ (prijatelju) kad bi on ili ona bili u</a:t>
            </a:r>
          </a:p>
          <a:p>
            <a:pPr marL="457200" indent="-457200" eaLnBrk="1" hangingPunct="1"/>
            <a:r>
              <a:rPr lang="hr-HR" sz="2000" dirty="0"/>
              <a:t> </a:t>
            </a:r>
            <a:r>
              <a:rPr lang="hr-HR" sz="2000" dirty="0" smtClean="0"/>
              <a:t>                                                               istoj  situaciji?</a:t>
            </a:r>
            <a:r>
              <a:rPr lang="hr-HR" sz="2400" dirty="0" smtClean="0">
                <a:solidFill>
                  <a:srgbClr val="FF0000"/>
                </a:solidFill>
              </a:rPr>
              <a:t>  </a:t>
            </a:r>
            <a:endParaRPr lang="hr-HR" sz="2000" dirty="0">
              <a:solidFill>
                <a:srgbClr val="FF0000"/>
              </a:solidFill>
            </a:endParaRPr>
          </a:p>
          <a:p>
            <a:pPr marL="457200" indent="-457200" eaLnBrk="1" hangingPunct="1"/>
            <a:r>
              <a:rPr lang="hr-HR" sz="2400" dirty="0"/>
              <a:t> </a:t>
            </a:r>
          </a:p>
          <a:p>
            <a:pPr marL="457200" indent="-457200">
              <a:spcBef>
                <a:spcPct val="5000"/>
              </a:spcBef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914400" y="188913"/>
            <a:ext cx="7772400" cy="1143000"/>
          </a:xfrm>
        </p:spPr>
        <p:txBody>
          <a:bodyPr/>
          <a:lstStyle/>
          <a:p>
            <a:pPr eaLnBrk="1" hangingPunct="1"/>
            <a:r>
              <a:rPr lang="hr-HR" sz="2400" b="1" dirty="0" smtClean="0"/>
              <a:t>UPOTREBA ALTERNATIVNOG ISPITIVANJA</a:t>
            </a:r>
            <a:r>
              <a:rPr lang="hr-HR" sz="4400" b="1" dirty="0" smtClean="0"/>
              <a:t/>
            </a:r>
            <a:br>
              <a:rPr lang="hr-HR" sz="4400" b="1" dirty="0" smtClean="0"/>
            </a:br>
            <a:endParaRPr lang="hr-HR" dirty="0" smtClean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hr-HR" sz="2000" i="1" dirty="0" smtClean="0"/>
              <a:t>Terapeutu početniku  kod vrednovanja AM savjetuje se koristiti prethodno navedena pitanja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hr-HR" sz="2000" i="1" dirty="0"/>
          </a:p>
          <a:p>
            <a:pPr marL="0" indent="0" eaLnBrk="1" hangingPunct="1">
              <a:buFont typeface="Wingdings" pitchFamily="2" charset="2"/>
              <a:buNone/>
            </a:pPr>
            <a:r>
              <a:rPr lang="hr-HR" sz="2000" b="1" i="1" dirty="0" smtClean="0"/>
              <a:t>Pitanja variramo kako bi pomogli pacijentu razviti funkcionalnu perspektivu.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hr-HR" sz="2000" b="1" i="1" dirty="0"/>
          </a:p>
          <a:p>
            <a:pPr marL="0" indent="0" eaLnBrk="1" hangingPunct="1">
              <a:buFont typeface="Wingdings" pitchFamily="2" charset="2"/>
              <a:buNone/>
            </a:pPr>
            <a:r>
              <a:rPr lang="hr-HR" sz="2000" b="1" i="1" dirty="0" smtClean="0"/>
              <a:t>Ia</a:t>
            </a:r>
            <a:r>
              <a:rPr lang="hr-HR" sz="2000" b="1" dirty="0" smtClean="0"/>
              <a:t>ko počinjemo s ispitivanjem valjanosti misli pomičemo naglasak na implicitno vjerovanje u osnovi.</a:t>
            </a:r>
            <a:endParaRPr lang="hr-HR" sz="2000" b="1" i="1" dirty="0" smtClean="0"/>
          </a:p>
          <a:p>
            <a:pPr marL="0" indent="0" eaLnBrk="1" hangingPunct="1">
              <a:buFont typeface="Wingdings" pitchFamily="2" charset="2"/>
              <a:buNone/>
            </a:pPr>
            <a:r>
              <a:rPr lang="hr-HR" sz="1800" dirty="0" smtClean="0"/>
              <a:t>         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hr-HR" dirty="0" smtClean="0"/>
          </a:p>
        </p:txBody>
      </p:sp>
      <p:pic>
        <p:nvPicPr>
          <p:cNvPr id="5" name="Content Placeholder 5" descr="GP_BMJ_Careers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483199"/>
            <a:ext cx="1944216" cy="197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2400" b="1" dirty="0" smtClean="0"/>
              <a:t>IDENTIFICIRANJE KOGNITIVNIH DISTORZIJA</a:t>
            </a:r>
            <a:endParaRPr lang="hr-HR" sz="24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08071" y="1896567"/>
            <a:ext cx="3868737" cy="504056"/>
          </a:xfrm>
        </p:spPr>
        <p:txBody>
          <a:bodyPr/>
          <a:lstStyle/>
          <a:p>
            <a:r>
              <a:rPr lang="hr-HR" sz="1800" b="0" dirty="0" smtClean="0"/>
              <a:t>1. Sve ili ništa mišljenje</a:t>
            </a:r>
            <a:endParaRPr lang="hr-HR" sz="1800" b="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755576" y="2420887"/>
            <a:ext cx="3743398" cy="3311877"/>
          </a:xfrm>
        </p:spPr>
        <p:txBody>
          <a:bodyPr/>
          <a:lstStyle/>
          <a:p>
            <a:pPr marL="0" indent="0">
              <a:buNone/>
            </a:pPr>
            <a:r>
              <a:rPr lang="hr-HR" sz="1800" dirty="0" smtClean="0"/>
              <a:t>2. </a:t>
            </a:r>
            <a:r>
              <a:rPr lang="hr-HR" sz="1800" dirty="0" err="1" smtClean="0"/>
              <a:t>Katastrofiziranje</a:t>
            </a:r>
            <a:endParaRPr lang="hr-HR" sz="1800" dirty="0"/>
          </a:p>
          <a:p>
            <a:pPr marL="0" indent="0">
              <a:buNone/>
            </a:pPr>
            <a:r>
              <a:rPr lang="hr-HR" sz="1800" dirty="0" smtClean="0"/>
              <a:t>3. Diskvalificiranje</a:t>
            </a:r>
          </a:p>
          <a:p>
            <a:pPr marL="0" indent="0">
              <a:buNone/>
            </a:pPr>
            <a:r>
              <a:rPr lang="hr-HR" sz="1800" dirty="0" smtClean="0"/>
              <a:t>4. Emocionalno zaključivanje</a:t>
            </a:r>
          </a:p>
          <a:p>
            <a:pPr marL="0" indent="0">
              <a:buNone/>
            </a:pPr>
            <a:r>
              <a:rPr lang="hr-HR" sz="1800" dirty="0" smtClean="0"/>
              <a:t>5. Etiketiranje, pridavanje pogrešnih           oznaka</a:t>
            </a:r>
          </a:p>
          <a:p>
            <a:pPr marL="0" indent="0">
              <a:buNone/>
            </a:pPr>
            <a:r>
              <a:rPr lang="hr-HR" sz="1800" dirty="0" smtClean="0"/>
              <a:t>6. Pretjerano uveličavanje/umanjivanje</a:t>
            </a:r>
          </a:p>
          <a:p>
            <a:pPr marL="0" indent="0">
              <a:buNone/>
            </a:pPr>
            <a:r>
              <a:rPr lang="hr-HR" sz="1800" dirty="0" smtClean="0"/>
              <a:t> </a:t>
            </a:r>
            <a:endParaRPr lang="hr-HR" sz="18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647663" y="1988667"/>
            <a:ext cx="3887788" cy="823912"/>
          </a:xfrm>
        </p:spPr>
        <p:txBody>
          <a:bodyPr/>
          <a:lstStyle/>
          <a:p>
            <a:r>
              <a:rPr lang="hr-HR" sz="1800" b="0" dirty="0" smtClean="0"/>
              <a:t>7. Mentalni filter</a:t>
            </a:r>
          </a:p>
          <a:p>
            <a:endParaRPr lang="hr-HR" sz="1800" b="0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576808" y="2420888"/>
            <a:ext cx="3940130" cy="3816423"/>
          </a:xfrm>
        </p:spPr>
        <p:txBody>
          <a:bodyPr/>
          <a:lstStyle/>
          <a:p>
            <a:pPr marL="0" indent="0">
              <a:buNone/>
            </a:pPr>
            <a:r>
              <a:rPr lang="hr-HR" sz="1800" dirty="0" smtClean="0"/>
              <a:t>8. Čitanje misli</a:t>
            </a:r>
          </a:p>
          <a:p>
            <a:pPr marL="0" indent="0">
              <a:buNone/>
            </a:pPr>
            <a:r>
              <a:rPr lang="hr-HR" sz="1800" dirty="0" smtClean="0"/>
              <a:t>9. Pretjerana generalizacija</a:t>
            </a:r>
          </a:p>
          <a:p>
            <a:pPr marL="0" indent="0">
              <a:buNone/>
            </a:pPr>
            <a:r>
              <a:rPr lang="hr-HR" sz="1800" dirty="0" smtClean="0"/>
              <a:t>10. Personalizacija</a:t>
            </a:r>
          </a:p>
          <a:p>
            <a:pPr marL="0" indent="0">
              <a:buNone/>
            </a:pPr>
            <a:r>
              <a:rPr lang="hr-HR" sz="1800" dirty="0" smtClean="0"/>
              <a:t>11. Izjave „trebati” i „morati”</a:t>
            </a:r>
          </a:p>
          <a:p>
            <a:pPr marL="0" indent="0">
              <a:buNone/>
            </a:pPr>
            <a:r>
              <a:rPr lang="hr-HR" sz="1800" dirty="0" smtClean="0"/>
              <a:t>12. Tunelsko gledanje</a:t>
            </a:r>
          </a:p>
          <a:p>
            <a:pPr marL="0" indent="0">
              <a:buNone/>
            </a:pPr>
            <a:endParaRPr lang="hr-HR" sz="1800" dirty="0"/>
          </a:p>
          <a:p>
            <a:pPr marL="0" indent="0">
              <a:buNone/>
            </a:pPr>
            <a:endParaRPr lang="hr-HR" sz="1800" dirty="0" smtClean="0"/>
          </a:p>
          <a:p>
            <a:pPr marL="0" indent="0">
              <a:buNone/>
            </a:pPr>
            <a:endParaRPr lang="hr-HR" sz="1800" dirty="0"/>
          </a:p>
          <a:p>
            <a:pPr marL="0" indent="0">
              <a:buNone/>
            </a:pPr>
            <a:endParaRPr lang="hr-HR" sz="1800" dirty="0" smtClean="0"/>
          </a:p>
          <a:p>
            <a:pPr marL="0" indent="0">
              <a:buNone/>
            </a:pPr>
            <a:r>
              <a:rPr lang="hr-HR" sz="1050" b="1" dirty="0" smtClean="0"/>
              <a:t>SLIKA 8.2 POGREŠKE U MIŠLJENJU (adaptirano s dopuštenjem A. </a:t>
            </a:r>
            <a:r>
              <a:rPr lang="hr-HR" sz="1050" b="1" dirty="0" err="1" smtClean="0"/>
              <a:t>Becka</a:t>
            </a:r>
            <a:r>
              <a:rPr lang="hr-HR" sz="1050" dirty="0" smtClean="0"/>
              <a:t>)</a:t>
            </a:r>
            <a:endParaRPr lang="hr-HR" sz="1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E2833-8FDC-48A0-AEE8-914F3B2270DE}" type="slidenum">
              <a:rPr lang="hr-HR" smtClean="0"/>
              <a:pPr/>
              <a:t>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81623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3436</TotalTime>
  <Words>756</Words>
  <Application>Microsoft Office PowerPoint</Application>
  <PresentationFormat>On-screen Show (4:3)</PresentationFormat>
  <Paragraphs>125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Arial Black</vt:lpstr>
      <vt:lpstr>Calibri</vt:lpstr>
      <vt:lpstr>Calibri Light</vt:lpstr>
      <vt:lpstr>Wingdings</vt:lpstr>
      <vt:lpstr>Office Theme</vt:lpstr>
      <vt:lpstr>PowerPoint Presentation</vt:lpstr>
      <vt:lpstr>DONOŠENJE ODLUKE O IZBORU AUTOATSKIH MISLI               NA KOJE SE TREBA USMJERITI</vt:lpstr>
      <vt:lpstr>Kako  terapeut odabire između tih mogućnosti? Pita sebe:</vt:lpstr>
      <vt:lpstr>USMJERAVANJE NA  AUTOMATSKU MISAO</vt:lpstr>
      <vt:lpstr>Nakon dobivanja detaljnije slike terapeut može:</vt:lpstr>
      <vt:lpstr> PITANJA ZA VREDNOVANJE AUTOMATSKE MISLI</vt:lpstr>
      <vt:lpstr>ISPITIVANJE AUTOMATSKIH MISLI</vt:lpstr>
      <vt:lpstr>UPOTREBA ALTERNATIVNOG ISPITIVANJA </vt:lpstr>
      <vt:lpstr>IDENTIFICIRANJE KOGNITIVNIH DISTORZIJA</vt:lpstr>
      <vt:lpstr>ISPITIVANJE U SVRHU VREDNOVANJA KORISNOSTI AM</vt:lpstr>
      <vt:lpstr>PROCJENA DJELOTVORNOSTI VREDNOVANJA AM</vt:lpstr>
      <vt:lpstr>Konceptualizacija uzroka nedjelotvornosti vrednovanja AM</vt:lpstr>
      <vt:lpstr>HVALA NA POZORNOSTI!</vt:lpstr>
    </vt:vector>
  </TitlesOfParts>
  <Company>ZOS GS OS RH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CANADIAN CHOD VISIT TO CROATIA</dc:title>
  <dc:creator>Višnja</dc:creator>
  <cp:lastModifiedBy>Višnja</cp:lastModifiedBy>
  <cp:revision>281</cp:revision>
  <cp:lastPrinted>2015-12-07T21:37:10Z</cp:lastPrinted>
  <dcterms:created xsi:type="dcterms:W3CDTF">2008-10-24T09:12:04Z</dcterms:created>
  <dcterms:modified xsi:type="dcterms:W3CDTF">2015-12-08T21:47:26Z</dcterms:modified>
</cp:coreProperties>
</file>