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7" r:id="rId10"/>
    <p:sldId id="266" r:id="rId11"/>
    <p:sldId id="264" r:id="rId12"/>
    <p:sldId id="265" r:id="rId13"/>
    <p:sldId id="269" r:id="rId14"/>
    <p:sldId id="268" r:id="rId15"/>
    <p:sldId id="271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7278-96C2-44AE-B37A-4ECB173BC1C8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B8A3-A760-4007-A6C5-61D56419E4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7278-96C2-44AE-B37A-4ECB173BC1C8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B8A3-A760-4007-A6C5-61D56419E4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7278-96C2-44AE-B37A-4ECB173BC1C8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B8A3-A760-4007-A6C5-61D56419E4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7278-96C2-44AE-B37A-4ECB173BC1C8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B8A3-A760-4007-A6C5-61D56419E4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7278-96C2-44AE-B37A-4ECB173BC1C8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B8A3-A760-4007-A6C5-61D56419E4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7278-96C2-44AE-B37A-4ECB173BC1C8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B8A3-A760-4007-A6C5-61D56419E4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7278-96C2-44AE-B37A-4ECB173BC1C8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B8A3-A760-4007-A6C5-61D56419E4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7278-96C2-44AE-B37A-4ECB173BC1C8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B8A3-A760-4007-A6C5-61D56419E4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7278-96C2-44AE-B37A-4ECB173BC1C8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B8A3-A760-4007-A6C5-61D56419E4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7278-96C2-44AE-B37A-4ECB173BC1C8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B8A3-A760-4007-A6C5-61D56419E4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7278-96C2-44AE-B37A-4ECB173BC1C8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B8A3-A760-4007-A6C5-61D56419E4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D7278-96C2-44AE-B37A-4ECB173BC1C8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CB8A3-A760-4007-A6C5-61D56419E44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lickr.com/photos/32066106@N06/4885853065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lickr.com/photos/32066106@N06/4885853065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lickr.com/photos/32066106@N06/4885853065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lickr.com/photos/32066106@N06/4885853065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lickr.com/photos/32066106@N06/4885853065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lickr.com/photos/32066106@N06/4885853065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lickr.com/photos/32066106@N06/4885853065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lickr.com/photos/32066106@N06/4885853065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lickr.com/photos/32066106@N06/4885853065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lickr.com/photos/32066106@N06/4885853065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lickr.com/photos/32066106@N06/4885853065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lickr.com/photos/32066106@N06/4885853065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lickr.com/photos/32066106@N06/4885853065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lickr.com/photos/32066106@N06/4885853065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lickr.com/photos/32066106@N06/4885853065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lickr.com/photos/32066106@N06/4885853065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5286380" y="4500570"/>
            <a:ext cx="3557590" cy="1752600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hr-HR" dirty="0" err="1">
                <a:solidFill>
                  <a:schemeClr val="tx1"/>
                </a:solidFill>
                <a:latin typeface="Comic Sans MS" pitchFamily="66" charset="0"/>
              </a:rPr>
              <a:t>Miljana</a:t>
            </a:r>
            <a:r>
              <a:rPr lang="hr-HR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hr-HR" dirty="0" err="1">
                <a:solidFill>
                  <a:schemeClr val="tx1"/>
                </a:solidFill>
                <a:latin typeface="Comic Sans MS" pitchFamily="66" charset="0"/>
              </a:rPr>
              <a:t>Ivešić</a:t>
            </a:r>
            <a:endParaRPr lang="hr-HR" dirty="0">
              <a:solidFill>
                <a:schemeClr val="tx1"/>
              </a:solidFill>
              <a:latin typeface="Comic Sans MS" pitchFamily="66" charset="0"/>
            </a:endParaRPr>
          </a:p>
          <a:p>
            <a:pPr>
              <a:defRPr/>
            </a:pPr>
            <a:r>
              <a:rPr lang="hr-HR" dirty="0">
                <a:solidFill>
                  <a:schemeClr val="tx1"/>
                </a:solidFill>
                <a:latin typeface="Comic Sans MS" pitchFamily="66" charset="0"/>
              </a:rPr>
              <a:t>                                  </a:t>
            </a:r>
            <a:r>
              <a:rPr lang="hr-HR" dirty="0" smtClean="0">
                <a:solidFill>
                  <a:schemeClr val="tx1"/>
                </a:solidFill>
                <a:latin typeface="Comic Sans MS" pitchFamily="66" charset="0"/>
              </a:rPr>
              <a:t>Praktikum </a:t>
            </a:r>
            <a:r>
              <a:rPr lang="hr-HR" dirty="0">
                <a:solidFill>
                  <a:schemeClr val="tx1"/>
                </a:solidFill>
                <a:latin typeface="Comic Sans MS" pitchFamily="66" charset="0"/>
              </a:rPr>
              <a:t>II </a:t>
            </a:r>
          </a:p>
          <a:p>
            <a:pPr>
              <a:defRPr/>
            </a:pPr>
            <a:r>
              <a:rPr lang="hr-HR" dirty="0">
                <a:solidFill>
                  <a:schemeClr val="tx1"/>
                </a:solidFill>
                <a:latin typeface="Comic Sans MS" pitchFamily="66" charset="0"/>
              </a:rPr>
              <a:t>                                        </a:t>
            </a:r>
            <a:r>
              <a:rPr lang="hr-HR" dirty="0" smtClean="0">
                <a:solidFill>
                  <a:schemeClr val="tx1"/>
                </a:solidFill>
                <a:latin typeface="Comic Sans MS" pitchFamily="66" charset="0"/>
              </a:rPr>
              <a:t>              06. lipnja </a:t>
            </a:r>
            <a:r>
              <a:rPr lang="hr-HR" dirty="0">
                <a:solidFill>
                  <a:schemeClr val="tx1"/>
                </a:solidFill>
                <a:latin typeface="Comic Sans MS" pitchFamily="66" charset="0"/>
              </a:rPr>
              <a:t>2015.</a:t>
            </a:r>
            <a:endParaRPr lang="en-US" dirty="0">
              <a:solidFill>
                <a:schemeClr val="tx1"/>
              </a:solidFill>
              <a:latin typeface="Comic Sans MS" pitchFamily="66" charset="0"/>
            </a:endParaRPr>
          </a:p>
          <a:p>
            <a:endParaRPr lang="en-US" dirty="0"/>
          </a:p>
        </p:txBody>
      </p:sp>
      <p:pic>
        <p:nvPicPr>
          <p:cNvPr id="11266" name="Picture 2" descr="http://positivepsychologynews.com/ppnd_wp/wp-content/uploads/2013/01/thoughts-3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000240"/>
            <a:ext cx="4812053" cy="5194373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14348" y="0"/>
            <a:ext cx="7858180" cy="2786058"/>
          </a:xfrm>
        </p:spPr>
        <p:txBody>
          <a:bodyPr/>
          <a:lstStyle/>
          <a:p>
            <a:r>
              <a:rPr lang="hr-HR" dirty="0" smtClean="0">
                <a:solidFill>
                  <a:srgbClr val="C00000"/>
                </a:solidFill>
                <a:latin typeface="Comic Sans MS" pitchFamily="66" charset="0"/>
              </a:rPr>
              <a:t>Identifikacija automatskih misli</a:t>
            </a:r>
            <a:endParaRPr lang="en-US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positivepsychologynews.com/ppnd_wp/wp-content/uploads/2013/01/thoughts-3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6125" y="4500570"/>
            <a:ext cx="2047875" cy="2514600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rgbClr val="C00000"/>
                </a:solidFill>
                <a:latin typeface="Comic Sans MS" pitchFamily="66" charset="0"/>
              </a:rPr>
              <a:t>Identificiranje problematične situacije</a:t>
            </a:r>
            <a:endParaRPr lang="en-US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4282" y="1600200"/>
            <a:ext cx="8786874" cy="4525963"/>
          </a:xfrm>
        </p:spPr>
        <p:txBody>
          <a:bodyPr>
            <a:normAutofit fontScale="92500" lnSpcReduction="10000"/>
          </a:bodyPr>
          <a:lstStyle/>
          <a:p>
            <a:r>
              <a:rPr lang="hr-HR" sz="2300" dirty="0" smtClean="0">
                <a:latin typeface="Comic Sans MS" pitchFamily="66" charset="0"/>
              </a:rPr>
              <a:t>Kada pacijent ima poteškoće u određivanju situacije ili problema koji je za njega najteži (ili koji je </a:t>
            </a:r>
            <a:r>
              <a:rPr lang="hr-HR" sz="2300" dirty="0" err="1" smtClean="0">
                <a:latin typeface="Comic Sans MS" pitchFamily="66" charset="0"/>
              </a:rPr>
              <a:t>najuznemirujući</a:t>
            </a:r>
            <a:r>
              <a:rPr lang="hr-HR" sz="2300" dirty="0" smtClean="0">
                <a:latin typeface="Comic Sans MS" pitchFamily="66" charset="0"/>
              </a:rPr>
              <a:t>) pa ne može identificirati automatske misli.</a:t>
            </a:r>
          </a:p>
          <a:p>
            <a:r>
              <a:rPr lang="hr-HR" sz="2300" dirty="0" smtClean="0">
                <a:latin typeface="Comic Sans MS" pitchFamily="66" charset="0"/>
              </a:rPr>
              <a:t>Tada terapeut nabraja brojne uznemirujuće probleme, na koje pacijent mora odrediti koliko osjeća olakšanje pri mogućoj eliminaciji nekog problema, tada lakše uočava pojedine automatske misli.</a:t>
            </a:r>
          </a:p>
          <a:p>
            <a:pPr>
              <a:buNone/>
            </a:pPr>
            <a:r>
              <a:rPr lang="hr-HR" sz="2300" dirty="0" err="1">
                <a:latin typeface="Comic Sans MS" pitchFamily="66" charset="0"/>
              </a:rPr>
              <a:t>n</a:t>
            </a:r>
            <a:r>
              <a:rPr lang="hr-HR" sz="2300" dirty="0" err="1" smtClean="0">
                <a:latin typeface="Comic Sans MS" pitchFamily="66" charset="0"/>
              </a:rPr>
              <a:t>pr</a:t>
            </a:r>
            <a:r>
              <a:rPr lang="hr-HR" sz="2300" dirty="0" smtClean="0">
                <a:latin typeface="Comic Sans MS" pitchFamily="66" charset="0"/>
              </a:rPr>
              <a:t>. rješavanje liste problema:</a:t>
            </a:r>
          </a:p>
          <a:p>
            <a:pPr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“</a:t>
            </a:r>
            <a:r>
              <a:rPr lang="hr-HR" sz="2300" dirty="0" err="1" smtClean="0">
                <a:latin typeface="Comic Sans MS" pitchFamily="66" charset="0"/>
              </a:rPr>
              <a:t>...recimo</a:t>
            </a:r>
            <a:r>
              <a:rPr lang="hr-HR" sz="2300" dirty="0" smtClean="0">
                <a:latin typeface="Comic Sans MS" pitchFamily="66" charset="0"/>
              </a:rPr>
              <a:t> da nema problema s roditeljima, kako biste se sada osjećali </a:t>
            </a:r>
            <a:r>
              <a:rPr lang="hr-HR" sz="2300" dirty="0" err="1" smtClean="0">
                <a:latin typeface="Comic Sans MS" pitchFamily="66" charset="0"/>
              </a:rPr>
              <a:t>itd</a:t>
            </a:r>
            <a:r>
              <a:rPr lang="hr-HR" sz="2300" dirty="0" smtClean="0">
                <a:latin typeface="Comic Sans MS" pitchFamily="66" charset="0"/>
              </a:rPr>
              <a:t>…”</a:t>
            </a:r>
          </a:p>
          <a:p>
            <a:pPr>
              <a:buNone/>
            </a:pPr>
            <a:r>
              <a:rPr lang="hr-HR" sz="2300" dirty="0" err="1">
                <a:latin typeface="Comic Sans MS" pitchFamily="66" charset="0"/>
              </a:rPr>
              <a:t>n</a:t>
            </a:r>
            <a:r>
              <a:rPr lang="hr-HR" sz="2300" dirty="0" err="1" smtClean="0">
                <a:latin typeface="Comic Sans MS" pitchFamily="66" charset="0"/>
              </a:rPr>
              <a:t>pr</a:t>
            </a:r>
            <a:r>
              <a:rPr lang="hr-HR" sz="2300" dirty="0" smtClean="0">
                <a:latin typeface="Comic Sans MS" pitchFamily="66" charset="0"/>
              </a:rPr>
              <a:t>. rješavanje dijela problema:</a:t>
            </a:r>
          </a:p>
          <a:p>
            <a:pPr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“…da li vam donosi olakšanje da knjige budu složene,</a:t>
            </a:r>
          </a:p>
          <a:p>
            <a:pPr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 a da prašina bude obrisana</a:t>
            </a: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err="1" smtClean="0">
                <a:latin typeface="Comic Sans MS" pitchFamily="66" charset="0"/>
              </a:rPr>
              <a:t>itd</a:t>
            </a:r>
            <a:r>
              <a:rPr lang="hr-HR" sz="2300" dirty="0" smtClean="0">
                <a:latin typeface="Comic Sans MS" pitchFamily="66" charset="0"/>
              </a:rPr>
              <a:t>…”</a:t>
            </a:r>
            <a:endParaRPr lang="en-US" sz="23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positivepsychologynews.com/ppnd_wp/wp-content/uploads/2013/01/thoughts-3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6644" y="4500570"/>
            <a:ext cx="2047875" cy="2514600"/>
          </a:xfrm>
          <a:prstGeom prst="rect">
            <a:avLst/>
          </a:prstGeom>
          <a:noFill/>
        </p:spPr>
      </p:pic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5791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hr-HR" sz="2800" dirty="0" smtClean="0">
                <a:solidFill>
                  <a:srgbClr val="C00000"/>
                </a:solidFill>
                <a:latin typeface="Comic Sans MS" pitchFamily="66" charset="0"/>
              </a:rPr>
              <a:t>Razlika između automatskih misli i interpretacija</a:t>
            </a:r>
          </a:p>
          <a:p>
            <a:pPr algn="just">
              <a:buFontTx/>
              <a:buChar char="-"/>
            </a:pPr>
            <a:r>
              <a:rPr lang="hr-HR" sz="2300" dirty="0">
                <a:latin typeface="Comic Sans MS" pitchFamily="66" charset="0"/>
              </a:rPr>
              <a:t>p</a:t>
            </a:r>
            <a:r>
              <a:rPr lang="hr-HR" sz="2300" dirty="0" smtClean="0">
                <a:latin typeface="Comic Sans MS" pitchFamily="66" charset="0"/>
              </a:rPr>
              <a:t>otrebne su aktualne riječi ili predodžbe koje prolaze kroz glavu a ne interpretacije (što misle da su mislili)</a:t>
            </a:r>
          </a:p>
          <a:p>
            <a:pPr algn="just">
              <a:buNone/>
            </a:pPr>
            <a:r>
              <a:rPr lang="hr-HR" sz="2300" dirty="0" smtClean="0">
                <a:latin typeface="Comic Sans MS" pitchFamily="66" charset="0"/>
              </a:rPr>
              <a:t>    </a:t>
            </a:r>
            <a:r>
              <a:rPr lang="hr-HR" sz="2300" dirty="0" err="1" smtClean="0">
                <a:latin typeface="Comic Sans MS" pitchFamily="66" charset="0"/>
              </a:rPr>
              <a:t>npr</a:t>
            </a:r>
            <a:r>
              <a:rPr lang="hr-HR" sz="2300" dirty="0" smtClean="0">
                <a:latin typeface="Comic Sans MS" pitchFamily="66" charset="0"/>
              </a:rPr>
              <a:t>. “Ja sam nitko i ništa.” – automatska misao</a:t>
            </a:r>
          </a:p>
          <a:p>
            <a:pPr algn="just"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       “Mislim da sam se sramila” – interpretacija</a:t>
            </a:r>
          </a:p>
          <a:p>
            <a:pPr algn="just">
              <a:buNone/>
            </a:pPr>
            <a:endParaRPr lang="hr-HR" sz="2300" dirty="0">
              <a:latin typeface="Comic Sans MS" pitchFamily="66" charset="0"/>
            </a:endParaRPr>
          </a:p>
          <a:p>
            <a:pPr algn="ctr">
              <a:buNone/>
            </a:pPr>
            <a:r>
              <a:rPr lang="hr-HR" sz="2800" dirty="0" smtClean="0">
                <a:solidFill>
                  <a:srgbClr val="C00000"/>
                </a:solidFill>
                <a:latin typeface="Comic Sans MS" pitchFamily="66" charset="0"/>
              </a:rPr>
              <a:t>Razlika između korisnih i razmjerno manje korisnih automatskih misli</a:t>
            </a:r>
          </a:p>
          <a:p>
            <a:pPr>
              <a:buFontTx/>
              <a:buChar char="-"/>
            </a:pPr>
            <a:r>
              <a:rPr lang="hr-HR" sz="2300" dirty="0">
                <a:latin typeface="Comic Sans MS" pitchFamily="66" charset="0"/>
              </a:rPr>
              <a:t>p</a:t>
            </a:r>
            <a:r>
              <a:rPr lang="hr-HR" sz="2300" dirty="0" smtClean="0">
                <a:latin typeface="Comic Sans MS" pitchFamily="66" charset="0"/>
              </a:rPr>
              <a:t>acijent može iznositi brojne misli koje su opisne</a:t>
            </a:r>
          </a:p>
          <a:p>
            <a:pPr>
              <a:buNone/>
            </a:pPr>
            <a:r>
              <a:rPr lang="hr-HR" sz="2300" dirty="0" smtClean="0">
                <a:latin typeface="Comic Sans MS" pitchFamily="66" charset="0"/>
              </a:rPr>
              <a:t>    i nevažne za problem, potrebne su one relevantne</a:t>
            </a:r>
            <a:endParaRPr lang="hr-HR" sz="2300" dirty="0">
              <a:latin typeface="Comic Sans MS" pitchFamily="66" charset="0"/>
            </a:endParaRPr>
          </a:p>
          <a:p>
            <a:pPr>
              <a:buNone/>
            </a:pPr>
            <a:r>
              <a:rPr lang="hr-HR" sz="2300" dirty="0" smtClean="0">
                <a:latin typeface="Comic Sans MS" pitchFamily="66" charset="0"/>
              </a:rPr>
              <a:t>    misli koje donose veću nelagodu</a:t>
            </a:r>
          </a:p>
          <a:p>
            <a:pPr>
              <a:buNone/>
            </a:pPr>
            <a:r>
              <a:rPr lang="hr-HR" sz="2300" dirty="0" smtClean="0">
                <a:latin typeface="Comic Sans MS" pitchFamily="66" charset="0"/>
              </a:rPr>
              <a:t>    </a:t>
            </a:r>
            <a:r>
              <a:rPr lang="hr-HR" sz="2300" dirty="0" err="1" smtClean="0">
                <a:latin typeface="Comic Sans MS" pitchFamily="66" charset="0"/>
              </a:rPr>
              <a:t>npr</a:t>
            </a:r>
            <a:r>
              <a:rPr lang="hr-HR" sz="2300" dirty="0" smtClean="0">
                <a:latin typeface="Comic Sans MS" pitchFamily="66" charset="0"/>
              </a:rPr>
              <a:t>. “Ja sam takav gubitnik” – relevantna misao</a:t>
            </a:r>
          </a:p>
          <a:p>
            <a:pPr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       “Želim da sam poput nje. Njoj je puno bolje.”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positivepsychologynews.com/ppnd_wp/wp-content/uploads/2013/01/thoughts-3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6125" y="4500570"/>
            <a:ext cx="2047875" cy="2514600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rgbClr val="C00000"/>
                </a:solidFill>
                <a:latin typeface="Comic Sans MS" pitchFamily="66" charset="0"/>
              </a:rPr>
              <a:t>Imenovanje automatskih misli ugrađenih u govor</a:t>
            </a:r>
            <a:endParaRPr lang="en-US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85720" y="1600200"/>
            <a:ext cx="8401080" cy="4525963"/>
          </a:xfrm>
        </p:spPr>
        <p:txBody>
          <a:bodyPr>
            <a:normAutofit/>
          </a:bodyPr>
          <a:lstStyle/>
          <a:p>
            <a:r>
              <a:rPr lang="hr-HR" sz="2100" dirty="0" smtClean="0">
                <a:latin typeface="Comic Sans MS" pitchFamily="66" charset="0"/>
              </a:rPr>
              <a:t>Potrebno je odrediti stvarne riječi koje prođu kroz glavu.</a:t>
            </a:r>
          </a:p>
          <a:p>
            <a:endParaRPr lang="hr-HR" sz="2300" dirty="0">
              <a:latin typeface="Comic Sans MS" pitchFamily="66" charset="0"/>
            </a:endParaRPr>
          </a:p>
          <a:p>
            <a:endParaRPr lang="hr-HR" sz="2300" dirty="0" smtClean="0">
              <a:latin typeface="Comic Sans MS" pitchFamily="66" charset="0"/>
            </a:endParaRPr>
          </a:p>
          <a:p>
            <a:endParaRPr lang="hr-HR" sz="2300" dirty="0">
              <a:latin typeface="Comic Sans MS" pitchFamily="66" charset="0"/>
            </a:endParaRPr>
          </a:p>
          <a:p>
            <a:endParaRPr lang="hr-HR" sz="2300" dirty="0" smtClean="0">
              <a:latin typeface="Comic Sans MS" pitchFamily="66" charset="0"/>
            </a:endParaRPr>
          </a:p>
          <a:p>
            <a:pPr>
              <a:buNone/>
            </a:pPr>
            <a:endParaRPr lang="hr-HR" sz="2300" dirty="0" smtClean="0">
              <a:latin typeface="Comic Sans MS" pitchFamily="66" charset="0"/>
            </a:endParaRPr>
          </a:p>
          <a:p>
            <a:endParaRPr lang="hr-HR" sz="2300" dirty="0">
              <a:latin typeface="Comic Sans MS" pitchFamily="66" charset="0"/>
            </a:endParaRPr>
          </a:p>
          <a:p>
            <a:endParaRPr lang="hr-HR" sz="2300" dirty="0" smtClean="0">
              <a:latin typeface="Comic Sans MS" pitchFamily="66" charset="0"/>
            </a:endParaRPr>
          </a:p>
          <a:p>
            <a:r>
              <a:rPr lang="hr-HR" sz="2100" dirty="0" err="1" smtClean="0">
                <a:latin typeface="Comic Sans MS" pitchFamily="66" charset="0"/>
              </a:rPr>
              <a:t>Npr</a:t>
            </a:r>
            <a:r>
              <a:rPr lang="hr-HR" sz="2100" dirty="0" smtClean="0">
                <a:latin typeface="Comic Sans MS" pitchFamily="66" charset="0"/>
              </a:rPr>
              <a:t>. Da li vam je kroz glavu prošlo: “Mislim da sam se </a:t>
            </a:r>
          </a:p>
          <a:p>
            <a:pPr>
              <a:buNone/>
            </a:pPr>
            <a:r>
              <a:rPr lang="hr-HR" sz="2100" dirty="0">
                <a:latin typeface="Comic Sans MS" pitchFamily="66" charset="0"/>
              </a:rPr>
              <a:t> </a:t>
            </a:r>
            <a:r>
              <a:rPr lang="hr-HR" sz="2100" dirty="0" smtClean="0">
                <a:latin typeface="Comic Sans MS" pitchFamily="66" charset="0"/>
              </a:rPr>
              <a:t>   pitala smatra li me čudnom,” ili ste mislili: “Misli li on </a:t>
            </a:r>
          </a:p>
          <a:p>
            <a:pPr>
              <a:buNone/>
            </a:pPr>
            <a:r>
              <a:rPr lang="hr-HR" sz="2100" dirty="0">
                <a:latin typeface="Comic Sans MS" pitchFamily="66" charset="0"/>
              </a:rPr>
              <a:t> </a:t>
            </a:r>
            <a:r>
              <a:rPr lang="hr-HR" sz="2100" dirty="0" smtClean="0">
                <a:latin typeface="Comic Sans MS" pitchFamily="66" charset="0"/>
              </a:rPr>
              <a:t>   da sam čudna?”</a:t>
            </a:r>
            <a:endParaRPr lang="en-US" sz="2100" dirty="0">
              <a:latin typeface="Comic Sans MS" pitchFamily="66" charset="0"/>
            </a:endParaRPr>
          </a:p>
        </p:txBody>
      </p:sp>
      <p:graphicFrame>
        <p:nvGraphicFramePr>
          <p:cNvPr id="5" name="Tablica 4"/>
          <p:cNvGraphicFramePr>
            <a:graphicFrameLocks noGrp="1"/>
          </p:cNvGraphicFramePr>
          <p:nvPr/>
        </p:nvGraphicFramePr>
        <p:xfrm>
          <a:off x="785786" y="2285992"/>
          <a:ext cx="7429552" cy="229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4776"/>
                <a:gridCol w="3714776"/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 smtClean="0">
                          <a:latin typeface="Comic Sans MS" pitchFamily="66" charset="0"/>
                        </a:rPr>
                        <a:t>Ugrađeni izrazi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latin typeface="Comic Sans MS" pitchFamily="66" charset="0"/>
                        </a:rPr>
                        <a:t>Stvarne automatske misli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>
                          <a:latin typeface="Comic Sans MS" pitchFamily="66" charset="0"/>
                        </a:rPr>
                        <a:t>Mislim da sam se pitao</a:t>
                      </a:r>
                      <a:r>
                        <a:rPr lang="hr-HR" baseline="0" dirty="0" smtClean="0">
                          <a:latin typeface="Comic Sans MS" pitchFamily="66" charset="0"/>
                        </a:rPr>
                        <a:t> sviđam li mu se.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latin typeface="Comic Sans MS" pitchFamily="66" charset="0"/>
                        </a:rPr>
                        <a:t>Sviđam li mu se?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>
                          <a:latin typeface="Comic Sans MS" pitchFamily="66" charset="0"/>
                        </a:rPr>
                        <a:t>Ne znam hoće li odlazak profesoru biti gubljenje vremena.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latin typeface="Comic Sans MS" pitchFamily="66" charset="0"/>
                        </a:rPr>
                        <a:t>Vjerojatno će biti gubitak vremena ako odem.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>
                          <a:latin typeface="Comic Sans MS" pitchFamily="66" charset="0"/>
                        </a:rPr>
                        <a:t>Ne mogu se natjerati na čitanje.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latin typeface="Comic Sans MS" pitchFamily="66" charset="0"/>
                        </a:rPr>
                        <a:t>Ne mogu to napraviti.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500" dirty="0" smtClean="0">
                <a:solidFill>
                  <a:srgbClr val="C00000"/>
                </a:solidFill>
                <a:latin typeface="Comic Sans MS" pitchFamily="66" charset="0"/>
              </a:rPr>
              <a:t>Mijenjanje misli koje su iznesene u telegrafskom obliku ili u obliku pitanja</a:t>
            </a:r>
            <a:endParaRPr lang="en-US" sz="35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sz="2300" dirty="0">
                <a:latin typeface="Comic Sans MS" pitchFamily="66" charset="0"/>
              </a:rPr>
              <a:t>u</a:t>
            </a:r>
            <a:r>
              <a:rPr lang="hr-HR" sz="2300" dirty="0" smtClean="0">
                <a:latin typeface="Comic Sans MS" pitchFamily="66" charset="0"/>
              </a:rPr>
              <a:t> slučaju da pacijent iznese misli koje nisu potpune terapeut ga navodi na potpuno izražavanje</a:t>
            </a:r>
          </a:p>
          <a:p>
            <a:pPr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</a:t>
            </a:r>
            <a:r>
              <a:rPr lang="hr-HR" sz="2300" dirty="0" err="1" smtClean="0">
                <a:latin typeface="Comic Sans MS" pitchFamily="66" charset="0"/>
              </a:rPr>
              <a:t>npr</a:t>
            </a:r>
            <a:r>
              <a:rPr lang="hr-HR" sz="2300" dirty="0" smtClean="0">
                <a:latin typeface="Comic Sans MS" pitchFamily="66" charset="0"/>
              </a:rPr>
              <a:t>. T: Što vam je prošlo kroz glavu?</a:t>
            </a:r>
          </a:p>
          <a:p>
            <a:pPr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        P: “Uh, oh”</a:t>
            </a:r>
          </a:p>
          <a:p>
            <a:pPr>
              <a:buNone/>
            </a:pPr>
            <a:r>
              <a:rPr lang="hr-HR" sz="2300" dirty="0">
                <a:latin typeface="Comic Sans MS" pitchFamily="66" charset="0"/>
              </a:rPr>
              <a:t>  </a:t>
            </a:r>
            <a:r>
              <a:rPr lang="hr-HR" sz="2300" dirty="0" smtClean="0">
                <a:latin typeface="Comic Sans MS" pitchFamily="66" charset="0"/>
              </a:rPr>
              <a:t>          T: Da li to znači “Uh, oh to je stvarno dobro” ili …</a:t>
            </a:r>
          </a:p>
          <a:p>
            <a:pPr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           (Navedena suprotna misao od pacijentove)</a:t>
            </a:r>
          </a:p>
          <a:p>
            <a:endParaRPr lang="hr-HR" sz="2300" dirty="0" smtClean="0">
              <a:latin typeface="Comic Sans MS" pitchFamily="66" charset="0"/>
            </a:endParaRPr>
          </a:p>
          <a:p>
            <a:r>
              <a:rPr lang="hr-HR" sz="2300" dirty="0" smtClean="0">
                <a:latin typeface="Comic Sans MS" pitchFamily="66" charset="0"/>
              </a:rPr>
              <a:t>u slučaju da pacijent iznese automatsku misao u obliku pitanja poželjno  preoblikovati u tvrdu.</a:t>
            </a:r>
          </a:p>
          <a:p>
            <a:pPr>
              <a:buNone/>
            </a:pPr>
            <a:r>
              <a:rPr lang="hr-HR" sz="2300" dirty="0" smtClean="0">
                <a:latin typeface="Comic Sans MS" pitchFamily="66" charset="0"/>
              </a:rPr>
              <a:t>    </a:t>
            </a:r>
            <a:r>
              <a:rPr lang="hr-HR" sz="2300" dirty="0" err="1" smtClean="0">
                <a:latin typeface="Comic Sans MS" pitchFamily="66" charset="0"/>
              </a:rPr>
              <a:t>npr</a:t>
            </a:r>
            <a:r>
              <a:rPr lang="hr-HR" sz="2300" dirty="0" smtClean="0">
                <a:latin typeface="Comic Sans MS" pitchFamily="66" charset="0"/>
              </a:rPr>
              <a:t>. P: Mislila sam: “Hoću li proći test?”</a:t>
            </a:r>
          </a:p>
          <a:p>
            <a:pPr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       T: Jeste li mislili da ćete proći test ili ne?</a:t>
            </a:r>
          </a:p>
          <a:p>
            <a:pPr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       P: Da neću.</a:t>
            </a:r>
          </a:p>
          <a:p>
            <a:pPr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       T: Znači vaša misao bi bila: “Možda neću </a:t>
            </a:r>
          </a:p>
          <a:p>
            <a:pPr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           proći test”</a:t>
            </a:r>
            <a:endParaRPr lang="en-US" sz="2300" dirty="0">
              <a:latin typeface="Comic Sans MS" pitchFamily="66" charset="0"/>
            </a:endParaRPr>
          </a:p>
        </p:txBody>
      </p:sp>
      <p:pic>
        <p:nvPicPr>
          <p:cNvPr id="14338" name="Picture 2" descr="http://positivepsychologynews.com/ppnd_wp/wp-content/uploads/2013/01/thoughts-3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6125" y="4500570"/>
            <a:ext cx="2047875" cy="251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hr-HR" sz="2300" dirty="0" smtClean="0"/>
              <a:t>Preoblikovanje pitanja u tvrdne.</a:t>
            </a:r>
          </a:p>
          <a:p>
            <a:endParaRPr lang="en-US" dirty="0"/>
          </a:p>
        </p:txBody>
      </p:sp>
      <p:pic>
        <p:nvPicPr>
          <p:cNvPr id="14338" name="Picture 2" descr="http://positivepsychologynews.com/ppnd_wp/wp-content/uploads/2013/01/thoughts-3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6125" y="4500570"/>
            <a:ext cx="2047875" cy="2514600"/>
          </a:xfrm>
          <a:prstGeom prst="rect">
            <a:avLst/>
          </a:prstGeom>
          <a:noFill/>
        </p:spPr>
      </p:pic>
      <p:graphicFrame>
        <p:nvGraphicFramePr>
          <p:cNvPr id="5" name="Tablica 4"/>
          <p:cNvGraphicFramePr>
            <a:graphicFrameLocks noGrp="1"/>
          </p:cNvGraphicFramePr>
          <p:nvPr/>
        </p:nvGraphicFramePr>
        <p:xfrm>
          <a:off x="357158" y="1357298"/>
          <a:ext cx="8429684" cy="42980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4842"/>
                <a:gridCol w="4214842"/>
              </a:tblGrid>
              <a:tr h="318059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Comic Sans MS" pitchFamily="66" charset="0"/>
                        </a:rPr>
                        <a:t>Pitanja</a:t>
                      </a:r>
                      <a:endParaRPr lang="en-US" sz="1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Comic Sans MS" pitchFamily="66" charset="0"/>
                        </a:rPr>
                        <a:t>Tvrdnje</a:t>
                      </a:r>
                      <a:endParaRPr lang="en-US" sz="18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18059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Comic Sans MS" pitchFamily="66" charset="0"/>
                        </a:rPr>
                        <a:t>Hoću li se moći suočiti?</a:t>
                      </a:r>
                      <a:endParaRPr lang="en-US" sz="1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Comic Sans MS" pitchFamily="66" charset="0"/>
                        </a:rPr>
                        <a:t>Neću se moći suočiti.</a:t>
                      </a:r>
                      <a:endParaRPr lang="en-US" sz="18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548979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Comic Sans MS" pitchFamily="66" charset="0"/>
                        </a:rPr>
                        <a:t>Hoću li moći podnijeti</a:t>
                      </a:r>
                      <a:r>
                        <a:rPr lang="hr-HR" sz="1800" baseline="0" dirty="0" smtClean="0">
                          <a:latin typeface="Comic Sans MS" pitchFamily="66" charset="0"/>
                        </a:rPr>
                        <a:t> ako ona ode?</a:t>
                      </a:r>
                      <a:endParaRPr lang="en-US" sz="1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Comic Sans MS" pitchFamily="66" charset="0"/>
                        </a:rPr>
                        <a:t>Neću moći podnijeti ako ona ode.</a:t>
                      </a:r>
                      <a:endParaRPr lang="en-US" sz="18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548979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Comic Sans MS" pitchFamily="66" charset="0"/>
                        </a:rPr>
                        <a:t>Što ako to ne mogu napraviti?</a:t>
                      </a:r>
                      <a:endParaRPr lang="en-US" sz="1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Comic Sans MS" pitchFamily="66" charset="0"/>
                        </a:rPr>
                        <a:t>Izgubit</a:t>
                      </a:r>
                      <a:r>
                        <a:rPr lang="hr-HR" sz="1800" baseline="0" dirty="0" smtClean="0">
                          <a:latin typeface="Comic Sans MS" pitchFamily="66" charset="0"/>
                        </a:rPr>
                        <a:t> ću posao ako to ne budem mogla napraviti.</a:t>
                      </a:r>
                      <a:endParaRPr lang="en-US" sz="18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18059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Comic Sans MS" pitchFamily="66" charset="0"/>
                        </a:rPr>
                        <a:t>Kako ću to prebroditi?</a:t>
                      </a:r>
                      <a:endParaRPr lang="en-US" sz="1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Comic Sans MS" pitchFamily="66" charset="0"/>
                        </a:rPr>
                        <a:t>Neću moći to prebroditi.</a:t>
                      </a:r>
                      <a:endParaRPr lang="en-US" sz="18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548979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Comic Sans MS" pitchFamily="66" charset="0"/>
                        </a:rPr>
                        <a:t>Što ako se naljuti na mene?</a:t>
                      </a:r>
                      <a:endParaRPr lang="en-US" sz="1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Comic Sans MS" pitchFamily="66" charset="0"/>
                        </a:rPr>
                        <a:t>Povrijedit</a:t>
                      </a:r>
                      <a:r>
                        <a:rPr lang="hr-HR" sz="1800" baseline="0" dirty="0" smtClean="0">
                          <a:latin typeface="Comic Sans MS" pitchFamily="66" charset="0"/>
                        </a:rPr>
                        <a:t> će me ako se naljuti na mene.</a:t>
                      </a:r>
                      <a:endParaRPr lang="en-US" sz="18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18059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Comic Sans MS" pitchFamily="66" charset="0"/>
                        </a:rPr>
                        <a:t>Kako ću to proći?</a:t>
                      </a:r>
                      <a:endParaRPr lang="en-US" sz="1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Comic Sans MS" pitchFamily="66" charset="0"/>
                        </a:rPr>
                        <a:t>Neću moći to proći.</a:t>
                      </a:r>
                      <a:endParaRPr lang="en-US" sz="18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548979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Comic Sans MS" pitchFamily="66" charset="0"/>
                        </a:rPr>
                        <a:t>Što ako se ne mogu promijeniti?</a:t>
                      </a:r>
                    </a:p>
                    <a:p>
                      <a:endParaRPr lang="en-US" sz="1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Comic Sans MS" pitchFamily="66" charset="0"/>
                        </a:rPr>
                        <a:t>Bit ću zauvijek nesretna ako se ne mogu</a:t>
                      </a:r>
                      <a:r>
                        <a:rPr lang="hr-HR" sz="1800" baseline="0" dirty="0" smtClean="0">
                          <a:latin typeface="Comic Sans MS" pitchFamily="66" charset="0"/>
                        </a:rPr>
                        <a:t> promijeniti.</a:t>
                      </a:r>
                    </a:p>
                  </a:txBody>
                  <a:tcPr/>
                </a:tc>
              </a:tr>
              <a:tr h="318059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Comic Sans MS" pitchFamily="66" charset="0"/>
                        </a:rPr>
                        <a:t>Zašto se to dešava meni?</a:t>
                      </a:r>
                      <a:endParaRPr lang="en-US" sz="1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aseline="0" dirty="0" smtClean="0">
                          <a:latin typeface="Comic Sans MS" pitchFamily="66" charset="0"/>
                        </a:rPr>
                        <a:t>To se ne bi smjelo meni dešavati.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positivepsychologynews.com/ppnd_wp/wp-content/uploads/2013/01/thoughts-3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6125" y="4500570"/>
            <a:ext cx="2047875" cy="2514600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rgbClr val="C00000"/>
                </a:solidFill>
                <a:latin typeface="Comic Sans MS" pitchFamily="66" charset="0"/>
              </a:rPr>
              <a:t>Podučavanje pacijenata identifikaciji automatskih misli</a:t>
            </a:r>
            <a:endParaRPr lang="en-US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300" dirty="0">
                <a:latin typeface="Comic Sans MS" pitchFamily="66" charset="0"/>
              </a:rPr>
              <a:t>u</a:t>
            </a:r>
            <a:r>
              <a:rPr lang="hr-HR" sz="2300" dirty="0" smtClean="0">
                <a:latin typeface="Comic Sans MS" pitchFamily="66" charset="0"/>
              </a:rPr>
              <a:t>pitati pacijenta hoće li moći u određenoj situaciji zamijetiti automatsku misao i zabilježiti je nakon pitanja: “Što mi je sada prišlo kroz glavu”</a:t>
            </a:r>
          </a:p>
          <a:p>
            <a:r>
              <a:rPr lang="hr-HR" sz="2300" dirty="0">
                <a:latin typeface="Comic Sans MS" pitchFamily="66" charset="0"/>
              </a:rPr>
              <a:t>u</a:t>
            </a:r>
            <a:r>
              <a:rPr lang="hr-HR" sz="2300" dirty="0" smtClean="0">
                <a:latin typeface="Comic Sans MS" pitchFamily="66" charset="0"/>
              </a:rPr>
              <a:t>pitati pacijenta hoće li moći nakon neke određene situacije ponovno u sjećanje proći kroz osjećaje i misli koje su mu prošle kroz glavu.</a:t>
            </a:r>
          </a:p>
          <a:p>
            <a:r>
              <a:rPr lang="hr-HR" sz="2300" dirty="0" smtClean="0">
                <a:latin typeface="Comic Sans MS" pitchFamily="66" charset="0"/>
              </a:rPr>
              <a:t>Uputiti pacijenta u  pretpostavljanje svojih misli</a:t>
            </a:r>
          </a:p>
          <a:p>
            <a:pPr>
              <a:buNone/>
            </a:pPr>
            <a:r>
              <a:rPr lang="hr-HR" sz="2300" dirty="0" smtClean="0">
                <a:latin typeface="Comic Sans MS" pitchFamily="66" charset="0"/>
              </a:rPr>
              <a:t>    </a:t>
            </a:r>
            <a:r>
              <a:rPr lang="hr-HR" sz="2300" dirty="0" err="1" smtClean="0">
                <a:latin typeface="Comic Sans MS" pitchFamily="66" charset="0"/>
              </a:rPr>
              <a:t>npr</a:t>
            </a:r>
            <a:r>
              <a:rPr lang="hr-HR" sz="2300" dirty="0" smtClean="0">
                <a:latin typeface="Comic Sans MS" pitchFamily="66" charset="0"/>
              </a:rPr>
              <a:t>. Jesam li mogao misliti o ____ ili o______?</a:t>
            </a:r>
          </a:p>
          <a:p>
            <a:pPr>
              <a:buNone/>
            </a:pPr>
            <a:endParaRPr lang="hr-HR" sz="2300" dirty="0">
              <a:latin typeface="Comic Sans MS" pitchFamily="66" charset="0"/>
            </a:endParaRPr>
          </a:p>
          <a:p>
            <a:pPr>
              <a:buNone/>
            </a:pPr>
            <a:r>
              <a:rPr lang="hr-HR" sz="2300" dirty="0" smtClean="0">
                <a:latin typeface="Comic Sans MS" pitchFamily="66" charset="0"/>
              </a:rPr>
              <a:t>Važno je provjeravati iznosi li pacijent prave </a:t>
            </a:r>
          </a:p>
          <a:p>
            <a:pPr>
              <a:buNone/>
            </a:pPr>
            <a:r>
              <a:rPr lang="hr-HR" sz="2300" dirty="0">
                <a:latin typeface="Comic Sans MS" pitchFamily="66" charset="0"/>
              </a:rPr>
              <a:t>a</a:t>
            </a:r>
            <a:r>
              <a:rPr lang="hr-HR" sz="2300" dirty="0" smtClean="0">
                <a:latin typeface="Comic Sans MS" pitchFamily="66" charset="0"/>
              </a:rPr>
              <a:t>utomatske misli, da li je dobro usvojio tu vještinu.</a:t>
            </a:r>
          </a:p>
          <a:p>
            <a:pPr>
              <a:buNone/>
            </a:pPr>
            <a:endParaRPr lang="en-US" sz="23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r-HR" sz="4800" dirty="0" smtClean="0">
                <a:latin typeface="Comic Sans MS" pitchFamily="66" charset="0"/>
              </a:rPr>
              <a:t>Hvala na pažnji!</a:t>
            </a:r>
            <a:endParaRPr lang="en-US" sz="4800" dirty="0">
              <a:latin typeface="Comic Sans MS" pitchFamily="66" charset="0"/>
            </a:endParaRPr>
          </a:p>
        </p:txBody>
      </p:sp>
      <p:pic>
        <p:nvPicPr>
          <p:cNvPr id="14338" name="Picture 2" descr="http://positivepsychologynews.com/ppnd_wp/wp-content/uploads/2013/01/thoughts-3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2428868"/>
            <a:ext cx="3786214" cy="46491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>
                <a:solidFill>
                  <a:srgbClr val="C00000"/>
                </a:solidFill>
                <a:latin typeface="Comic Sans MS" pitchFamily="66" charset="0"/>
              </a:rPr>
              <a:t>Automatske misli</a:t>
            </a:r>
            <a:endParaRPr lang="en-US" sz="4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14338" name="Picture 2" descr="http://positivepsychologynews.com/ppnd_wp/wp-content/uploads/2013/01/thoughts-3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6125" y="4500570"/>
            <a:ext cx="2047875" cy="2514600"/>
          </a:xfrm>
          <a:prstGeom prst="rect">
            <a:avLst/>
          </a:prstGeom>
          <a:noFill/>
        </p:spPr>
      </p:pic>
      <p:sp>
        <p:nvSpPr>
          <p:cNvPr id="5" name="Zaobljeni pravokutnik 4"/>
          <p:cNvSpPr/>
          <p:nvPr/>
        </p:nvSpPr>
        <p:spPr>
          <a:xfrm>
            <a:off x="1000100" y="1714488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 smtClean="0">
                <a:latin typeface="Comic Sans MS" pitchFamily="66" charset="0"/>
              </a:rPr>
              <a:t>tijek misli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Zaobljeni pravokutnik 5"/>
          <p:cNvSpPr/>
          <p:nvPr/>
        </p:nvSpPr>
        <p:spPr>
          <a:xfrm>
            <a:off x="1000100" y="4214818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>
                <a:latin typeface="Comic Sans MS" pitchFamily="66" charset="0"/>
              </a:rPr>
              <a:t>k</a:t>
            </a:r>
            <a:r>
              <a:rPr lang="hr-HR" sz="2000" dirty="0" smtClean="0">
                <a:latin typeface="Comic Sans MS" pitchFamily="66" charset="0"/>
              </a:rPr>
              <a:t>ratke i brze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" name="Zaobljeni pravokutnik 6"/>
          <p:cNvSpPr/>
          <p:nvPr/>
        </p:nvSpPr>
        <p:spPr>
          <a:xfrm>
            <a:off x="2928926" y="3071810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>
                <a:latin typeface="Comic Sans MS" pitchFamily="66" charset="0"/>
              </a:rPr>
              <a:t>p</a:t>
            </a:r>
            <a:r>
              <a:rPr lang="hr-HR" sz="2000" dirty="0" smtClean="0">
                <a:latin typeface="Comic Sans MS" pitchFamily="66" charset="0"/>
              </a:rPr>
              <a:t>risutne kod svih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Zaobljeni pravokutnik 7"/>
          <p:cNvSpPr/>
          <p:nvPr/>
        </p:nvSpPr>
        <p:spPr>
          <a:xfrm>
            <a:off x="6215074" y="3500438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900" dirty="0">
                <a:latin typeface="Comic Sans MS" pitchFamily="66" charset="0"/>
              </a:rPr>
              <a:t>v</a:t>
            </a:r>
            <a:r>
              <a:rPr lang="hr-HR" sz="1900" dirty="0" smtClean="0">
                <a:latin typeface="Comic Sans MS" pitchFamily="66" charset="0"/>
              </a:rPr>
              <a:t>erbalne i u obliku predodžbi</a:t>
            </a:r>
            <a:endParaRPr lang="en-US" sz="1900" dirty="0">
              <a:latin typeface="Comic Sans MS" pitchFamily="66" charset="0"/>
            </a:endParaRPr>
          </a:p>
        </p:txBody>
      </p:sp>
      <p:sp>
        <p:nvSpPr>
          <p:cNvPr id="9" name="Zaobljeni pravokutnik 8"/>
          <p:cNvSpPr/>
          <p:nvPr/>
        </p:nvSpPr>
        <p:spPr>
          <a:xfrm>
            <a:off x="3929058" y="5214950"/>
            <a:ext cx="2286016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900" dirty="0">
                <a:latin typeface="Comic Sans MS" pitchFamily="66" charset="0"/>
              </a:rPr>
              <a:t>v</a:t>
            </a:r>
            <a:r>
              <a:rPr lang="hr-HR" sz="1900" dirty="0" smtClean="0">
                <a:latin typeface="Comic Sans MS" pitchFamily="66" charset="0"/>
              </a:rPr>
              <a:t>ezane uz određene emocije</a:t>
            </a:r>
            <a:endParaRPr lang="en-US" sz="1900" dirty="0">
              <a:latin typeface="Comic Sans MS" pitchFamily="66" charset="0"/>
            </a:endParaRPr>
          </a:p>
        </p:txBody>
      </p:sp>
      <p:sp>
        <p:nvSpPr>
          <p:cNvPr id="10" name="Zaobljeni pravokutnik 9"/>
          <p:cNvSpPr/>
          <p:nvPr/>
        </p:nvSpPr>
        <p:spPr>
          <a:xfrm>
            <a:off x="5357818" y="1643050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>
                <a:latin typeface="Comic Sans MS" pitchFamily="66" charset="0"/>
              </a:rPr>
              <a:t>n</a:t>
            </a:r>
            <a:r>
              <a:rPr lang="hr-HR" sz="2000" dirty="0" smtClean="0">
                <a:latin typeface="Comic Sans MS" pitchFamily="66" charset="0"/>
              </a:rPr>
              <a:t>ismo ih svjesni</a:t>
            </a:r>
            <a:endParaRPr lang="en-US" sz="2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>
                <a:solidFill>
                  <a:srgbClr val="C00000"/>
                </a:solidFill>
                <a:latin typeface="Comic Sans MS" pitchFamily="66" charset="0"/>
              </a:rPr>
              <a:t>Tipovi automatskih misli</a:t>
            </a:r>
            <a:endParaRPr lang="en-US" sz="4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158" y="1600200"/>
            <a:ext cx="8572560" cy="4525963"/>
          </a:xfrm>
        </p:spPr>
        <p:txBody>
          <a:bodyPr>
            <a:normAutofit/>
          </a:bodyPr>
          <a:lstStyle/>
          <a:p>
            <a:r>
              <a:rPr lang="hr-HR" sz="2300" dirty="0" smtClean="0">
                <a:latin typeface="Comic Sans MS" pitchFamily="66" charset="0"/>
              </a:rPr>
              <a:t>Netočne i nekorisne misli</a:t>
            </a:r>
          </a:p>
          <a:p>
            <a:pPr>
              <a:buNone/>
            </a:pPr>
            <a:r>
              <a:rPr lang="hr-HR" sz="2300" i="1" dirty="0" smtClean="0">
                <a:latin typeface="Comic Sans MS" pitchFamily="66" charset="0"/>
              </a:rPr>
              <a:t>“Učila sam cijeli dan a ništa ne znam”</a:t>
            </a:r>
          </a:p>
          <a:p>
            <a:r>
              <a:rPr lang="hr-HR" sz="2300" dirty="0" smtClean="0">
                <a:latin typeface="Comic Sans MS" pitchFamily="66" charset="0"/>
              </a:rPr>
              <a:t>Točne misli, ali s iskrivljenim zaključcima</a:t>
            </a:r>
          </a:p>
          <a:p>
            <a:pPr>
              <a:buNone/>
            </a:pPr>
            <a:r>
              <a:rPr lang="hr-HR" sz="2300" i="1" dirty="0" smtClean="0">
                <a:latin typeface="Comic Sans MS" pitchFamily="66" charset="0"/>
              </a:rPr>
              <a:t>“Nisam napravila što sam obećala. Zbog toga sam loša osoba.”</a:t>
            </a:r>
            <a:endParaRPr lang="hr-HR" sz="2300" i="1" dirty="0">
              <a:latin typeface="Comic Sans MS" pitchFamily="66" charset="0"/>
            </a:endParaRPr>
          </a:p>
          <a:p>
            <a:endParaRPr lang="hr-HR" sz="2300" dirty="0" smtClean="0">
              <a:latin typeface="Comic Sans MS" pitchFamily="66" charset="0"/>
            </a:endParaRPr>
          </a:p>
          <a:p>
            <a:r>
              <a:rPr lang="hr-HR" sz="2300" dirty="0" smtClean="0">
                <a:latin typeface="Comic Sans MS" pitchFamily="66" charset="0"/>
              </a:rPr>
              <a:t>Produktivne misli</a:t>
            </a:r>
          </a:p>
          <a:p>
            <a:pPr>
              <a:buNone/>
            </a:pPr>
            <a:r>
              <a:rPr lang="hr-HR" sz="2300" i="1" dirty="0" smtClean="0">
                <a:latin typeface="Comic Sans MS" pitchFamily="66" charset="0"/>
              </a:rPr>
              <a:t>“Ovo ne razumijem. Ali ako opet pročitam vjerojatno ću to razumjeti.”</a:t>
            </a:r>
            <a:endParaRPr lang="en-US" sz="2300" i="1" dirty="0" smtClean="0">
              <a:latin typeface="Comic Sans MS" pitchFamily="66" charset="0"/>
            </a:endParaRPr>
          </a:p>
          <a:p>
            <a:r>
              <a:rPr lang="hr-HR" sz="2300" dirty="0" smtClean="0">
                <a:latin typeface="Comic Sans MS" pitchFamily="66" charset="0"/>
              </a:rPr>
              <a:t>Ne produktivne misli (</a:t>
            </a:r>
            <a:r>
              <a:rPr lang="hr-HR" sz="2300" dirty="0" err="1" smtClean="0">
                <a:latin typeface="Comic Sans MS" pitchFamily="66" charset="0"/>
              </a:rPr>
              <a:t>disfunkcionalne</a:t>
            </a:r>
            <a:r>
              <a:rPr lang="hr-HR" sz="2300" dirty="0" smtClean="0">
                <a:latin typeface="Comic Sans MS" pitchFamily="66" charset="0"/>
              </a:rPr>
              <a:t>)</a:t>
            </a:r>
          </a:p>
          <a:p>
            <a:pPr>
              <a:buNone/>
            </a:pPr>
            <a:r>
              <a:rPr lang="hr-HR" sz="2300" i="1" dirty="0" smtClean="0">
                <a:latin typeface="Comic Sans MS" pitchFamily="66" charset="0"/>
              </a:rPr>
              <a:t>“Ovo ne razumijem. I nikad to neću razumjeti.”</a:t>
            </a:r>
          </a:p>
        </p:txBody>
      </p:sp>
      <p:pic>
        <p:nvPicPr>
          <p:cNvPr id="14338" name="Picture 2" descr="http://positivepsychologynews.com/ppnd_wp/wp-content/uploads/2013/01/thoughts-3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6125" y="4500570"/>
            <a:ext cx="2047875" cy="251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positivepsychologynews.com/ppnd_wp/wp-content/uploads/2013/01/thoughts-3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6644" y="4500570"/>
            <a:ext cx="2047875" cy="2514600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rgbClr val="C00000"/>
                </a:solidFill>
                <a:latin typeface="Comic Sans MS" pitchFamily="66" charset="0"/>
              </a:rPr>
              <a:t>Objašnjavanje automatskih misli pacijentima</a:t>
            </a:r>
            <a:endParaRPr lang="en-US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pPr algn="just"/>
            <a:r>
              <a:rPr lang="hr-HR" sz="2300" dirty="0" smtClean="0">
                <a:latin typeface="Comic Sans MS" pitchFamily="66" charset="0"/>
              </a:rPr>
              <a:t>Interpretacija situacija (a ne situacija sama za sebe) utječe na emocije, ponašanje i fiziološke odgovore pojedinca.</a:t>
            </a:r>
          </a:p>
          <a:p>
            <a:pPr algn="just">
              <a:buNone/>
            </a:pPr>
            <a:endParaRPr lang="hr-HR" sz="2300" dirty="0">
              <a:latin typeface="Comic Sans MS" pitchFamily="66" charset="0"/>
            </a:endParaRPr>
          </a:p>
          <a:p>
            <a:pPr algn="just">
              <a:buNone/>
            </a:pPr>
            <a:endParaRPr lang="hr-HR" sz="2300" dirty="0" smtClean="0">
              <a:latin typeface="Comic Sans MS" pitchFamily="66" charset="0"/>
            </a:endParaRPr>
          </a:p>
          <a:p>
            <a:pPr algn="just"/>
            <a:r>
              <a:rPr lang="hr-HR" sz="2300" dirty="0" smtClean="0">
                <a:latin typeface="Comic Sans MS" pitchFamily="66" charset="0"/>
              </a:rPr>
              <a:t>Govorimo pacijentu:</a:t>
            </a:r>
          </a:p>
          <a:p>
            <a:pPr algn="just"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- Ono što misliš utječe na to kako se osjećaš</a:t>
            </a:r>
          </a:p>
          <a:p>
            <a:pPr algn="just"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- Ponekad tvoje mišljenje nije ispravno ili je samo </a:t>
            </a:r>
          </a:p>
          <a:p>
            <a:pPr algn="just"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  djelomično ispravno</a:t>
            </a:r>
          </a:p>
          <a:p>
            <a:pPr algn="just"/>
            <a:endParaRPr lang="hr-HR" sz="2300" dirty="0">
              <a:latin typeface="Comic Sans MS" pitchFamily="66" charset="0"/>
            </a:endParaRPr>
          </a:p>
          <a:p>
            <a:pPr algn="just"/>
            <a:endParaRPr lang="hr-HR" sz="2300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hr-HR" sz="2300" dirty="0" smtClean="0">
                <a:latin typeface="Comic Sans MS" pitchFamily="66" charset="0"/>
              </a:rPr>
              <a:t>      “Nikada se neću udati”                    Tuga</a:t>
            </a:r>
          </a:p>
          <a:p>
            <a:pPr algn="just"/>
            <a:endParaRPr lang="hr-HR" sz="2300" dirty="0" smtClean="0">
              <a:latin typeface="Comic Sans MS" pitchFamily="66" charset="0"/>
            </a:endParaRPr>
          </a:p>
        </p:txBody>
      </p:sp>
      <p:sp>
        <p:nvSpPr>
          <p:cNvPr id="5" name="Elipsa 4"/>
          <p:cNvSpPr/>
          <p:nvPr/>
        </p:nvSpPr>
        <p:spPr>
          <a:xfrm>
            <a:off x="1643042" y="2857496"/>
            <a:ext cx="1928826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latin typeface="Comic Sans MS" pitchFamily="66" charset="0"/>
              </a:rPr>
              <a:t>MISLI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Elipsa 5"/>
          <p:cNvSpPr/>
          <p:nvPr/>
        </p:nvSpPr>
        <p:spPr>
          <a:xfrm>
            <a:off x="5572132" y="2857496"/>
            <a:ext cx="1928826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700" dirty="0" smtClean="0">
                <a:latin typeface="Comic Sans MS" pitchFamily="66" charset="0"/>
              </a:rPr>
              <a:t>OSJEĆAJI</a:t>
            </a:r>
            <a:endParaRPr lang="en-US" sz="1700" dirty="0">
              <a:latin typeface="Comic Sans MS" pitchFamily="66" charset="0"/>
            </a:endParaRPr>
          </a:p>
        </p:txBody>
      </p:sp>
      <p:cxnSp>
        <p:nvCxnSpPr>
          <p:cNvPr id="8" name="Ravni poveznik sa strelicom 7"/>
          <p:cNvCxnSpPr/>
          <p:nvPr/>
        </p:nvCxnSpPr>
        <p:spPr>
          <a:xfrm>
            <a:off x="4071934" y="3143248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ipsa 8"/>
          <p:cNvSpPr/>
          <p:nvPr/>
        </p:nvSpPr>
        <p:spPr>
          <a:xfrm>
            <a:off x="1643042" y="5286388"/>
            <a:ext cx="1928826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latin typeface="Comic Sans MS" pitchFamily="66" charset="0"/>
              </a:rPr>
              <a:t>MISAO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0" name="Elipsa 9"/>
          <p:cNvSpPr/>
          <p:nvPr/>
        </p:nvSpPr>
        <p:spPr>
          <a:xfrm>
            <a:off x="5357818" y="5357826"/>
            <a:ext cx="1928826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700" dirty="0" smtClean="0">
                <a:latin typeface="Comic Sans MS" pitchFamily="66" charset="0"/>
              </a:rPr>
              <a:t>OSJEĆAJ</a:t>
            </a:r>
            <a:endParaRPr lang="en-US" sz="17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positivepsychologynews.com/ppnd_wp/wp-content/uploads/2013/01/thoughts-3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6644" y="4572008"/>
            <a:ext cx="2047875" cy="2514600"/>
          </a:xfrm>
          <a:prstGeom prst="rect">
            <a:avLst/>
          </a:prstGeom>
          <a:noFill/>
        </p:spPr>
      </p:pic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hr-HR" sz="2500" b="1" dirty="0" smtClean="0">
                <a:latin typeface="Comic Sans MS" pitchFamily="66" charset="0"/>
              </a:rPr>
              <a:t>Koraci u terapiji:</a:t>
            </a:r>
          </a:p>
          <a:p>
            <a:pPr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                  1. Identificirati automatske misli</a:t>
            </a:r>
          </a:p>
          <a:p>
            <a:pPr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                  2. Vrednovati i odgovoriti na automatske misli</a:t>
            </a:r>
          </a:p>
          <a:p>
            <a:pPr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                  3. Rješavati problem ako je misao točna.</a:t>
            </a:r>
          </a:p>
          <a:p>
            <a:pPr algn="just">
              <a:buNone/>
            </a:pPr>
            <a:endParaRPr lang="hr-HR" sz="2300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hr-HR" sz="2300" dirty="0" smtClean="0">
                <a:latin typeface="Comic Sans MS" pitchFamily="66" charset="0"/>
              </a:rPr>
              <a:t>1. Pitanje: </a:t>
            </a:r>
            <a:r>
              <a:rPr lang="hr-HR" sz="2300" i="1" dirty="0" smtClean="0">
                <a:latin typeface="Comic Sans MS" pitchFamily="66" charset="0"/>
              </a:rPr>
              <a:t>Što je upravo prošlo mojom glavom?</a:t>
            </a:r>
          </a:p>
          <a:p>
            <a:pPr algn="just"/>
            <a:endParaRPr lang="hr-HR" sz="2300" i="1" dirty="0">
              <a:latin typeface="Comic Sans MS" pitchFamily="66" charset="0"/>
            </a:endParaRPr>
          </a:p>
          <a:p>
            <a:pPr algn="just">
              <a:buNone/>
            </a:pPr>
            <a:r>
              <a:rPr lang="hr-HR" sz="2300" dirty="0" smtClean="0">
                <a:latin typeface="Comic Sans MS" pitchFamily="66" charset="0"/>
              </a:rPr>
              <a:t>2. I</a:t>
            </a:r>
            <a:r>
              <a:rPr lang="hr-HR" sz="2300" dirty="0" smtClean="0">
                <a:latin typeface="Comic Sans MS" pitchFamily="66" charset="0"/>
              </a:rPr>
              <a:t>dentificiranje, vrednovanje i odgovaranje na automatske misli (u pojedinim situacijama) najčešće dovodi do pozitivnog pomaka u raspoloženju.</a:t>
            </a:r>
          </a:p>
          <a:p>
            <a:pPr algn="just">
              <a:buNone/>
            </a:pPr>
            <a:r>
              <a:rPr lang="hr-HR" sz="2300" dirty="0" smtClean="0">
                <a:latin typeface="Comic Sans MS" pitchFamily="66" charset="0"/>
              </a:rPr>
              <a:t>    - pogrešne automatske misli</a:t>
            </a:r>
          </a:p>
          <a:p>
            <a:pPr algn="just">
              <a:buNone/>
            </a:pPr>
            <a:endParaRPr lang="hr-HR" sz="2300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hr-HR" sz="2300" dirty="0" smtClean="0">
                <a:latin typeface="Comic Sans MS" pitchFamily="66" charset="0"/>
              </a:rPr>
              <a:t>3. Kod točnih automatskih misli potrebno riješiti</a:t>
            </a:r>
          </a:p>
          <a:p>
            <a:pPr algn="just"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 problem.</a:t>
            </a:r>
            <a:endParaRPr lang="hr-HR" sz="2300" dirty="0" smtClean="0">
              <a:latin typeface="Comic Sans MS" pitchFamily="66" charset="0"/>
            </a:endParaRPr>
          </a:p>
          <a:p>
            <a:pPr algn="just">
              <a:buNone/>
            </a:pPr>
            <a:endParaRPr lang="hr-HR" sz="2300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hr-HR" sz="2300" dirty="0" smtClean="0">
                <a:latin typeface="Comic Sans MS" pitchFamily="66" charset="0"/>
              </a:rPr>
              <a:t>Na kraju potrebno provjeriti da li je pacijent shvatio</a:t>
            </a:r>
          </a:p>
          <a:p>
            <a:pPr algn="just">
              <a:buNone/>
            </a:pPr>
            <a:r>
              <a:rPr lang="hr-HR" sz="2300" dirty="0" smtClean="0">
                <a:latin typeface="Comic Sans MS" pitchFamily="66" charset="0"/>
              </a:rPr>
              <a:t>kognitivni model.</a:t>
            </a:r>
          </a:p>
          <a:p>
            <a:pPr algn="just">
              <a:buNone/>
            </a:pPr>
            <a:endParaRPr lang="hr-HR" sz="2300" dirty="0" smtClean="0">
              <a:latin typeface="Comic Sans MS" pitchFamily="66" charset="0"/>
            </a:endParaRPr>
          </a:p>
          <a:p>
            <a:pPr algn="just">
              <a:buNone/>
            </a:pPr>
            <a:endParaRPr lang="hr-HR" sz="2300" dirty="0" smtClean="0">
              <a:latin typeface="Comic Sans MS" pitchFamily="66" charset="0"/>
            </a:endParaRPr>
          </a:p>
          <a:p>
            <a:pPr algn="just"/>
            <a:endParaRPr lang="en-US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>
                <a:solidFill>
                  <a:srgbClr val="C00000"/>
                </a:solidFill>
                <a:latin typeface="Comic Sans MS" pitchFamily="66" charset="0"/>
              </a:rPr>
              <a:t>Otkrivanje automatskih misli</a:t>
            </a:r>
            <a:endParaRPr lang="en-US" sz="4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14338" name="Picture 2" descr="http://positivepsychologynews.com/ppnd_wp/wp-content/uploads/2013/01/thoughts-3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6125" y="4500570"/>
            <a:ext cx="2047875" cy="2514600"/>
          </a:xfrm>
          <a:prstGeom prst="rect">
            <a:avLst/>
          </a:prstGeom>
          <a:noFill/>
        </p:spPr>
      </p:pic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hr-HR" sz="2300" b="1" dirty="0">
                <a:latin typeface="Comic Sans MS" pitchFamily="66" charset="0"/>
              </a:rPr>
              <a:t>o</a:t>
            </a:r>
            <a:r>
              <a:rPr lang="hr-HR" sz="2300" b="1" dirty="0" smtClean="0">
                <a:latin typeface="Comic Sans MS" pitchFamily="66" charset="0"/>
              </a:rPr>
              <a:t>tkrivanje automatskih misli koje nastaju na seansi</a:t>
            </a:r>
          </a:p>
          <a:p>
            <a:pPr marL="514350" indent="-514350">
              <a:buNone/>
            </a:pPr>
            <a:r>
              <a:rPr lang="hr-HR" sz="2300" b="1" dirty="0" smtClean="0">
                <a:latin typeface="Comic Sans MS" pitchFamily="66" charset="0"/>
              </a:rPr>
              <a:t>   </a:t>
            </a:r>
            <a:r>
              <a:rPr lang="hr-HR" sz="2300" dirty="0" smtClean="0">
                <a:latin typeface="Comic Sans MS" pitchFamily="66" charset="0"/>
              </a:rPr>
              <a:t>- misli o samom pacijentu “Tako sam neuspješna”</a:t>
            </a:r>
          </a:p>
          <a:p>
            <a:pPr marL="514350" indent="-514350"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- misli o terapeutu “On me ne razumije”</a:t>
            </a:r>
          </a:p>
          <a:p>
            <a:pPr marL="514350" indent="-514350"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- o predmetu razgovora “Nije pošteno da dobijem toliko zadaće”</a:t>
            </a:r>
          </a:p>
          <a:p>
            <a:pPr marL="514350" indent="-514350">
              <a:buAutoNum type="alphaLcParenR" startAt="2"/>
            </a:pPr>
            <a:r>
              <a:rPr lang="hr-HR" sz="2300" b="1" dirty="0" smtClean="0">
                <a:latin typeface="Comic Sans MS" pitchFamily="66" charset="0"/>
              </a:rPr>
              <a:t>otkrivanje automatskih misli u specifičnim situacijama</a:t>
            </a:r>
          </a:p>
          <a:p>
            <a:pPr marL="514350" indent="-514350"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- pomoću imaginacije “Zamislite da ste sada na…osjećate se…opišite što detaljnije…”</a:t>
            </a:r>
          </a:p>
          <a:p>
            <a:pPr marL="514350" indent="-514350"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- igranjem uloga “Terapeut i pacijent glume”</a:t>
            </a:r>
          </a:p>
          <a:p>
            <a:pPr marL="514350" indent="-514350"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- pretpostavljanjem “Terapeut navodi neke misli”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positivepsychologynews.com/ppnd_wp/wp-content/uploads/2013/01/thoughts-3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6125" y="4572008"/>
            <a:ext cx="2047875" cy="2514600"/>
          </a:xfrm>
          <a:prstGeom prst="rect">
            <a:avLst/>
          </a:prstGeom>
          <a:noFill/>
        </p:spPr>
      </p:pic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0034" y="500042"/>
            <a:ext cx="7901014" cy="5626121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hr-HR" sz="2300" b="1" dirty="0" smtClean="0">
                <a:latin typeface="Comic Sans MS" pitchFamily="66" charset="0"/>
              </a:rPr>
              <a:t>Tehnike za otkrivanje automatskih misli</a:t>
            </a:r>
          </a:p>
          <a:p>
            <a:pPr>
              <a:buNone/>
            </a:pPr>
            <a:endParaRPr lang="hr-HR" sz="23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hr-HR" sz="2100" dirty="0" smtClean="0">
                <a:latin typeface="Comic Sans MS" pitchFamily="66" charset="0"/>
              </a:rPr>
              <a:t>Osnovno pitanje:</a:t>
            </a:r>
          </a:p>
          <a:p>
            <a:pPr>
              <a:buNone/>
            </a:pPr>
            <a:r>
              <a:rPr lang="hr-HR" sz="2100" dirty="0">
                <a:latin typeface="Comic Sans MS" pitchFamily="66" charset="0"/>
              </a:rPr>
              <a:t> </a:t>
            </a:r>
            <a:r>
              <a:rPr lang="hr-HR" sz="2100" dirty="0" smtClean="0">
                <a:latin typeface="Comic Sans MS" pitchFamily="66" charset="0"/>
              </a:rPr>
              <a:t>           </a:t>
            </a:r>
            <a:r>
              <a:rPr lang="hr-HR" sz="2100" i="1" dirty="0" smtClean="0">
                <a:latin typeface="Comic Sans MS" pitchFamily="66" charset="0"/>
              </a:rPr>
              <a:t>“Što vam je upravo tada prošlo kroz glavu?”</a:t>
            </a:r>
          </a:p>
          <a:p>
            <a:pPr>
              <a:buNone/>
            </a:pPr>
            <a:endParaRPr lang="hr-HR" sz="2100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hr-HR" sz="2100" dirty="0" smtClean="0">
                <a:latin typeface="Comic Sans MS" pitchFamily="66" charset="0"/>
              </a:rPr>
              <a:t>Za identificiranje automatskih misli:</a:t>
            </a:r>
          </a:p>
          <a:p>
            <a:pPr algn="just">
              <a:buNone/>
            </a:pPr>
            <a:r>
              <a:rPr lang="hr-HR" sz="2100" dirty="0" smtClean="0">
                <a:latin typeface="Comic Sans MS" pitchFamily="66" charset="0"/>
              </a:rPr>
              <a:t>1. Postaviti to pitanje u trenutku kada se za vrijeme seanse primijeti promjena u pacijentovu raspoloženju.</a:t>
            </a:r>
          </a:p>
          <a:p>
            <a:pPr algn="just">
              <a:buNone/>
            </a:pPr>
            <a:r>
              <a:rPr lang="hr-HR" sz="2100" dirty="0" smtClean="0">
                <a:latin typeface="Comic Sans MS" pitchFamily="66" charset="0"/>
              </a:rPr>
              <a:t>2. Postaviti to pitanje u trenutku kada dođe do promjena raspoloženja dok pacijent opisuje problemsku situaciju.</a:t>
            </a:r>
          </a:p>
          <a:p>
            <a:pPr algn="just">
              <a:buNone/>
            </a:pPr>
            <a:r>
              <a:rPr lang="hr-HR" sz="2100" dirty="0" smtClean="0">
                <a:latin typeface="Comic Sans MS" pitchFamily="66" charset="0"/>
              </a:rPr>
              <a:t>3. Ako je potrebno, tražiti od pacijenta da situaciju </a:t>
            </a:r>
          </a:p>
          <a:p>
            <a:pPr algn="just">
              <a:buNone/>
            </a:pPr>
            <a:r>
              <a:rPr lang="hr-HR" sz="2100" dirty="0">
                <a:latin typeface="Comic Sans MS" pitchFamily="66" charset="0"/>
              </a:rPr>
              <a:t> </a:t>
            </a:r>
            <a:r>
              <a:rPr lang="hr-HR" sz="2100" dirty="0" smtClean="0">
                <a:latin typeface="Comic Sans MS" pitchFamily="66" charset="0"/>
              </a:rPr>
              <a:t>   opiše sa što više detalja i u sadašnjem vremenu </a:t>
            </a:r>
          </a:p>
          <a:p>
            <a:pPr algn="just">
              <a:buNone/>
            </a:pPr>
            <a:r>
              <a:rPr lang="hr-HR" sz="2100" dirty="0">
                <a:latin typeface="Comic Sans MS" pitchFamily="66" charset="0"/>
              </a:rPr>
              <a:t> </a:t>
            </a:r>
            <a:r>
              <a:rPr lang="hr-HR" sz="2100" dirty="0" smtClean="0">
                <a:latin typeface="Comic Sans MS" pitchFamily="66" charset="0"/>
              </a:rPr>
              <a:t>   te tada postaviti navedeno pitanje.</a:t>
            </a:r>
          </a:p>
          <a:p>
            <a:pPr algn="just">
              <a:buNone/>
            </a:pPr>
            <a:r>
              <a:rPr lang="hr-HR" sz="2100" dirty="0" smtClean="0">
                <a:latin typeface="Comic Sans MS" pitchFamily="66" charset="0"/>
              </a:rPr>
              <a:t>4. Ako je potrebno, tražiti od pacijenta igranje </a:t>
            </a:r>
          </a:p>
          <a:p>
            <a:pPr algn="just">
              <a:buNone/>
            </a:pPr>
            <a:r>
              <a:rPr lang="hr-HR" sz="2100" dirty="0">
                <a:latin typeface="Comic Sans MS" pitchFamily="66" charset="0"/>
              </a:rPr>
              <a:t> </a:t>
            </a:r>
            <a:r>
              <a:rPr lang="hr-HR" sz="2100" dirty="0" smtClean="0">
                <a:latin typeface="Comic Sans MS" pitchFamily="66" charset="0"/>
              </a:rPr>
              <a:t>   uloga za konkretnu situaciju i zatim postaviti </a:t>
            </a:r>
          </a:p>
          <a:p>
            <a:pPr algn="just">
              <a:buNone/>
            </a:pPr>
            <a:r>
              <a:rPr lang="hr-HR" sz="2100" dirty="0">
                <a:latin typeface="Comic Sans MS" pitchFamily="66" charset="0"/>
              </a:rPr>
              <a:t> </a:t>
            </a:r>
            <a:r>
              <a:rPr lang="hr-HR" sz="2100" dirty="0" smtClean="0">
                <a:latin typeface="Comic Sans MS" pitchFamily="66" charset="0"/>
              </a:rPr>
              <a:t>   navedeno pitanje.</a:t>
            </a:r>
            <a:endParaRPr lang="en-US" sz="21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positivepsychologynews.com/ppnd_wp/wp-content/uploads/2013/01/thoughts-3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6125" y="4500570"/>
            <a:ext cx="2047875" cy="2514600"/>
          </a:xfrm>
          <a:prstGeom prst="rect">
            <a:avLst/>
          </a:prstGeom>
          <a:noFill/>
        </p:spPr>
      </p:pic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sz="2300" dirty="0" smtClean="0">
                <a:latin typeface="Comic Sans MS" pitchFamily="66" charset="0"/>
              </a:rPr>
              <a:t>Dodatna pitanja za otkrivanje automatskih misli:</a:t>
            </a:r>
          </a:p>
          <a:p>
            <a:pPr marL="457200" indent="-457200">
              <a:buAutoNum type="arabicPeriod"/>
            </a:pPr>
            <a:r>
              <a:rPr lang="hr-HR" sz="2300" dirty="0" smtClean="0">
                <a:latin typeface="Comic Sans MS" pitchFamily="66" charset="0"/>
              </a:rPr>
              <a:t>Što pretpostavljate da ste mogli misliti?</a:t>
            </a:r>
          </a:p>
          <a:p>
            <a:pPr marL="457200" indent="-457200">
              <a:buAutoNum type="arabicPeriod"/>
            </a:pPr>
            <a:r>
              <a:rPr lang="hr-HR" sz="2300" dirty="0" smtClean="0">
                <a:latin typeface="Comic Sans MS" pitchFamily="66" charset="0"/>
              </a:rPr>
              <a:t>Mislite li da ste mogli misliti o _____ ili _____?</a:t>
            </a:r>
          </a:p>
          <a:p>
            <a:pPr marL="457200" indent="-457200">
              <a:buNone/>
            </a:pPr>
            <a:r>
              <a:rPr lang="hr-HR" sz="2300" dirty="0" smtClean="0">
                <a:latin typeface="Comic Sans MS" pitchFamily="66" charset="0"/>
              </a:rPr>
              <a:t>    (Terapeut predlaže nekoliko vjerojatnih mogućnosti)</a:t>
            </a:r>
          </a:p>
          <a:p>
            <a:pPr marL="457200" indent="-457200">
              <a:buAutoNum type="arabicPeriod"/>
            </a:pPr>
            <a:r>
              <a:rPr lang="hr-HR" sz="2300" dirty="0" smtClean="0">
                <a:latin typeface="Comic Sans MS" pitchFamily="66" charset="0"/>
              </a:rPr>
              <a:t>Jeste li zamislili nešto što se moglo dogoditi ili zapamtili nešto što se dogodilo?</a:t>
            </a:r>
          </a:p>
          <a:p>
            <a:pPr marL="457200" indent="-457200">
              <a:buAutoNum type="arabicPeriod"/>
            </a:pPr>
            <a:r>
              <a:rPr lang="hr-HR" sz="2300" dirty="0" smtClean="0">
                <a:latin typeface="Comic Sans MS" pitchFamily="66" charset="0"/>
              </a:rPr>
              <a:t>Što vama znači ta situacija? (Ili što o vama kaže?)</a:t>
            </a:r>
          </a:p>
          <a:p>
            <a:pPr marL="457200" indent="-457200">
              <a:buAutoNum type="arabicPeriod"/>
            </a:pPr>
            <a:r>
              <a:rPr lang="hr-HR" sz="2300" dirty="0" smtClean="0">
                <a:latin typeface="Comic Sans MS" pitchFamily="66" charset="0"/>
              </a:rPr>
              <a:t>Jeste li pomislili ______? </a:t>
            </a:r>
          </a:p>
          <a:p>
            <a:pPr marL="457200" indent="-457200">
              <a:buNone/>
            </a:pPr>
            <a:r>
              <a:rPr lang="hr-HR" sz="2300" dirty="0">
                <a:latin typeface="Comic Sans MS" pitchFamily="66" charset="0"/>
              </a:rPr>
              <a:t> </a:t>
            </a:r>
            <a:r>
              <a:rPr lang="hr-HR" sz="2300" dirty="0" smtClean="0">
                <a:latin typeface="Comic Sans MS" pitchFamily="66" charset="0"/>
              </a:rPr>
              <a:t>   (Terapeut predlaže misao suprotnu onoj koju očekuje.)</a:t>
            </a:r>
            <a:endParaRPr lang="en-US" sz="23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positivepsychologynews.com/ppnd_wp/wp-content/uploads/2013/01/thoughts-3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82" y="4500570"/>
            <a:ext cx="2047875" cy="2514600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143000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solidFill>
                  <a:srgbClr val="C00000"/>
                </a:solidFill>
                <a:latin typeface="Comic Sans MS" pitchFamily="66" charset="0"/>
              </a:rPr>
              <a:t>Identificiranje dodatnih automatskih misli</a:t>
            </a:r>
            <a:endParaRPr lang="en-US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85720" y="1600200"/>
            <a:ext cx="8401080" cy="497207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hr-HR" sz="2300" dirty="0" smtClean="0">
                <a:latin typeface="Comic Sans MS" pitchFamily="66" charset="0"/>
              </a:rPr>
              <a:t>Pacijent uglavnom ima automatsku misao o specifičnoj situaciji.</a:t>
            </a:r>
          </a:p>
          <a:p>
            <a:pPr algn="ctr">
              <a:buNone/>
            </a:pPr>
            <a:r>
              <a:rPr lang="hr-HR" sz="2300" i="1" dirty="0" smtClean="0">
                <a:latin typeface="Comic Sans MS" pitchFamily="66" charset="0"/>
              </a:rPr>
              <a:t>“</a:t>
            </a:r>
            <a:r>
              <a:rPr lang="hr-HR" sz="2300" i="1" dirty="0">
                <a:latin typeface="Comic Sans MS" pitchFamily="66" charset="0"/>
              </a:rPr>
              <a:t>B</a:t>
            </a:r>
            <a:r>
              <a:rPr lang="hr-HR" sz="2300" i="1" dirty="0" smtClean="0">
                <a:latin typeface="Comic Sans MS" pitchFamily="66" charset="0"/>
              </a:rPr>
              <a:t>ude vikao na mene”</a:t>
            </a:r>
          </a:p>
          <a:p>
            <a:pPr algn="ctr">
              <a:buNone/>
            </a:pPr>
            <a:endParaRPr lang="hr-HR" sz="2300" dirty="0">
              <a:latin typeface="Comic Sans MS" pitchFamily="66" charset="0"/>
            </a:endParaRPr>
          </a:p>
          <a:p>
            <a:pPr algn="ctr">
              <a:buNone/>
            </a:pPr>
            <a:r>
              <a:rPr lang="hr-HR" sz="2300" dirty="0" smtClean="0">
                <a:latin typeface="Comic Sans MS" pitchFamily="66" charset="0"/>
              </a:rPr>
              <a:t>Zatim automatske misli o svojim osjećajima i tjelesnim senzacijama.</a:t>
            </a:r>
          </a:p>
          <a:p>
            <a:pPr algn="ctr">
              <a:buNone/>
            </a:pPr>
            <a:r>
              <a:rPr lang="hr-HR" sz="2300" i="1" dirty="0" smtClean="0">
                <a:latin typeface="Comic Sans MS" pitchFamily="66" charset="0"/>
              </a:rPr>
              <a:t>“Svi vide da me je strah”</a:t>
            </a:r>
          </a:p>
          <a:p>
            <a:pPr algn="ctr">
              <a:buNone/>
            </a:pPr>
            <a:endParaRPr lang="hr-HR" sz="2300" dirty="0">
              <a:latin typeface="Comic Sans MS" pitchFamily="66" charset="0"/>
            </a:endParaRPr>
          </a:p>
          <a:p>
            <a:pPr algn="ctr">
              <a:buNone/>
            </a:pPr>
            <a:r>
              <a:rPr lang="hr-HR" sz="2300" dirty="0" smtClean="0">
                <a:latin typeface="Comic Sans MS" pitchFamily="66" charset="0"/>
              </a:rPr>
              <a:t>Zatim automatske misli nakon incidenta.</a:t>
            </a:r>
          </a:p>
          <a:p>
            <a:pPr algn="ctr">
              <a:buNone/>
            </a:pPr>
            <a:r>
              <a:rPr lang="hr-HR" sz="2300" i="1" dirty="0" smtClean="0">
                <a:latin typeface="Comic Sans MS" pitchFamily="66" charset="0"/>
              </a:rPr>
              <a:t>“Ništa ne mogu napraviti kako treba”</a:t>
            </a:r>
          </a:p>
          <a:p>
            <a:pPr algn="ctr">
              <a:buNone/>
            </a:pPr>
            <a:endParaRPr lang="hr-HR" sz="2300" dirty="0">
              <a:latin typeface="Comic Sans MS" pitchFamily="66" charset="0"/>
            </a:endParaRPr>
          </a:p>
          <a:p>
            <a:pPr>
              <a:buNone/>
            </a:pPr>
            <a:r>
              <a:rPr lang="hr-HR" sz="2300" dirty="0" smtClean="0">
                <a:latin typeface="Comic Sans MS" pitchFamily="66" charset="0"/>
              </a:rPr>
              <a:t>Potrebno provjeriti koda je pacijent bio najuznemireniji </a:t>
            </a:r>
          </a:p>
          <a:p>
            <a:pPr>
              <a:buNone/>
            </a:pPr>
            <a:r>
              <a:rPr lang="hr-HR" sz="2300" dirty="0" smtClean="0">
                <a:latin typeface="Comic Sans MS" pitchFamily="66" charset="0"/>
              </a:rPr>
              <a:t>i koje su automatske misli kada prisutne.</a:t>
            </a:r>
            <a:endParaRPr lang="en-US" sz="2300" dirty="0">
              <a:latin typeface="Comic Sans MS" pitchFamily="66" charset="0"/>
            </a:endParaRPr>
          </a:p>
        </p:txBody>
      </p:sp>
      <p:cxnSp>
        <p:nvCxnSpPr>
          <p:cNvPr id="6" name="Ravni poveznik sa strelicom 5"/>
          <p:cNvCxnSpPr/>
          <p:nvPr/>
        </p:nvCxnSpPr>
        <p:spPr>
          <a:xfrm rot="5400000">
            <a:off x="4251323" y="2892421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ni poveznik sa strelicom 6"/>
          <p:cNvCxnSpPr/>
          <p:nvPr/>
        </p:nvCxnSpPr>
        <p:spPr>
          <a:xfrm rot="5400000">
            <a:off x="4251323" y="4321181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1257</Words>
  <Application>Microsoft Office PowerPoint</Application>
  <PresentationFormat>Prikaz na zaslonu (4:3)</PresentationFormat>
  <Paragraphs>175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16</vt:i4>
      </vt:variant>
    </vt:vector>
  </HeadingPairs>
  <TitlesOfParts>
    <vt:vector size="17" baseType="lpstr">
      <vt:lpstr>Office tema</vt:lpstr>
      <vt:lpstr>Identifikacija automatskih misli</vt:lpstr>
      <vt:lpstr>Automatske misli</vt:lpstr>
      <vt:lpstr>Tipovi automatskih misli</vt:lpstr>
      <vt:lpstr>Objašnjavanje automatskih misli pacijentima</vt:lpstr>
      <vt:lpstr>Slajd 5</vt:lpstr>
      <vt:lpstr>Otkrivanje automatskih misli</vt:lpstr>
      <vt:lpstr>Slajd 7</vt:lpstr>
      <vt:lpstr>Slajd 8</vt:lpstr>
      <vt:lpstr>Identificiranje dodatnih automatskih misli</vt:lpstr>
      <vt:lpstr>Identificiranje problematične situacije</vt:lpstr>
      <vt:lpstr>Slajd 11</vt:lpstr>
      <vt:lpstr>Imenovanje automatskih misli ugrađenih u govor</vt:lpstr>
      <vt:lpstr>Mijenjanje misli koje su iznesene u telegrafskom obliku ili u obliku pitanja</vt:lpstr>
      <vt:lpstr>Slajd 14</vt:lpstr>
      <vt:lpstr>Podučavanje pacijenata identifikaciji automatskih misli</vt:lpstr>
      <vt:lpstr>Slajd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Identifikacija automatskih misli</dc:title>
  <dc:creator>Miljana</dc:creator>
  <cp:lastModifiedBy>Miljana</cp:lastModifiedBy>
  <cp:revision>24</cp:revision>
  <dcterms:created xsi:type="dcterms:W3CDTF">2015-05-29T09:54:50Z</dcterms:created>
  <dcterms:modified xsi:type="dcterms:W3CDTF">2015-05-29T12:43:59Z</dcterms:modified>
</cp:coreProperties>
</file>