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9" r:id="rId3"/>
    <p:sldId id="257" r:id="rId4"/>
    <p:sldId id="260" r:id="rId5"/>
    <p:sldId id="261" r:id="rId6"/>
    <p:sldId id="258" r:id="rId7"/>
    <p:sldId id="266" r:id="rId8"/>
    <p:sldId id="265" r:id="rId9"/>
    <p:sldId id="264" r:id="rId10"/>
    <p:sldId id="263" r:id="rId11"/>
    <p:sldId id="267" r:id="rId12"/>
    <p:sldId id="262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75C8D-3694-401F-8DE2-C2195F944396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76889-9EED-438F-B19C-94C2C5ADD5C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6889-9EED-438F-B19C-94C2C5ADD5C2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D61-D908-4CC0-9359-5F1E70AB09C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9D61-D908-4CC0-9359-5F1E70AB09C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9D61-D908-4CC0-9359-5F1E70AB0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333A-6812-4E0F-90DE-A5E639C49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653136"/>
            <a:ext cx="4822304" cy="1035546"/>
          </a:xfrm>
        </p:spPr>
        <p:txBody>
          <a:bodyPr>
            <a:normAutofit fontScale="90000"/>
          </a:bodyPr>
          <a:lstStyle/>
          <a:p>
            <a:pPr algn="r"/>
            <a:r>
              <a:rPr lang="hr-HR" sz="4000" dirty="0" smtClean="0">
                <a:solidFill>
                  <a:schemeClr val="bg1"/>
                </a:solidFill>
                <a:latin typeface="Futura Md BT" pitchFamily="34" charset="0"/>
              </a:rPr>
              <a:t>IMAGINACIJA</a:t>
            </a:r>
            <a:br>
              <a:rPr lang="hr-HR" sz="4000" dirty="0" smtClean="0">
                <a:solidFill>
                  <a:schemeClr val="bg1"/>
                </a:solidFill>
                <a:latin typeface="Futura Md BT" pitchFamily="34" charset="0"/>
              </a:rPr>
            </a:br>
            <a:r>
              <a:rPr lang="hr-HR" sz="4000" dirty="0" smtClean="0">
                <a:solidFill>
                  <a:schemeClr val="bg1"/>
                </a:solidFill>
                <a:latin typeface="Futura Md BT" pitchFamily="34" charset="0"/>
              </a:rPr>
              <a:t>(predočavanje)</a:t>
            </a:r>
            <a:endParaRPr lang="en-US" sz="4000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548680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prstClr val="white"/>
                </a:solidFill>
                <a:latin typeface="Futura Md BT" pitchFamily="34" charset="0"/>
              </a:rPr>
              <a:t>Jelena Portner Pavićević</a:t>
            </a:r>
            <a:endParaRPr lang="en-US" sz="2400" dirty="0">
              <a:solidFill>
                <a:prstClr val="white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99992" y="1196752"/>
            <a:ext cx="4644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IZAZIVANJE PREDODŽBI KAO TERAPIJSKI POSTUPAK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2564904"/>
            <a:ext cx="464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bg1"/>
                </a:solidFill>
              </a:rPr>
              <a:t>Izazivanje suprotne predodžbe u svrhu odgovora na spontanu predodžbu.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4509120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Tehnike izazivanja predodžbi:</a:t>
            </a:r>
          </a:p>
          <a:p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sz="2000" dirty="0" smtClean="0">
                <a:solidFill>
                  <a:schemeClr val="bg1"/>
                </a:solidFill>
              </a:rPr>
              <a:t>- UVJEŽBAVANJE TEHNIKA ZA SUOČAVANJE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- UDALJAVANJE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- SMANJENJE OPAŽANE PRIJETNJE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13" name="Picture 12" descr="bcXCKIXHxu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4262308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Uvježbavanje tehnika za suočavanje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3" name="Picture 8" descr="C:\Program Files\Microsoft Office\MEDIA\OFFICE12\Lines\BD1021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52736"/>
            <a:ext cx="5934075" cy="19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141277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Služi da bi klijent imaginacijom uvježbavao tehnike suočavanja.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8529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Uvježbavanje tehnika za suočavanje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8529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Suočavanje u imaginaciji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2852936"/>
            <a:ext cx="8175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vs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987824" y="3284984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1547664" y="386104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Terapeut izaziva predodžbu da bi klijent vježbao tehnike kognitivne terapije.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516216" y="3284984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580112" y="386104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Klijent zamišlja kako se suočava u spontanoj predodžbi.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Udaljavanje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3" name="Picture 8" descr="C:\Program Files\Microsoft Office\MEDIA\OFFICE12\Lines\BD1021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052736"/>
            <a:ext cx="5934075" cy="19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126876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Tehnika koja smanjuje uznemirenost i pomaže klijentu da problem vidi u široj perspektivi.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213285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 distancirajuća tehnika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 uključuje veće vremensko razdoblje (godinu)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328498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Smanjenje opažane prijetnje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14" name="Picture 8" descr="C:\Program Files\Microsoft Office\MEDIA\OFFICE12\Lines\BD1021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33056"/>
            <a:ext cx="5934075" cy="190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95736" y="414908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Klijent razmatra situaciju s realističnijom procjenom stvarne prijetnje.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1720" y="4077072"/>
            <a:ext cx="5591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HVALA NA PAŽNJI!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152" y="1052736"/>
            <a:ext cx="3060848" cy="994122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>
                <a:solidFill>
                  <a:schemeClr val="bg1"/>
                </a:solidFill>
              </a:rPr>
              <a:t>IDENTIFICIRANJE </a:t>
            </a:r>
            <a:br>
              <a:rPr lang="hr-HR" sz="3200" dirty="0" smtClean="0">
                <a:solidFill>
                  <a:schemeClr val="bg1"/>
                </a:solidFill>
              </a:rPr>
            </a:br>
            <a:r>
              <a:rPr lang="hr-HR" sz="3200" dirty="0" smtClean="0">
                <a:solidFill>
                  <a:schemeClr val="bg1"/>
                </a:solidFill>
              </a:rPr>
              <a:t>PREDODŽBI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bg1"/>
                </a:solidFill>
              </a:rPr>
              <a:t>Mnogi klijenti automatske misli ne doživljavaju kao  neizgovorene riječi, već u obliku </a:t>
            </a:r>
            <a:r>
              <a:rPr lang="hr-HR" sz="2400" b="1" i="1" dirty="0" smtClean="0">
                <a:solidFill>
                  <a:schemeClr val="bg1"/>
                </a:solidFill>
              </a:rPr>
              <a:t>predodžbi.</a:t>
            </a:r>
            <a:endParaRPr lang="hr-HR" sz="24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28498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solidFill>
                  <a:schemeClr val="bg1"/>
                </a:solidFill>
              </a:rPr>
              <a:t>rijetki o tome izvještavaju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- vrlo kratke, često uznemirujuće i </a:t>
            </a:r>
            <a:br>
              <a:rPr lang="hr-HR" sz="2000" dirty="0" smtClean="0">
                <a:solidFill>
                  <a:schemeClr val="bg1"/>
                </a:solidFill>
              </a:rPr>
            </a:br>
            <a:r>
              <a:rPr lang="hr-HR" sz="2000" dirty="0" smtClean="0">
                <a:solidFill>
                  <a:schemeClr val="bg1"/>
                </a:solidFill>
              </a:rPr>
              <a:t>  potisnute iz svijesti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797152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 </a:t>
            </a:r>
            <a:r>
              <a:rPr lang="hr-HR" sz="2400" dirty="0" smtClean="0">
                <a:solidFill>
                  <a:schemeClr val="bg1"/>
                </a:solidFill>
              </a:rPr>
              <a:t>Neuspjeh u identificiranju i odgovaranju na spontane predodžbe  - održavanje neugode kod klijenta</a:t>
            </a:r>
            <a:endParaRPr lang="hr-HR" sz="24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92080" y="2708920"/>
            <a:ext cx="3096344" cy="2952328"/>
            <a:chOff x="2987824" y="3861048"/>
            <a:chExt cx="2736304" cy="2448272"/>
          </a:xfrm>
        </p:grpSpPr>
        <p:sp>
          <p:nvSpPr>
            <p:cNvPr id="15" name="Oval 14"/>
            <p:cNvSpPr/>
            <p:nvPr/>
          </p:nvSpPr>
          <p:spPr>
            <a:xfrm>
              <a:off x="2987824" y="3861048"/>
              <a:ext cx="2736304" cy="2448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78729" y="4517901"/>
              <a:ext cx="2409756" cy="109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dirty="0" smtClean="0">
                  <a:solidFill>
                    <a:schemeClr val="bg1"/>
                  </a:solidFill>
                </a:rPr>
                <a:t>PREDODŽBE – mentalne slike, dnevno sanjarenje, maštanje, zamišljanje i sjećanje</a:t>
              </a:r>
              <a:endParaRPr lang="hr-HR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83968" y="1196752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EDUCIRANJE KLIJENTA O PREDODŽBAMA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2348880"/>
            <a:ext cx="4608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 Nekad  klijent ne može izreći predodžbe: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- zbog uznemirujuće prirode predodžbi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chemeClr val="bg1"/>
                </a:solidFill>
              </a:rPr>
              <a:t> ne želi da ga terapeut vidi </a:t>
            </a:r>
            <a:r>
              <a:rPr lang="hr-HR" sz="2000" dirty="0" smtClean="0">
                <a:solidFill>
                  <a:schemeClr val="bg1"/>
                </a:solidFill>
              </a:rPr>
              <a:t>uznemirenog</a:t>
            </a:r>
            <a:endParaRPr lang="hr-HR" sz="2000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5536" y="3573016"/>
            <a:ext cx="3888432" cy="2448272"/>
            <a:chOff x="2987824" y="3933056"/>
            <a:chExt cx="4392488" cy="2592288"/>
          </a:xfrm>
        </p:grpSpPr>
        <p:sp>
          <p:nvSpPr>
            <p:cNvPr id="16" name="Oval 15"/>
            <p:cNvSpPr/>
            <p:nvPr/>
          </p:nvSpPr>
          <p:spPr>
            <a:xfrm>
              <a:off x="2987824" y="3933056"/>
              <a:ext cx="4392488" cy="25922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47864" y="4221088"/>
              <a:ext cx="3600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dirty="0" smtClean="0">
                  <a:solidFill>
                    <a:schemeClr val="bg1"/>
                  </a:solidFill>
                </a:rPr>
                <a:t>Normaliziranje i podučavanje o predodžbama smanjuje anksioznost i pomaže u njihovoj identifikaciji.</a:t>
              </a:r>
              <a:endParaRPr lang="hr-HR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4572000" y="4581128"/>
            <a:ext cx="18722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4355976" y="400506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>
                <a:solidFill>
                  <a:schemeClr val="bg1"/>
                </a:solidFill>
              </a:rPr>
              <a:t>I dalje teškoće u identifikaciji predodžbi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3717032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- terapeut izaziva manje uznemirujuću predodžbu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4869160"/>
            <a:ext cx="219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- klijent se prisjeća nedavnog događaja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83968" y="1196752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ODGOVARANJE NA SPONTANE PREDODŽBE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56490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Terapeut podučava klijenta različitim tehnikama odgovaranja na spontane predodžbe: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3645024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solidFill>
                  <a:schemeClr val="bg1"/>
                </a:solidFill>
              </a:rPr>
              <a:t> PRAĆENJE PREDODŽBI DO ZAVRŠETKA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chemeClr val="bg1"/>
                </a:solidFill>
              </a:rPr>
              <a:t> VREMENSKI SKOK UNAPRIJED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chemeClr val="bg1"/>
                </a:solidFill>
              </a:rPr>
              <a:t> SUOČAVANJE U PREDODŽBI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chemeClr val="bg1"/>
                </a:solidFill>
              </a:rPr>
              <a:t> MJERENJE PREDODŽBI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chemeClr val="bg1"/>
                </a:solidFill>
              </a:rPr>
              <a:t> TESTIRANJE STVARNOSTI PREDODŽBE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chemeClr val="bg1"/>
                </a:solidFill>
              </a:rPr>
              <a:t> PONAVLJANJE PREDODŽBI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chemeClr val="bg1"/>
                </a:solidFill>
              </a:rPr>
              <a:t> ZAMJENJIVANJE, ZAUSTAVLJANJE I SKRETANJE PAŽNJE OD PREDODŽBE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Praćenje predodžbi do završetka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3789040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Pomaže u boljoj konceptualizaciji problema, vodi kognitivnoj restrukturaciji predodžbi i osigurava olakšanje.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1412776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Zamišljanje spontane predodžbe sve dok se ne pojave ishodi: </a:t>
            </a:r>
          </a:p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- prolaženje kroz krizu te olakšanje</a:t>
            </a:r>
          </a:p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- zamišljanje krajnje katastrofe (nova problematika)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1032" name="Picture 8" descr="C:\Program Files\Microsoft Office\MEDIA\OFFICE12\Lines\BD1021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80728"/>
            <a:ext cx="5934075" cy="190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187624" y="55892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 najčešća tehnika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 uglavnom prva tehnika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Program Files\Microsoft Office\MEDIA\OFFICE12\Lines\BD1021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1008"/>
            <a:ext cx="5934075" cy="190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292494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Suočavanje u predodžbi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3861048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Omogućuje klijentu da se u predodžbi suoči s teškom situacijom koju je spontano zamislio.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522920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Terapeut pomaže: 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 postavljajući pitanja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 potiče na primjenu tehnika koje je naučio u terapiji (npr. kartice za </a:t>
            </a:r>
            <a:r>
              <a:rPr lang="hr-HR" dirty="0" smtClean="0">
                <a:solidFill>
                  <a:schemeClr val="bg1"/>
                </a:solidFill>
              </a:rPr>
              <a:t/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  suočavanje</a:t>
            </a:r>
            <a:r>
              <a:rPr lang="hr-HR" dirty="0" smtClean="0">
                <a:solidFill>
                  <a:schemeClr val="bg1"/>
                </a:solidFill>
              </a:rPr>
              <a:t>, kontrolirano disanje, samoinstrukcije...)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2606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Vremenski skok unaprijed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12" name="Picture 8" descr="C:\Program Files\Microsoft Office\MEDIA\OFFICE12\Lines\BD1021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4704"/>
            <a:ext cx="5934075" cy="190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79912" y="1124744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Klijent zamišlja sebe u bliskoj budućnosti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- kada je praćenje predodžbe do završetka neefikasno 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54868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Mijenjanja predodžbi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7" name="Picture 8" descr="C:\Program Files\Microsoft Office\MEDIA\OFFICE12\Lines\BD1021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5934075" cy="19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83768" y="1340768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Uključuje podučavanje klijenta identificiranju predodžbi, a onda ponovnom dočaravanju s promjenom kraja, što obično smanjuje uznemirenost.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299695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- promjena predodžbe vodi i produktivnijoj raspravi te rješavanju 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   problema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400506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Testiranje stvarnosti predodžbe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13" name="Picture 8" descr="C:\Program Files\Microsoft Office\MEDIA\OFFICE12\Lines\BD1021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81128"/>
            <a:ext cx="5934075" cy="190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15816" y="4797152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Terapeut  klijent podučava da se prema predodžbi odnosi kao prema verbalnoj automatskoj misli, koristeći sokratovski dijalog.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Ponavljanje predodžbi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92494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 koristi se kad klijent zamišlja pretjerane, ali ne katastrofične ishode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 neki klijenti spontano rade provjeru stvarnosti i svaku sljedeću sliku 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  dočaravaju realističnije i s manje uznemirenosti</a:t>
            </a:r>
          </a:p>
          <a:p>
            <a:pPr>
              <a:buFontTx/>
              <a:buChar char="-"/>
            </a:pP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Picture 8" descr="C:\Program Files\Microsoft Office\MEDIA\OFFICE12\Lines\BD1021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5934075" cy="19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1340768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Terapeut podučava </a:t>
            </a:r>
            <a:r>
              <a:rPr lang="hr-HR" sz="2000" dirty="0" smtClean="0">
                <a:solidFill>
                  <a:schemeClr val="bg1"/>
                </a:solidFill>
              </a:rPr>
              <a:t>klijenta </a:t>
            </a:r>
            <a:r>
              <a:rPr lang="hr-HR" sz="2000" dirty="0" smtClean="0">
                <a:solidFill>
                  <a:schemeClr val="bg1"/>
                </a:solidFill>
              </a:rPr>
              <a:t>da opetovano </a:t>
            </a:r>
            <a:r>
              <a:rPr lang="hr-HR" sz="2000" dirty="0" smtClean="0">
                <a:solidFill>
                  <a:schemeClr val="bg1"/>
                </a:solidFill>
              </a:rPr>
              <a:t>zamišlja </a:t>
            </a:r>
            <a:r>
              <a:rPr lang="hr-HR" sz="2000" dirty="0" smtClean="0">
                <a:solidFill>
                  <a:schemeClr val="bg1"/>
                </a:solidFill>
              </a:rPr>
              <a:t>originalnu predodžbu i opaža jesu li se klijentove predodžbe i nivo uznemirenosti promijenili. 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10" name="Picture 9" descr="3553847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6642" y="4797152"/>
            <a:ext cx="329735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781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Zamjenjivanje, zaustavljanje i skretanje pažnje od predodžbe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3" name="Picture 8" descr="C:\Program Files\Microsoft Office\MEDIA\OFFICE12\Lines\BD1021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5934075" cy="19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537321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 donose brzo olakšanje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 rezultiraju gotovo nikakvom kognitivnom restrukturacijom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70892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 smtClean="0">
                <a:solidFill>
                  <a:schemeClr val="bg1"/>
                </a:solidFill>
              </a:rPr>
              <a:t>Zaustavljanje</a:t>
            </a:r>
            <a:r>
              <a:rPr lang="hr-HR" sz="2000" dirty="0" smtClean="0">
                <a:solidFill>
                  <a:schemeClr val="bg1"/>
                </a:solidFill>
              </a:rPr>
              <a:t> – prepoznavanje uznemirujuće predodžbe i pokušaju njenog isključivanja (npr. “stop!”, pljesak rukama...) 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48478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 smtClean="0">
                <a:solidFill>
                  <a:schemeClr val="bg1"/>
                </a:solidFill>
              </a:rPr>
              <a:t>Tehnika zamjenjivanja </a:t>
            </a:r>
            <a:r>
              <a:rPr lang="hr-HR" sz="2000" dirty="0" smtClean="0">
                <a:solidFill>
                  <a:schemeClr val="bg1"/>
                </a:solidFill>
              </a:rPr>
              <a:t>– zamjena postojeće ugodnijom predodžbom (može se udružiti s vježbama relaksacije)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378904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 smtClean="0">
                <a:solidFill>
                  <a:schemeClr val="bg1"/>
                </a:solidFill>
              </a:rPr>
              <a:t>Skretanje pažnje od predodžbe </a:t>
            </a:r>
            <a:r>
              <a:rPr lang="hr-HR" sz="2000" dirty="0" smtClean="0">
                <a:solidFill>
                  <a:schemeClr val="bg1"/>
                </a:solidFill>
              </a:rPr>
              <a:t> 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531</Words>
  <Application>Microsoft Office PowerPoint</Application>
  <PresentationFormat>On-screen Show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IMAGINACIJA (predočavanje)</vt:lpstr>
      <vt:lpstr>IDENTIFICIRANJE  PREDODŽBI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Psiholog</cp:lastModifiedBy>
  <cp:revision>117</cp:revision>
  <dcterms:created xsi:type="dcterms:W3CDTF">2013-08-05T11:18:56Z</dcterms:created>
  <dcterms:modified xsi:type="dcterms:W3CDTF">2016-05-06T09:19:10Z</dcterms:modified>
</cp:coreProperties>
</file>