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63" r:id="rId3"/>
    <p:sldId id="257" r:id="rId4"/>
    <p:sldId id="258" r:id="rId5"/>
    <p:sldId id="264" r:id="rId6"/>
    <p:sldId id="259" r:id="rId7"/>
    <p:sldId id="271" r:id="rId8"/>
    <p:sldId id="272" r:id="rId9"/>
    <p:sldId id="273" r:id="rId10"/>
    <p:sldId id="266" r:id="rId11"/>
    <p:sldId id="260" r:id="rId12"/>
    <p:sldId id="282" r:id="rId13"/>
    <p:sldId id="275" r:id="rId14"/>
    <p:sldId id="283" r:id="rId15"/>
    <p:sldId id="276" r:id="rId16"/>
    <p:sldId id="277" r:id="rId17"/>
    <p:sldId id="278" r:id="rId18"/>
    <p:sldId id="279" r:id="rId19"/>
    <p:sldId id="280" r:id="rId20"/>
    <p:sldId id="281" r:id="rId21"/>
    <p:sldId id="269" r:id="rId22"/>
  </p:sldIdLst>
  <p:sldSz cx="9144000" cy="6858000" type="screen4x3"/>
  <p:notesSz cx="6662738" cy="9906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6C7FFE0F-A0F1-4694-B364-90008F4B1733}" type="datetimeFigureOut">
              <a:rPr lang="hr-HR" smtClean="0"/>
              <a:t>7.4.2015.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47A578EB-7B90-47A5-8D15-5BB5038F67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66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72813-F6E1-48E6-BBB2-D7077677A910}" type="datetimeFigureOut">
              <a:rPr lang="hr-HR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1"/>
            <a:ext cx="5330190" cy="4457700"/>
          </a:xfrm>
          <a:prstGeom prst="rect">
            <a:avLst/>
          </a:prstGeom>
        </p:spPr>
        <p:txBody>
          <a:bodyPr vert="horz" lIns="90425" tIns="45213" rIns="90425" bIns="452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7" cy="495300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279C41-41DC-41CD-8752-310717474C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970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CD44-434F-4C27-A5BB-334CFC908CCE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48BDB4E-8A0B-4B28-A13F-A17ACE00871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DF79-47D3-4759-A79C-469B3D56653E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C8DB-DC77-4EF8-94E7-C47DA088C45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6E3C-DA7E-42A3-A7EE-A69B8F961773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64A7-04C1-4FD6-99B4-6B5901547BD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0C9D-46C3-4E24-81A4-A293FA506CCB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1B89-396B-429E-B85C-44FD0221991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1776-EB39-4DE1-AF30-30F2BB072E19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57D3-4996-4565-9585-D9F787414E9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FADD-689F-4E44-AF78-97DB01F81A95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CD6C-3F55-4F1A-9722-A6D482B9880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133E-F24A-4620-BF91-DD98AA9550FB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B197-A713-47D0-81FD-31EBF875605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1E42-C7D5-4F7F-B040-A380D5D2110C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823D-A5A8-424E-A69E-36C09742CB7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3F7D-B598-495D-9E8D-485BE3C7F849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CD4F-B19F-405C-8DA4-301B13BF955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387D-09BE-44CE-BB90-BAA0FC1305A9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FB7A-B36E-4132-A228-307A35C515E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D42A-2DF0-46A4-B7F0-1DED4BCB6AC2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E728-7C1B-4071-BA8E-D2AB79CFBCE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63D88-D8D5-45DD-85F9-35A0F2748C51}" type="datetime1">
              <a:rPr lang="sr-Latn-CS"/>
              <a:pPr>
                <a:defRPr/>
              </a:pPr>
              <a:t>7.4.2015.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18AF7-F5F8-4650-B9ED-785C26A7880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-1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r/url?sa=i&amp;rct=j&amp;q=&amp;esrc=s&amp;source=images&amp;cd=&amp;cad=rja&amp;docid=YF26z6FrTcc3PM&amp;tbnid=XQPXzKTKct9d2M:&amp;ved=0CAUQjRw&amp;url=http://hdwallpapers2013.com/tornado-wallpaper-wide.html&amp;ei=ArmoUoDmG-mc0AWnmoHQAw&amp;bvm=bv.57799294,d.ZG4&amp;psig=AFQjCNGwEXeEdvciKQC1FoJ3yRhcIxLHcA&amp;ust=138687545940191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hr/url?sa=i&amp;rct=j&amp;q=&amp;esrc=s&amp;source=images&amp;cd=&amp;cad=rja&amp;docid=H7fm3Kbk06ONLM&amp;tbnid=dNrk8je9ifAvZM:&amp;ved=0CAUQjRw&amp;url=http://www.gettyimages.com/creative/rain-stock-photos&amp;ei=MbOoUsKeBcbP0QWww4DYBw&amp;bvm=bv.57799294,d.ZG4&amp;psig=AFQjCNF8dNwoONxA5NMG5Z0BrkpBmxp07w&amp;ust=13868739931070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hr/url?sa=i&amp;rct=j&amp;q=&amp;esrc=s&amp;source=images&amp;cd=&amp;cad=rja&amp;docid=Yt7Rh-am5cGxPM&amp;tbnid=S_w5d2g3WgFBvM:&amp;ved=0CAUQjRw&amp;url=http://rainbowwallonline.wordpress.com/&amp;ei=y7WoUvuaJuS50QXF1YCACA&amp;bvm=bv.57799294,d.ZG4&amp;psig=AFQjCNEn091wHzFKZAyfynxMlFR-wHVLsg&amp;ust=138687407988639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docid=eTt93pxsuRggkM&amp;tbnid=F5wZcQgd6Qfu9M:&amp;ved=0CAUQjRw&amp;url=http://www.farmersagent.com/akaufman/panels/4/index.htm&amp;ei=kMeoUsXtIoHTswbB5ICoBw&amp;bvm=bv.57799294,d.bGQ&amp;psig=AFQjCNHHctCYGOLtelUCpx8CKjoNF4fCqw&amp;ust=138687916928808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r/url?sa=i&amp;rct=j&amp;q=&amp;esrc=s&amp;source=images&amp;cd=&amp;cad=rja&amp;docid=kGSy_o4dFcK4RM&amp;tbnid=oEm-0841X8KObM:&amp;ved=0CAUQjRw&amp;url=http://buttercuppunch.wordpress.com/2009/02/page/2/&amp;ei=GbWoUreBKciv0QWJsoH4BQ&amp;bvm=bv.57799294,d.ZG4&amp;psig=AFQjCNHeOW_AMs7S_FqZasb-x3zA3TMxHg&amp;ust=13868741911852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F6F49-01C6-4B14-8FDC-61E001C1784A}" type="slidenum">
              <a:rPr lang="hr-HR"/>
              <a:pPr>
                <a:defRPr/>
              </a:pPr>
              <a:t>1</a:t>
            </a:fld>
            <a:endParaRPr lang="hr-HR"/>
          </a:p>
        </p:txBody>
      </p:sp>
      <p:pic>
        <p:nvPicPr>
          <p:cNvPr id="3075" name="Picture 2" descr="http://hdwallpapers2013.com/wp-content/uploads/2012/10/tornado-wallpaper-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22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403350" y="692150"/>
            <a:ext cx="6121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4000" b="1">
                <a:solidFill>
                  <a:schemeClr val="bg1"/>
                </a:solidFill>
                <a:latin typeface="Tw Cen MT" pitchFamily="34" charset="-18"/>
              </a:rPr>
              <a:t>Kognitivno - bihevioralni tretman generaliziranog anksioznog </a:t>
            </a:r>
          </a:p>
          <a:p>
            <a:pPr algn="ctr">
              <a:lnSpc>
                <a:spcPct val="150000"/>
              </a:lnSpc>
            </a:pPr>
            <a:r>
              <a:rPr lang="hr-HR" sz="4000" b="1">
                <a:solidFill>
                  <a:schemeClr val="bg1"/>
                </a:solidFill>
                <a:latin typeface="Tw Cen MT" pitchFamily="34" charset="-18"/>
              </a:rPr>
              <a:t>poremećaja</a:t>
            </a:r>
            <a:endParaRPr lang="en-US" sz="4000" b="1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059198" y="5805488"/>
            <a:ext cx="1531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dirty="0">
                <a:latin typeface="Tw Cen MT" pitchFamily="34" charset="-18"/>
              </a:rPr>
              <a:t>Praktikum 2</a:t>
            </a:r>
          </a:p>
          <a:p>
            <a:pPr algn="ctr"/>
            <a:r>
              <a:rPr lang="en-GB" dirty="0" smtClean="0">
                <a:latin typeface="Tw Cen MT" pitchFamily="34" charset="-18"/>
              </a:rPr>
              <a:t>Zagreb</a:t>
            </a:r>
            <a:r>
              <a:rPr lang="hr-HR" dirty="0" smtClean="0">
                <a:latin typeface="Tw Cen MT" pitchFamily="34" charset="-18"/>
              </a:rPr>
              <a:t>, 201</a:t>
            </a:r>
            <a:r>
              <a:rPr lang="en-GB" smtClean="0">
                <a:latin typeface="Tw Cen MT" pitchFamily="34" charset="-18"/>
              </a:rPr>
              <a:t>5</a:t>
            </a:r>
            <a:r>
              <a:rPr lang="hr-HR" smtClean="0">
                <a:latin typeface="Tw Cen MT" pitchFamily="34" charset="-18"/>
              </a:rPr>
              <a:t>.</a:t>
            </a:r>
            <a:endParaRPr lang="en-US" dirty="0">
              <a:latin typeface="Tw Cen MT" pitchFamily="34" charset="-18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88913"/>
            <a:ext cx="12017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www.fatwallet.com/static/attachments/20355_7886_m_clouds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493" cy="6858000"/>
          </a:xfrm>
          <a:prstGeom prst="rect">
            <a:avLst/>
          </a:prstGeom>
          <a:noFill/>
        </p:spPr>
      </p:pic>
      <p:pic>
        <p:nvPicPr>
          <p:cNvPr id="12302" name="Picture 14" descr="http://www.cloudman.com/gallery1/photos/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949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</a:rPr>
              <a:t>Četverodijelni model GAP-a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sz="3200" dirty="0" smtClean="0">
                <a:solidFill>
                  <a:schemeClr val="bg1"/>
                </a:solidFill>
              </a:rPr>
              <a:t>(Ladouceur i sur.,1997</a:t>
            </a:r>
            <a:r>
              <a:rPr lang="hr-HR" sz="3200" dirty="0">
                <a:solidFill>
                  <a:schemeClr val="bg1"/>
                </a:solidFill>
              </a:rPr>
              <a:t>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76B36-8C51-4EF5-B4C1-E1099FB2A553}" type="slidenum">
              <a:rPr lang="hr-HR"/>
              <a:pPr>
                <a:defRPr/>
              </a:pPr>
              <a:t>10</a:t>
            </a:fld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24544" y="1844824"/>
            <a:ext cx="4176464" cy="2952328"/>
          </a:xfrm>
          <a:prstGeom prst="cloud">
            <a:avLst/>
          </a:prstGeom>
          <a:solidFill>
            <a:schemeClr val="bg1"/>
          </a:solidFill>
        </p:spPr>
        <p:txBody>
          <a:bodyPr lIns="36000" tIns="36000" rIns="36000" bIns="36000"/>
          <a:lstStyle/>
          <a:p>
            <a:pPr marL="0" indent="0" algn="ctr">
              <a:buFont typeface="Arial" charset="0"/>
              <a:buNone/>
            </a:pPr>
            <a:r>
              <a:rPr lang="hr-HR" sz="2000" dirty="0" smtClean="0"/>
              <a:t>NETOLERANCIJA NESIGURNOSTI</a:t>
            </a:r>
          </a:p>
          <a:p>
            <a:pPr marL="0" indent="0" algn="ctr">
              <a:buFont typeface="Arial" charset="0"/>
              <a:buNone/>
            </a:pPr>
            <a:r>
              <a:rPr lang="hr-HR" sz="2000" dirty="0" smtClean="0"/>
              <a:t>(snižen prag tolerancije i snažne reakcije na nejasnoću; vodi do disfunkcionalnih ponašanja)</a:t>
            </a:r>
          </a:p>
          <a:p>
            <a:pPr marL="0" indent="0" algn="ctr">
              <a:buFont typeface="Arial" charset="0"/>
              <a:buNone/>
            </a:pPr>
            <a:endParaRPr lang="hr-HR" sz="2000" dirty="0" smtClean="0"/>
          </a:p>
        </p:txBody>
      </p:sp>
      <p:sp>
        <p:nvSpPr>
          <p:cNvPr id="12295" name="Content Placeholder 5"/>
          <p:cNvSpPr txBox="1">
            <a:spLocks/>
          </p:cNvSpPr>
          <p:nvPr/>
        </p:nvSpPr>
        <p:spPr bwMode="auto">
          <a:xfrm>
            <a:off x="251520" y="1196752"/>
            <a:ext cx="85613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hr-HR" dirty="0">
                <a:solidFill>
                  <a:schemeClr val="bg1"/>
                </a:solidFill>
                <a:latin typeface="Tw Cen MT" pitchFamily="34" charset="-18"/>
              </a:rPr>
              <a:t>Razvoj i trajanje GAD-a podržavaju četiri varijable</a:t>
            </a:r>
            <a:r>
              <a:rPr lang="hr-HR" dirty="0">
                <a:latin typeface="Tw Cen MT" pitchFamily="34" charset="-18"/>
              </a:rPr>
              <a:t>: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148064" y="1412776"/>
            <a:ext cx="4572000" cy="2880320"/>
          </a:xfrm>
          <a:prstGeom prst="cloud">
            <a:avLst/>
          </a:prstGeom>
          <a:solidFill>
            <a:schemeClr val="bg1"/>
          </a:solidFill>
        </p:spPr>
        <p:txBody>
          <a:bodyPr lIns="36000" tIns="36000" rIns="36000" bIns="36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 smtClean="0"/>
              <a:t>SLABO SNALAŽENJE U PROBLEMIMA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 smtClean="0"/>
              <a:t>(slabo vjerovanje u vlastite kapacitete rješavanja problema i niska percipirana kontrola nad procesom rješavanja problema)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928620"/>
            <a:ext cx="4464496" cy="1929380"/>
          </a:xfrm>
          <a:prstGeom prst="cloud">
            <a:avLst/>
          </a:prstGeom>
          <a:solidFill>
            <a:schemeClr val="bg1"/>
          </a:solidFill>
        </p:spPr>
        <p:txBody>
          <a:bodyPr wrap="square" lIns="36000" tIns="0" rIns="36000" bIns="36000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hr-HR" sz="2000" dirty="0" smtClean="0">
                <a:latin typeface="+mn-lt"/>
              </a:rPr>
              <a:t>VJEROVANJA O BRIGAMA</a:t>
            </a:r>
          </a:p>
          <a:p>
            <a:pPr marL="0" indent="0" algn="ctr">
              <a:buFont typeface="Arial" charset="0"/>
              <a:buNone/>
            </a:pPr>
            <a:r>
              <a:rPr lang="hr-HR" sz="2000" dirty="0" smtClean="0">
                <a:latin typeface="+mn-lt"/>
              </a:rPr>
              <a:t>(precjenjivanje prednosti i podcjenjivanje nedostataka briga)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404773"/>
            <a:ext cx="2736303" cy="2453227"/>
          </a:xfrm>
          <a:prstGeom prst="cloud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>
                <a:latin typeface="+mn-lt"/>
              </a:rPr>
              <a:t>KOGNITIVNO </a:t>
            </a:r>
            <a:r>
              <a:rPr lang="hr-HR" sz="2000" dirty="0" smtClean="0">
                <a:latin typeface="+mn-lt"/>
              </a:rPr>
              <a:t>IZBJEGAVANJE</a:t>
            </a:r>
            <a:endParaRPr lang="hr-HR" sz="2000" dirty="0"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dirty="0" smtClean="0">
                <a:latin typeface="+mn-lt"/>
              </a:rPr>
              <a:t>(izbjegavanje </a:t>
            </a:r>
            <a:r>
              <a:rPr lang="hr-HR" sz="2000" dirty="0">
                <a:latin typeface="+mn-lt"/>
              </a:rPr>
              <a:t>zastrašujućih mentalnih slika)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25" y="0"/>
            <a:ext cx="3779838" cy="2506663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Općeprihvaćeni smjerovi u terapiji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3889375" cy="4392612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90000"/>
              </a:lnSpc>
              <a:buFont typeface="Arial" charset="0"/>
              <a:buNone/>
            </a:pPr>
            <a:endParaRPr lang="hr-HR" sz="2700" dirty="0" smtClean="0"/>
          </a:p>
          <a:p>
            <a:pPr marL="514350" indent="-514350" algn="ctr">
              <a:lnSpc>
                <a:spcPct val="90000"/>
              </a:lnSpc>
              <a:buFont typeface="Tw Cen MT" pitchFamily="34" charset="-18"/>
              <a:buAutoNum type="arabicPeriod"/>
            </a:pPr>
            <a:r>
              <a:rPr lang="hr-HR" sz="2700" dirty="0" smtClean="0"/>
              <a:t>smanjenje ekscesivnih briga koje se ne daju kontrolirati</a:t>
            </a:r>
          </a:p>
          <a:p>
            <a:pPr marL="514350" indent="-514350" algn="ctr">
              <a:lnSpc>
                <a:spcPct val="90000"/>
              </a:lnSpc>
              <a:buFont typeface="Tw Cen MT" pitchFamily="34" charset="-18"/>
              <a:buAutoNum type="arabicPeriod"/>
            </a:pPr>
            <a:endParaRPr lang="hr-HR" sz="2700" dirty="0" smtClean="0"/>
          </a:p>
          <a:p>
            <a:pPr marL="514350" indent="-514350" algn="ctr">
              <a:lnSpc>
                <a:spcPct val="90000"/>
              </a:lnSpc>
              <a:buFont typeface="Tw Cen MT" pitchFamily="34" charset="-18"/>
              <a:buAutoNum type="arabicPeriod"/>
            </a:pPr>
            <a:r>
              <a:rPr lang="hr-HR" sz="2700" dirty="0" smtClean="0"/>
              <a:t>ublažavanje  trajne pretjerane uzbuđenosti</a:t>
            </a:r>
          </a:p>
          <a:p>
            <a:pPr marL="514350" indent="-514350" algn="ctr">
              <a:lnSpc>
                <a:spcPct val="90000"/>
              </a:lnSpc>
              <a:buFont typeface="Tw Cen MT" pitchFamily="34" charset="-18"/>
              <a:buAutoNum type="arabicPeriod"/>
            </a:pPr>
            <a:endParaRPr lang="hr-HR" sz="2700" dirty="0" smtClean="0"/>
          </a:p>
          <a:p>
            <a:pPr marL="514350" indent="-514350" algn="ctr">
              <a:lnSpc>
                <a:spcPct val="90000"/>
              </a:lnSpc>
              <a:buFont typeface="Tw Cen MT" pitchFamily="34" charset="-18"/>
              <a:buAutoNum type="arabicPeriod"/>
            </a:pPr>
            <a:r>
              <a:rPr lang="hr-HR" sz="2700" i="1" dirty="0" smtClean="0"/>
              <a:t>smanjenje zabrinutosti zbog </a:t>
            </a:r>
            <a:r>
              <a:rPr lang="hr-HR" sz="2700" i="1" dirty="0" err="1" smtClean="0"/>
              <a:t>brinjenja</a:t>
            </a:r>
            <a:endParaRPr lang="hr-HR" sz="2700" i="1" dirty="0" smtClean="0"/>
          </a:p>
          <a:p>
            <a:pPr marL="514350" indent="-514350" algn="ctr">
              <a:lnSpc>
                <a:spcPct val="90000"/>
              </a:lnSpc>
              <a:buFont typeface="Tw Cen MT" pitchFamily="34" charset="-18"/>
              <a:buAutoNum type="arabicPeriod"/>
            </a:pPr>
            <a:endParaRPr lang="hr-HR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51D72-3D87-46A3-9D87-368C46E4573E}" type="slidenum">
              <a:rPr lang="hr-HR"/>
              <a:pPr>
                <a:defRPr/>
              </a:pPr>
              <a:t>11</a:t>
            </a:fld>
            <a:endParaRPr lang="hr-HR"/>
          </a:p>
        </p:txBody>
      </p:sp>
      <p:pic>
        <p:nvPicPr>
          <p:cNvPr id="13317" name="Picture 6" descr="http://www.flynax.com/files/plugins/weatherForecast/image/weatherForecast-conditions.jpg"/>
          <p:cNvPicPr>
            <a:picLocks noChangeAspect="1" noChangeArrowheads="1"/>
          </p:cNvPicPr>
          <p:nvPr/>
        </p:nvPicPr>
        <p:blipFill>
          <a:blip r:embed="rId2" cstate="print"/>
          <a:srcRect l="74956" t="58025" r="5612" b="19753"/>
          <a:stretch>
            <a:fillRect/>
          </a:stretch>
        </p:blipFill>
        <p:spPr bwMode="auto">
          <a:xfrm>
            <a:off x="684213" y="0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www.flynax.com/files/plugins/weatherForecast/image/weatherForecast-conditions.jpg"/>
          <p:cNvPicPr>
            <a:picLocks noChangeAspect="1" noChangeArrowheads="1"/>
          </p:cNvPicPr>
          <p:nvPr/>
        </p:nvPicPr>
        <p:blipFill>
          <a:blip r:embed="rId2" cstate="print"/>
          <a:srcRect l="74847" t="38129" r="5721" b="39650"/>
          <a:stretch>
            <a:fillRect/>
          </a:stretch>
        </p:blipFill>
        <p:spPr bwMode="auto">
          <a:xfrm>
            <a:off x="2843213" y="404813"/>
            <a:ext cx="2016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http://www.flynax.com/files/plugins/weatherForecast/image/weatherForecast-conditions.jpg"/>
          <p:cNvPicPr>
            <a:picLocks noChangeAspect="1" noChangeArrowheads="1"/>
          </p:cNvPicPr>
          <p:nvPr/>
        </p:nvPicPr>
        <p:blipFill>
          <a:blip r:embed="rId2" cstate="print"/>
          <a:srcRect l="42459" t="59116" r="40884" b="22366"/>
          <a:stretch>
            <a:fillRect/>
          </a:stretch>
        </p:blipFill>
        <p:spPr bwMode="auto">
          <a:xfrm>
            <a:off x="4716463" y="1989138"/>
            <a:ext cx="17272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http://www.flynax.com/files/plugins/weatherForecast/image/weatherForecast-conditions.jpg"/>
          <p:cNvPicPr>
            <a:picLocks noChangeAspect="1" noChangeArrowheads="1"/>
          </p:cNvPicPr>
          <p:nvPr/>
        </p:nvPicPr>
        <p:blipFill>
          <a:blip r:embed="rId2" cstate="print"/>
          <a:srcRect l="25803" t="39362" r="56615" b="39650"/>
          <a:stretch>
            <a:fillRect/>
          </a:stretch>
        </p:blipFill>
        <p:spPr bwMode="auto">
          <a:xfrm>
            <a:off x="6084888" y="3429000"/>
            <a:ext cx="18240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http://www.flynax.com/files/plugins/weatherForecast/image/weatherForecast-conditions.jpg"/>
          <p:cNvPicPr>
            <a:picLocks noChangeAspect="1" noChangeArrowheads="1"/>
          </p:cNvPicPr>
          <p:nvPr/>
        </p:nvPicPr>
        <p:blipFill>
          <a:blip r:embed="rId2" cstate="print"/>
          <a:srcRect l="10179" t="77779" r="73164"/>
          <a:stretch>
            <a:fillRect/>
          </a:stretch>
        </p:blipFill>
        <p:spPr bwMode="auto">
          <a:xfrm>
            <a:off x="7415213" y="512921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EFCE7-A9B4-4E60-A917-2398813562E7}" type="slidenum">
              <a:rPr lang="hr-HR"/>
              <a:pPr>
                <a:defRPr/>
              </a:pPr>
              <a:t>12</a:t>
            </a:fld>
            <a:endParaRPr lang="hr-HR"/>
          </a:p>
        </p:txBody>
      </p:sp>
      <p:pic>
        <p:nvPicPr>
          <p:cNvPr id="14339" name="Picture 2" descr="http://static4.wikia.nocookie.net/__cb20101018064316/battlefield/images/5/5a/Parachute.JPG"/>
          <p:cNvPicPr>
            <a:picLocks noChangeAspect="1" noChangeArrowheads="1"/>
          </p:cNvPicPr>
          <p:nvPr/>
        </p:nvPicPr>
        <p:blipFill>
          <a:blip r:embed="rId2" cstate="print"/>
          <a:srcRect r="13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3887787" cy="1081088"/>
          </a:xfrm>
        </p:spPr>
        <p:txBody>
          <a:bodyPr/>
          <a:lstStyle/>
          <a:p>
            <a:r>
              <a:rPr lang="hr-HR" smtClean="0">
                <a:solidFill>
                  <a:schemeClr val="bg1"/>
                </a:solidFill>
              </a:rPr>
              <a:t>Tretman GAD-a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2305050"/>
            <a:ext cx="21605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Tehnike usmjerene na </a:t>
            </a:r>
            <a:r>
              <a:rPr lang="hr-HR" sz="2500" b="1">
                <a:solidFill>
                  <a:schemeClr val="bg1"/>
                </a:solidFill>
                <a:latin typeface="Tw Cen MT" pitchFamily="34" charset="-18"/>
              </a:rPr>
              <a:t>fiziološku </a:t>
            </a:r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komponentu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0788" y="5041900"/>
            <a:ext cx="2159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Tehnike usmjerene na </a:t>
            </a:r>
            <a:r>
              <a:rPr lang="hr-HR" sz="2500" b="1">
                <a:solidFill>
                  <a:schemeClr val="bg1"/>
                </a:solidFill>
                <a:latin typeface="Tw Cen MT" pitchFamily="34" charset="-18"/>
              </a:rPr>
              <a:t>bihevioralnu </a:t>
            </a:r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komponentu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1081088"/>
            <a:ext cx="21605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Tehnike usmjerene na </a:t>
            </a:r>
            <a:r>
              <a:rPr lang="hr-HR" sz="2500" b="1">
                <a:solidFill>
                  <a:schemeClr val="bg1"/>
                </a:solidFill>
                <a:latin typeface="Tw Cen MT" pitchFamily="34" charset="-18"/>
              </a:rPr>
              <a:t>kognitivnu </a:t>
            </a:r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komponentu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275" y="5732463"/>
            <a:ext cx="15128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500" b="1">
                <a:solidFill>
                  <a:schemeClr val="bg1"/>
                </a:solidFill>
                <a:latin typeface="Tw Cen MT" pitchFamily="34" charset="-18"/>
              </a:rPr>
              <a:t>Ostale</a:t>
            </a:r>
            <a:r>
              <a:rPr lang="hr-HR" sz="2500">
                <a:solidFill>
                  <a:schemeClr val="bg1"/>
                </a:solidFill>
                <a:latin typeface="Tw Cen MT" pitchFamily="34" charset="-18"/>
              </a:rPr>
              <a:t> tehnike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Kognitivne tehnike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2200" smtClean="0"/>
              <a:t>psihoedukacija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kognitivno restrukturiranje</a:t>
            </a:r>
          </a:p>
          <a:p>
            <a:pPr lvl="1">
              <a:lnSpc>
                <a:spcPct val="80000"/>
              </a:lnSpc>
            </a:pPr>
            <a:r>
              <a:rPr lang="hr-HR" sz="2000" smtClean="0"/>
              <a:t>povećanje svjesnosti o kognitivnoj aktivnosti (npr. dnevnik briga)</a:t>
            </a:r>
          </a:p>
          <a:p>
            <a:pPr lvl="1">
              <a:lnSpc>
                <a:spcPct val="80000"/>
              </a:lnSpc>
            </a:pPr>
            <a:r>
              <a:rPr lang="hr-HR" sz="2000" smtClean="0"/>
              <a:t>ispitivanje distorziranih kognicija (npr. vođeno otkrivanje, dekatastrofizacija)</a:t>
            </a:r>
          </a:p>
          <a:p>
            <a:pPr lvl="1">
              <a:lnSpc>
                <a:spcPct val="80000"/>
              </a:lnSpc>
            </a:pPr>
            <a:r>
              <a:rPr lang="hr-HR" sz="2000" smtClean="0"/>
              <a:t>generiranje alternativnih tumačenja (npr. zamišljanje iz perspektive druge osobe)</a:t>
            </a:r>
          </a:p>
          <a:p>
            <a:pPr lvl="1">
              <a:lnSpc>
                <a:spcPct val="80000"/>
              </a:lnSpc>
            </a:pPr>
            <a:r>
              <a:rPr lang="hr-HR" sz="2000" smtClean="0"/>
              <a:t>kreiranje i testiranje racionalnog odgovora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pozitivna imaginacija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izlaganje brigama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poboljšanje snalaženja u problemima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cost-benefit analiza suočavanja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prevencija kognitivne reakcije</a:t>
            </a:r>
          </a:p>
          <a:p>
            <a:pPr lvl="1">
              <a:lnSpc>
                <a:spcPct val="80000"/>
              </a:lnSpc>
            </a:pPr>
            <a:r>
              <a:rPr lang="hr-HR" sz="2000" smtClean="0"/>
              <a:t>vrijeme za brigu</a:t>
            </a:r>
          </a:p>
          <a:p>
            <a:pPr lvl="1">
              <a:lnSpc>
                <a:spcPct val="80000"/>
              </a:lnSpc>
            </a:pPr>
            <a:r>
              <a:rPr lang="hr-HR" sz="2000" smtClean="0"/>
              <a:t>vrijeme bez briga </a:t>
            </a:r>
          </a:p>
          <a:p>
            <a:pPr>
              <a:lnSpc>
                <a:spcPct val="80000"/>
              </a:lnSpc>
            </a:pPr>
            <a:r>
              <a:rPr lang="hr-HR" sz="2200" smtClean="0"/>
              <a:t>eksperimenti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E1D05-1E40-4150-8521-30D049CEA63E}" type="slidenum">
              <a:rPr lang="hr-HR"/>
              <a:pPr>
                <a:defRPr/>
              </a:pPr>
              <a:t>13</a:t>
            </a:fld>
            <a:endParaRPr lang="hr-HR" dirty="0"/>
          </a:p>
        </p:txBody>
      </p:sp>
      <p:pic>
        <p:nvPicPr>
          <p:cNvPr id="15365" name="Picture 2" descr="http://mixof26letters.files.wordpress.com/2011/04/cloud-bubble.jpg"/>
          <p:cNvPicPr>
            <a:picLocks noChangeAspect="1" noChangeArrowheads="1"/>
          </p:cNvPicPr>
          <p:nvPr/>
        </p:nvPicPr>
        <p:blipFill>
          <a:blip r:embed="rId2" cstate="print"/>
          <a:srcRect b="19345"/>
          <a:stretch>
            <a:fillRect/>
          </a:stretch>
        </p:blipFill>
        <p:spPr bwMode="auto">
          <a:xfrm>
            <a:off x="5795963" y="3933825"/>
            <a:ext cx="204311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clker.com/cliparts/N/M/E/E/u/a/paper-clip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811090" flipH="1">
            <a:off x="5909599" y="3796426"/>
            <a:ext cx="474495" cy="58272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Bihevioralni eksperimenti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600" dirty="0" smtClean="0"/>
              <a:t>usmjereni na testiranje vjerovanja koja potiču brigu i vjerovanja o samom procesu brinjenja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600" dirty="0" smtClean="0"/>
              <a:t>važnije je usmjeriti se na procjene koje održavaju </a:t>
            </a:r>
            <a:r>
              <a:rPr lang="hr-HR" sz="2600" b="1" dirty="0" smtClean="0">
                <a:solidFill>
                  <a:schemeClr val="accent1">
                    <a:lumMod val="50000"/>
                  </a:schemeClr>
                </a:solidFill>
              </a:rPr>
              <a:t>proces </a:t>
            </a:r>
            <a:r>
              <a:rPr lang="hr-HR" sz="2600" dirty="0" smtClean="0"/>
              <a:t>disfunkcionalone brige, nego na sam sadržaj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D799A-DD90-49EE-94C4-0B15D099A37F}" type="slidenum">
              <a:rPr lang="hr-HR"/>
              <a:pPr>
                <a:defRPr/>
              </a:pPr>
              <a:t>14</a:t>
            </a:fld>
            <a:endParaRPr lang="hr-HR"/>
          </a:p>
        </p:txBody>
      </p:sp>
      <p:pic>
        <p:nvPicPr>
          <p:cNvPr id="16394" name="Picture 10" descr="http://etc.usf.edu/clippix/pix/single-small-cloud-illustration_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655790" cy="2304256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1403648" y="3717032"/>
            <a:ext cx="1872233" cy="865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Testiranje metakognitivnih vjerovanja</a:t>
            </a:r>
            <a:endParaRPr lang="en-US" sz="2000" dirty="0"/>
          </a:p>
        </p:txBody>
      </p:sp>
      <p:pic>
        <p:nvPicPr>
          <p:cNvPr id="14" name="Picture 10" descr="http://etc.usf.edu/clippix/pix/single-small-cloud-illustration_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655790" cy="2304256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5490832" y="3717032"/>
            <a:ext cx="232130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1"/>
                </a:solidFill>
              </a:rPr>
              <a:t>Povećanje tolerancije na neizvjesnost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Left-Up Arrow 14"/>
          <p:cNvSpPr/>
          <p:nvPr/>
        </p:nvSpPr>
        <p:spPr>
          <a:xfrm rot="13456385">
            <a:off x="3896784" y="2566950"/>
            <a:ext cx="1360240" cy="1300794"/>
          </a:xfrm>
          <a:prstGeom prst="leftUpArrow">
            <a:avLst>
              <a:gd name="adj1" fmla="val 14445"/>
              <a:gd name="adj2" fmla="val 25000"/>
              <a:gd name="adj3" fmla="val 25000"/>
            </a:avLst>
          </a:prstGeom>
          <a:ln w="381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463" y="274638"/>
            <a:ext cx="3970337" cy="1498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Primjeri eksperimenata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36912"/>
            <a:ext cx="7858125" cy="3960440"/>
          </a:xfrm>
        </p:spPr>
        <p:txBody>
          <a:bodyPr/>
          <a:lstStyle/>
          <a:p>
            <a:r>
              <a:rPr lang="hr-HR" sz="2800" dirty="0" smtClean="0"/>
              <a:t>planiranje </a:t>
            </a:r>
            <a:r>
              <a:rPr lang="en-US" sz="2800" dirty="0" err="1" smtClean="0"/>
              <a:t>kontrolirani</a:t>
            </a:r>
            <a:r>
              <a:rPr lang="hr-HR" sz="2800" dirty="0" smtClean="0"/>
              <a:t>h</a:t>
            </a:r>
            <a:r>
              <a:rPr lang="en-US" sz="2800" dirty="0" smtClean="0"/>
              <a:t> period</a:t>
            </a:r>
            <a:r>
              <a:rPr lang="hr-HR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bri</a:t>
            </a:r>
            <a:r>
              <a:rPr lang="hr-HR" sz="2800" dirty="0" smtClean="0"/>
              <a:t>gu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preispitivanje</a:t>
            </a:r>
            <a:r>
              <a:rPr lang="en-US" sz="2800" dirty="0" smtClean="0"/>
              <a:t> </a:t>
            </a:r>
            <a:r>
              <a:rPr lang="en-US" sz="2800" dirty="0" err="1" smtClean="0"/>
              <a:t>vjerovanja</a:t>
            </a:r>
            <a:r>
              <a:rPr lang="en-US" sz="2800" dirty="0" smtClean="0"/>
              <a:t> o </a:t>
            </a:r>
            <a:r>
              <a:rPr lang="en-US" sz="2800" dirty="0" err="1" smtClean="0"/>
              <a:t>nekontrolabilnosti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eksperimenti</a:t>
            </a:r>
            <a:r>
              <a:rPr lang="en-US" sz="2800" dirty="0" smtClean="0"/>
              <a:t> </a:t>
            </a:r>
            <a:r>
              <a:rPr lang="en-US" sz="2800" dirty="0" err="1" smtClean="0"/>
              <a:t>gubitka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kontrole</a:t>
            </a:r>
            <a:r>
              <a:rPr lang="en-US" sz="2800" dirty="0" smtClean="0"/>
              <a:t> </a:t>
            </a:r>
          </a:p>
          <a:p>
            <a:r>
              <a:rPr lang="hr-HR" sz="2800" dirty="0" smtClean="0"/>
              <a:t>testiranje korisnosti briga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odbacivanje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kontrole</a:t>
            </a:r>
            <a:r>
              <a:rPr lang="en-US" sz="2800" dirty="0" smtClean="0"/>
              <a:t> </a:t>
            </a:r>
            <a:r>
              <a:rPr lang="en-US" sz="2800" dirty="0" err="1" smtClean="0"/>
              <a:t>misli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r>
              <a:rPr lang="hr-HR" sz="2800" dirty="0" smtClean="0"/>
              <a:t>toleriranje neizvjesnosti</a:t>
            </a:r>
            <a:endParaRPr lang="en-US" sz="2800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EAFD-EF34-44DE-AC56-1EF0EC4FDBE5}" type="slidenum">
              <a:rPr lang="hr-HR"/>
              <a:pPr>
                <a:defRPr/>
              </a:pPr>
              <a:t>15</a:t>
            </a:fld>
            <a:endParaRPr lang="hr-HR"/>
          </a:p>
        </p:txBody>
      </p:sp>
      <p:pic>
        <p:nvPicPr>
          <p:cNvPr id="17413" name="Picture 2" descr="http://fc05.deviantart.net/fs71/i/2010/350/6/d/raindrop_by_nyffetyff-d3506p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9080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http://fc05.deviantart.net/fs71/i/2010/350/6/d/raindrop_by_nyffetyff-d3506p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0"/>
            <a:ext cx="654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275" y="0"/>
            <a:ext cx="4835525" cy="220503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sz="3600" dirty="0"/>
              <a:t>T</a:t>
            </a:r>
            <a:r>
              <a:rPr lang="hr-HR" sz="3600" dirty="0" smtClean="0"/>
              <a:t>ehnike usmjerene na fiziološku komponentu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3500438"/>
            <a:ext cx="5688012" cy="3195637"/>
          </a:xfrm>
        </p:spPr>
        <p:txBody>
          <a:bodyPr/>
          <a:lstStyle/>
          <a:p>
            <a:r>
              <a:rPr lang="hr-HR" smtClean="0"/>
              <a:t>progresivna mišićna relaksacija</a:t>
            </a:r>
          </a:p>
          <a:p>
            <a:r>
              <a:rPr lang="hr-HR" smtClean="0"/>
              <a:t>abdominalno disanje</a:t>
            </a:r>
          </a:p>
          <a:p>
            <a:r>
              <a:rPr lang="hr-HR" smtClean="0"/>
              <a:t>sistematska desenzitizacija</a:t>
            </a:r>
          </a:p>
          <a:p>
            <a:r>
              <a:rPr lang="hr-HR" smtClean="0"/>
              <a:t>primijenjena relaksacija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1948E-3595-4C06-9A7B-1C464848BEFD}" type="slidenum">
              <a:rPr lang="hr-HR"/>
              <a:pPr>
                <a:defRPr/>
              </a:pPr>
              <a:t>16</a:t>
            </a:fld>
            <a:endParaRPr lang="hr-HR"/>
          </a:p>
        </p:txBody>
      </p:sp>
      <p:pic>
        <p:nvPicPr>
          <p:cNvPr id="18437" name="Picture 4" descr="https://d1ij7zv8zivhs3.cloudfront.net/assets/2968636/view_large/wolke.jpg?12969441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7651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Bihevioralne tehnike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3771900"/>
            <a:ext cx="8229600" cy="3086100"/>
          </a:xfrm>
        </p:spPr>
        <p:txBody>
          <a:bodyPr/>
          <a:lstStyle/>
          <a:p>
            <a:r>
              <a:rPr lang="hr-HR" smtClean="0"/>
              <a:t>prevencija bihevioralne reakcije</a:t>
            </a:r>
          </a:p>
          <a:p>
            <a:r>
              <a:rPr lang="hr-HR" smtClean="0"/>
              <a:t>izlaganje in vivo</a:t>
            </a:r>
          </a:p>
          <a:p>
            <a:r>
              <a:rPr lang="hr-HR" smtClean="0"/>
              <a:t>povećanje ugodnih aktivnosti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BCAFF-C108-450E-9927-ADA764BE42B1}" type="slidenum">
              <a:rPr lang="hr-HR"/>
              <a:pPr>
                <a:defRPr/>
              </a:pPr>
              <a:t>17</a:t>
            </a:fld>
            <a:endParaRPr lang="hr-HR"/>
          </a:p>
        </p:txBody>
      </p:sp>
      <p:pic>
        <p:nvPicPr>
          <p:cNvPr id="19461" name="Picture 2" descr="http://cache2.asset-cache.net/xt/140372200.jpg?v=1&amp;g=fs1%7C0%7CFKM%7C72%7C200&amp;s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lker.com/cliparts/N/M/E/E/u/a/paper-clip-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811090" flipH="1">
            <a:off x="2237190" y="268034"/>
            <a:ext cx="474495" cy="58272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Dodatne tehnike</a:t>
            </a:r>
            <a:endParaRPr lang="hr-H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r>
              <a:rPr lang="hr-HR" dirty="0" err="1" smtClean="0"/>
              <a:t>mindfulness</a:t>
            </a:r>
            <a:endParaRPr lang="hr-HR" dirty="0" smtClean="0"/>
          </a:p>
          <a:p>
            <a:r>
              <a:rPr lang="hr-HR" dirty="0" smtClean="0"/>
              <a:t>trening procesiranja i regulacije emocija</a:t>
            </a:r>
          </a:p>
          <a:p>
            <a:r>
              <a:rPr lang="hr-HR" dirty="0" smtClean="0"/>
              <a:t>uvježbavanje </a:t>
            </a:r>
            <a:r>
              <a:rPr lang="hr-HR" dirty="0" err="1" smtClean="0"/>
              <a:t>interpersonalnih</a:t>
            </a:r>
            <a:r>
              <a:rPr lang="hr-HR" dirty="0" smtClean="0"/>
              <a:t> vještina</a:t>
            </a:r>
          </a:p>
          <a:p>
            <a:r>
              <a:rPr lang="hr-HR" dirty="0" smtClean="0"/>
              <a:t>upravljanje vremenom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89EFC-0915-4226-B6BD-8E16EA3ACDE1}" type="slidenum">
              <a:rPr lang="hr-HR"/>
              <a:pPr>
                <a:defRPr/>
              </a:pPr>
              <a:t>18</a:t>
            </a:fld>
            <a:endParaRPr lang="hr-HR"/>
          </a:p>
        </p:txBody>
      </p:sp>
      <p:pic>
        <p:nvPicPr>
          <p:cNvPr id="20485" name="Picture 2" descr="http://bckgrnds.files.wordpress.com/2011/10/cloud_by_avrt-d4azyvm.png"/>
          <p:cNvPicPr>
            <a:picLocks noChangeAspect="1" noChangeArrowheads="1"/>
          </p:cNvPicPr>
          <p:nvPr/>
        </p:nvPicPr>
        <p:blipFill>
          <a:blip r:embed="rId2" cstate="print"/>
          <a:srcRect t="20116" b="29456"/>
          <a:stretch>
            <a:fillRect/>
          </a:stretch>
        </p:blipFill>
        <p:spPr bwMode="auto">
          <a:xfrm>
            <a:off x="0" y="4652963"/>
            <a:ext cx="9144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estanimations.com/Nature/Storms/Storm-04-ju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0"/>
            <a:ext cx="2516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Poteškoće u tretmanu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x-none" dirty="0">
                <a:solidFill>
                  <a:schemeClr val="bg1"/>
                </a:solidFill>
              </a:rPr>
              <a:t>v</a:t>
            </a:r>
            <a:r>
              <a:rPr lang="hr-HR" altLang="x-none" dirty="0" smtClean="0">
                <a:solidFill>
                  <a:schemeClr val="bg1"/>
                </a:solidFill>
              </a:rPr>
              <a:t>jerovanje </a:t>
            </a:r>
            <a:r>
              <a:rPr lang="hr-HR" altLang="x-none" dirty="0">
                <a:solidFill>
                  <a:schemeClr val="bg1"/>
                </a:solidFill>
              </a:rPr>
              <a:t>da su brige realistične (jer ono što ih plaši se </a:t>
            </a:r>
            <a:r>
              <a:rPr lang="hr-HR" altLang="x-none" b="1" i="1" dirty="0">
                <a:solidFill>
                  <a:schemeClr val="bg1"/>
                </a:solidFill>
              </a:rPr>
              <a:t>može</a:t>
            </a:r>
            <a:r>
              <a:rPr lang="hr-HR" altLang="x-none" dirty="0">
                <a:solidFill>
                  <a:schemeClr val="bg1"/>
                </a:solidFill>
              </a:rPr>
              <a:t> dogoditi</a:t>
            </a:r>
            <a:r>
              <a:rPr lang="hr-HR" altLang="x-none" dirty="0" smtClean="0">
                <a:solidFill>
                  <a:schemeClr val="bg1"/>
                </a:solidFill>
              </a:rPr>
              <a:t>)</a:t>
            </a:r>
            <a:r>
              <a:rPr lang="hr-HR" altLang="x-none" dirty="0">
                <a:solidFill>
                  <a:schemeClr val="bg1"/>
                </a:solidFill>
              </a:rPr>
              <a:t> </a:t>
            </a:r>
            <a:endParaRPr lang="hr-HR" altLang="x-none" dirty="0" smtClean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x-none" dirty="0" smtClean="0">
                <a:solidFill>
                  <a:schemeClr val="bg1"/>
                </a:solidFill>
              </a:rPr>
              <a:t>vjerovanje </a:t>
            </a:r>
            <a:r>
              <a:rPr lang="hr-HR" altLang="x-none" dirty="0">
                <a:solidFill>
                  <a:schemeClr val="bg1"/>
                </a:solidFill>
              </a:rPr>
              <a:t>da brige štite</a:t>
            </a:r>
          </a:p>
          <a:p>
            <a:pPr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x-none" dirty="0">
                <a:solidFill>
                  <a:schemeClr val="bg1"/>
                </a:solidFill>
              </a:rPr>
              <a:t>p</a:t>
            </a:r>
            <a:r>
              <a:rPr lang="hr-HR" altLang="x-none" dirty="0" smtClean="0">
                <a:solidFill>
                  <a:schemeClr val="bg1"/>
                </a:solidFill>
              </a:rPr>
              <a:t>erfekcionistička </a:t>
            </a:r>
            <a:r>
              <a:rPr lang="hr-HR" altLang="x-none" dirty="0">
                <a:solidFill>
                  <a:schemeClr val="bg1"/>
                </a:solidFill>
              </a:rPr>
              <a:t>vjerovanja o smanjenju anksioznosti </a:t>
            </a:r>
            <a:r>
              <a:rPr lang="hr-HR" altLang="x-none" i="1" dirty="0">
                <a:solidFill>
                  <a:schemeClr val="bg1"/>
                </a:solidFill>
              </a:rPr>
              <a:t>(“Ne smijem nikad više biti anksiozna”</a:t>
            </a:r>
            <a:r>
              <a:rPr lang="hr-HR" altLang="x-none" dirty="0">
                <a:solidFill>
                  <a:schemeClr val="bg1"/>
                </a:solidFill>
              </a:rPr>
              <a:t>)</a:t>
            </a:r>
          </a:p>
          <a:p>
            <a:pPr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x-none" dirty="0">
                <a:solidFill>
                  <a:schemeClr val="bg1"/>
                </a:solidFill>
              </a:rPr>
              <a:t>o</a:t>
            </a:r>
            <a:r>
              <a:rPr lang="hr-HR" altLang="x-none" dirty="0" smtClean="0">
                <a:solidFill>
                  <a:schemeClr val="bg1"/>
                </a:solidFill>
              </a:rPr>
              <a:t>čekivanja </a:t>
            </a:r>
            <a:r>
              <a:rPr lang="hr-HR" altLang="x-none" dirty="0">
                <a:solidFill>
                  <a:schemeClr val="bg1"/>
                </a:solidFill>
              </a:rPr>
              <a:t>i zahtjevi o sigurnosti (često potaknuta apsolutističkim vjerovanjima o nemarnosti i odgovornosti)</a:t>
            </a:r>
          </a:p>
          <a:p>
            <a:pPr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x-none" dirty="0" smtClean="0">
                <a:solidFill>
                  <a:schemeClr val="bg1"/>
                </a:solidFill>
              </a:rPr>
              <a:t>poteškoće s relaksacijom (zbog vjerovanja da će u stanju opuštenosti biti nesvjesni opasnosti i stoga ranjivi)</a:t>
            </a:r>
          </a:p>
          <a:p>
            <a:pPr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x-none" dirty="0" smtClean="0">
                <a:solidFill>
                  <a:schemeClr val="bg1"/>
                </a:solidFill>
              </a:rPr>
              <a:t>odbijanje izlaganja</a:t>
            </a:r>
            <a:endParaRPr lang="hr-HR" altLang="x-non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4A589-333B-4F82-981B-EF688043D78C}" type="slidenum">
              <a:rPr lang="hr-HR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tebyan.net/big/1390/11/20120215101711826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536950"/>
            <a:ext cx="42116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Obilježja GAP-a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9D1C8-6E4C-4EE0-A2B2-A6BFA89D2D22}" type="slidenum">
              <a:rPr lang="hr-HR"/>
              <a:pPr>
                <a:defRPr/>
              </a:pPr>
              <a:t>2</a:t>
            </a:fld>
            <a:endParaRPr lang="hr-HR"/>
          </a:p>
        </p:txBody>
      </p:sp>
      <p:pic>
        <p:nvPicPr>
          <p:cNvPr id="4101" name="Picture 2" descr="http://img1.tebyan.net/big/1390/11/20120215101711826_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0"/>
            <a:ext cx="42116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4608512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b="1" dirty="0"/>
              <a:t>p</a:t>
            </a:r>
            <a:r>
              <a:rPr lang="hr-HR" sz="3000" b="1" dirty="0" smtClean="0"/>
              <a:t>erzistirajući</a:t>
            </a:r>
            <a:r>
              <a:rPr lang="hr-HR" sz="3000" dirty="0" smtClean="0"/>
              <a:t> poremećaj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n</a:t>
            </a:r>
            <a:r>
              <a:rPr lang="hr-HR" sz="2400" dirty="0" smtClean="0"/>
              <a:t>ajčešće počinje već u djetinjstvu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 smtClean="0"/>
              <a:t>kod 2/3 pacijenata značajna zabrinutost postojala je već u drugom desetljeću života, dok se kod 1/3 javlja u srednjoj dobi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c</a:t>
            </a:r>
            <a:r>
              <a:rPr lang="hr-HR" sz="2400" dirty="0" smtClean="0"/>
              <a:t>rta ličnosti?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dirty="0" smtClean="0"/>
              <a:t>čest </a:t>
            </a:r>
            <a:r>
              <a:rPr lang="hr-HR" sz="3000" b="1" dirty="0" smtClean="0"/>
              <a:t>komorbiditet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b="1" dirty="0"/>
              <a:t>m</a:t>
            </a:r>
            <a:r>
              <a:rPr lang="hr-HR" sz="3000" b="1" dirty="0" smtClean="0"/>
              <a:t>anja učinkovitost tretmana </a:t>
            </a:r>
            <a:r>
              <a:rPr lang="hr-HR" sz="3000" dirty="0" smtClean="0"/>
              <a:t>u usporedbi s drugim anksioznim poremećajima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Literatura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244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/>
              <a:t>Leahy, R.L., Holland, S.J.F., &amp; McGinn, L.K. (2012). </a:t>
            </a:r>
            <a:r>
              <a:rPr lang="hr-HR" sz="2400" i="1" dirty="0" smtClean="0"/>
              <a:t>Treatment Plans 	and Interventions for Depression and Anxiety Disorders</a:t>
            </a:r>
            <a:r>
              <a:rPr lang="hr-HR" sz="2400" dirty="0" smtClean="0"/>
              <a:t>. 	New York: The Guilford Press.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11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/>
              <a:t>Meares, K., &amp; Freeston, M. (2008). </a:t>
            </a:r>
            <a:r>
              <a:rPr lang="hr-HR" sz="2400" i="1" dirty="0" smtClean="0"/>
              <a:t>Overcoming Worry: A Self-	Help Guide Using Cognitive Behavioral Techniques</a:t>
            </a:r>
            <a:r>
              <a:rPr lang="hr-HR" sz="2400" dirty="0" smtClean="0"/>
              <a:t>. London: 	Robinson.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11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/>
              <a:t>Rygh, J.L., &amp; Sanderson, W.C. (2004). </a:t>
            </a:r>
            <a:r>
              <a:rPr lang="hr-HR" sz="2400" i="1" dirty="0" smtClean="0"/>
              <a:t>Treating Generalized 	Anxiety Disorder: Evidence-Based Strategies, Tools, and 	Techniques</a:t>
            </a:r>
            <a:r>
              <a:rPr lang="hr-HR" sz="2400" dirty="0" smtClean="0"/>
              <a:t>. New York: The Guilford Press.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12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/>
              <a:t>Wells, A. (2000). </a:t>
            </a:r>
            <a:r>
              <a:rPr lang="hr-HR" sz="2400" i="1" dirty="0" smtClean="0"/>
              <a:t>Emotional Disorders and Metacognition: Innovative 	Cognitive Therapy. </a:t>
            </a:r>
            <a:r>
              <a:rPr lang="hr-HR" sz="2400" dirty="0" smtClean="0"/>
              <a:t>Chichester: John Wiley &amp; Sons, Ltd.</a:t>
            </a:r>
            <a:endParaRPr lang="hr-HR" sz="24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71E7-6839-450F-954F-1B3BCB634E72}" type="slidenum">
              <a:rPr lang="hr-HR"/>
              <a:pPr>
                <a:defRPr/>
              </a:pPr>
              <a:t>20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ainbowwallonline.files.wordpress.com/2013/06/rainbow-wall-sky-rainb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5732-4816-44E9-BB9C-94C5DDA44A83}" type="slidenum">
              <a:rPr lang="hr-HR"/>
              <a:pPr>
                <a:defRPr/>
              </a:pPr>
              <a:t>21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4859338" y="1400175"/>
            <a:ext cx="37084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Hvala na pažnji</a:t>
            </a:r>
            <a:r>
              <a:rPr lang="hr-H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Kriteriji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3960812" cy="46085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dirty="0"/>
              <a:t>p</a:t>
            </a:r>
            <a:r>
              <a:rPr lang="hr-HR" sz="3000" dirty="0" smtClean="0"/>
              <a:t>retjerana i/ili kronična zabrinutost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dirty="0"/>
              <a:t>p</a:t>
            </a:r>
            <a:r>
              <a:rPr lang="hr-HR" sz="3000" dirty="0" smtClean="0"/>
              <a:t>rateći simptomi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n</a:t>
            </a:r>
            <a:r>
              <a:rPr lang="hr-HR" sz="2400" dirty="0" smtClean="0"/>
              <a:t>emir ili osjećaj napetosti ili osjećaj da je osoba “na rubu živaca”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l</a:t>
            </a:r>
            <a:r>
              <a:rPr lang="hr-HR" sz="2400" dirty="0" smtClean="0"/>
              <a:t>ako umaranje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r</a:t>
            </a:r>
            <a:r>
              <a:rPr lang="hr-HR" sz="2400" dirty="0" smtClean="0"/>
              <a:t>azdražljivost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t</a:t>
            </a:r>
            <a:r>
              <a:rPr lang="hr-HR" sz="2400" dirty="0" smtClean="0"/>
              <a:t>eškoće koncentriranja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r-HR" sz="2400" dirty="0"/>
              <a:t>p</a:t>
            </a:r>
            <a:r>
              <a:rPr lang="hr-HR" sz="2400" dirty="0" smtClean="0"/>
              <a:t>oremećaji spavanja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000" dirty="0"/>
              <a:t>o</a:t>
            </a:r>
            <a:r>
              <a:rPr lang="hr-HR" sz="3000" dirty="0" smtClean="0"/>
              <a:t>soba s teškoćom kontrolira zabrinutost</a:t>
            </a: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87B59-D423-48EC-9748-6201C22280BE}" type="slidenum">
              <a:rPr lang="hr-HR"/>
              <a:pPr>
                <a:defRPr/>
              </a:pPr>
              <a:t>3</a:t>
            </a:fld>
            <a:endParaRPr lang="hr-HR"/>
          </a:p>
        </p:txBody>
      </p:sp>
      <p:pic>
        <p:nvPicPr>
          <p:cNvPr id="5125" name="Picture 3" descr="C:\Users\HUBIKOT\Desktop\web stranica\Picture40.jpg"/>
          <p:cNvPicPr>
            <a:picLocks noChangeAspect="1" noChangeArrowheads="1"/>
          </p:cNvPicPr>
          <p:nvPr/>
        </p:nvPicPr>
        <p:blipFill>
          <a:blip r:embed="rId2" cstate="print"/>
          <a:srcRect l="23405" r="11938" b="8002"/>
          <a:stretch>
            <a:fillRect/>
          </a:stretch>
        </p:blipFill>
        <p:spPr bwMode="auto">
          <a:xfrm>
            <a:off x="5543550" y="0"/>
            <a:ext cx="3600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1500" y="188913"/>
            <a:ext cx="3116263" cy="3692525"/>
          </a:xfrm>
          <a:custGeom>
            <a:avLst/>
            <a:gdLst>
              <a:gd name="connsiteX0" fmla="*/ 0 w 3600400"/>
              <a:gd name="connsiteY0" fmla="*/ 0 h 1938992"/>
              <a:gd name="connsiteX1" fmla="*/ 3600400 w 3600400"/>
              <a:gd name="connsiteY1" fmla="*/ 0 h 1938992"/>
              <a:gd name="connsiteX2" fmla="*/ 3600400 w 3600400"/>
              <a:gd name="connsiteY2" fmla="*/ 1938992 h 1938992"/>
              <a:gd name="connsiteX3" fmla="*/ 0 w 3600400"/>
              <a:gd name="connsiteY3" fmla="*/ 1938992 h 1938992"/>
              <a:gd name="connsiteX4" fmla="*/ 0 w 360040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1938992">
                <a:moveTo>
                  <a:pt x="0" y="0"/>
                </a:moveTo>
                <a:lnTo>
                  <a:pt x="3600400" y="0"/>
                </a:lnTo>
                <a:lnTo>
                  <a:pt x="3600400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r-HR">
                <a:solidFill>
                  <a:schemeClr val="bg1"/>
                </a:solidFill>
              </a:rPr>
              <a:t>Zabrinutost oko različitih događaja, a ne zbog specifičnog simptoma ili problema.</a:t>
            </a: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  <a:p>
            <a:endParaRPr lang="hr-HR">
              <a:solidFill>
                <a:schemeClr val="bg1"/>
              </a:solidFill>
            </a:endParaRPr>
          </a:p>
          <a:p>
            <a:r>
              <a:rPr lang="hr-HR">
                <a:solidFill>
                  <a:schemeClr val="bg1"/>
                </a:solidFill>
              </a:rPr>
              <a:t>Isključiti brige koje su povezane s drugim poremećajima.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6057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smtClean="0">
                <a:solidFill>
                  <a:srgbClr val="376092"/>
                </a:solidFill>
              </a:rPr>
              <a:t>Razlike između normalne i patološke zabrinutosti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600325"/>
            <a:ext cx="3168650" cy="33131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r-HR" sz="2400" smtClean="0"/>
              <a:t>učestalost</a:t>
            </a:r>
          </a:p>
          <a:p>
            <a:pPr algn="ctr">
              <a:buFont typeface="Arial" charset="0"/>
              <a:buNone/>
            </a:pPr>
            <a:r>
              <a:rPr lang="hr-HR" sz="2400" smtClean="0"/>
              <a:t>intenzitet</a:t>
            </a:r>
          </a:p>
          <a:p>
            <a:pPr algn="ctr">
              <a:buFont typeface="Arial" charset="0"/>
              <a:buNone/>
            </a:pPr>
            <a:r>
              <a:rPr lang="hr-HR" sz="2400" smtClean="0"/>
              <a:t>nametljivost</a:t>
            </a:r>
          </a:p>
          <a:p>
            <a:pPr algn="ctr">
              <a:buFont typeface="Arial" charset="0"/>
              <a:buNone/>
            </a:pPr>
            <a:r>
              <a:rPr lang="hr-HR" sz="2400" smtClean="0"/>
              <a:t>postojanost</a:t>
            </a:r>
          </a:p>
          <a:p>
            <a:pPr algn="ctr">
              <a:buFont typeface="Arial" charset="0"/>
              <a:buNone/>
            </a:pPr>
            <a:r>
              <a:rPr lang="hr-HR" sz="2400" smtClean="0"/>
              <a:t>kontrolabilnost</a:t>
            </a:r>
          </a:p>
          <a:p>
            <a:pPr algn="ctr">
              <a:buFont typeface="Arial" charset="0"/>
              <a:buNone/>
            </a:pPr>
            <a:r>
              <a:rPr lang="hr-HR" sz="2400" smtClean="0"/>
              <a:t>tjelesni simptomi</a:t>
            </a:r>
          </a:p>
          <a:p>
            <a:pPr algn="ctr">
              <a:buFont typeface="Arial" charset="0"/>
              <a:buNone/>
            </a:pPr>
            <a:r>
              <a:rPr lang="hr-HR" sz="2000" smtClean="0"/>
              <a:t>(umor, iscrpljivanje)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2468D-8979-4001-AAF8-E6F028B8D67D}" type="slidenum">
              <a:rPr lang="hr-HR"/>
              <a:pPr>
                <a:defRPr/>
              </a:pPr>
              <a:t>4</a:t>
            </a:fld>
            <a:endParaRPr lang="hr-HR"/>
          </a:p>
        </p:txBody>
      </p:sp>
      <p:pic>
        <p:nvPicPr>
          <p:cNvPr id="6149" name="Picture 2" descr="http://siteground181.com/%7Egetcloud/wp-content/uploads/2013/11/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32050"/>
            <a:ext cx="29527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http://4.bp.blogspot.com/-4v0EnbZuSUI/UIvJgwISVBI/AAAAAAAAYCU/kQaAV2B3IVU/s400/EndlessDrawings-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636838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588125" y="4365625"/>
            <a:ext cx="2879725" cy="3311525"/>
            <a:chOff x="2843808" y="-531440"/>
            <a:chExt cx="2880320" cy="3312368"/>
          </a:xfrm>
        </p:grpSpPr>
        <p:pic>
          <p:nvPicPr>
            <p:cNvPr id="7190" name="Picture 2" descr="http://siteground181.com/%7Egetcloud/wp-content/uploads/2013/11/clou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-531440"/>
              <a:ext cx="2880320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3347150" y="476880"/>
              <a:ext cx="1657692" cy="10797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brige o poslu/školi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0" y="2997200"/>
            <a:ext cx="1738313" cy="11382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/>
                </a:solidFill>
              </a:rPr>
              <a:t>Vrste briga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97470-8EF7-487B-8728-D79F53D46041}" type="slidenum">
              <a:rPr lang="hr-HR"/>
              <a:pPr>
                <a:defRPr/>
              </a:pPr>
              <a:t>5</a:t>
            </a:fld>
            <a:endParaRPr lang="hr-HR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67325" y="-369888"/>
            <a:ext cx="3889375" cy="2808288"/>
            <a:chOff x="3131840" y="0"/>
            <a:chExt cx="3888432" cy="2808312"/>
          </a:xfrm>
        </p:grpSpPr>
        <p:pic>
          <p:nvPicPr>
            <p:cNvPr id="7188" name="Picture 2" descr="http://siteground181.com/%7Egetcloud/wp-content/uploads/2013/11/clou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131840" y="0"/>
              <a:ext cx="3888432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226949" y="1084272"/>
              <a:ext cx="1836293" cy="6397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brige o zdravlju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873500" y="3452813"/>
            <a:ext cx="3527425" cy="3527425"/>
            <a:chOff x="4067944" y="3645024"/>
            <a:chExt cx="3528392" cy="3528393"/>
          </a:xfrm>
        </p:grpSpPr>
        <p:pic>
          <p:nvPicPr>
            <p:cNvPr id="7186" name="Picture 2" descr="http://siteground181.com/%7Egetcloud/wp-content/uploads/2013/11/clou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3645024"/>
              <a:ext cx="3528392" cy="352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499862" y="4437403"/>
              <a:ext cx="2448596" cy="165621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/>
                  </a:solidFill>
                </a:rPr>
                <a:t>brige o financijama</a:t>
              </a: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5076056" y="764704"/>
            <a:ext cx="4320480" cy="4320481"/>
            <a:chOff x="4823520" y="2537519"/>
            <a:chExt cx="4320480" cy="4320481"/>
          </a:xfrm>
          <a:noFill/>
        </p:grpSpPr>
        <p:pic>
          <p:nvPicPr>
            <p:cNvPr id="12" name="Picture 2" descr="http://siteground181.com/%7Egetcloud/wp-content/uploads/2013/11/clou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3520" y="2537519"/>
              <a:ext cx="4320480" cy="4320481"/>
            </a:xfrm>
            <a:prstGeom prst="rect">
              <a:avLst/>
            </a:prstGeom>
            <a:grpFill/>
          </p:spPr>
        </p:pic>
        <p:sp>
          <p:nvSpPr>
            <p:cNvPr id="9" name="Oval 8"/>
            <p:cNvSpPr/>
            <p:nvPr/>
          </p:nvSpPr>
          <p:spPr>
            <a:xfrm>
              <a:off x="5940152" y="3833663"/>
              <a:ext cx="2016224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brige za svoje bližnje</a:t>
              </a:r>
            </a:p>
          </p:txBody>
        </p:sp>
      </p:grpSp>
      <p:pic>
        <p:nvPicPr>
          <p:cNvPr id="8196" name="Picture 4" descr="http://cyberschoolbus.un.org/pufp/peru/images/rain_draw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716338"/>
            <a:ext cx="13192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farmersagent.com/Assets/Agents/akaufman/Images/fe953f4be8514df0a3c5a11d3e998bb8_AdPane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86" t="7932" r="16257" b="7738"/>
          <a:stretch>
            <a:fillRect/>
          </a:stretch>
        </p:blipFill>
        <p:spPr bwMode="auto">
          <a:xfrm>
            <a:off x="80963" y="165100"/>
            <a:ext cx="29781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farmersagent.com/Assets/Agents/akaufman/Images/fe953f4be8514df0a3c5a11d3e998bb8_AdPanel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86" t="7932" r="16257" b="7738"/>
          <a:stretch>
            <a:fillRect/>
          </a:stretch>
        </p:blipFill>
        <p:spPr bwMode="auto">
          <a:xfrm rot="-715906">
            <a:off x="1239838" y="2195513"/>
            <a:ext cx="28908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farmersagent.com/Assets/Agents/akaufman/Images/fe953f4be8514df0a3c5a11d3e998bb8_AdPanel.jpg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86" t="7932" r="16257" b="7738"/>
          <a:stretch>
            <a:fillRect/>
          </a:stretch>
        </p:blipFill>
        <p:spPr bwMode="auto">
          <a:xfrm rot="2053743">
            <a:off x="461963" y="4149725"/>
            <a:ext cx="259238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2"/>
          <p:cNvSpPr txBox="1">
            <a:spLocks noChangeArrowheads="1"/>
          </p:cNvSpPr>
          <p:nvPr/>
        </p:nvSpPr>
        <p:spPr bwMode="auto">
          <a:xfrm rot="1973231">
            <a:off x="1282700" y="4762500"/>
            <a:ext cx="1646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brige o realnim</a:t>
            </a:r>
          </a:p>
          <a:p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problemima</a:t>
            </a:r>
            <a:endParaRPr lang="en-US" b="1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7181" name="TextBox 23"/>
          <p:cNvSpPr txBox="1">
            <a:spLocks noChangeArrowheads="1"/>
          </p:cNvSpPr>
          <p:nvPr/>
        </p:nvSpPr>
        <p:spPr bwMode="auto">
          <a:xfrm rot="-572141">
            <a:off x="1700213" y="2617788"/>
            <a:ext cx="1871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brige o udaljenim</a:t>
            </a:r>
          </a:p>
          <a:p>
            <a:pPr algn="ctr"/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problemima</a:t>
            </a:r>
          </a:p>
          <a:p>
            <a:pPr algn="ctr"/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(što ako..?)</a:t>
            </a:r>
            <a:endParaRPr lang="en-US" b="1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7182" name="TextBox 24"/>
          <p:cNvSpPr txBox="1">
            <a:spLocks noChangeArrowheads="1"/>
          </p:cNvSpPr>
          <p:nvPr/>
        </p:nvSpPr>
        <p:spPr bwMode="auto">
          <a:xfrm>
            <a:off x="527050" y="819150"/>
            <a:ext cx="214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brige za svaki slučaj</a:t>
            </a:r>
          </a:p>
          <a:p>
            <a:pPr algn="ctr"/>
            <a:r>
              <a:rPr lang="hr-HR" b="1">
                <a:solidFill>
                  <a:schemeClr val="bg1"/>
                </a:solidFill>
                <a:latin typeface="Tw Cen MT" pitchFamily="34" charset="-18"/>
              </a:rPr>
              <a:t>(rijetki događaji)</a:t>
            </a:r>
            <a:endParaRPr lang="en-US" b="1">
              <a:solidFill>
                <a:schemeClr val="bg1"/>
              </a:solidFill>
              <a:latin typeface="Tw Cen MT" pitchFamily="34" charset="-18"/>
            </a:endParaRP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3465513" y="188913"/>
            <a:ext cx="3529012" cy="3527425"/>
            <a:chOff x="4067944" y="3645024"/>
            <a:chExt cx="3528392" cy="3528393"/>
          </a:xfrm>
        </p:grpSpPr>
        <p:pic>
          <p:nvPicPr>
            <p:cNvPr id="7184" name="Picture 2" descr="http://siteground181.com/%7Egetcloud/wp-content/uploads/2013/11/clou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3645024"/>
              <a:ext cx="3528392" cy="352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27"/>
            <p:cNvSpPr/>
            <p:nvPr/>
          </p:nvSpPr>
          <p:spPr>
            <a:xfrm>
              <a:off x="4499668" y="4437403"/>
              <a:ext cx="2449082" cy="165621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/>
                  </a:solidFill>
                </a:rPr>
                <a:t>brige za sigurnost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3" y="188913"/>
            <a:ext cx="4340225" cy="16557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Teorije o nastanku GAP-a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205038"/>
            <a:ext cx="5184775" cy="431958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SzPct val="400000"/>
              <a:buFont typeface="Arial" pitchFamily="34" charset="0"/>
              <a:buBlip>
                <a:blip r:embed="rId2"/>
              </a:buBlip>
              <a:defRPr/>
            </a:pPr>
            <a:r>
              <a:rPr lang="hr-HR" sz="2800" b="1" dirty="0" smtClean="0"/>
              <a:t>teorija izbjegavanja </a:t>
            </a:r>
            <a:r>
              <a:rPr lang="hr-HR" sz="2800" dirty="0" smtClean="0"/>
              <a:t>(Borkovec, 2004)</a:t>
            </a:r>
          </a:p>
          <a:p>
            <a:pPr marL="0" indent="0" algn="r" fontAlgn="auto">
              <a:spcAft>
                <a:spcPts val="0"/>
              </a:spcAft>
              <a:buSzPct val="400000"/>
              <a:buFont typeface="Arial" pitchFamily="34" charset="0"/>
              <a:buBlip>
                <a:blip r:embed="rId2"/>
              </a:buBlip>
              <a:defRPr/>
            </a:pPr>
            <a:endParaRPr lang="hr-HR" sz="2800" dirty="0" smtClean="0"/>
          </a:p>
          <a:p>
            <a:pPr algn="r" fontAlgn="auto">
              <a:spcAft>
                <a:spcPts val="0"/>
              </a:spcAft>
              <a:buSzPct val="400000"/>
              <a:buFont typeface="Arial" pitchFamily="34" charset="0"/>
              <a:buBlip>
                <a:blip r:embed="rId2"/>
              </a:buBlip>
              <a:defRPr/>
            </a:pPr>
            <a:r>
              <a:rPr lang="hr-HR" sz="2800" b="1" dirty="0" smtClean="0"/>
              <a:t>metakognitivna teorija </a:t>
            </a:r>
            <a:r>
              <a:rPr lang="hr-HR" sz="2800" dirty="0" smtClean="0"/>
              <a:t>(Wells, 1995, 1999)</a:t>
            </a:r>
          </a:p>
          <a:p>
            <a:pPr marL="0" indent="0" algn="r" fontAlgn="auto">
              <a:spcAft>
                <a:spcPts val="0"/>
              </a:spcAft>
              <a:buSzPct val="400000"/>
              <a:buFont typeface="Arial" pitchFamily="34" charset="0"/>
              <a:buBlip>
                <a:blip r:embed="rId2"/>
              </a:buBlip>
              <a:defRPr/>
            </a:pPr>
            <a:endParaRPr lang="hr-HR" sz="2800" dirty="0" smtClean="0"/>
          </a:p>
          <a:p>
            <a:pPr algn="r" fontAlgn="auto">
              <a:spcAft>
                <a:spcPts val="0"/>
              </a:spcAft>
              <a:buSzPct val="400000"/>
              <a:buFont typeface="Arial" pitchFamily="34" charset="0"/>
              <a:buBlip>
                <a:blip r:embed="rId2"/>
              </a:buBlip>
              <a:defRPr/>
            </a:pPr>
            <a:r>
              <a:rPr lang="hr-HR" sz="2800" b="1" dirty="0" smtClean="0"/>
              <a:t>četverodijelni model GAP-a </a:t>
            </a:r>
            <a:r>
              <a:rPr lang="hr-HR" sz="2800" dirty="0" smtClean="0"/>
              <a:t>(Ladouceur i sur., 1997)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BA607-483B-4DAD-89EE-AB97B93F612A}" type="slidenum">
              <a:rPr lang="hr-HR"/>
              <a:pPr>
                <a:defRPr/>
              </a:pPr>
              <a:t>6</a:t>
            </a:fld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6983413" y="3068638"/>
            <a:ext cx="2160587" cy="2305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svaki pristup predlaže svoje smjernice za tretman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4392612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eorija izbjegavanja</a:t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(Borkovec, 2004)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765175"/>
            <a:ext cx="4278313" cy="28432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brige su dominantno misaona, a ne imaginativna aktivnost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brige stoga služe kao oblik kognitivnog izbjegavanja emocionalno neugodnih sadržaja te s njima povezane neugodne tjelesne aktivacije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4261F-1D67-4544-B754-1CFE33B2CBC0}" type="slidenum">
              <a:rPr lang="hr-HR"/>
              <a:pPr>
                <a:defRPr/>
              </a:pPr>
              <a:t>7</a:t>
            </a:fld>
            <a:endParaRPr lang="hr-HR" dirty="0"/>
          </a:p>
        </p:txBody>
      </p:sp>
      <p:pic>
        <p:nvPicPr>
          <p:cNvPr id="9221" name="Picture 5" descr="http://buttercuppunch.files.wordpress.com/2009/02/rainclou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9195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lker.com/cliparts/N/M/E/E/u/a/paper-clip-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811090" flipH="1">
            <a:off x="1244284" y="1445113"/>
            <a:ext cx="538090" cy="66082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18063" y="3951288"/>
            <a:ext cx="38020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Tw Cen MT" pitchFamily="34" charset="-18"/>
              </a:rPr>
              <a:t>brige su korisna </a:t>
            </a:r>
            <a:r>
              <a:rPr lang="hr-HR" b="1">
                <a:latin typeface="Tw Cen MT" pitchFamily="34" charset="-18"/>
              </a:rPr>
              <a:t>strategija suočavanja</a:t>
            </a:r>
            <a:r>
              <a:rPr lang="hr-HR">
                <a:latin typeface="Tw Cen MT" pitchFamily="34" charset="-18"/>
              </a:rPr>
              <a:t>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59563" y="3429000"/>
            <a:ext cx="0" cy="412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581525"/>
            <a:ext cx="428625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200">
                <a:latin typeface="Tw Cen MT" pitchFamily="34" charset="-18"/>
              </a:rPr>
              <a:t>reakcija kognitivnog izbjegavanja je svaki put negativno potkrijepljena izostankom ili završetkom neugodnog unutarnjeg ili vanjskog događaja</a:t>
            </a:r>
          </a:p>
          <a:p>
            <a:pPr marL="285750" indent="-285750"/>
            <a:endParaRPr lang="en-US" sz="2000"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804025" y="620713"/>
            <a:ext cx="0" cy="4333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4825" y="2581275"/>
            <a:ext cx="0" cy="4333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4824413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Metakognitivna teorija</a:t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(Wells, 1995, 1997)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E163D-2B8E-4F5B-8518-71A68D8641EA}" type="slidenum">
              <a:rPr lang="hr-HR"/>
              <a:pPr>
                <a:defRPr/>
              </a:pPr>
              <a:t>8</a:t>
            </a:fld>
            <a:endParaRPr lang="hr-H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4535488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2500" smtClean="0"/>
              <a:t>GAP je rezultat interakcije između:</a:t>
            </a:r>
          </a:p>
          <a:p>
            <a:pPr lvl="1">
              <a:lnSpc>
                <a:spcPct val="80000"/>
              </a:lnSpc>
            </a:pPr>
            <a:r>
              <a:rPr lang="hr-HR" sz="2200" smtClean="0"/>
              <a:t>korištenja brige kao </a:t>
            </a:r>
            <a:r>
              <a:rPr lang="hr-HR" sz="2200" b="1" smtClean="0"/>
              <a:t>strategije suočavanja</a:t>
            </a:r>
          </a:p>
          <a:p>
            <a:pPr lvl="1">
              <a:lnSpc>
                <a:spcPct val="80000"/>
              </a:lnSpc>
            </a:pPr>
            <a:r>
              <a:rPr lang="hr-HR" sz="2200" b="1" smtClean="0"/>
              <a:t>negativne procjene </a:t>
            </a:r>
            <a:r>
              <a:rPr lang="hr-HR" sz="2200" smtClean="0"/>
              <a:t>brige</a:t>
            </a:r>
          </a:p>
          <a:p>
            <a:pPr lvl="1">
              <a:lnSpc>
                <a:spcPct val="80000"/>
              </a:lnSpc>
            </a:pPr>
            <a:r>
              <a:rPr lang="hr-HR" sz="2200" smtClean="0"/>
              <a:t>pokušaja </a:t>
            </a:r>
            <a:r>
              <a:rPr lang="hr-HR" sz="2200" b="1" smtClean="0"/>
              <a:t>kontrole</a:t>
            </a:r>
            <a:r>
              <a:rPr lang="hr-HR" sz="2200" smtClean="0"/>
              <a:t> brige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hr-HR" sz="2200" smtClean="0"/>
          </a:p>
          <a:p>
            <a:pPr>
              <a:lnSpc>
                <a:spcPct val="80000"/>
              </a:lnSpc>
            </a:pPr>
            <a:r>
              <a:rPr lang="hr-HR" sz="2500" smtClean="0"/>
              <a:t>2 tipa briga:</a:t>
            </a:r>
          </a:p>
          <a:p>
            <a:pPr lvl="1">
              <a:lnSpc>
                <a:spcPct val="80000"/>
              </a:lnSpc>
              <a:buFont typeface="Tw Cen MT" pitchFamily="34" charset="-18"/>
              <a:buAutoNum type="arabicParenR"/>
            </a:pPr>
            <a:r>
              <a:rPr lang="hr-HR" sz="2200" smtClean="0"/>
              <a:t>tip 1</a:t>
            </a:r>
            <a:r>
              <a:rPr lang="hr-HR" sz="2000" smtClean="0"/>
              <a:t>(briga o raznim prijetnjama) </a:t>
            </a:r>
          </a:p>
          <a:p>
            <a:pPr lvl="1">
              <a:lnSpc>
                <a:spcPct val="80000"/>
              </a:lnSpc>
              <a:buFont typeface="Tw Cen MT" pitchFamily="34" charset="-18"/>
              <a:buAutoNum type="arabicParenR"/>
            </a:pPr>
            <a:r>
              <a:rPr lang="hr-HR" sz="2200" smtClean="0"/>
              <a:t>tip 2 </a:t>
            </a:r>
            <a:r>
              <a:rPr lang="hr-HR" sz="2000" smtClean="0"/>
              <a:t>(meta-briga)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hr-HR" sz="2000" smtClean="0"/>
          </a:p>
          <a:p>
            <a:pPr>
              <a:lnSpc>
                <a:spcPct val="80000"/>
              </a:lnSpc>
            </a:pPr>
            <a:r>
              <a:rPr lang="hr-HR" sz="2500" smtClean="0"/>
              <a:t>istovremeno prisutna i </a:t>
            </a:r>
            <a:r>
              <a:rPr lang="hr-HR" sz="2500" b="1" smtClean="0"/>
              <a:t>pozitivna</a:t>
            </a:r>
            <a:r>
              <a:rPr lang="hr-HR" sz="2500" smtClean="0"/>
              <a:t> i </a:t>
            </a:r>
            <a:r>
              <a:rPr lang="hr-HR" sz="2500" b="1" smtClean="0"/>
              <a:t>negativna </a:t>
            </a:r>
            <a:r>
              <a:rPr lang="hr-HR" sz="2500" smtClean="0"/>
              <a:t>vjerovanja o brizi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9338" y="5102225"/>
            <a:ext cx="11255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>
                <a:latin typeface="Tw Cen MT" pitchFamily="34" charset="-18"/>
              </a:rPr>
              <a:t>ponašanje</a:t>
            </a:r>
            <a:endParaRPr lang="en-US">
              <a:latin typeface="Tw Cen MT" pitchFamily="34" charset="-1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7625" y="5102225"/>
            <a:ext cx="11271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latin typeface="Tw Cen MT" pitchFamily="34" charset="-18"/>
              </a:rPr>
              <a:t>emocije</a:t>
            </a:r>
            <a:endParaRPr lang="en-US">
              <a:latin typeface="Tw Cen MT" pitchFamily="34" charset="-1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83325" y="5707063"/>
            <a:ext cx="112553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latin typeface="Tw Cen MT" pitchFamily="34" charset="-18"/>
              </a:rPr>
              <a:t>kontrola misli</a:t>
            </a:r>
            <a:endParaRPr lang="en-US">
              <a:latin typeface="Tw Cen MT" pitchFamily="34" charset="-1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70" y="2304458"/>
            <a:ext cx="2376264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b="1" dirty="0"/>
              <a:t>briga tipa 1</a:t>
            </a:r>
          </a:p>
        </p:txBody>
      </p:sp>
      <p:sp>
        <p:nvSpPr>
          <p:cNvPr id="21" name="Oval 20"/>
          <p:cNvSpPr/>
          <p:nvPr/>
        </p:nvSpPr>
        <p:spPr>
          <a:xfrm>
            <a:off x="4859338" y="981075"/>
            <a:ext cx="3935412" cy="1017588"/>
          </a:xfrm>
          <a:prstGeom prst="ellipse">
            <a:avLst/>
          </a:prstGeom>
          <a:ln w="31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aktivacija pozitivnih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meta-vjerovanja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(odabir strategije suočavanja)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5076825" y="3014663"/>
            <a:ext cx="3527425" cy="730250"/>
          </a:xfrm>
          <a:prstGeom prst="ellipse">
            <a:avLst/>
          </a:prstGeom>
          <a:ln w="31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aktivacija negativnih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meta-vjerovanja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43663" y="188913"/>
            <a:ext cx="739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000" b="1">
                <a:latin typeface="Tw Cen MT" pitchFamily="34" charset="-18"/>
              </a:rPr>
              <a:t>triger</a:t>
            </a:r>
            <a:endParaRPr lang="en-US" sz="2000" b="1">
              <a:latin typeface="Tw Cen MT" pitchFamily="34" charset="-18"/>
            </a:endParaRPr>
          </a:p>
        </p:txBody>
      </p:sp>
      <p:cxnSp>
        <p:nvCxnSpPr>
          <p:cNvPr id="31" name="Straight Arrow Connector 30"/>
          <p:cNvCxnSpPr>
            <a:stCxn id="21" idx="4"/>
            <a:endCxn id="0" idx="0"/>
          </p:cNvCxnSpPr>
          <p:nvPr/>
        </p:nvCxnSpPr>
        <p:spPr>
          <a:xfrm flipH="1">
            <a:off x="6826250" y="1998663"/>
            <a:ext cx="0" cy="306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66404" y="4050660"/>
            <a:ext cx="2376264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b="1" dirty="0"/>
              <a:t>briga tipa 2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854825" y="3744913"/>
            <a:ext cx="0" cy="306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475538" y="4489450"/>
            <a:ext cx="576262" cy="604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088" y="4537075"/>
            <a:ext cx="576262" cy="557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21325" y="4489450"/>
            <a:ext cx="617538" cy="61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948488" y="4481513"/>
            <a:ext cx="0" cy="1225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732588" y="4481513"/>
            <a:ext cx="0" cy="1225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219700" y="4489450"/>
            <a:ext cx="609600" cy="61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999413" y="2519363"/>
            <a:ext cx="777875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777288" y="2519363"/>
            <a:ext cx="0" cy="257492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 animBg="1"/>
      <p:bldP spid="17" grpId="0" animBg="1"/>
      <p:bldP spid="18" grpId="0" animBg="1"/>
      <p:bldP spid="21" grpId="0" animBg="1"/>
      <p:bldP spid="2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themythofaraindrop.weebly.com/uploads/6/4/2/3/6423131/978129946_orig.png?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714875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63550" y="1844675"/>
            <a:ext cx="4040188" cy="639763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bg1"/>
                </a:solidFill>
              </a:rPr>
              <a:t>POZITIVNA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bg1"/>
                </a:solidFill>
              </a:rPr>
              <a:t>VJEROVANJA O BRIZI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68" name="Content Placeholder 9"/>
          <p:cNvSpPr>
            <a:spLocks noGrp="1"/>
          </p:cNvSpPr>
          <p:nvPr>
            <p:ph sz="half" idx="2"/>
          </p:nvPr>
        </p:nvSpPr>
        <p:spPr>
          <a:xfrm>
            <a:off x="468313" y="2781300"/>
            <a:ext cx="4040187" cy="3830638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spcBef>
                <a:spcPct val="40000"/>
              </a:spcBef>
              <a:buFont typeface="Arial" charset="0"/>
              <a:buNone/>
            </a:pPr>
            <a:r>
              <a:rPr lang="hr-HR" i="1" smtClean="0">
                <a:solidFill>
                  <a:schemeClr val="bg1"/>
                </a:solidFill>
              </a:rPr>
              <a:t>Zabrinutost mi pomaže u suočavanju.</a:t>
            </a:r>
          </a:p>
          <a:p>
            <a:pPr marL="0" indent="0" algn="ctr">
              <a:lnSpc>
                <a:spcPct val="85000"/>
              </a:lnSpc>
              <a:spcBef>
                <a:spcPct val="40000"/>
              </a:spcBef>
              <a:buFont typeface="Arial" charset="0"/>
              <a:buNone/>
            </a:pPr>
            <a:r>
              <a:rPr lang="hr-HR" i="1" smtClean="0">
                <a:solidFill>
                  <a:schemeClr val="bg1"/>
                </a:solidFill>
              </a:rPr>
              <a:t>Ako brinem, spriječit ću da se dese ružne stvari.</a:t>
            </a:r>
          </a:p>
          <a:p>
            <a:pPr marL="0" indent="0" algn="ctr">
              <a:lnSpc>
                <a:spcPct val="85000"/>
              </a:lnSpc>
              <a:spcBef>
                <a:spcPct val="40000"/>
              </a:spcBef>
              <a:buFont typeface="Arial" charset="0"/>
              <a:buNone/>
            </a:pPr>
            <a:r>
              <a:rPr lang="hr-HR" i="1" smtClean="0">
                <a:solidFill>
                  <a:schemeClr val="bg1"/>
                </a:solidFill>
              </a:rPr>
              <a:t>Zabrinutost mi pomaže u rješavanju problema.</a:t>
            </a:r>
          </a:p>
          <a:p>
            <a:pPr marL="0" indent="0" algn="ctr">
              <a:lnSpc>
                <a:spcPct val="85000"/>
              </a:lnSpc>
              <a:spcBef>
                <a:spcPct val="40000"/>
              </a:spcBef>
              <a:buFont typeface="Arial" charset="0"/>
              <a:buNone/>
            </a:pPr>
            <a:r>
              <a:rPr lang="hr-HR" i="1" smtClean="0">
                <a:solidFill>
                  <a:schemeClr val="bg1"/>
                </a:solidFill>
              </a:rPr>
              <a:t>Ništa ne bih postigao bez brige.</a:t>
            </a:r>
          </a:p>
          <a:p>
            <a:pPr marL="0" indent="0" algn="ctr">
              <a:lnSpc>
                <a:spcPct val="85000"/>
              </a:lnSpc>
              <a:spcBef>
                <a:spcPct val="40000"/>
              </a:spcBef>
              <a:buFont typeface="Arial" charset="0"/>
              <a:buNone/>
            </a:pPr>
            <a:r>
              <a:rPr lang="hr-HR" i="1" smtClean="0">
                <a:solidFill>
                  <a:schemeClr val="bg1"/>
                </a:solidFill>
              </a:rPr>
              <a:t>Ako brinem, uvijek mogu biti spreman.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14875" y="765175"/>
            <a:ext cx="4041775" cy="639763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NEGATIVNA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VJEROVANJA O BRIZI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59338" y="1773238"/>
            <a:ext cx="4041775" cy="45688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hr-HR" i="1" smtClean="0"/>
              <a:t>Ne mogu kontrolirati svoje brige.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hr-HR" i="1" smtClean="0"/>
              <a:t>Brinuti je štetno.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hr-HR" i="1" smtClean="0"/>
              <a:t>Ako brinem, mogao bih poludjeti.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hr-HR" i="1" smtClean="0"/>
              <a:t>Mogao bih upasti u stalno stanje zabrinutosti iz kojeg nikada neću izaći.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hr-HR" i="1" smtClean="0"/>
              <a:t>Brige će me potpuno preplaviti i preuzeti kontrolu nada mnom.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D8817-3E40-4237-AF78-3F8EF71AD014}" type="slidenum">
              <a:rPr lang="hr-HR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796</Words>
  <Application>Microsoft Office PowerPoint</Application>
  <PresentationFormat>On-screen Show (4:3)</PresentationFormat>
  <Paragraphs>214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tema</vt:lpstr>
      <vt:lpstr>PowerPoint Presentation</vt:lpstr>
      <vt:lpstr>Obilježja GAP-a</vt:lpstr>
      <vt:lpstr>Kriteriji</vt:lpstr>
      <vt:lpstr>Razlike između normalne i patološke zabrinutosti</vt:lpstr>
      <vt:lpstr>Vrste briga</vt:lpstr>
      <vt:lpstr>Teorije o nastanku GAP-a</vt:lpstr>
      <vt:lpstr>Teorija izbjegavanja (Borkovec, 2004)</vt:lpstr>
      <vt:lpstr>Metakognitivna teorija (Wells, 1995, 1997)</vt:lpstr>
      <vt:lpstr>PowerPoint Presentation</vt:lpstr>
      <vt:lpstr>Četverodijelni model GAP-a (Ladouceur i sur.,1997)</vt:lpstr>
      <vt:lpstr>Općeprihvaćeni smjerovi u terapiji</vt:lpstr>
      <vt:lpstr>Tretman GAD-a</vt:lpstr>
      <vt:lpstr>Kognitivne tehnike</vt:lpstr>
      <vt:lpstr>Bihevioralni eksperimenti</vt:lpstr>
      <vt:lpstr>Primjeri eksperimenata</vt:lpstr>
      <vt:lpstr>Tehnike usmjerene na fiziološku komponentu</vt:lpstr>
      <vt:lpstr>Bihevioralne tehnike</vt:lpstr>
      <vt:lpstr>Dodatne tehnike</vt:lpstr>
      <vt:lpstr>Poteškoće u tretmanu</vt:lpstr>
      <vt:lpstr>Literatura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Dragana</cp:lastModifiedBy>
  <cp:revision>176</cp:revision>
  <cp:lastPrinted>2013-12-13T12:34:35Z</cp:lastPrinted>
  <dcterms:modified xsi:type="dcterms:W3CDTF">2015-04-07T09:54:41Z</dcterms:modified>
</cp:coreProperties>
</file>