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7" r:id="rId4"/>
    <p:sldId id="260" r:id="rId5"/>
    <p:sldId id="261" r:id="rId6"/>
    <p:sldId id="266" r:id="rId7"/>
    <p:sldId id="262" r:id="rId8"/>
    <p:sldId id="263" r:id="rId9"/>
    <p:sldId id="264" r:id="rId10"/>
    <p:sldId id="267" r:id="rId11"/>
    <p:sldId id="269" r:id="rId12"/>
    <p:sldId id="268" r:id="rId13"/>
    <p:sldId id="265" r:id="rId14"/>
    <p:sldId id="270" r:id="rId15"/>
    <p:sldId id="271" r:id="rId16"/>
    <p:sldId id="272" r:id="rId17"/>
    <p:sldId id="273" r:id="rId18"/>
    <p:sldId id="295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6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A19E0-2C82-44B4-8FCC-909D43E9F955}" type="doc">
      <dgm:prSet loTypeId="urn:microsoft.com/office/officeart/2005/8/layout/cycle7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39801829-88B3-47EC-952C-B05CCAC2F8F9}">
      <dgm:prSet phldrT="[Text]" custT="1"/>
      <dgm:spPr/>
      <dgm:t>
        <a:bodyPr/>
        <a:lstStyle/>
        <a:p>
          <a:r>
            <a:rPr lang="hr-HR" sz="2400" dirty="0" smtClean="0"/>
            <a:t>Misao/</a:t>
          </a:r>
          <a:r>
            <a:rPr lang="hr-HR" sz="2400" dirty="0" err="1" smtClean="0"/>
            <a:t>kognicija</a:t>
          </a:r>
          <a:r>
            <a:rPr lang="hr-HR" sz="2400" dirty="0" smtClean="0"/>
            <a:t> </a:t>
          </a:r>
        </a:p>
        <a:p>
          <a:r>
            <a:rPr lang="hr-HR" sz="2000" i="1" dirty="0" smtClean="0"/>
            <a:t>Ja sam gubitnik, prava </a:t>
          </a:r>
          <a:r>
            <a:rPr lang="hr-HR" sz="2000" i="1" dirty="0" err="1" smtClean="0"/>
            <a:t>luzerica</a:t>
          </a:r>
          <a:r>
            <a:rPr lang="hr-HR" sz="2000" i="1" dirty="0" smtClean="0"/>
            <a:t>!</a:t>
          </a:r>
          <a:endParaRPr lang="hr-HR" sz="2000" i="1" dirty="0"/>
        </a:p>
      </dgm:t>
    </dgm:pt>
    <dgm:pt modelId="{AE54A7FD-BC7B-4F7B-867D-F00B040FAA7C}" type="parTrans" cxnId="{2D3BE1A6-61C4-471C-A537-21DADEACD04B}">
      <dgm:prSet/>
      <dgm:spPr/>
      <dgm:t>
        <a:bodyPr/>
        <a:lstStyle/>
        <a:p>
          <a:endParaRPr lang="hr-HR"/>
        </a:p>
      </dgm:t>
    </dgm:pt>
    <dgm:pt modelId="{6F9C7AFF-E6D8-41A2-8985-5EC0D9B00D47}" type="sibTrans" cxnId="{2D3BE1A6-61C4-471C-A537-21DADEACD04B}">
      <dgm:prSet/>
      <dgm:spPr/>
      <dgm:t>
        <a:bodyPr/>
        <a:lstStyle/>
        <a:p>
          <a:endParaRPr lang="hr-HR"/>
        </a:p>
      </dgm:t>
    </dgm:pt>
    <dgm:pt modelId="{FF360912-32F9-473C-949D-3381C0228B9E}">
      <dgm:prSet phldrT="[Text]" custT="1"/>
      <dgm:spPr/>
      <dgm:t>
        <a:bodyPr/>
        <a:lstStyle/>
        <a:p>
          <a:r>
            <a:rPr lang="hr-HR" sz="2400" dirty="0" smtClean="0"/>
            <a:t>Ponašanje</a:t>
          </a:r>
        </a:p>
        <a:p>
          <a:r>
            <a:rPr lang="hr-HR" sz="2000" i="1" dirty="0" smtClean="0"/>
            <a:t>Neću napisati zadaću niti učiti!</a:t>
          </a:r>
          <a:endParaRPr lang="hr-HR" sz="2000" i="1" dirty="0"/>
        </a:p>
      </dgm:t>
    </dgm:pt>
    <dgm:pt modelId="{B8C6CC61-5462-4888-A068-288B65AD0BDF}" type="parTrans" cxnId="{D3D9E9B9-25DA-4A56-8C46-C5931E26C696}">
      <dgm:prSet/>
      <dgm:spPr/>
      <dgm:t>
        <a:bodyPr/>
        <a:lstStyle/>
        <a:p>
          <a:endParaRPr lang="hr-HR"/>
        </a:p>
      </dgm:t>
    </dgm:pt>
    <dgm:pt modelId="{23FC9120-A5B7-4E42-ACD9-78A1876307F2}" type="sibTrans" cxnId="{D3D9E9B9-25DA-4A56-8C46-C5931E26C696}">
      <dgm:prSet/>
      <dgm:spPr/>
      <dgm:t>
        <a:bodyPr/>
        <a:lstStyle/>
        <a:p>
          <a:endParaRPr lang="hr-HR"/>
        </a:p>
      </dgm:t>
    </dgm:pt>
    <dgm:pt modelId="{00CF8C4C-049F-4A92-A208-1080F4107F15}">
      <dgm:prSet phldrT="[Text]" custT="1"/>
      <dgm:spPr/>
      <dgm:t>
        <a:bodyPr/>
        <a:lstStyle/>
        <a:p>
          <a:r>
            <a:rPr lang="hr-HR" sz="2400" dirty="0" smtClean="0"/>
            <a:t>Emocija</a:t>
          </a:r>
        </a:p>
        <a:p>
          <a:r>
            <a:rPr lang="hr-HR" sz="2000" i="1" dirty="0" smtClean="0"/>
            <a:t>Bezvrijednost</a:t>
          </a:r>
          <a:endParaRPr lang="hr-HR" sz="2000" i="1" dirty="0"/>
        </a:p>
      </dgm:t>
    </dgm:pt>
    <dgm:pt modelId="{BB5D7662-8602-4EAA-9AA1-9E6C62FD5A85}" type="parTrans" cxnId="{F218D0BC-09F4-40AD-A2A0-460433BC0DA2}">
      <dgm:prSet/>
      <dgm:spPr/>
      <dgm:t>
        <a:bodyPr/>
        <a:lstStyle/>
        <a:p>
          <a:endParaRPr lang="hr-HR"/>
        </a:p>
      </dgm:t>
    </dgm:pt>
    <dgm:pt modelId="{1949B7A4-6F34-429D-8430-62586020CADE}" type="sibTrans" cxnId="{F218D0BC-09F4-40AD-A2A0-460433BC0DA2}">
      <dgm:prSet/>
      <dgm:spPr/>
      <dgm:t>
        <a:bodyPr/>
        <a:lstStyle/>
        <a:p>
          <a:endParaRPr lang="hr-HR"/>
        </a:p>
      </dgm:t>
    </dgm:pt>
    <dgm:pt modelId="{D9DF715D-6518-412C-A915-E169E70120A3}" type="pres">
      <dgm:prSet presAssocID="{66FA19E0-2C82-44B4-8FCC-909D43E9F9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7569FE5-B30E-4807-A8A5-1EAAA9992E24}" type="pres">
      <dgm:prSet presAssocID="{39801829-88B3-47EC-952C-B05CCAC2F8F9}" presName="node" presStyleLbl="node1" presStyleIdx="0" presStyleCnt="3" custScaleX="124884" custScaleY="150007" custRadScaleRad="100493" custRadScaleInc="-259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0DFF9F-704C-4E99-807C-3D8A6EE81CA1}" type="pres">
      <dgm:prSet presAssocID="{6F9C7AFF-E6D8-41A2-8985-5EC0D9B00D47}" presName="sibTrans" presStyleLbl="sibTrans2D1" presStyleIdx="0" presStyleCnt="3" custLinFactNeighborX="87158" custLinFactNeighborY="-51258"/>
      <dgm:spPr/>
      <dgm:t>
        <a:bodyPr/>
        <a:lstStyle/>
        <a:p>
          <a:endParaRPr lang="hr-HR"/>
        </a:p>
      </dgm:t>
    </dgm:pt>
    <dgm:pt modelId="{200F063C-503C-4494-A1FE-4B74D83337BC}" type="pres">
      <dgm:prSet presAssocID="{6F9C7AFF-E6D8-41A2-8985-5EC0D9B00D47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4B2F30E0-B207-4BB7-9235-FEA698700A0B}" type="pres">
      <dgm:prSet presAssocID="{FF360912-32F9-473C-949D-3381C0228B9E}" presName="node" presStyleLbl="node1" presStyleIdx="1" presStyleCnt="3" custScaleX="127019" custScaleY="11672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068598-BF8C-4322-A328-B9B8C3A89BF0}" type="pres">
      <dgm:prSet presAssocID="{23FC9120-A5B7-4E42-ACD9-78A1876307F2}" presName="sibTrans" presStyleLbl="sibTrans2D1" presStyleIdx="1" presStyleCnt="3"/>
      <dgm:spPr/>
      <dgm:t>
        <a:bodyPr/>
        <a:lstStyle/>
        <a:p>
          <a:endParaRPr lang="hr-HR"/>
        </a:p>
      </dgm:t>
    </dgm:pt>
    <dgm:pt modelId="{AE966EF6-618B-4A50-BC2A-3DC9897FA399}" type="pres">
      <dgm:prSet presAssocID="{23FC9120-A5B7-4E42-ACD9-78A1876307F2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67908538-79DC-4632-A5AE-2B5CFCAEBC2E}" type="pres">
      <dgm:prSet presAssocID="{00CF8C4C-049F-4A92-A208-1080F4107F15}" presName="node" presStyleLbl="node1" presStyleIdx="2" presStyleCnt="3" custScaleX="117458" custScaleY="12399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88956A-A772-4B45-B251-3D9A01CD44D0}" type="pres">
      <dgm:prSet presAssocID="{1949B7A4-6F34-429D-8430-62586020CADE}" presName="sibTrans" presStyleLbl="sibTrans2D1" presStyleIdx="2" presStyleCnt="3" custLinFactNeighborX="-87416" custLinFactNeighborY="-42633"/>
      <dgm:spPr/>
      <dgm:t>
        <a:bodyPr/>
        <a:lstStyle/>
        <a:p>
          <a:endParaRPr lang="hr-HR"/>
        </a:p>
      </dgm:t>
    </dgm:pt>
    <dgm:pt modelId="{08CD4816-DD04-4A5A-8303-BD698DBB3BA1}" type="pres">
      <dgm:prSet presAssocID="{1949B7A4-6F34-429D-8430-62586020CADE}" presName="connectorText" presStyleLbl="sibTrans2D1" presStyleIdx="2" presStyleCnt="3"/>
      <dgm:spPr/>
      <dgm:t>
        <a:bodyPr/>
        <a:lstStyle/>
        <a:p>
          <a:endParaRPr lang="hr-HR"/>
        </a:p>
      </dgm:t>
    </dgm:pt>
  </dgm:ptLst>
  <dgm:cxnLst>
    <dgm:cxn modelId="{BEF1B189-A5FF-4227-9F79-1A949325752F}" type="presOf" srcId="{1949B7A4-6F34-429D-8430-62586020CADE}" destId="{08CD4816-DD04-4A5A-8303-BD698DBB3BA1}" srcOrd="1" destOrd="0" presId="urn:microsoft.com/office/officeart/2005/8/layout/cycle7"/>
    <dgm:cxn modelId="{E2327587-6696-4A8A-B3C4-357F1ABC79E8}" type="presOf" srcId="{6F9C7AFF-E6D8-41A2-8985-5EC0D9B00D47}" destId="{200F063C-503C-4494-A1FE-4B74D83337BC}" srcOrd="1" destOrd="0" presId="urn:microsoft.com/office/officeart/2005/8/layout/cycle7"/>
    <dgm:cxn modelId="{54B278D9-1C7E-4241-89FC-1C58911DD01A}" type="presOf" srcId="{FF360912-32F9-473C-949D-3381C0228B9E}" destId="{4B2F30E0-B207-4BB7-9235-FEA698700A0B}" srcOrd="0" destOrd="0" presId="urn:microsoft.com/office/officeart/2005/8/layout/cycle7"/>
    <dgm:cxn modelId="{A3D082BE-F7C3-4A16-AA68-86B79686FFA2}" type="presOf" srcId="{23FC9120-A5B7-4E42-ACD9-78A1876307F2}" destId="{AE966EF6-618B-4A50-BC2A-3DC9897FA399}" srcOrd="1" destOrd="0" presId="urn:microsoft.com/office/officeart/2005/8/layout/cycle7"/>
    <dgm:cxn modelId="{D3D9E9B9-25DA-4A56-8C46-C5931E26C696}" srcId="{66FA19E0-2C82-44B4-8FCC-909D43E9F955}" destId="{FF360912-32F9-473C-949D-3381C0228B9E}" srcOrd="1" destOrd="0" parTransId="{B8C6CC61-5462-4888-A068-288B65AD0BDF}" sibTransId="{23FC9120-A5B7-4E42-ACD9-78A1876307F2}"/>
    <dgm:cxn modelId="{70CC8035-FE30-4C30-B97A-D7E9E9B72797}" type="presOf" srcId="{6F9C7AFF-E6D8-41A2-8985-5EC0D9B00D47}" destId="{130DFF9F-704C-4E99-807C-3D8A6EE81CA1}" srcOrd="0" destOrd="0" presId="urn:microsoft.com/office/officeart/2005/8/layout/cycle7"/>
    <dgm:cxn modelId="{53C32ACA-713F-4460-9A9F-3C114609E840}" type="presOf" srcId="{39801829-88B3-47EC-952C-B05CCAC2F8F9}" destId="{D7569FE5-B30E-4807-A8A5-1EAAA9992E24}" srcOrd="0" destOrd="0" presId="urn:microsoft.com/office/officeart/2005/8/layout/cycle7"/>
    <dgm:cxn modelId="{2D3BE1A6-61C4-471C-A537-21DADEACD04B}" srcId="{66FA19E0-2C82-44B4-8FCC-909D43E9F955}" destId="{39801829-88B3-47EC-952C-B05CCAC2F8F9}" srcOrd="0" destOrd="0" parTransId="{AE54A7FD-BC7B-4F7B-867D-F00B040FAA7C}" sibTransId="{6F9C7AFF-E6D8-41A2-8985-5EC0D9B00D47}"/>
    <dgm:cxn modelId="{A51D9112-ABFE-4783-973E-F9CC04B144B0}" type="presOf" srcId="{00CF8C4C-049F-4A92-A208-1080F4107F15}" destId="{67908538-79DC-4632-A5AE-2B5CFCAEBC2E}" srcOrd="0" destOrd="0" presId="urn:microsoft.com/office/officeart/2005/8/layout/cycle7"/>
    <dgm:cxn modelId="{7AFEB863-42B3-4951-8A03-F8D3A386EB5D}" type="presOf" srcId="{23FC9120-A5B7-4E42-ACD9-78A1876307F2}" destId="{CF068598-BF8C-4322-A328-B9B8C3A89BF0}" srcOrd="0" destOrd="0" presId="urn:microsoft.com/office/officeart/2005/8/layout/cycle7"/>
    <dgm:cxn modelId="{AE86D0B8-2682-4FFC-AC19-66507B715C0D}" type="presOf" srcId="{66FA19E0-2C82-44B4-8FCC-909D43E9F955}" destId="{D9DF715D-6518-412C-A915-E169E70120A3}" srcOrd="0" destOrd="0" presId="urn:microsoft.com/office/officeart/2005/8/layout/cycle7"/>
    <dgm:cxn modelId="{E4C0BC04-774B-4614-B175-5ABCA4F2116C}" type="presOf" srcId="{1949B7A4-6F34-429D-8430-62586020CADE}" destId="{9A88956A-A772-4B45-B251-3D9A01CD44D0}" srcOrd="0" destOrd="0" presId="urn:microsoft.com/office/officeart/2005/8/layout/cycle7"/>
    <dgm:cxn modelId="{F218D0BC-09F4-40AD-A2A0-460433BC0DA2}" srcId="{66FA19E0-2C82-44B4-8FCC-909D43E9F955}" destId="{00CF8C4C-049F-4A92-A208-1080F4107F15}" srcOrd="2" destOrd="0" parTransId="{BB5D7662-8602-4EAA-9AA1-9E6C62FD5A85}" sibTransId="{1949B7A4-6F34-429D-8430-62586020CADE}"/>
    <dgm:cxn modelId="{317DE013-1807-4E7F-88C0-6897929652E6}" type="presParOf" srcId="{D9DF715D-6518-412C-A915-E169E70120A3}" destId="{D7569FE5-B30E-4807-A8A5-1EAAA9992E24}" srcOrd="0" destOrd="0" presId="urn:microsoft.com/office/officeart/2005/8/layout/cycle7"/>
    <dgm:cxn modelId="{A59DE53F-DB3D-4E89-AEB4-CB235B2A7D2D}" type="presParOf" srcId="{D9DF715D-6518-412C-A915-E169E70120A3}" destId="{130DFF9F-704C-4E99-807C-3D8A6EE81CA1}" srcOrd="1" destOrd="0" presId="urn:microsoft.com/office/officeart/2005/8/layout/cycle7"/>
    <dgm:cxn modelId="{B0A9AC38-4A0D-4516-A875-9AE7DBD6792F}" type="presParOf" srcId="{130DFF9F-704C-4E99-807C-3D8A6EE81CA1}" destId="{200F063C-503C-4494-A1FE-4B74D83337BC}" srcOrd="0" destOrd="0" presId="urn:microsoft.com/office/officeart/2005/8/layout/cycle7"/>
    <dgm:cxn modelId="{E751D5FD-CC0B-40FA-90A6-BB2210B23631}" type="presParOf" srcId="{D9DF715D-6518-412C-A915-E169E70120A3}" destId="{4B2F30E0-B207-4BB7-9235-FEA698700A0B}" srcOrd="2" destOrd="0" presId="urn:microsoft.com/office/officeart/2005/8/layout/cycle7"/>
    <dgm:cxn modelId="{31C94032-AF8C-4C60-BD91-526E6A0CF035}" type="presParOf" srcId="{D9DF715D-6518-412C-A915-E169E70120A3}" destId="{CF068598-BF8C-4322-A328-B9B8C3A89BF0}" srcOrd="3" destOrd="0" presId="urn:microsoft.com/office/officeart/2005/8/layout/cycle7"/>
    <dgm:cxn modelId="{C0CF104A-0A5E-4216-9B87-5B8C4B148229}" type="presParOf" srcId="{CF068598-BF8C-4322-A328-B9B8C3A89BF0}" destId="{AE966EF6-618B-4A50-BC2A-3DC9897FA399}" srcOrd="0" destOrd="0" presId="urn:microsoft.com/office/officeart/2005/8/layout/cycle7"/>
    <dgm:cxn modelId="{42C2AC01-B419-4696-B86D-2236B3CC7C06}" type="presParOf" srcId="{D9DF715D-6518-412C-A915-E169E70120A3}" destId="{67908538-79DC-4632-A5AE-2B5CFCAEBC2E}" srcOrd="4" destOrd="0" presId="urn:microsoft.com/office/officeart/2005/8/layout/cycle7"/>
    <dgm:cxn modelId="{858E1CC7-1789-4F76-922B-8D7343E7BD56}" type="presParOf" srcId="{D9DF715D-6518-412C-A915-E169E70120A3}" destId="{9A88956A-A772-4B45-B251-3D9A01CD44D0}" srcOrd="5" destOrd="0" presId="urn:microsoft.com/office/officeart/2005/8/layout/cycle7"/>
    <dgm:cxn modelId="{953DD315-6E3E-41C9-93A7-1D2D2195057A}" type="presParOf" srcId="{9A88956A-A772-4B45-B251-3D9A01CD44D0}" destId="{08CD4816-DD04-4A5A-8303-BD698DBB3BA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FA19E0-2C82-44B4-8FCC-909D43E9F955}" type="doc">
      <dgm:prSet loTypeId="urn:microsoft.com/office/officeart/2005/8/layout/cycle7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39801829-88B3-47EC-952C-B05CCAC2F8F9}">
      <dgm:prSet phldrT="[Text]" custT="1"/>
      <dgm:spPr/>
      <dgm:t>
        <a:bodyPr/>
        <a:lstStyle/>
        <a:p>
          <a:r>
            <a:rPr lang="hr-HR" sz="2400" dirty="0" smtClean="0"/>
            <a:t>Misao/</a:t>
          </a:r>
          <a:r>
            <a:rPr lang="hr-HR" sz="2400" dirty="0" err="1" smtClean="0"/>
            <a:t>kognicija</a:t>
          </a:r>
          <a:r>
            <a:rPr lang="hr-HR" sz="2400" dirty="0" smtClean="0"/>
            <a:t> </a:t>
          </a:r>
        </a:p>
        <a:p>
          <a:r>
            <a:rPr lang="hr-HR" sz="2000" i="1" dirty="0" smtClean="0"/>
            <a:t>To je samo ocjena, pokušat ću bolje drugi put.</a:t>
          </a:r>
          <a:endParaRPr lang="hr-HR" sz="2000" i="1" dirty="0"/>
        </a:p>
      </dgm:t>
    </dgm:pt>
    <dgm:pt modelId="{AE54A7FD-BC7B-4F7B-867D-F00B040FAA7C}" type="parTrans" cxnId="{2D3BE1A6-61C4-471C-A537-21DADEACD04B}">
      <dgm:prSet/>
      <dgm:spPr/>
      <dgm:t>
        <a:bodyPr/>
        <a:lstStyle/>
        <a:p>
          <a:endParaRPr lang="hr-HR"/>
        </a:p>
      </dgm:t>
    </dgm:pt>
    <dgm:pt modelId="{6F9C7AFF-E6D8-41A2-8985-5EC0D9B00D47}" type="sibTrans" cxnId="{2D3BE1A6-61C4-471C-A537-21DADEACD04B}">
      <dgm:prSet/>
      <dgm:spPr/>
      <dgm:t>
        <a:bodyPr/>
        <a:lstStyle/>
        <a:p>
          <a:endParaRPr lang="hr-HR"/>
        </a:p>
      </dgm:t>
    </dgm:pt>
    <dgm:pt modelId="{FF360912-32F9-473C-949D-3381C0228B9E}">
      <dgm:prSet phldrT="[Text]" custT="1"/>
      <dgm:spPr/>
      <dgm:t>
        <a:bodyPr/>
        <a:lstStyle/>
        <a:p>
          <a:r>
            <a:rPr lang="hr-HR" sz="2400" dirty="0" smtClean="0"/>
            <a:t>Ponašanje</a:t>
          </a:r>
        </a:p>
        <a:p>
          <a:r>
            <a:rPr lang="hr-HR" sz="2000" i="1" dirty="0" smtClean="0"/>
            <a:t>Više  ću se potruditi drugi </a:t>
          </a:r>
          <a:r>
            <a:rPr lang="hr-HR" sz="2000" i="1" dirty="0" smtClean="0"/>
            <a:t>put!</a:t>
          </a:r>
          <a:endParaRPr lang="hr-HR" sz="2000" i="1" dirty="0"/>
        </a:p>
      </dgm:t>
    </dgm:pt>
    <dgm:pt modelId="{B8C6CC61-5462-4888-A068-288B65AD0BDF}" type="parTrans" cxnId="{D3D9E9B9-25DA-4A56-8C46-C5931E26C696}">
      <dgm:prSet/>
      <dgm:spPr/>
      <dgm:t>
        <a:bodyPr/>
        <a:lstStyle/>
        <a:p>
          <a:endParaRPr lang="hr-HR"/>
        </a:p>
      </dgm:t>
    </dgm:pt>
    <dgm:pt modelId="{23FC9120-A5B7-4E42-ACD9-78A1876307F2}" type="sibTrans" cxnId="{D3D9E9B9-25DA-4A56-8C46-C5931E26C696}">
      <dgm:prSet/>
      <dgm:spPr/>
      <dgm:t>
        <a:bodyPr/>
        <a:lstStyle/>
        <a:p>
          <a:endParaRPr lang="hr-HR"/>
        </a:p>
      </dgm:t>
    </dgm:pt>
    <dgm:pt modelId="{00CF8C4C-049F-4A92-A208-1080F4107F15}">
      <dgm:prSet phldrT="[Text]" custT="1"/>
      <dgm:spPr/>
      <dgm:t>
        <a:bodyPr/>
        <a:lstStyle/>
        <a:p>
          <a:r>
            <a:rPr lang="hr-HR" sz="2400" dirty="0" smtClean="0"/>
            <a:t>Emocija</a:t>
          </a:r>
        </a:p>
        <a:p>
          <a:r>
            <a:rPr lang="hr-HR" sz="2000" i="1" dirty="0" smtClean="0"/>
            <a:t>OK, iako malo uznemirena.</a:t>
          </a:r>
          <a:endParaRPr lang="hr-HR" sz="2000" i="1" dirty="0"/>
        </a:p>
      </dgm:t>
    </dgm:pt>
    <dgm:pt modelId="{BB5D7662-8602-4EAA-9AA1-9E6C62FD5A85}" type="parTrans" cxnId="{F218D0BC-09F4-40AD-A2A0-460433BC0DA2}">
      <dgm:prSet/>
      <dgm:spPr/>
      <dgm:t>
        <a:bodyPr/>
        <a:lstStyle/>
        <a:p>
          <a:endParaRPr lang="hr-HR"/>
        </a:p>
      </dgm:t>
    </dgm:pt>
    <dgm:pt modelId="{1949B7A4-6F34-429D-8430-62586020CADE}" type="sibTrans" cxnId="{F218D0BC-09F4-40AD-A2A0-460433BC0DA2}">
      <dgm:prSet/>
      <dgm:spPr/>
      <dgm:t>
        <a:bodyPr/>
        <a:lstStyle/>
        <a:p>
          <a:endParaRPr lang="hr-HR"/>
        </a:p>
      </dgm:t>
    </dgm:pt>
    <dgm:pt modelId="{D9DF715D-6518-412C-A915-E169E70120A3}" type="pres">
      <dgm:prSet presAssocID="{66FA19E0-2C82-44B4-8FCC-909D43E9F9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7569FE5-B30E-4807-A8A5-1EAAA9992E24}" type="pres">
      <dgm:prSet presAssocID="{39801829-88B3-47EC-952C-B05CCAC2F8F9}" presName="node" presStyleLbl="node1" presStyleIdx="0" presStyleCnt="3" custScaleX="124884" custScaleY="142883" custRadScaleRad="100493" custRadScaleInc="-259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0DFF9F-704C-4E99-807C-3D8A6EE81CA1}" type="pres">
      <dgm:prSet presAssocID="{6F9C7AFF-E6D8-41A2-8985-5EC0D9B00D47}" presName="sibTrans" presStyleLbl="sibTrans2D1" presStyleIdx="0" presStyleCnt="3" custLinFactNeighborX="87158" custLinFactNeighborY="-51258"/>
      <dgm:spPr/>
      <dgm:t>
        <a:bodyPr/>
        <a:lstStyle/>
        <a:p>
          <a:endParaRPr lang="hr-HR"/>
        </a:p>
      </dgm:t>
    </dgm:pt>
    <dgm:pt modelId="{200F063C-503C-4494-A1FE-4B74D83337BC}" type="pres">
      <dgm:prSet presAssocID="{6F9C7AFF-E6D8-41A2-8985-5EC0D9B00D47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4B2F30E0-B207-4BB7-9235-FEA698700A0B}" type="pres">
      <dgm:prSet presAssocID="{FF360912-32F9-473C-949D-3381C0228B9E}" presName="node" presStyleLbl="node1" presStyleIdx="1" presStyleCnt="3" custScaleX="127019" custScaleY="13447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068598-BF8C-4322-A328-B9B8C3A89BF0}" type="pres">
      <dgm:prSet presAssocID="{23FC9120-A5B7-4E42-ACD9-78A1876307F2}" presName="sibTrans" presStyleLbl="sibTrans2D1" presStyleIdx="1" presStyleCnt="3"/>
      <dgm:spPr/>
      <dgm:t>
        <a:bodyPr/>
        <a:lstStyle/>
        <a:p>
          <a:endParaRPr lang="hr-HR"/>
        </a:p>
      </dgm:t>
    </dgm:pt>
    <dgm:pt modelId="{AE966EF6-618B-4A50-BC2A-3DC9897FA399}" type="pres">
      <dgm:prSet presAssocID="{23FC9120-A5B7-4E42-ACD9-78A1876307F2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67908538-79DC-4632-A5AE-2B5CFCAEBC2E}" type="pres">
      <dgm:prSet presAssocID="{00CF8C4C-049F-4A92-A208-1080F4107F15}" presName="node" presStyleLbl="node1" presStyleIdx="2" presStyleCnt="3" custScaleX="117458" custScaleY="12961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88956A-A772-4B45-B251-3D9A01CD44D0}" type="pres">
      <dgm:prSet presAssocID="{1949B7A4-6F34-429D-8430-62586020CADE}" presName="sibTrans" presStyleLbl="sibTrans2D1" presStyleIdx="2" presStyleCnt="3" custLinFactNeighborX="-87416" custLinFactNeighborY="-42633"/>
      <dgm:spPr/>
      <dgm:t>
        <a:bodyPr/>
        <a:lstStyle/>
        <a:p>
          <a:endParaRPr lang="hr-HR"/>
        </a:p>
      </dgm:t>
    </dgm:pt>
    <dgm:pt modelId="{08CD4816-DD04-4A5A-8303-BD698DBB3BA1}" type="pres">
      <dgm:prSet presAssocID="{1949B7A4-6F34-429D-8430-62586020CADE}" presName="connectorText" presStyleLbl="sibTrans2D1" presStyleIdx="2" presStyleCnt="3"/>
      <dgm:spPr/>
      <dgm:t>
        <a:bodyPr/>
        <a:lstStyle/>
        <a:p>
          <a:endParaRPr lang="hr-HR"/>
        </a:p>
      </dgm:t>
    </dgm:pt>
  </dgm:ptLst>
  <dgm:cxnLst>
    <dgm:cxn modelId="{098740B3-7F8E-438D-A7E3-E91DC1C3960A}" type="presOf" srcId="{FF360912-32F9-473C-949D-3381C0228B9E}" destId="{4B2F30E0-B207-4BB7-9235-FEA698700A0B}" srcOrd="0" destOrd="0" presId="urn:microsoft.com/office/officeart/2005/8/layout/cycle7"/>
    <dgm:cxn modelId="{A19503BD-3830-49B5-A38F-F8C27709E992}" type="presOf" srcId="{66FA19E0-2C82-44B4-8FCC-909D43E9F955}" destId="{D9DF715D-6518-412C-A915-E169E70120A3}" srcOrd="0" destOrd="0" presId="urn:microsoft.com/office/officeart/2005/8/layout/cycle7"/>
    <dgm:cxn modelId="{F30408E8-C5CF-4610-8EC7-58AEC08DD933}" type="presOf" srcId="{23FC9120-A5B7-4E42-ACD9-78A1876307F2}" destId="{CF068598-BF8C-4322-A328-B9B8C3A89BF0}" srcOrd="0" destOrd="0" presId="urn:microsoft.com/office/officeart/2005/8/layout/cycle7"/>
    <dgm:cxn modelId="{82D9E903-4CC4-4E59-A425-72F676BF1992}" type="presOf" srcId="{1949B7A4-6F34-429D-8430-62586020CADE}" destId="{08CD4816-DD04-4A5A-8303-BD698DBB3BA1}" srcOrd="1" destOrd="0" presId="urn:microsoft.com/office/officeart/2005/8/layout/cycle7"/>
    <dgm:cxn modelId="{2C119980-C745-4022-B23B-68AE62FC38E4}" type="presOf" srcId="{6F9C7AFF-E6D8-41A2-8985-5EC0D9B00D47}" destId="{130DFF9F-704C-4E99-807C-3D8A6EE81CA1}" srcOrd="0" destOrd="0" presId="urn:microsoft.com/office/officeart/2005/8/layout/cycle7"/>
    <dgm:cxn modelId="{D3D9E9B9-25DA-4A56-8C46-C5931E26C696}" srcId="{66FA19E0-2C82-44B4-8FCC-909D43E9F955}" destId="{FF360912-32F9-473C-949D-3381C0228B9E}" srcOrd="1" destOrd="0" parTransId="{B8C6CC61-5462-4888-A068-288B65AD0BDF}" sibTransId="{23FC9120-A5B7-4E42-ACD9-78A1876307F2}"/>
    <dgm:cxn modelId="{F6AE1B8D-C099-4AFB-8221-58DC1638B243}" type="presOf" srcId="{23FC9120-A5B7-4E42-ACD9-78A1876307F2}" destId="{AE966EF6-618B-4A50-BC2A-3DC9897FA399}" srcOrd="1" destOrd="0" presId="urn:microsoft.com/office/officeart/2005/8/layout/cycle7"/>
    <dgm:cxn modelId="{9C793B55-47BE-433B-B22C-72DE82D6A67C}" type="presOf" srcId="{1949B7A4-6F34-429D-8430-62586020CADE}" destId="{9A88956A-A772-4B45-B251-3D9A01CD44D0}" srcOrd="0" destOrd="0" presId="urn:microsoft.com/office/officeart/2005/8/layout/cycle7"/>
    <dgm:cxn modelId="{2D3BE1A6-61C4-471C-A537-21DADEACD04B}" srcId="{66FA19E0-2C82-44B4-8FCC-909D43E9F955}" destId="{39801829-88B3-47EC-952C-B05CCAC2F8F9}" srcOrd="0" destOrd="0" parTransId="{AE54A7FD-BC7B-4F7B-867D-F00B040FAA7C}" sibTransId="{6F9C7AFF-E6D8-41A2-8985-5EC0D9B00D47}"/>
    <dgm:cxn modelId="{6CF30E79-8E2F-41FE-9F66-9F0081A1307E}" type="presOf" srcId="{39801829-88B3-47EC-952C-B05CCAC2F8F9}" destId="{D7569FE5-B30E-4807-A8A5-1EAAA9992E24}" srcOrd="0" destOrd="0" presId="urn:microsoft.com/office/officeart/2005/8/layout/cycle7"/>
    <dgm:cxn modelId="{F218D0BC-09F4-40AD-A2A0-460433BC0DA2}" srcId="{66FA19E0-2C82-44B4-8FCC-909D43E9F955}" destId="{00CF8C4C-049F-4A92-A208-1080F4107F15}" srcOrd="2" destOrd="0" parTransId="{BB5D7662-8602-4EAA-9AA1-9E6C62FD5A85}" sibTransId="{1949B7A4-6F34-429D-8430-62586020CADE}"/>
    <dgm:cxn modelId="{51C90BCF-FBAE-47D7-883D-262902109F78}" type="presOf" srcId="{00CF8C4C-049F-4A92-A208-1080F4107F15}" destId="{67908538-79DC-4632-A5AE-2B5CFCAEBC2E}" srcOrd="0" destOrd="0" presId="urn:microsoft.com/office/officeart/2005/8/layout/cycle7"/>
    <dgm:cxn modelId="{11F4D8BF-84EF-4B27-BF56-B5A0D4D86D0E}" type="presOf" srcId="{6F9C7AFF-E6D8-41A2-8985-5EC0D9B00D47}" destId="{200F063C-503C-4494-A1FE-4B74D83337BC}" srcOrd="1" destOrd="0" presId="urn:microsoft.com/office/officeart/2005/8/layout/cycle7"/>
    <dgm:cxn modelId="{525D3286-0D72-4C87-B31B-804C77C664AF}" type="presParOf" srcId="{D9DF715D-6518-412C-A915-E169E70120A3}" destId="{D7569FE5-B30E-4807-A8A5-1EAAA9992E24}" srcOrd="0" destOrd="0" presId="urn:microsoft.com/office/officeart/2005/8/layout/cycle7"/>
    <dgm:cxn modelId="{B86992C7-9D1D-4A69-A240-41D7B4FC42A0}" type="presParOf" srcId="{D9DF715D-6518-412C-A915-E169E70120A3}" destId="{130DFF9F-704C-4E99-807C-3D8A6EE81CA1}" srcOrd="1" destOrd="0" presId="urn:microsoft.com/office/officeart/2005/8/layout/cycle7"/>
    <dgm:cxn modelId="{E3F0EB72-31C4-4BC7-BA08-10E3D9AD09B8}" type="presParOf" srcId="{130DFF9F-704C-4E99-807C-3D8A6EE81CA1}" destId="{200F063C-503C-4494-A1FE-4B74D83337BC}" srcOrd="0" destOrd="0" presId="urn:microsoft.com/office/officeart/2005/8/layout/cycle7"/>
    <dgm:cxn modelId="{3C9FDC7A-05FD-45C5-AB61-B01E2CB692B5}" type="presParOf" srcId="{D9DF715D-6518-412C-A915-E169E70120A3}" destId="{4B2F30E0-B207-4BB7-9235-FEA698700A0B}" srcOrd="2" destOrd="0" presId="urn:microsoft.com/office/officeart/2005/8/layout/cycle7"/>
    <dgm:cxn modelId="{6B466D64-EA93-4D7B-9229-AAE97BFAEAD0}" type="presParOf" srcId="{D9DF715D-6518-412C-A915-E169E70120A3}" destId="{CF068598-BF8C-4322-A328-B9B8C3A89BF0}" srcOrd="3" destOrd="0" presId="urn:microsoft.com/office/officeart/2005/8/layout/cycle7"/>
    <dgm:cxn modelId="{C0AE2AE1-EA73-47D5-B29C-44CC1998C7EA}" type="presParOf" srcId="{CF068598-BF8C-4322-A328-B9B8C3A89BF0}" destId="{AE966EF6-618B-4A50-BC2A-3DC9897FA399}" srcOrd="0" destOrd="0" presId="urn:microsoft.com/office/officeart/2005/8/layout/cycle7"/>
    <dgm:cxn modelId="{6024237D-851B-4556-80C5-299650BB1975}" type="presParOf" srcId="{D9DF715D-6518-412C-A915-E169E70120A3}" destId="{67908538-79DC-4632-A5AE-2B5CFCAEBC2E}" srcOrd="4" destOrd="0" presId="urn:microsoft.com/office/officeart/2005/8/layout/cycle7"/>
    <dgm:cxn modelId="{B441776F-AC62-4622-9D34-3EA2B580EDAB}" type="presParOf" srcId="{D9DF715D-6518-412C-A915-E169E70120A3}" destId="{9A88956A-A772-4B45-B251-3D9A01CD44D0}" srcOrd="5" destOrd="0" presId="urn:microsoft.com/office/officeart/2005/8/layout/cycle7"/>
    <dgm:cxn modelId="{D4664F0F-F483-4B1A-994C-4D533051F302}" type="presParOf" srcId="{9A88956A-A772-4B45-B251-3D9A01CD44D0}" destId="{08CD4816-DD04-4A5A-8303-BD698DBB3BA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4E473A-9870-440B-AEEF-E5271FDDAECF}" type="doc">
      <dgm:prSet loTypeId="urn:microsoft.com/office/officeart/2005/8/layout/cycle7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0ECF3579-D2BB-40E2-8386-2611B0818589}">
      <dgm:prSet phldrT="[Text]"/>
      <dgm:spPr/>
      <dgm:t>
        <a:bodyPr/>
        <a:lstStyle/>
        <a:p>
          <a:r>
            <a:rPr lang="hr-HR" dirty="0" smtClean="0"/>
            <a:t>M</a:t>
          </a:r>
          <a:endParaRPr lang="hr-HR" dirty="0"/>
        </a:p>
      </dgm:t>
    </dgm:pt>
    <dgm:pt modelId="{E5E3395E-C7D1-4997-9DE4-26CDEBF70A8A}" type="parTrans" cxnId="{5F535816-B0ED-4FA8-B22B-53FE40058DFE}">
      <dgm:prSet/>
      <dgm:spPr/>
      <dgm:t>
        <a:bodyPr/>
        <a:lstStyle/>
        <a:p>
          <a:endParaRPr lang="hr-HR"/>
        </a:p>
      </dgm:t>
    </dgm:pt>
    <dgm:pt modelId="{AA60C3C2-5E85-4B9D-A897-E690B4C66A31}" type="sibTrans" cxnId="{5F535816-B0ED-4FA8-B22B-53FE40058DFE}">
      <dgm:prSet/>
      <dgm:spPr/>
      <dgm:t>
        <a:bodyPr/>
        <a:lstStyle/>
        <a:p>
          <a:endParaRPr lang="hr-HR"/>
        </a:p>
      </dgm:t>
    </dgm:pt>
    <dgm:pt modelId="{9226ABB8-304F-4454-8761-500447D38672}">
      <dgm:prSet phldrT="[Text]"/>
      <dgm:spPr/>
      <dgm:t>
        <a:bodyPr/>
        <a:lstStyle/>
        <a:p>
          <a:r>
            <a:rPr lang="hr-HR" dirty="0" smtClean="0"/>
            <a:t>E</a:t>
          </a:r>
          <a:endParaRPr lang="hr-HR" dirty="0"/>
        </a:p>
      </dgm:t>
    </dgm:pt>
    <dgm:pt modelId="{9D0C2870-D155-43AC-9DA7-C0A13BED2617}" type="parTrans" cxnId="{6A720CF8-D1C6-4E92-9C83-0596F40C2A7B}">
      <dgm:prSet/>
      <dgm:spPr/>
      <dgm:t>
        <a:bodyPr/>
        <a:lstStyle/>
        <a:p>
          <a:endParaRPr lang="hr-HR"/>
        </a:p>
      </dgm:t>
    </dgm:pt>
    <dgm:pt modelId="{5B461A1F-43C8-4B06-BF89-5E38D9BF8724}" type="sibTrans" cxnId="{6A720CF8-D1C6-4E92-9C83-0596F40C2A7B}">
      <dgm:prSet/>
      <dgm:spPr/>
      <dgm:t>
        <a:bodyPr/>
        <a:lstStyle/>
        <a:p>
          <a:endParaRPr lang="hr-HR"/>
        </a:p>
      </dgm:t>
    </dgm:pt>
    <dgm:pt modelId="{43418986-26B6-4D20-9BA0-A97549981F81}">
      <dgm:prSet phldrT="[Text]"/>
      <dgm:spPr/>
      <dgm:t>
        <a:bodyPr/>
        <a:lstStyle/>
        <a:p>
          <a:r>
            <a:rPr lang="hr-HR" dirty="0" smtClean="0"/>
            <a:t>P</a:t>
          </a:r>
          <a:endParaRPr lang="hr-HR" dirty="0"/>
        </a:p>
      </dgm:t>
    </dgm:pt>
    <dgm:pt modelId="{C42FD5BC-6A48-4A2D-93C4-E8EE1E27A221}" type="parTrans" cxnId="{F86C070E-2532-43FA-9594-7D5536A169D9}">
      <dgm:prSet/>
      <dgm:spPr/>
      <dgm:t>
        <a:bodyPr/>
        <a:lstStyle/>
        <a:p>
          <a:endParaRPr lang="hr-HR"/>
        </a:p>
      </dgm:t>
    </dgm:pt>
    <dgm:pt modelId="{888BAEE6-F576-4224-8A1A-0E5D6B37DD1E}" type="sibTrans" cxnId="{F86C070E-2532-43FA-9594-7D5536A169D9}">
      <dgm:prSet/>
      <dgm:spPr/>
      <dgm:t>
        <a:bodyPr/>
        <a:lstStyle/>
        <a:p>
          <a:endParaRPr lang="hr-HR"/>
        </a:p>
      </dgm:t>
    </dgm:pt>
    <dgm:pt modelId="{E9B69450-1D72-4245-A895-C18F76EB098F}" type="pres">
      <dgm:prSet presAssocID="{9C4E473A-9870-440B-AEEF-E5271FDDAE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3DBBAB-8F80-4F66-80B5-CA96C33B905F}" type="pres">
      <dgm:prSet presAssocID="{0ECF3579-D2BB-40E2-8386-2611B08185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48F71-A3AE-4F01-9A2D-AAA07CC3EED1}" type="pres">
      <dgm:prSet presAssocID="{AA60C3C2-5E85-4B9D-A897-E690B4C66A3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ECE378E-190F-49E4-912F-6215D990CE5E}" type="pres">
      <dgm:prSet presAssocID="{AA60C3C2-5E85-4B9D-A897-E690B4C66A3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9B106FF-A21C-46A4-9CCF-C0C0AA9666A3}" type="pres">
      <dgm:prSet presAssocID="{9226ABB8-304F-4454-8761-500447D386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1CEEB-2773-4AD6-8785-E2973A0BBD01}" type="pres">
      <dgm:prSet presAssocID="{5B461A1F-43C8-4B06-BF89-5E38D9BF872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80BEF8F-378E-4A95-8A1D-AEB921C0F416}" type="pres">
      <dgm:prSet presAssocID="{5B461A1F-43C8-4B06-BF89-5E38D9BF872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972C72A-F26D-4530-99A8-1A4ED753926F}" type="pres">
      <dgm:prSet presAssocID="{43418986-26B6-4D20-9BA0-A97549981F8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04F32-A215-47A9-BDE2-69A5F7EE4D75}" type="pres">
      <dgm:prSet presAssocID="{888BAEE6-F576-4224-8A1A-0E5D6B37DD1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C64A871-5C6A-4BF7-874A-2A94E7905FD6}" type="pres">
      <dgm:prSet presAssocID="{888BAEE6-F576-4224-8A1A-0E5D6B37DD1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37BCC3A-DD9C-48A8-A017-0DB5B1350314}" type="presOf" srcId="{888BAEE6-F576-4224-8A1A-0E5D6B37DD1E}" destId="{3DC04F32-A215-47A9-BDE2-69A5F7EE4D75}" srcOrd="0" destOrd="0" presId="urn:microsoft.com/office/officeart/2005/8/layout/cycle7"/>
    <dgm:cxn modelId="{6A720CF8-D1C6-4E92-9C83-0596F40C2A7B}" srcId="{9C4E473A-9870-440B-AEEF-E5271FDDAECF}" destId="{9226ABB8-304F-4454-8761-500447D38672}" srcOrd="1" destOrd="0" parTransId="{9D0C2870-D155-43AC-9DA7-C0A13BED2617}" sibTransId="{5B461A1F-43C8-4B06-BF89-5E38D9BF8724}"/>
    <dgm:cxn modelId="{46040500-D157-4858-9E16-1DB8B0E7D3C8}" type="presOf" srcId="{888BAEE6-F576-4224-8A1A-0E5D6B37DD1E}" destId="{8C64A871-5C6A-4BF7-874A-2A94E7905FD6}" srcOrd="1" destOrd="0" presId="urn:microsoft.com/office/officeart/2005/8/layout/cycle7"/>
    <dgm:cxn modelId="{659DBB84-48E4-44C8-93EB-5C981988D429}" type="presOf" srcId="{0ECF3579-D2BB-40E2-8386-2611B0818589}" destId="{8C3DBBAB-8F80-4F66-80B5-CA96C33B905F}" srcOrd="0" destOrd="0" presId="urn:microsoft.com/office/officeart/2005/8/layout/cycle7"/>
    <dgm:cxn modelId="{2B3536A7-DDF6-4285-A05C-73CB78AC7F01}" type="presOf" srcId="{AA60C3C2-5E85-4B9D-A897-E690B4C66A31}" destId="{84748F71-A3AE-4F01-9A2D-AAA07CC3EED1}" srcOrd="0" destOrd="0" presId="urn:microsoft.com/office/officeart/2005/8/layout/cycle7"/>
    <dgm:cxn modelId="{F2632CE3-A9D3-47F4-8DFD-75BB64C97053}" type="presOf" srcId="{43418986-26B6-4D20-9BA0-A97549981F81}" destId="{9972C72A-F26D-4530-99A8-1A4ED753926F}" srcOrd="0" destOrd="0" presId="urn:microsoft.com/office/officeart/2005/8/layout/cycle7"/>
    <dgm:cxn modelId="{5F535816-B0ED-4FA8-B22B-53FE40058DFE}" srcId="{9C4E473A-9870-440B-AEEF-E5271FDDAECF}" destId="{0ECF3579-D2BB-40E2-8386-2611B0818589}" srcOrd="0" destOrd="0" parTransId="{E5E3395E-C7D1-4997-9DE4-26CDEBF70A8A}" sibTransId="{AA60C3C2-5E85-4B9D-A897-E690B4C66A31}"/>
    <dgm:cxn modelId="{A64D5307-6E07-4253-8BF0-EDA56AF54EF0}" type="presOf" srcId="{9226ABB8-304F-4454-8761-500447D38672}" destId="{79B106FF-A21C-46A4-9CCF-C0C0AA9666A3}" srcOrd="0" destOrd="0" presId="urn:microsoft.com/office/officeart/2005/8/layout/cycle7"/>
    <dgm:cxn modelId="{DDBC39D2-02C9-437F-812D-785168EB2117}" type="presOf" srcId="{5B461A1F-43C8-4B06-BF89-5E38D9BF8724}" destId="{280BEF8F-378E-4A95-8A1D-AEB921C0F416}" srcOrd="1" destOrd="0" presId="urn:microsoft.com/office/officeart/2005/8/layout/cycle7"/>
    <dgm:cxn modelId="{0596FEEC-6E12-4426-8D1F-9A7CFF0343E4}" type="presOf" srcId="{AA60C3C2-5E85-4B9D-A897-E690B4C66A31}" destId="{8ECE378E-190F-49E4-912F-6215D990CE5E}" srcOrd="1" destOrd="0" presId="urn:microsoft.com/office/officeart/2005/8/layout/cycle7"/>
    <dgm:cxn modelId="{F98CC3AF-1C9D-406D-882D-838AE6BBE27B}" type="presOf" srcId="{9C4E473A-9870-440B-AEEF-E5271FDDAECF}" destId="{E9B69450-1D72-4245-A895-C18F76EB098F}" srcOrd="0" destOrd="0" presId="urn:microsoft.com/office/officeart/2005/8/layout/cycle7"/>
    <dgm:cxn modelId="{F86C070E-2532-43FA-9594-7D5536A169D9}" srcId="{9C4E473A-9870-440B-AEEF-E5271FDDAECF}" destId="{43418986-26B6-4D20-9BA0-A97549981F81}" srcOrd="2" destOrd="0" parTransId="{C42FD5BC-6A48-4A2D-93C4-E8EE1E27A221}" sibTransId="{888BAEE6-F576-4224-8A1A-0E5D6B37DD1E}"/>
    <dgm:cxn modelId="{F51066CE-08FB-4D3E-9DFB-798123949460}" type="presOf" srcId="{5B461A1F-43C8-4B06-BF89-5E38D9BF8724}" destId="{04E1CEEB-2773-4AD6-8785-E2973A0BBD01}" srcOrd="0" destOrd="0" presId="urn:microsoft.com/office/officeart/2005/8/layout/cycle7"/>
    <dgm:cxn modelId="{D9240B73-6967-40B3-873B-AC00EA3F8107}" type="presParOf" srcId="{E9B69450-1D72-4245-A895-C18F76EB098F}" destId="{8C3DBBAB-8F80-4F66-80B5-CA96C33B905F}" srcOrd="0" destOrd="0" presId="urn:microsoft.com/office/officeart/2005/8/layout/cycle7"/>
    <dgm:cxn modelId="{0368E627-ED05-4DBC-BEB9-72D10CADDAE9}" type="presParOf" srcId="{E9B69450-1D72-4245-A895-C18F76EB098F}" destId="{84748F71-A3AE-4F01-9A2D-AAA07CC3EED1}" srcOrd="1" destOrd="0" presId="urn:microsoft.com/office/officeart/2005/8/layout/cycle7"/>
    <dgm:cxn modelId="{A4061AD5-3581-4EB2-A74B-F4F129CCC627}" type="presParOf" srcId="{84748F71-A3AE-4F01-9A2D-AAA07CC3EED1}" destId="{8ECE378E-190F-49E4-912F-6215D990CE5E}" srcOrd="0" destOrd="0" presId="urn:microsoft.com/office/officeart/2005/8/layout/cycle7"/>
    <dgm:cxn modelId="{A085CC0A-7081-4655-8269-3CA4FEFCE045}" type="presParOf" srcId="{E9B69450-1D72-4245-A895-C18F76EB098F}" destId="{79B106FF-A21C-46A4-9CCF-C0C0AA9666A3}" srcOrd="2" destOrd="0" presId="urn:microsoft.com/office/officeart/2005/8/layout/cycle7"/>
    <dgm:cxn modelId="{DCA3A912-FFEB-4536-B043-CDE11AE65235}" type="presParOf" srcId="{E9B69450-1D72-4245-A895-C18F76EB098F}" destId="{04E1CEEB-2773-4AD6-8785-E2973A0BBD01}" srcOrd="3" destOrd="0" presId="urn:microsoft.com/office/officeart/2005/8/layout/cycle7"/>
    <dgm:cxn modelId="{B3650737-1F28-438A-AD41-B81725D506C7}" type="presParOf" srcId="{04E1CEEB-2773-4AD6-8785-E2973A0BBD01}" destId="{280BEF8F-378E-4A95-8A1D-AEB921C0F416}" srcOrd="0" destOrd="0" presId="urn:microsoft.com/office/officeart/2005/8/layout/cycle7"/>
    <dgm:cxn modelId="{C1CC8BF4-4D04-4356-8916-F06A7D389C2D}" type="presParOf" srcId="{E9B69450-1D72-4245-A895-C18F76EB098F}" destId="{9972C72A-F26D-4530-99A8-1A4ED753926F}" srcOrd="4" destOrd="0" presId="urn:microsoft.com/office/officeart/2005/8/layout/cycle7"/>
    <dgm:cxn modelId="{F543170A-B4E4-4520-AF4E-4F281D7E28B6}" type="presParOf" srcId="{E9B69450-1D72-4245-A895-C18F76EB098F}" destId="{3DC04F32-A215-47A9-BDE2-69A5F7EE4D75}" srcOrd="5" destOrd="0" presId="urn:microsoft.com/office/officeart/2005/8/layout/cycle7"/>
    <dgm:cxn modelId="{FBC09B8A-ADD5-492F-85A2-75522F396E8B}" type="presParOf" srcId="{3DC04F32-A215-47A9-BDE2-69A5F7EE4D75}" destId="{8C64A871-5C6A-4BF7-874A-2A94E7905FD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69FE5-B30E-4807-A8A5-1EAAA9992E24}">
      <dsp:nvSpPr>
        <dsp:cNvPr id="0" name=""/>
        <dsp:cNvSpPr/>
      </dsp:nvSpPr>
      <dsp:spPr>
        <a:xfrm>
          <a:off x="1871284" y="-169331"/>
          <a:ext cx="2301499" cy="13822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Misao/</a:t>
          </a:r>
          <a:r>
            <a:rPr lang="hr-HR" sz="2400" kern="1200" dirty="0" err="1" smtClean="0"/>
            <a:t>kognicija</a:t>
          </a:r>
          <a:r>
            <a:rPr lang="hr-HR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i="1" kern="1200" dirty="0" smtClean="0"/>
            <a:t>Ja sam gubitnik, prava </a:t>
          </a:r>
          <a:r>
            <a:rPr lang="hr-HR" sz="2000" i="1" kern="1200" dirty="0" err="1" smtClean="0"/>
            <a:t>luzerica</a:t>
          </a:r>
          <a:r>
            <a:rPr lang="hr-HR" sz="2000" i="1" kern="1200" dirty="0" smtClean="0"/>
            <a:t>!</a:t>
          </a:r>
          <a:endParaRPr lang="hr-HR" sz="2000" i="1" kern="1200" dirty="0"/>
        </a:p>
      </dsp:txBody>
      <dsp:txXfrm>
        <a:off x="1911769" y="-128846"/>
        <a:ext cx="2220529" cy="1301276"/>
      </dsp:txXfrm>
    </dsp:sp>
    <dsp:sp modelId="{130DFF9F-704C-4E99-807C-3D8A6EE81CA1}">
      <dsp:nvSpPr>
        <dsp:cNvPr id="0" name=""/>
        <dsp:cNvSpPr/>
      </dsp:nvSpPr>
      <dsp:spPr>
        <a:xfrm rot="3553418">
          <a:off x="4087945" y="1590018"/>
          <a:ext cx="633045" cy="3225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>
        <a:off x="4184698" y="1654520"/>
        <a:ext cx="439539" cy="193505"/>
      </dsp:txXfrm>
    </dsp:sp>
    <dsp:sp modelId="{4B2F30E0-B207-4BB7-9235-FEA698700A0B}">
      <dsp:nvSpPr>
        <dsp:cNvPr id="0" name=""/>
        <dsp:cNvSpPr/>
      </dsp:nvSpPr>
      <dsp:spPr>
        <a:xfrm>
          <a:off x="3421645" y="2620253"/>
          <a:ext cx="2340845" cy="10755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Ponašanje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i="1" kern="1200" dirty="0" smtClean="0"/>
            <a:t>Neću napisati zadaću niti učiti!</a:t>
          </a:r>
          <a:endParaRPr lang="hr-HR" sz="2000" i="1" kern="1200" dirty="0"/>
        </a:p>
      </dsp:txBody>
      <dsp:txXfrm>
        <a:off x="3453146" y="2651754"/>
        <a:ext cx="2277843" cy="1012529"/>
      </dsp:txXfrm>
    </dsp:sp>
    <dsp:sp modelId="{CF068598-BF8C-4322-A328-B9B8C3A89BF0}">
      <dsp:nvSpPr>
        <dsp:cNvPr id="0" name=""/>
        <dsp:cNvSpPr/>
      </dsp:nvSpPr>
      <dsp:spPr>
        <a:xfrm rot="10800000">
          <a:off x="2709468" y="2996764"/>
          <a:ext cx="633045" cy="3225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 rot="10800000">
        <a:off x="2806221" y="3061266"/>
        <a:ext cx="439539" cy="193505"/>
      </dsp:txXfrm>
    </dsp:sp>
    <dsp:sp modelId="{67908538-79DC-4632-A5AE-2B5CFCAEBC2E}">
      <dsp:nvSpPr>
        <dsp:cNvPr id="0" name=""/>
        <dsp:cNvSpPr/>
      </dsp:nvSpPr>
      <dsp:spPr>
        <a:xfrm>
          <a:off x="465692" y="2586763"/>
          <a:ext cx="2164645" cy="11425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Emocija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i="1" kern="1200" dirty="0" smtClean="0"/>
            <a:t>Bezvrijednost</a:t>
          </a:r>
          <a:endParaRPr lang="hr-HR" sz="2000" i="1" kern="1200" dirty="0"/>
        </a:p>
      </dsp:txBody>
      <dsp:txXfrm>
        <a:off x="499155" y="2620226"/>
        <a:ext cx="2097719" cy="1075586"/>
      </dsp:txXfrm>
    </dsp:sp>
    <dsp:sp modelId="{9A88956A-A772-4B45-B251-3D9A01CD44D0}">
      <dsp:nvSpPr>
        <dsp:cNvPr id="0" name=""/>
        <dsp:cNvSpPr/>
      </dsp:nvSpPr>
      <dsp:spPr>
        <a:xfrm rot="17952677">
          <a:off x="1381607" y="1601089"/>
          <a:ext cx="633045" cy="3225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>
        <a:off x="1478360" y="1665591"/>
        <a:ext cx="439539" cy="193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69FE5-B30E-4807-A8A5-1EAAA9992E24}">
      <dsp:nvSpPr>
        <dsp:cNvPr id="0" name=""/>
        <dsp:cNvSpPr/>
      </dsp:nvSpPr>
      <dsp:spPr>
        <a:xfrm>
          <a:off x="1871284" y="-177069"/>
          <a:ext cx="2301499" cy="13166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Misao/</a:t>
          </a:r>
          <a:r>
            <a:rPr lang="hr-HR" sz="2400" kern="1200" dirty="0" err="1" smtClean="0"/>
            <a:t>kognicija</a:t>
          </a:r>
          <a:r>
            <a:rPr lang="hr-HR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i="1" kern="1200" dirty="0" smtClean="0"/>
            <a:t>To je samo ocjena, pokušat ću bolje drugi put.</a:t>
          </a:r>
          <a:endParaRPr lang="hr-HR" sz="2000" i="1" kern="1200" dirty="0"/>
        </a:p>
      </dsp:txBody>
      <dsp:txXfrm>
        <a:off x="1909846" y="-138507"/>
        <a:ext cx="2224375" cy="1239478"/>
      </dsp:txXfrm>
    </dsp:sp>
    <dsp:sp modelId="{130DFF9F-704C-4E99-807C-3D8A6EE81CA1}">
      <dsp:nvSpPr>
        <dsp:cNvPr id="0" name=""/>
        <dsp:cNvSpPr/>
      </dsp:nvSpPr>
      <dsp:spPr>
        <a:xfrm rot="3553418">
          <a:off x="4053816" y="1492152"/>
          <a:ext cx="633045" cy="3225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>
        <a:off x="4150569" y="1556654"/>
        <a:ext cx="439539" cy="193505"/>
      </dsp:txXfrm>
    </dsp:sp>
    <dsp:sp modelId="{4B2F30E0-B207-4BB7-9235-FEA698700A0B}">
      <dsp:nvSpPr>
        <dsp:cNvPr id="0" name=""/>
        <dsp:cNvSpPr/>
      </dsp:nvSpPr>
      <dsp:spPr>
        <a:xfrm>
          <a:off x="3421645" y="2497905"/>
          <a:ext cx="2340845" cy="12391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Ponašanje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i="1" kern="1200" dirty="0" smtClean="0"/>
            <a:t>Više  ću se potruditi drugi </a:t>
          </a:r>
          <a:r>
            <a:rPr lang="hr-HR" sz="2000" i="1" kern="1200" dirty="0" smtClean="0"/>
            <a:t>put!</a:t>
          </a:r>
          <a:endParaRPr lang="hr-HR" sz="2000" i="1" kern="1200" dirty="0"/>
        </a:p>
      </dsp:txBody>
      <dsp:txXfrm>
        <a:off x="3457937" y="2534197"/>
        <a:ext cx="2268261" cy="1166524"/>
      </dsp:txXfrm>
    </dsp:sp>
    <dsp:sp modelId="{CF068598-BF8C-4322-A328-B9B8C3A89BF0}">
      <dsp:nvSpPr>
        <dsp:cNvPr id="0" name=""/>
        <dsp:cNvSpPr/>
      </dsp:nvSpPr>
      <dsp:spPr>
        <a:xfrm rot="10800000">
          <a:off x="2709468" y="2956204"/>
          <a:ext cx="633045" cy="3225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 rot="10800000">
        <a:off x="2806221" y="3020706"/>
        <a:ext cx="439539" cy="193505"/>
      </dsp:txXfrm>
    </dsp:sp>
    <dsp:sp modelId="{67908538-79DC-4632-A5AE-2B5CFCAEBC2E}">
      <dsp:nvSpPr>
        <dsp:cNvPr id="0" name=""/>
        <dsp:cNvSpPr/>
      </dsp:nvSpPr>
      <dsp:spPr>
        <a:xfrm>
          <a:off x="465692" y="2520282"/>
          <a:ext cx="2164645" cy="11943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Emocija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i="1" kern="1200" dirty="0" smtClean="0"/>
            <a:t>OK, iako malo uznemirena.</a:t>
          </a:r>
          <a:endParaRPr lang="hr-HR" sz="2000" i="1" kern="1200" dirty="0"/>
        </a:p>
      </dsp:txBody>
      <dsp:txXfrm>
        <a:off x="500673" y="2555263"/>
        <a:ext cx="2094683" cy="1124391"/>
      </dsp:txXfrm>
    </dsp:sp>
    <dsp:sp modelId="{9A88956A-A772-4B45-B251-3D9A01CD44D0}">
      <dsp:nvSpPr>
        <dsp:cNvPr id="0" name=""/>
        <dsp:cNvSpPr/>
      </dsp:nvSpPr>
      <dsp:spPr>
        <a:xfrm rot="17952677">
          <a:off x="1398029" y="1531157"/>
          <a:ext cx="633045" cy="3225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>
        <a:off x="1494782" y="1595659"/>
        <a:ext cx="439539" cy="193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DBBAB-8F80-4F66-80B5-CA96C33B905F}">
      <dsp:nvSpPr>
        <dsp:cNvPr id="0" name=""/>
        <dsp:cNvSpPr/>
      </dsp:nvSpPr>
      <dsp:spPr>
        <a:xfrm>
          <a:off x="1673992" y="454"/>
          <a:ext cx="1044502" cy="5222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M</a:t>
          </a:r>
          <a:endParaRPr lang="hr-HR" sz="2400" kern="1200" dirty="0"/>
        </a:p>
      </dsp:txBody>
      <dsp:txXfrm>
        <a:off x="1689288" y="15750"/>
        <a:ext cx="1013910" cy="491659"/>
      </dsp:txXfrm>
    </dsp:sp>
    <dsp:sp modelId="{84748F71-A3AE-4F01-9A2D-AAA07CC3EED1}">
      <dsp:nvSpPr>
        <dsp:cNvPr id="0" name=""/>
        <dsp:cNvSpPr/>
      </dsp:nvSpPr>
      <dsp:spPr>
        <a:xfrm rot="3600000">
          <a:off x="2355438" y="916718"/>
          <a:ext cx="543631" cy="1827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>
        <a:off x="2410274" y="953275"/>
        <a:ext cx="433959" cy="109673"/>
      </dsp:txXfrm>
    </dsp:sp>
    <dsp:sp modelId="{79B106FF-A21C-46A4-9CCF-C0C0AA9666A3}">
      <dsp:nvSpPr>
        <dsp:cNvPr id="0" name=""/>
        <dsp:cNvSpPr/>
      </dsp:nvSpPr>
      <dsp:spPr>
        <a:xfrm>
          <a:off x="2536013" y="1493518"/>
          <a:ext cx="1044502" cy="5222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E</a:t>
          </a:r>
          <a:endParaRPr lang="hr-HR" sz="2400" kern="1200" dirty="0"/>
        </a:p>
      </dsp:txBody>
      <dsp:txXfrm>
        <a:off x="2551309" y="1508814"/>
        <a:ext cx="1013910" cy="491659"/>
      </dsp:txXfrm>
    </dsp:sp>
    <dsp:sp modelId="{04E1CEEB-2773-4AD6-8785-E2973A0BBD01}">
      <dsp:nvSpPr>
        <dsp:cNvPr id="0" name=""/>
        <dsp:cNvSpPr/>
      </dsp:nvSpPr>
      <dsp:spPr>
        <a:xfrm rot="10800000">
          <a:off x="1924428" y="1663250"/>
          <a:ext cx="543631" cy="1827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 rot="10800000">
        <a:off x="1979264" y="1699807"/>
        <a:ext cx="433959" cy="109673"/>
      </dsp:txXfrm>
    </dsp:sp>
    <dsp:sp modelId="{9972C72A-F26D-4530-99A8-1A4ED753926F}">
      <dsp:nvSpPr>
        <dsp:cNvPr id="0" name=""/>
        <dsp:cNvSpPr/>
      </dsp:nvSpPr>
      <dsp:spPr>
        <a:xfrm>
          <a:off x="811971" y="1493518"/>
          <a:ext cx="1044502" cy="5222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</a:t>
          </a:r>
          <a:endParaRPr lang="hr-HR" sz="2400" kern="1200" dirty="0"/>
        </a:p>
      </dsp:txBody>
      <dsp:txXfrm>
        <a:off x="827267" y="1508814"/>
        <a:ext cx="1013910" cy="491659"/>
      </dsp:txXfrm>
    </dsp:sp>
    <dsp:sp modelId="{3DC04F32-A215-47A9-BDE2-69A5F7EE4D75}">
      <dsp:nvSpPr>
        <dsp:cNvPr id="0" name=""/>
        <dsp:cNvSpPr/>
      </dsp:nvSpPr>
      <dsp:spPr>
        <a:xfrm rot="18000000">
          <a:off x="1493417" y="916718"/>
          <a:ext cx="543631" cy="1827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>
        <a:off x="1548253" y="953275"/>
        <a:ext cx="433959" cy="109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1382A-A5B9-4F88-BB86-1604B3AAF3F5}" type="datetimeFigureOut">
              <a:rPr lang="hr-HR" smtClean="0"/>
              <a:pPr/>
              <a:t>5.1.2015.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5C30B-9FA5-4A3D-9B4E-E75B3C87630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774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C30B-9FA5-4A3D-9B4E-E75B3C87630C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617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C30B-9FA5-4A3D-9B4E-E75B3C87630C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043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C30B-9FA5-4A3D-9B4E-E75B3C87630C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86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C30B-9FA5-4A3D-9B4E-E75B3C87630C}" type="slidenum">
              <a:rPr lang="hr-HR" smtClean="0"/>
              <a:pPr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772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C30B-9FA5-4A3D-9B4E-E75B3C87630C}" type="slidenum">
              <a:rPr lang="hr-HR" smtClean="0"/>
              <a:pPr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03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6429-CC41-486B-BED9-8CB51A396883}" type="datetime1">
              <a:rPr lang="sr-Latn-CS" smtClean="0"/>
              <a:pPr/>
              <a:t>5.1.2015.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HUBIKOT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10A2-0D6B-4FD5-A484-74ABE0DCFB1B}" type="datetime1">
              <a:rPr lang="sr-Latn-CS" smtClean="0"/>
              <a:pPr/>
              <a:t>5.1.2015.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EA37-9365-450D-8E83-E107A4F20537}" type="datetime1">
              <a:rPr lang="sr-Latn-CS" smtClean="0"/>
              <a:pPr/>
              <a:t>5.1.2015.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27168" cy="1143000"/>
          </a:xfrm>
        </p:spPr>
        <p:txBody>
          <a:bodyPr/>
          <a:lstStyle>
            <a:lvl1pPr algn="l"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6FE-0595-47E2-9F11-9440DDAEBB1A}" type="datetime1">
              <a:rPr lang="sr-Latn-CS" smtClean="0"/>
              <a:pPr/>
              <a:t>5.1.2015.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r-HR" dirty="0" smtClean="0"/>
              <a:t>HUBIKOT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5C8E-EE4B-400C-9133-78AD202D42C9}" type="datetime1">
              <a:rPr lang="sr-Latn-CS" smtClean="0"/>
              <a:pPr/>
              <a:t>5.1.2015.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HUBIKOT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22AA-F977-4B58-9DF5-1C1B9721AEC1}" type="datetime1">
              <a:rPr lang="sr-Latn-CS" smtClean="0"/>
              <a:pPr/>
              <a:t>5.1.2015.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DB95-57F4-4E5C-AACD-767273566045}" type="datetime1">
              <a:rPr lang="sr-Latn-CS" smtClean="0"/>
              <a:pPr/>
              <a:t>5.1.2015.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DB9-FEFC-4A29-9D79-707FE8DE69E2}" type="datetime1">
              <a:rPr lang="sr-Latn-CS" smtClean="0"/>
              <a:pPr/>
              <a:t>5.1.2015.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6278-B4AB-443E-873E-120BB461E8C9}" type="datetime1">
              <a:rPr lang="sr-Latn-CS" smtClean="0"/>
              <a:pPr/>
              <a:t>5.1.2015.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3A3B-6C16-4FB0-8358-F49204CCA4D7}" type="datetime1">
              <a:rPr lang="sr-Latn-CS" smtClean="0"/>
              <a:pPr/>
              <a:t>5.1.2015.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653E-AFA9-4B80-8358-0D59EF07F560}" type="datetime1">
              <a:rPr lang="sr-Latn-CS" smtClean="0"/>
              <a:pPr/>
              <a:t>5.1.2015.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061A-B620-421F-BEFA-90530DECB368}" type="datetime1">
              <a:rPr lang="sr-Latn-CS" smtClean="0"/>
              <a:pPr/>
              <a:t>5.1.2015.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r-HR" dirty="0" smtClean="0"/>
              <a:t>HUBIKOT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8" name="Picture 2" descr="http://central.languagepod101.com/stockphoto/media/8404&amp;v=fit512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1259632" cy="12596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pecial-ism.com/wp-content/uploads/2012/03/unlock.jpg"/>
          <p:cNvPicPr>
            <a:picLocks noChangeAspect="1" noChangeArrowheads="1"/>
          </p:cNvPicPr>
          <p:nvPr/>
        </p:nvPicPr>
        <p:blipFill>
          <a:blip r:embed="rId2" cstate="print"/>
          <a:srcRect r="11504"/>
          <a:stretch>
            <a:fillRect/>
          </a:stretch>
        </p:blipFill>
        <p:spPr bwMode="auto">
          <a:xfrm>
            <a:off x="0" y="-8421"/>
            <a:ext cx="9144000" cy="68664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403244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Kognitivna konceptualizacija</a:t>
            </a:r>
            <a:endParaRPr lang="hr-HR" sz="4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5589240"/>
            <a:ext cx="2376264" cy="864096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Praktikum 2</a:t>
            </a:r>
          </a:p>
          <a:p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2015.</a:t>
            </a:r>
            <a:endParaRPr lang="hr-H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124744"/>
            <a:ext cx="24482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3780928" cy="2592288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hr-HR" sz="3900" dirty="0" smtClean="0"/>
              <a:t/>
            </a:r>
            <a:br>
              <a:rPr lang="hr-HR" sz="3900" dirty="0" smtClean="0"/>
            </a:br>
            <a:r>
              <a:rPr lang="hr-HR" sz="3600" dirty="0" smtClean="0"/>
              <a:t>Situacija ne određuje </a:t>
            </a:r>
            <a:r>
              <a:rPr lang="hr-HR" sz="3600" dirty="0" smtClean="0"/>
              <a:t>osjećaje, osjećaji </a:t>
            </a:r>
            <a:r>
              <a:rPr lang="hr-HR" sz="3600" dirty="0" smtClean="0"/>
              <a:t>su određeni </a:t>
            </a:r>
            <a:r>
              <a:rPr lang="hr-HR" sz="3600" dirty="0" smtClean="0"/>
              <a:t>interpretacijom </a:t>
            </a:r>
            <a:r>
              <a:rPr lang="hr-HR" sz="3600" dirty="0" smtClean="0"/>
              <a:t>vlastitih misli o </a:t>
            </a:r>
            <a:r>
              <a:rPr lang="hr-HR" sz="3600" dirty="0" smtClean="0"/>
              <a:t>situaciji</a:t>
            </a:r>
            <a:br>
              <a:rPr lang="hr-HR" sz="3600" dirty="0" smtClean="0"/>
            </a:br>
            <a:endParaRPr lang="hr-HR" sz="36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275856" y="2492896"/>
          <a:ext cx="6228184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4" y="1052736"/>
            <a:ext cx="39604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Situacija</a:t>
            </a:r>
            <a:r>
              <a:rPr lang="hr-HR" sz="2400" dirty="0" smtClean="0"/>
              <a:t>: </a:t>
            </a:r>
            <a:r>
              <a:rPr lang="hr-HR" sz="2200" dirty="0" smtClean="0"/>
              <a:t>Djevojčica dobiva negativnu ocjenu iz </a:t>
            </a:r>
            <a:r>
              <a:rPr lang="hr-HR" sz="2200" dirty="0" smtClean="0"/>
              <a:t>matematike.</a:t>
            </a:r>
            <a:endParaRPr lang="hr-HR" sz="2200" dirty="0"/>
          </a:p>
        </p:txBody>
      </p:sp>
      <p:pic>
        <p:nvPicPr>
          <p:cNvPr id="6" name="Picture 2" descr="http://upload.wikimedia.org/wikipedia/commons/a/a2/Standard-lock-key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76672"/>
            <a:ext cx="2376264" cy="1056821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14551108"/>
              </p:ext>
            </p:extLst>
          </p:nvPr>
        </p:nvGraphicFramePr>
        <p:xfrm>
          <a:off x="3275856" y="2492896"/>
          <a:ext cx="6228184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4" y="1052736"/>
            <a:ext cx="39604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Situacija</a:t>
            </a:r>
            <a:r>
              <a:rPr lang="hr-HR" sz="2400" dirty="0" smtClean="0"/>
              <a:t>: </a:t>
            </a:r>
            <a:r>
              <a:rPr lang="hr-HR" sz="2200" dirty="0" smtClean="0"/>
              <a:t>Djevojčica dobiva negativnu ocjenu iz </a:t>
            </a:r>
            <a:r>
              <a:rPr lang="hr-HR" sz="2200" dirty="0" smtClean="0"/>
              <a:t>matematike.</a:t>
            </a:r>
            <a:endParaRPr lang="hr-HR" sz="2200" dirty="0"/>
          </a:p>
        </p:txBody>
      </p:sp>
      <p:pic>
        <p:nvPicPr>
          <p:cNvPr id="6" name="Picture 2" descr="http://upload.wikimedia.org/wikipedia/commons/a/a2/Standard-lock-key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76672"/>
            <a:ext cx="2376264" cy="1056821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2060848"/>
            <a:ext cx="3780928" cy="259228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900" dirty="0" smtClean="0"/>
              <a:t/>
            </a:r>
            <a:br>
              <a:rPr lang="hr-HR" sz="3900" dirty="0" smtClean="0"/>
            </a:br>
            <a:r>
              <a:rPr lang="hr-HR" sz="4300" dirty="0" smtClean="0"/>
              <a:t>Situacija ne određuje osjećaje, osjećaji su određeni interpretacijom vlastitih misli o situaciji</a:t>
            </a:r>
            <a:r>
              <a:rPr lang="hr-HR" sz="3600" dirty="0" smtClean="0"/>
              <a:t/>
            </a:r>
            <a:br>
              <a:rPr lang="hr-HR" sz="3600" dirty="0" smtClean="0"/>
            </a:b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Osnovne pretpostavke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hr-HR" dirty="0" smtClean="0"/>
              <a:t> Mišljenje</a:t>
            </a:r>
            <a:r>
              <a:rPr lang="hr-HR" dirty="0" smtClean="0"/>
              <a:t>, emocije, ponašanje, biologija i socijalna okolina su potencijalni izvori psihičkih poteškoća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hr-HR" dirty="0" smtClean="0"/>
              <a:t> U središtu pažnje kognitivnih terapeuta su mišljenje i ponašanje, iako to ne znači da je etiologija poremećaja isključivo u sferi mišljenja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Misli igraju bitnu ulogu u održavanju disfunkcionalnih emocija i ponašanja, bez obzira na njihovu etiologiju 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hotoforbeginners.com/users/2257/thm1024/1354042729_keyho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b="98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Razine </a:t>
            </a:r>
            <a:br>
              <a:rPr lang="hr-H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hr-H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konceptualizacije</a:t>
            </a:r>
            <a:endParaRPr lang="hr-HR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Makrorazina: identificirati vidljive teškoće (simptome)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hr-HR" dirty="0" smtClean="0"/>
              <a:t>Neuspjeh u studiju </a:t>
            </a:r>
          </a:p>
          <a:p>
            <a:r>
              <a:rPr lang="hr-HR" dirty="0" smtClean="0"/>
              <a:t>Debljina</a:t>
            </a:r>
          </a:p>
          <a:p>
            <a:r>
              <a:rPr lang="hr-HR" dirty="0" smtClean="0"/>
              <a:t>Strah od izlaska iz kuće</a:t>
            </a:r>
          </a:p>
          <a:p>
            <a:r>
              <a:rPr lang="hr-HR" dirty="0" smtClean="0"/>
              <a:t>Nesanica</a:t>
            </a:r>
          </a:p>
          <a:p>
            <a:r>
              <a:rPr lang="hr-HR" dirty="0" smtClean="0"/>
              <a:t>Intenzivna nelagoda pri socijalnim kontaktima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iscrpne liste problema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</a:pPr>
            <a:r>
              <a:rPr lang="hr-HR" dirty="0" smtClean="0"/>
              <a:t>Uključiti i one probleme koji možda neće biti uključeni u tretman (npr. nezaposlenost)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</a:pPr>
            <a:r>
              <a:rPr lang="hr-HR" dirty="0" smtClean="0"/>
              <a:t>Koristiti pacijentovu terminologiju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</a:pPr>
            <a:r>
              <a:rPr lang="hr-HR" dirty="0" smtClean="0"/>
              <a:t>Navesti izbjegavanje </a:t>
            </a:r>
            <a:r>
              <a:rPr lang="hr-HR" dirty="0" smtClean="0"/>
              <a:t>pacijenta (jer se problemi čine preveliki, preteški, </a:t>
            </a:r>
            <a:r>
              <a:rPr lang="hr-HR" dirty="0" smtClean="0"/>
              <a:t>nerješivi</a:t>
            </a:r>
            <a:r>
              <a:rPr lang="hr-HR" dirty="0" smtClean="0"/>
              <a:t>, nebitni i sl.)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</a:pPr>
            <a:r>
              <a:rPr lang="hr-HR" dirty="0" smtClean="0"/>
              <a:t>Analizirati sve komponente problema; poželjno kvantificirati pojedine aspekte problema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</a:pPr>
            <a:r>
              <a:rPr lang="hr-HR" dirty="0" smtClean="0"/>
              <a:t>Uz dobru konceptualizaciju, rad na nekim problemima trebao bi dovesti do poboljšanja i na drugima 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Mikrorazina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2160240"/>
          </a:xfrm>
        </p:spPr>
        <p:txBody>
          <a:bodyPr/>
          <a:lstStyle/>
          <a:p>
            <a:r>
              <a:rPr lang="hr-HR" dirty="0" smtClean="0"/>
              <a:t>Kognicije</a:t>
            </a:r>
          </a:p>
          <a:p>
            <a:r>
              <a:rPr lang="hr-HR" dirty="0" smtClean="0"/>
              <a:t>Emocije</a:t>
            </a:r>
          </a:p>
          <a:p>
            <a:r>
              <a:rPr lang="hr-HR" dirty="0" smtClean="0"/>
              <a:t>Ponašanja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Prezentiranje kognitivnog modela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dirty="0" smtClean="0"/>
              <a:t>Na pacijentovom primjeru</a:t>
            </a:r>
          </a:p>
          <a:p>
            <a:pPr>
              <a:lnSpc>
                <a:spcPct val="90000"/>
              </a:lnSpc>
            </a:pPr>
            <a:endParaRPr lang="hr-HR" dirty="0" smtClean="0"/>
          </a:p>
          <a:p>
            <a:pPr>
              <a:lnSpc>
                <a:spcPct val="90000"/>
              </a:lnSpc>
            </a:pPr>
            <a:endParaRPr lang="hr-HR" dirty="0" smtClean="0"/>
          </a:p>
          <a:p>
            <a:pPr>
              <a:lnSpc>
                <a:spcPct val="90000"/>
              </a:lnSpc>
            </a:pPr>
            <a:endParaRPr lang="hr-HR" dirty="0" smtClean="0"/>
          </a:p>
          <a:p>
            <a:pPr>
              <a:lnSpc>
                <a:spcPct val="90000"/>
              </a:lnSpc>
            </a:pPr>
            <a:endParaRPr lang="hr-HR" dirty="0" smtClean="0"/>
          </a:p>
          <a:p>
            <a:pPr>
              <a:lnSpc>
                <a:spcPct val="90000"/>
              </a:lnSpc>
            </a:pPr>
            <a:endParaRPr lang="hr-HR" dirty="0" smtClean="0"/>
          </a:p>
          <a:p>
            <a:pPr>
              <a:lnSpc>
                <a:spcPct val="90000"/>
              </a:lnSpc>
            </a:pPr>
            <a:r>
              <a:rPr lang="hr-HR" dirty="0" smtClean="0"/>
              <a:t>Interakcija sugerira da će promjena u bilo kojem aspektu izazvati promjenu u drugima</a:t>
            </a:r>
          </a:p>
          <a:p>
            <a:endParaRPr lang="hr-HR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123728" y="2636912"/>
          <a:ext cx="439248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farm4.static.flickr.com/3227/2698854828_4a2f347c9d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5303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3554" name="Picture 2" descr="http://l.yimg.com/g/images/spaceo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4139952" cy="2016224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Mehanizmi </a:t>
            </a:r>
            <a:br>
              <a:rPr lang="hr-HR" b="1" dirty="0" smtClean="0"/>
            </a:br>
            <a:r>
              <a:rPr lang="hr-HR" b="1" dirty="0" smtClean="0"/>
              <a:t>u </a:t>
            </a:r>
            <a:br>
              <a:rPr lang="hr-HR" b="1" dirty="0" smtClean="0"/>
            </a:br>
            <a:r>
              <a:rPr lang="hr-HR" b="1" dirty="0" smtClean="0"/>
              <a:t>osnovi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Mehanizmi u osnovi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</a:pPr>
            <a:r>
              <a:rPr lang="hr-HR" dirty="0" smtClean="0"/>
              <a:t>Glavni dio konceptualizacije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</a:pPr>
            <a:r>
              <a:rPr lang="hr-HR" dirty="0" smtClean="0"/>
              <a:t>Objašnjavaju simptome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</a:pPr>
            <a:r>
              <a:rPr lang="hr-HR" dirty="0" smtClean="0"/>
              <a:t>Psihijatrijske dijagnoze se donose na osnovi simptoma, a ne mehanizama u osnovi pa su stoga slabo korisne za planiranje tretmana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</a:pPr>
            <a:r>
              <a:rPr lang="hr-HR" dirty="0" smtClean="0"/>
              <a:t>Kad se ne može odrediti mehanizam u osnovi, tretman se usmjerava na simptome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Što je kognitivna konceptualizacija?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208912" cy="3168352"/>
          </a:xfrm>
        </p:spPr>
        <p:txBody>
          <a:bodyPr/>
          <a:lstStyle/>
          <a:p>
            <a:r>
              <a:rPr lang="hr-HR" dirty="0" smtClean="0"/>
              <a:t>osigurava okosnicu za terapeutovo razumijevanje pacijenta</a:t>
            </a:r>
          </a:p>
          <a:p>
            <a:endParaRPr lang="hr-HR" dirty="0" smtClean="0"/>
          </a:p>
          <a:p>
            <a:r>
              <a:rPr lang="hr-HR" dirty="0" smtClean="0"/>
              <a:t>terapeut si postavlja niz pitanja kako bi započeo proces oblikovanja slučaja</a:t>
            </a:r>
          </a:p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5112568" cy="1143000"/>
          </a:xfrm>
        </p:spPr>
        <p:txBody>
          <a:bodyPr/>
          <a:lstStyle/>
          <a:p>
            <a:r>
              <a:rPr lang="hr-HR" dirty="0" smtClean="0"/>
              <a:t>Mehanizmi u osnovi</a:t>
            </a:r>
            <a:endParaRPr lang="hr-HR" dirty="0"/>
          </a:p>
        </p:txBody>
      </p:sp>
      <p:pic>
        <p:nvPicPr>
          <p:cNvPr id="24578" name="Picture 2" descr="http://central.languagepod101.com/stockphoto/media/8404&amp;v=fit5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852936"/>
            <a:ext cx="792088" cy="792088"/>
          </a:xfrm>
          <a:prstGeom prst="rect">
            <a:avLst/>
          </a:prstGeom>
          <a:noFill/>
        </p:spPr>
      </p:pic>
      <p:pic>
        <p:nvPicPr>
          <p:cNvPr id="7" name="Picture 2" descr="http://central.languagepod101.com/stockphoto/media/8404&amp;v=fit5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933056"/>
            <a:ext cx="792088" cy="792088"/>
          </a:xfrm>
          <a:prstGeom prst="rect">
            <a:avLst/>
          </a:prstGeom>
          <a:noFill/>
        </p:spPr>
      </p:pic>
      <p:pic>
        <p:nvPicPr>
          <p:cNvPr id="8" name="Picture 2" descr="http://central.languagepod101.com/stockphoto/media/8404&amp;v=fit5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2780928"/>
            <a:ext cx="792088" cy="792088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683568" y="3861048"/>
            <a:ext cx="1584176" cy="64807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hr-H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misli</a:t>
            </a:r>
            <a:endParaRPr lang="hr-HR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63888" y="4941168"/>
            <a:ext cx="2448272" cy="64807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hr-H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ponašanja</a:t>
            </a:r>
            <a:endParaRPr lang="hr-HR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04248" y="3861048"/>
            <a:ext cx="2016224" cy="64807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hr-H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emocije</a:t>
            </a:r>
            <a:endParaRPr lang="hr-HR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619672" y="4797152"/>
            <a:ext cx="6121202" cy="1584176"/>
          </a:xfrm>
          <a:custGeom>
            <a:avLst/>
            <a:gdLst>
              <a:gd name="T0" fmla="*/ 0 w 2994"/>
              <a:gd name="T1" fmla="*/ 0 h 362"/>
              <a:gd name="T2" fmla="*/ 2941109 w 2994"/>
              <a:gd name="T3" fmla="*/ 649288 h 362"/>
              <a:gd name="T4" fmla="*/ 5545138 w 2994"/>
              <a:gd name="T5" fmla="*/ 0 h 362"/>
              <a:gd name="T6" fmla="*/ 0 60000 65536"/>
              <a:gd name="T7" fmla="*/ 0 60000 65536"/>
              <a:gd name="T8" fmla="*/ 0 60000 65536"/>
              <a:gd name="T9" fmla="*/ 0 w 2994"/>
              <a:gd name="T10" fmla="*/ 0 h 362"/>
              <a:gd name="T11" fmla="*/ 2994 w 2994"/>
              <a:gd name="T12" fmla="*/ 362 h 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94" h="362">
                <a:moveTo>
                  <a:pt x="0" y="0"/>
                </a:moveTo>
                <a:cubicBezTo>
                  <a:pt x="544" y="181"/>
                  <a:pt x="1089" y="362"/>
                  <a:pt x="1588" y="362"/>
                </a:cubicBezTo>
                <a:cubicBezTo>
                  <a:pt x="2087" y="362"/>
                  <a:pt x="2760" y="60"/>
                  <a:pt x="2994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r-Latn-C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835696" y="1844824"/>
            <a:ext cx="1368152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96136" y="1700808"/>
            <a:ext cx="1368152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644008" y="1844824"/>
            <a:ext cx="1588" cy="20162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Automatske misli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hr-HR" dirty="0" smtClean="0">
                <a:uFill>
                  <a:solidFill>
                    <a:schemeClr val="tx2"/>
                  </a:solidFill>
                </a:uFill>
              </a:rPr>
              <a:t>Dok slušate predavanje</a:t>
            </a:r>
            <a:r>
              <a:rPr lang="hr-HR" dirty="0" smtClean="0"/>
              <a:t>:</a:t>
            </a:r>
          </a:p>
          <a:p>
            <a:endParaRPr lang="hr-HR" dirty="0" smtClean="0"/>
          </a:p>
          <a:p>
            <a:pPr marL="971550" lvl="1" indent="-514350">
              <a:buClr>
                <a:schemeClr val="tx2"/>
              </a:buClr>
              <a:buSzPct val="83000"/>
              <a:buFont typeface="+mj-lt"/>
              <a:buAutoNum type="arabicPeriod"/>
            </a:pPr>
            <a:r>
              <a:rPr lang="hr-HR" sz="3000" dirty="0" smtClean="0"/>
              <a:t>Dio svijesti usmjeren na to što govorim, pokušavate razumjeti i povezati informacije s već poznatim</a:t>
            </a:r>
          </a:p>
          <a:p>
            <a:pPr marL="971550" lvl="1" indent="-514350">
              <a:buClr>
                <a:schemeClr val="tx2"/>
              </a:buClr>
              <a:buSzPct val="83000"/>
              <a:buFont typeface="+mj-lt"/>
              <a:buAutoNum type="arabicPeriod"/>
            </a:pPr>
            <a:r>
              <a:rPr lang="hr-HR" sz="3000" dirty="0" smtClean="0"/>
              <a:t>Druga razina, brze, evaluacijske misli – </a:t>
            </a:r>
            <a:r>
              <a:rPr lang="hr-HR" sz="3000" i="1" dirty="0" smtClean="0"/>
              <a:t>automatske misli</a:t>
            </a:r>
            <a:endParaRPr lang="hr-HR" sz="3000" dirty="0" smtClean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Automatske misli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SzPct val="80000"/>
            </a:pPr>
            <a:r>
              <a:rPr lang="hr-HR" dirty="0" smtClean="0"/>
              <a:t>brze, kratke</a:t>
            </a:r>
          </a:p>
          <a:p>
            <a:pPr>
              <a:spcAft>
                <a:spcPts val="1200"/>
              </a:spcAft>
              <a:buSzPct val="80000"/>
            </a:pPr>
            <a:r>
              <a:rPr lang="hr-HR" dirty="0" smtClean="0"/>
              <a:t>jedva ih možemo biti svjesni, svjesniji smo emocija   koje ih prate</a:t>
            </a:r>
          </a:p>
          <a:p>
            <a:pPr>
              <a:spcAft>
                <a:spcPts val="1200"/>
              </a:spcAft>
              <a:buSzPct val="80000"/>
            </a:pPr>
            <a:r>
              <a:rPr lang="hr-HR" dirty="0" smtClean="0"/>
              <a:t>rezultat – nekritično prihvaćanje tih misli kao točnih</a:t>
            </a:r>
          </a:p>
          <a:p>
            <a:pPr>
              <a:spcAft>
                <a:spcPts val="1200"/>
              </a:spcAft>
              <a:buSzPct val="80000"/>
            </a:pPr>
            <a:r>
              <a:rPr lang="hr-HR" dirty="0" smtClean="0"/>
              <a:t>kako ih prepoznati?</a:t>
            </a:r>
          </a:p>
          <a:p>
            <a:pPr>
              <a:spcAft>
                <a:spcPts val="1200"/>
              </a:spcAft>
              <a:buSzPct val="80000"/>
            </a:pPr>
            <a:r>
              <a:rPr lang="hr-HR" dirty="0" smtClean="0"/>
              <a:t>kada se osjećamo uznemireno, pitamo se: </a:t>
            </a:r>
          </a:p>
          <a:p>
            <a:pPr>
              <a:spcAft>
                <a:spcPts val="1200"/>
              </a:spcAft>
              <a:buSzPct val="80000"/>
              <a:buNone/>
            </a:pPr>
            <a:r>
              <a:rPr lang="hr-HR" i="1" dirty="0" smtClean="0">
                <a:solidFill>
                  <a:schemeClr val="tx2"/>
                </a:solidFill>
              </a:rPr>
              <a:t>          </a:t>
            </a:r>
            <a:r>
              <a:rPr lang="hr-H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Što mi je tada prolazilo kroz glavu?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Automatske misli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Clr>
                <a:schemeClr val="accent2"/>
              </a:buClr>
              <a:buSzPct val="80000"/>
            </a:pPr>
            <a:r>
              <a:rPr lang="hr-HR" dirty="0" smtClean="0"/>
              <a:t>kada prepoznamo automatske misli, procjenjujemo njihovu valjanost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SzPct val="80000"/>
            </a:pPr>
            <a:r>
              <a:rPr lang="hr-HR" dirty="0" smtClean="0"/>
              <a:t>ako je interpretacija misli pogrešna pa je ispravimo        mijenja se raspoloženje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SzPct val="80000"/>
            </a:pPr>
            <a:r>
              <a:rPr lang="hr-HR" dirty="0" smtClean="0"/>
              <a:t>ako se disfunkcionalna misao racionalno razmotri i ispravi, emocija koju je misao izazvala 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mijenja se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SzPct val="80000"/>
            </a:pPr>
            <a:r>
              <a:rPr lang="hr-HR" b="1" dirty="0" smtClean="0">
                <a:solidFill>
                  <a:schemeClr val="accent2"/>
                </a:solidFill>
              </a:rPr>
              <a:t> 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 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situacijski 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specifične</a:t>
            </a:r>
          </a:p>
          <a:p>
            <a:endParaRPr lang="hr-HR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99792" y="342900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27168" cy="1143000"/>
          </a:xfrm>
        </p:spPr>
        <p:txBody>
          <a:bodyPr/>
          <a:lstStyle/>
          <a:p>
            <a:pPr algn="ctr"/>
            <a:r>
              <a:rPr lang="hr-HR" dirty="0" smtClean="0"/>
              <a:t>Vjerovanja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dirty="0" smtClean="0"/>
              <a:t> vjerovanja o sebi samima, drugima i svijetu oko sebe</a:t>
            </a:r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>
              <a:buNone/>
            </a:pPr>
            <a:r>
              <a:rPr lang="hr-HR" dirty="0" smtClean="0">
                <a:solidFill>
                  <a:schemeClr val="accent1"/>
                </a:solidFill>
              </a:rPr>
              <a:t>središnja ili bazična vjerovanja </a:t>
            </a:r>
            <a:endParaRPr lang="hr-HR" dirty="0" smtClean="0"/>
          </a:p>
          <a:p>
            <a:pPr algn="ctr"/>
            <a:r>
              <a:rPr lang="hr-HR" dirty="0" smtClean="0"/>
              <a:t>temeljna i duboka, često se ne izgovaraju ni samome sebi</a:t>
            </a:r>
          </a:p>
          <a:p>
            <a:pPr algn="ctr"/>
            <a:r>
              <a:rPr lang="hr-HR" dirty="0" smtClean="0"/>
              <a:t> osoba takve ideje smatra apsolutnom istinom</a:t>
            </a:r>
          </a:p>
          <a:p>
            <a:endParaRPr lang="hr-HR" dirty="0"/>
          </a:p>
        </p:txBody>
      </p:sp>
      <p:pic>
        <p:nvPicPr>
          <p:cNvPr id="5" name="Picture 2" descr="http://upload.wikimedia.org/wikipedia/commons/a/a2/Standard-lock-ke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852936"/>
            <a:ext cx="2376264" cy="105682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Vjerovanja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chemeClr val="accent2"/>
              </a:buClr>
              <a:buSzPct val="80000"/>
            </a:pPr>
            <a:r>
              <a:rPr lang="hr-HR" dirty="0" smtClean="0"/>
              <a:t>Vjerovanja – globalna, rigidna, pretjerano generalizirana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SzPct val="80000"/>
            </a:pPr>
            <a:r>
              <a:rPr lang="hr-HR" dirty="0" smtClean="0"/>
              <a:t>Treba se usmjeriti na:</a:t>
            </a:r>
          </a:p>
          <a:p>
            <a:pPr lvl="1">
              <a:spcAft>
                <a:spcPts val="1200"/>
              </a:spcAft>
              <a:buSzPct val="60000"/>
              <a:buFont typeface="Wingdings" pitchFamily="2" charset="2"/>
              <a:buChar char="ü"/>
            </a:pPr>
            <a:r>
              <a:rPr lang="hr-HR" sz="3200" dirty="0" smtClean="0"/>
              <a:t>ono što ih podržava</a:t>
            </a:r>
          </a:p>
          <a:p>
            <a:pPr lvl="1">
              <a:spcAft>
                <a:spcPts val="1200"/>
              </a:spcAft>
              <a:buSzPct val="60000"/>
              <a:buFont typeface="Wingdings" pitchFamily="2" charset="2"/>
              <a:buChar char="ü"/>
            </a:pPr>
            <a:r>
              <a:rPr lang="hr-HR" sz="3200" dirty="0" smtClean="0"/>
              <a:t>kako su nastala (kako su naučena)?</a:t>
            </a:r>
          </a:p>
          <a:p>
            <a:pPr lvl="1">
              <a:spcAft>
                <a:spcPts val="1200"/>
              </a:spcAft>
              <a:buSzPct val="60000"/>
              <a:buFont typeface="Wingdings" pitchFamily="2" charset="2"/>
              <a:buChar char="ü"/>
            </a:pPr>
            <a:r>
              <a:rPr lang="hr-HR" sz="3200" dirty="0" smtClean="0"/>
              <a:t>kako se mogu mijenjati?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Vjerovanja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742950" lvl="2" indent="-342900"/>
            <a:r>
              <a:rPr lang="hr-HR" sz="3600" dirty="0" smtClean="0"/>
              <a:t>npr. </a:t>
            </a:r>
            <a:r>
              <a:rPr lang="hr-HR" sz="3600" dirty="0" smtClean="0"/>
              <a:t>“Ja </a:t>
            </a:r>
            <a:r>
              <a:rPr lang="hr-HR" sz="3600" dirty="0" smtClean="0"/>
              <a:t>sam nesposobna”</a:t>
            </a:r>
          </a:p>
          <a:p>
            <a:pPr marL="742950" lvl="2" indent="-342900"/>
            <a:r>
              <a:rPr lang="hr-HR" sz="3600" dirty="0" smtClean="0"/>
              <a:t>Vjerovanje može biti aktivirano samo kada je osoba depresivna ili kontinuirano</a:t>
            </a:r>
          </a:p>
          <a:p>
            <a:pPr marL="742950" lvl="2" indent="-342900"/>
            <a:r>
              <a:rPr lang="hr-HR" sz="3600" dirty="0" smtClean="0"/>
              <a:t>Kada je vjerovanje aktivirano osoba interpretira situaciju kroz prizmu toga vjerovanja – </a:t>
            </a:r>
            <a:r>
              <a:rPr lang="hr-HR" sz="3600" dirty="0" smtClean="0">
                <a:solidFill>
                  <a:schemeClr val="accent1"/>
                </a:solidFill>
              </a:rPr>
              <a:t>iako je interpretacija posve netočna</a:t>
            </a:r>
          </a:p>
          <a:p>
            <a:pPr marL="742950" lvl="2" indent="-342900"/>
            <a:r>
              <a:rPr lang="hr-HR" sz="3600" dirty="0" smtClean="0"/>
              <a:t>Selektivno usmjeravanje na informacije – potvrđuje bazično vjerovanje – zanemaruju se informacije suprotne vjerovanju</a:t>
            </a:r>
          </a:p>
          <a:p>
            <a:pPr marL="742950" lvl="2" indent="-342900"/>
            <a:r>
              <a:rPr lang="hr-HR" sz="3600" dirty="0" smtClean="0"/>
              <a:t>Vjerovanje se tako održava – iako je netočno i disfunkcionalno (primjer čitatelja E)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Bazična vjerovanja vs. Automatske misli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5904656" cy="25488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Bazična vjerovanja</a:t>
            </a:r>
          </a:p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najosnovnija razina vjerovanja</a:t>
            </a:r>
          </a:p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opća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, rigidna i pregeneralizirana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1312" y="4221088"/>
            <a:ext cx="6192688" cy="22768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Automatske misli</a:t>
            </a:r>
          </a:p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Trenutne riječi ili predodžbe koje prolaze kroz svijest osobe</a:t>
            </a:r>
          </a:p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Vezane za situaciju, smatraju se površinskom razinom kognicije</a:t>
            </a:r>
          </a:p>
          <a:p>
            <a:endParaRPr lang="hr-HR" dirty="0"/>
          </a:p>
        </p:txBody>
      </p:sp>
      <p:pic>
        <p:nvPicPr>
          <p:cNvPr id="7" name="Picture 2" descr="http://upload.wikimedia.org/wikipedia/commons/a/a2/Standard-lock-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54439">
            <a:off x="5260433" y="1844212"/>
            <a:ext cx="3977394" cy="1768908"/>
          </a:xfrm>
          <a:prstGeom prst="rect">
            <a:avLst/>
          </a:prstGeom>
          <a:noFill/>
        </p:spPr>
      </p:pic>
      <p:pic>
        <p:nvPicPr>
          <p:cNvPr id="8" name="Picture 2" descr="http://upload.wikimedia.org/wikipedia/commons/a/a2/Standard-lock-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09141" flipV="1">
            <a:off x="1769036" y="4947032"/>
            <a:ext cx="1242893" cy="552765"/>
          </a:xfrm>
          <a:prstGeom prst="rect">
            <a:avLst/>
          </a:prstGeom>
          <a:noFill/>
        </p:spPr>
      </p:pic>
      <p:pic>
        <p:nvPicPr>
          <p:cNvPr id="9" name="Picture 2" descr="http://upload.wikimedia.org/wikipedia/commons/a/a2/Standard-lock-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81820">
            <a:off x="597311" y="5336964"/>
            <a:ext cx="1242893" cy="552765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a/a2/Standard-lock-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63297" flipH="1">
            <a:off x="773119" y="4695236"/>
            <a:ext cx="1242893" cy="552765"/>
          </a:xfrm>
          <a:prstGeom prst="rect">
            <a:avLst/>
          </a:prstGeom>
          <a:noFill/>
        </p:spPr>
      </p:pic>
      <p:pic>
        <p:nvPicPr>
          <p:cNvPr id="11" name="Picture 2" descr="http://upload.wikimedia.org/wikipedia/commons/a/a2/Standard-lock-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90919">
            <a:off x="976953" y="5595099"/>
            <a:ext cx="1242893" cy="552765"/>
          </a:xfrm>
          <a:prstGeom prst="rect">
            <a:avLst/>
          </a:prstGeom>
          <a:noFill/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Stavovi, pravila i pretpostavke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Bazična vjerovanja utječu na razvoj posredujućih vjerovanja koja postoje u obliku stavova, pravila i pretpostavki: </a:t>
            </a:r>
          </a:p>
          <a:p>
            <a:endParaRPr lang="hr-HR" dirty="0" smtClean="0"/>
          </a:p>
          <a:p>
            <a:pPr algn="ctr">
              <a:lnSpc>
                <a:spcPct val="90000"/>
              </a:lnSpc>
            </a:pPr>
            <a:r>
              <a:rPr lang="hr-HR" cap="sm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Bazično vjerovanje</a:t>
            </a:r>
            <a:r>
              <a:rPr lang="hr-H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hr-HR" i="1" dirty="0" smtClean="0"/>
              <a:t> </a:t>
            </a:r>
            <a:r>
              <a:rPr lang="hr-HR" dirty="0" smtClean="0"/>
              <a:t>“</a:t>
            </a:r>
            <a:r>
              <a:rPr lang="hr-HR" i="1" dirty="0" smtClean="0"/>
              <a:t>Ja sam nesposobna</a:t>
            </a:r>
            <a:r>
              <a:rPr lang="hr-HR" dirty="0" smtClean="0"/>
              <a:t>.”</a:t>
            </a:r>
            <a:endParaRPr lang="hr-HR" i="1" dirty="0" smtClean="0"/>
          </a:p>
          <a:p>
            <a:pPr algn="ctr">
              <a:lnSpc>
                <a:spcPct val="90000"/>
              </a:lnSpc>
            </a:pPr>
            <a:endParaRPr lang="hr-HR" i="1" dirty="0" smtClean="0"/>
          </a:p>
          <a:p>
            <a:pPr algn="ctr">
              <a:lnSpc>
                <a:spcPct val="90000"/>
              </a:lnSpc>
            </a:pPr>
            <a:r>
              <a:rPr lang="hr-HR" cap="sm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Stav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hr-HR" dirty="0" smtClean="0"/>
              <a:t> “</a:t>
            </a:r>
            <a:r>
              <a:rPr lang="hr-HR" i="1" dirty="0" smtClean="0"/>
              <a:t>Strašno je biti nesposoban</a:t>
            </a:r>
            <a:r>
              <a:rPr lang="hr-HR" dirty="0" smtClean="0"/>
              <a:t>”</a:t>
            </a:r>
          </a:p>
          <a:p>
            <a:pPr algn="ctr">
              <a:lnSpc>
                <a:spcPct val="90000"/>
              </a:lnSpc>
            </a:pPr>
            <a:r>
              <a:rPr lang="hr-HR" cap="sm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Pravilo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hr-HR" dirty="0" smtClean="0"/>
              <a:t> “</a:t>
            </a:r>
            <a:r>
              <a:rPr lang="hr-HR" i="1" dirty="0" smtClean="0"/>
              <a:t>Uvijek moram raditi najviše što mogu</a:t>
            </a:r>
            <a:r>
              <a:rPr lang="hr-HR" dirty="0" smtClean="0"/>
              <a:t>”.</a:t>
            </a:r>
          </a:p>
          <a:p>
            <a:pPr algn="ctr">
              <a:lnSpc>
                <a:spcPct val="90000"/>
              </a:lnSpc>
            </a:pPr>
            <a:r>
              <a:rPr lang="hr-HR" cap="sm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Pretpostavka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hr-HR" dirty="0" smtClean="0"/>
              <a:t> “</a:t>
            </a:r>
            <a:r>
              <a:rPr lang="hr-HR" i="1" dirty="0" smtClean="0"/>
              <a:t>Ako radim maksimalno, možda uspijem ono što </a:t>
            </a:r>
            <a:r>
              <a:rPr lang="hr-HR" i="1" dirty="0" smtClean="0"/>
              <a:t>drugima uspijeva s lakoćom</a:t>
            </a:r>
            <a:r>
              <a:rPr lang="hr-HR" dirty="0" smtClean="0"/>
              <a:t>”</a:t>
            </a:r>
            <a:endParaRPr lang="hr-HR" dirty="0" smtClean="0"/>
          </a:p>
          <a:p>
            <a:pPr algn="ctr">
              <a:lnSpc>
                <a:spcPct val="90000"/>
              </a:lnSpc>
            </a:pPr>
            <a:endParaRPr lang="hr-HR" i="1" dirty="0" smtClean="0"/>
          </a:p>
          <a:p>
            <a:pPr algn="ctr">
              <a:lnSpc>
                <a:spcPct val="90000"/>
              </a:lnSpc>
            </a:pPr>
            <a:r>
              <a:rPr lang="hr-HR" cap="sm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Automatske misli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3960440" cy="1143000"/>
          </a:xfrm>
        </p:spPr>
        <p:txBody>
          <a:bodyPr/>
          <a:lstStyle/>
          <a:p>
            <a:r>
              <a:rPr lang="hr-HR" dirty="0" smtClean="0"/>
              <a:t>Kognitivni model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hr-HR" dirty="0" smtClean="0"/>
              <a:t>Bazično vjerovanje</a:t>
            </a:r>
          </a:p>
          <a:p>
            <a:pPr algn="ctr">
              <a:lnSpc>
                <a:spcPct val="90000"/>
              </a:lnSpc>
              <a:buNone/>
            </a:pPr>
            <a:endParaRPr lang="hr-HR" dirty="0" smtClean="0"/>
          </a:p>
          <a:p>
            <a:pPr algn="ctr">
              <a:lnSpc>
                <a:spcPct val="90000"/>
              </a:lnSpc>
              <a:buNone/>
            </a:pPr>
            <a:endParaRPr lang="hr-HR" dirty="0" smtClean="0"/>
          </a:p>
          <a:p>
            <a:pPr algn="ctr">
              <a:lnSpc>
                <a:spcPct val="90000"/>
              </a:lnSpc>
              <a:buNone/>
            </a:pPr>
            <a:r>
              <a:rPr lang="hr-HR" dirty="0" smtClean="0"/>
              <a:t>Posredujuća vjerovanja</a:t>
            </a:r>
          </a:p>
          <a:p>
            <a:pPr algn="ctr">
              <a:lnSpc>
                <a:spcPct val="90000"/>
              </a:lnSpc>
              <a:buNone/>
            </a:pPr>
            <a:r>
              <a:rPr lang="hr-HR" dirty="0" smtClean="0"/>
              <a:t>(stavovi, pravila, pretpostavke)</a:t>
            </a:r>
          </a:p>
          <a:p>
            <a:pPr algn="ctr">
              <a:lnSpc>
                <a:spcPct val="90000"/>
              </a:lnSpc>
              <a:buNone/>
            </a:pPr>
            <a:endParaRPr lang="hr-HR" dirty="0" smtClean="0"/>
          </a:p>
          <a:p>
            <a:pPr algn="ctr">
              <a:lnSpc>
                <a:spcPct val="90000"/>
              </a:lnSpc>
              <a:buNone/>
            </a:pPr>
            <a:endParaRPr lang="hr-HR" dirty="0" smtClean="0"/>
          </a:p>
          <a:p>
            <a:pPr algn="ctr">
              <a:lnSpc>
                <a:spcPct val="90000"/>
              </a:lnSpc>
              <a:buNone/>
            </a:pPr>
            <a:r>
              <a:rPr lang="hr-HR" dirty="0" smtClean="0"/>
              <a:t>Situacija		Automatske misli		  Emocije</a:t>
            </a:r>
          </a:p>
          <a:p>
            <a:endParaRPr lang="hr-HR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99992" y="249289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9992" y="458112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39752" y="587727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28184" y="587727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Pitanja u kognitivnoj konceptualitaciji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r-HR" sz="3000" dirty="0" smtClean="0"/>
              <a:t>Koja je pacijentova dijagnoza?</a:t>
            </a:r>
          </a:p>
          <a:p>
            <a:pPr>
              <a:spcAft>
                <a:spcPts val="1200"/>
              </a:spcAft>
            </a:pPr>
            <a:r>
              <a:rPr lang="hr-HR" sz="3000" dirty="0" smtClean="0"/>
              <a:t>Koji su njegovi sadašnji problemi; kako su se razvili i kako se održavaju?</a:t>
            </a:r>
          </a:p>
          <a:p>
            <a:pPr>
              <a:spcAft>
                <a:spcPts val="1200"/>
              </a:spcAft>
            </a:pPr>
            <a:r>
              <a:rPr lang="hr-HR" sz="3000" dirty="0" smtClean="0"/>
              <a:t>Koje su disfunkcionalne misli i vjerovanja povezane s tim problemima?</a:t>
            </a:r>
          </a:p>
          <a:p>
            <a:pPr>
              <a:spcAft>
                <a:spcPts val="1200"/>
              </a:spcAft>
            </a:pPr>
            <a:r>
              <a:rPr lang="hr-HR" sz="3000" dirty="0" smtClean="0"/>
              <a:t>Koje su reakcije (emocionalne, fiziološke i ponašajne) povezane s pacijentovim mišljenjem?</a:t>
            </a:r>
          </a:p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Bazična vjerovanja o sebi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bespomoćnosti</a:t>
            </a:r>
          </a:p>
          <a:p>
            <a:pPr lvl="1">
              <a:buFont typeface="Arial" pitchFamily="34" charset="0"/>
              <a:buChar char="•"/>
            </a:pPr>
            <a:r>
              <a:rPr lang="hr-HR" dirty="0" smtClean="0"/>
              <a:t>Nekompetentna sam, slaba, manje vrijedna, slabija od drugih, neefikasna, ne mogu </a:t>
            </a:r>
            <a:r>
              <a:rPr lang="hr-HR" dirty="0" smtClean="0"/>
              <a:t>se </a:t>
            </a:r>
            <a:r>
              <a:rPr lang="hr-HR" dirty="0" smtClean="0"/>
              <a:t>mijenjati</a:t>
            </a:r>
          </a:p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nevoljenosti</a:t>
            </a:r>
          </a:p>
          <a:p>
            <a:pPr lvl="1">
              <a:buFont typeface="Arial" pitchFamily="34" charset="0"/>
              <a:buChar char="•"/>
            </a:pPr>
            <a:r>
              <a:rPr lang="hr-HR" dirty="0" smtClean="0"/>
              <a:t>Dosadna sam, ružna, neželjena, nepoželjna, ne može me se voljeti, uvijek ću biti sama</a:t>
            </a:r>
          </a:p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bezvrijednosti (imaju moralnu notu)</a:t>
            </a:r>
          </a:p>
          <a:p>
            <a:pPr lvl="1">
              <a:buFont typeface="Arial" pitchFamily="34" charset="0"/>
              <a:buChar char="•"/>
            </a:pPr>
            <a:r>
              <a:rPr lang="hr-HR" dirty="0" smtClean="0"/>
              <a:t>Neprihvatljiv sam, loš, štetan, opasan</a:t>
            </a:r>
            <a:endParaRPr lang="en-US" dirty="0" smtClean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Druga bazična vjerovanja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Bazična vjerovanja o drugima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hr-HR" dirty="0" smtClean="0"/>
              <a:t>Rigidna, pretjerano generalizirana, dihotomna, pretjerano negativna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hr-HR" dirty="0" smtClean="0"/>
              <a:t>Npr. </a:t>
            </a:r>
            <a:r>
              <a:rPr lang="hr-HR" i="1" dirty="0" smtClean="0"/>
              <a:t>ljudi su prezahtjevni, manipulativni, sebični, ne vode računa o drugima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Bazična vjerovanja o svijetu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hr-HR" dirty="0" smtClean="0"/>
              <a:t>Pripisuju svoje teškoće izvanjskim preprekama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None/>
            </a:pPr>
            <a:r>
              <a:rPr lang="hr-HR" dirty="0" smtClean="0"/>
              <a:t>Npr. </a:t>
            </a:r>
            <a:r>
              <a:rPr lang="hr-HR" i="1" dirty="0" smtClean="0"/>
              <a:t>svijet je nepravedan, neprijateljski, nepredvidiv, opasan, nekontrolabilan</a:t>
            </a:r>
            <a:endParaRPr lang="en-US" i="1" dirty="0" smtClean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Terapeut odlučuje hoće li se </a:t>
            </a:r>
            <a:r>
              <a:rPr lang="hr-HR" dirty="0" smtClean="0"/>
              <a:t>usmjeriti 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dirty="0" smtClean="0"/>
              <a:t>samu </a:t>
            </a:r>
            <a:r>
              <a:rPr lang="hr-HR" dirty="0" smtClean="0"/>
              <a:t>problemnu situaciju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dirty="0" smtClean="0"/>
              <a:t>jednu </a:t>
            </a:r>
            <a:r>
              <a:rPr lang="hr-HR" dirty="0" smtClean="0"/>
              <a:t>ili više automatskih misli u vezi situacije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dirty="0" smtClean="0"/>
              <a:t>aktivirano </a:t>
            </a:r>
            <a:r>
              <a:rPr lang="hr-HR" dirty="0" smtClean="0"/>
              <a:t>disfunkcionalno vjerovanje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dirty="0" smtClean="0"/>
              <a:t>pacijentovu </a:t>
            </a:r>
            <a:r>
              <a:rPr lang="hr-HR" dirty="0" smtClean="0"/>
              <a:t>emocionalnu reakciju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dirty="0" smtClean="0"/>
              <a:t>pacijentovo </a:t>
            </a:r>
            <a:r>
              <a:rPr lang="hr-HR" dirty="0" smtClean="0"/>
              <a:t>ponašanje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dirty="0" smtClean="0"/>
              <a:t>pacijentovu </a:t>
            </a:r>
            <a:r>
              <a:rPr lang="hr-HR" dirty="0" smtClean="0"/>
              <a:t>procjenu njegovih misli, emocionalne reakcije ili ponašanja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http://paradigmmalibu.com/wp-content/uploads/2013/04/Teenage-Depression.jpg"/>
          <p:cNvPicPr>
            <a:picLocks noChangeAspect="1" noChangeArrowheads="1"/>
          </p:cNvPicPr>
          <p:nvPr/>
        </p:nvPicPr>
        <p:blipFill>
          <a:blip r:embed="rId2" cstate="print"/>
          <a:srcRect r="112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3672408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Prikaz slučaja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Studentica Sally, 18 godina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Bazično vjerovanje: </a:t>
            </a:r>
            <a:r>
              <a:rPr lang="hr-HR" i="1" dirty="0" smtClean="0"/>
              <a:t>Ja sam nekompetentna</a:t>
            </a:r>
          </a:p>
          <a:p>
            <a:pPr>
              <a:lnSpc>
                <a:spcPct val="90000"/>
              </a:lnSpc>
            </a:pP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Rana iskustva</a:t>
            </a:r>
            <a:r>
              <a:rPr lang="hr-HR" dirty="0" smtClean="0"/>
              <a:t>: uspješan stariji brat; često kritiziranje od strane majke; uspoređivanje s najboljim učenicima u razredu; otac suportivan i ohrabrujući</a:t>
            </a:r>
          </a:p>
          <a:p>
            <a:pPr>
              <a:lnSpc>
                <a:spcPct val="90000"/>
              </a:lnSpc>
            </a:pP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Bazična vjerovanja o svijetu </a:t>
            </a:r>
            <a:r>
              <a:rPr lang="hr-HR" dirty="0" smtClean="0"/>
              <a:t>(siguran, stabilan, predvidiv) i 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drugim ljudima </a:t>
            </a:r>
            <a:r>
              <a:rPr lang="hr-HR" dirty="0" smtClean="0"/>
              <a:t>(prijateljski, povjerljivi, prihvaćajući) pozitivna i funkcionalna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Stavovi pravila i pretpostavke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2692896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r-HR" i="1" dirty="0" smtClean="0"/>
              <a:t>Moram uspjeti u svemu što </a:t>
            </a:r>
            <a:r>
              <a:rPr lang="hr-HR" i="1" dirty="0" smtClean="0"/>
              <a:t>radim.</a:t>
            </a:r>
            <a:endParaRPr lang="hr-HR" i="1" dirty="0" smtClean="0"/>
          </a:p>
          <a:p>
            <a:pPr>
              <a:spcAft>
                <a:spcPts val="1800"/>
              </a:spcAft>
            </a:pPr>
            <a:r>
              <a:rPr lang="hr-HR" i="1" dirty="0" smtClean="0"/>
              <a:t>Uvijek moram napraviti </a:t>
            </a:r>
            <a:r>
              <a:rPr lang="hr-HR" i="1" dirty="0" smtClean="0"/>
              <a:t>najbolje.</a:t>
            </a:r>
            <a:endParaRPr lang="hr-HR" i="1" dirty="0" smtClean="0"/>
          </a:p>
          <a:p>
            <a:pPr>
              <a:spcAft>
                <a:spcPts val="1800"/>
              </a:spcAft>
            </a:pPr>
            <a:r>
              <a:rPr lang="hr-HR" i="1" dirty="0" smtClean="0"/>
              <a:t>Užasno je protratiti svoje </a:t>
            </a:r>
            <a:r>
              <a:rPr lang="hr-HR" i="1" dirty="0" smtClean="0"/>
              <a:t>potencijale.</a:t>
            </a:r>
            <a:endParaRPr lang="en-US" i="1" dirty="0" smtClean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Bihevioralne strategije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</a:pPr>
            <a:r>
              <a:rPr lang="hr-HR" dirty="0" smtClean="0"/>
              <a:t>Pretjerano pripremanje za svaki zadatak i obavezu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</a:pPr>
            <a:r>
              <a:rPr lang="hr-HR" dirty="0" smtClean="0"/>
              <a:t>Intenzivno učenje za ispitivanja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</a:pPr>
            <a:r>
              <a:rPr lang="hr-HR" dirty="0" smtClean="0"/>
              <a:t>Pojačana budnost na znakove neadekvatnosti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</a:pPr>
            <a:r>
              <a:rPr lang="hr-HR" dirty="0" smtClean="0"/>
              <a:t>Pojačani napori u slučaju neuspjeha u školi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</a:pPr>
            <a:r>
              <a:rPr lang="hr-HR" dirty="0" smtClean="0"/>
              <a:t>Rijetko moli nekoga za pomoć kako ne bi primijetili njezinu neadekvatnost</a:t>
            </a:r>
            <a:endParaRPr lang="en-US" dirty="0" smtClean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Razvoj depresivne reakcije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hr-HR" dirty="0" smtClean="0"/>
              <a:t>U ranoj mladosti dominirala su pozitivna bazična vjerovanja koja su poticala uglavnom pozitivne (i realističnije) automatske misli</a:t>
            </a:r>
          </a:p>
          <a:p>
            <a:pPr>
              <a:spcAft>
                <a:spcPts val="600"/>
              </a:spcAft>
            </a:pPr>
            <a:r>
              <a:rPr lang="hr-HR" dirty="0" smtClean="0"/>
              <a:t>Na početku studija nekoliko neugodnih iskustava: </a:t>
            </a:r>
            <a:r>
              <a:rPr lang="hr-HR" dirty="0" smtClean="0"/>
              <a:t>otkriva </a:t>
            </a:r>
            <a:r>
              <a:rPr lang="hr-HR" dirty="0" smtClean="0"/>
              <a:t>da su nekim studentima već priznati neki ispiti		strah da neće uspjeti; teško razumije statistiku	        </a:t>
            </a:r>
            <a:r>
              <a:rPr lang="hr-HR" dirty="0" smtClean="0"/>
              <a:t>NAM-i</a:t>
            </a:r>
            <a:endParaRPr lang="hr-HR" dirty="0" smtClean="0"/>
          </a:p>
          <a:p>
            <a:pPr>
              <a:spcAft>
                <a:spcPts val="600"/>
              </a:spcAft>
            </a:pPr>
            <a:r>
              <a:rPr lang="hr-HR" dirty="0" smtClean="0"/>
              <a:t>Aktivirano negativno bazično vjerovanje</a:t>
            </a:r>
            <a:endParaRPr lang="en-US" dirty="0" smtClean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23928" y="450912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860032" y="501317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 smtClean="0"/>
              <a:t>Konceptualizacija u kognitivnim terminima ključna za određivanje najefikasnijeg tijeka tretmana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 smtClean="0"/>
              <a:t>Pomaže u razvoju empatije – važna za suradnju s pacijentom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 smtClean="0"/>
              <a:t>Konceptualizacija počinje prvim korakom i proces je koji traje, mijenja se u skladu s novim podacima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 smtClean="0"/>
              <a:t>Konceptualizacija se provjerava s pacijentom – </a:t>
            </a:r>
            <a:r>
              <a:rPr lang="hr-HR" dirty="0" smtClean="0"/>
              <a:t>pomaže </a:t>
            </a:r>
            <a:r>
              <a:rPr lang="hr-HR" dirty="0" smtClean="0"/>
              <a:t>pacijentu da razumije sebe i svoje teškoće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2204864"/>
            <a:ext cx="2376264" cy="1143000"/>
          </a:xfrm>
        </p:spPr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3501008"/>
            <a:ext cx="6336704" cy="2736304"/>
          </a:xfrm>
        </p:spPr>
        <p:txBody>
          <a:bodyPr>
            <a:normAutofit/>
          </a:bodyPr>
          <a:lstStyle/>
          <a:p>
            <a:r>
              <a:rPr lang="hr-HR" dirty="0" smtClean="0"/>
              <a:t>Beck, J. (</a:t>
            </a:r>
            <a:r>
              <a:rPr lang="hr-HR" dirty="0" smtClean="0"/>
              <a:t>2007). </a:t>
            </a:r>
            <a:r>
              <a:rPr lang="hr-HR" i="1" dirty="0" smtClean="0"/>
              <a:t>Kognitivna terapija: Osnove, educiranje, uvježbavanje</a:t>
            </a:r>
            <a:r>
              <a:rPr lang="hr-HR" dirty="0" smtClean="0"/>
              <a:t>. Jastrebarsko: Naklada Slap.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  <p:pic>
        <p:nvPicPr>
          <p:cNvPr id="5" name="Picture 2" descr="http://upload.wikimedia.org/wikipedia/commons/a/a2/Standard-lock-ke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54439">
            <a:off x="184378" y="1988228"/>
            <a:ext cx="3977394" cy="1768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Terapeut postavlja hipoteze o nastanku psihičkog poremećaja ili problema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hr-HR" sz="2600" dirty="0" smtClean="0"/>
              <a:t>Koja su rana učenja i doživljaji </a:t>
            </a:r>
            <a:r>
              <a:rPr lang="hr-HR" sz="2600" dirty="0" smtClean="0"/>
              <a:t>(možda i genetske predispozicije) </a:t>
            </a:r>
            <a:r>
              <a:rPr lang="hr-HR" sz="2600" dirty="0" smtClean="0"/>
              <a:t>pridonijeli pacijentovim </a:t>
            </a:r>
            <a:r>
              <a:rPr lang="hr-HR" sz="2600" dirty="0" smtClean="0"/>
              <a:t>problemima?</a:t>
            </a:r>
            <a:endParaRPr lang="hr-HR" sz="2600" dirty="0" smtClean="0"/>
          </a:p>
          <a:p>
            <a:pPr>
              <a:spcAft>
                <a:spcPts val="1200"/>
              </a:spcAft>
            </a:pPr>
            <a:r>
              <a:rPr lang="hr-HR" sz="2600" dirty="0" smtClean="0"/>
              <a:t>Koja </a:t>
            </a:r>
            <a:r>
              <a:rPr lang="hr-HR" sz="2600" dirty="0" smtClean="0"/>
              <a:t>su njegova bazična vjerovanja (stavovi, očekivanja, pravila) i misli?</a:t>
            </a:r>
          </a:p>
          <a:p>
            <a:pPr>
              <a:spcAft>
                <a:spcPts val="1200"/>
              </a:spcAft>
            </a:pPr>
            <a:r>
              <a:rPr lang="hr-HR" sz="2600" dirty="0" smtClean="0"/>
              <a:t> Kako se osoba nosi sa svojim disfunkcionalnim vjerovanjima? 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hr-HR" sz="2600" dirty="0" smtClean="0"/>
              <a:t>Koje je mehanizme osoba razvila, kognitivne, emocionalne i ponašajne, pozitivne i negativne kako bi se nosila sa svojim vjerovanjima?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832" y="764704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Terapeut postavlja hipoteze o nastanku psihičkog poremećaja ili problema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r-HR" dirty="0" smtClean="0"/>
              <a:t>Kako vidi sebe, druge, svoj osobni svijet i svoju budućnost?</a:t>
            </a:r>
          </a:p>
          <a:p>
            <a:pPr>
              <a:spcAft>
                <a:spcPts val="1200"/>
              </a:spcAft>
            </a:pPr>
            <a:r>
              <a:rPr lang="hr-HR" dirty="0" smtClean="0"/>
              <a:t>Koji stresori doprinose pacijentovim psihičkim problemima ili ometaju njegovu sposobnost rješavanja problema?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564904"/>
            <a:ext cx="6455568" cy="403244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 smtClean="0"/>
              <a:t>Terapeut konstruira kognitivnu konceptualizaciju za vrijeme prvoga susreta s pacijentom te je nastavlja dorađivati do posljednje seanse. </a:t>
            </a:r>
            <a:br>
              <a:rPr lang="hr-HR" sz="4000" dirty="0" smtClean="0"/>
            </a:br>
            <a:r>
              <a:rPr lang="hr-HR" sz="4000" dirty="0" smtClean="0"/>
              <a:t>Formulacija pomaže u planiranju terapije.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23554" name="Picture 2" descr="http://upload.wikimedia.org/wikipedia/commons/a/a2/Standard-lock-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88640"/>
            <a:ext cx="4499992" cy="2001328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228020"/>
            <a:ext cx="2847528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Persons</a:t>
            </a:r>
            <a:r>
              <a:rPr lang="hr-HR" dirty="0" smtClean="0"/>
              <a:t>, 1989; Beck, 2007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2/28/Old_Santa_Fe_d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94229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Kognitivni model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Kognitivni model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hr-HR" dirty="0" smtClean="0"/>
              <a:t>Kognitivna </a:t>
            </a:r>
            <a:r>
              <a:rPr lang="hr-HR" dirty="0" smtClean="0"/>
              <a:t>je terapija </a:t>
            </a:r>
            <a:r>
              <a:rPr lang="hr-HR" dirty="0" smtClean="0"/>
              <a:t>utemeljena na 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kognitivnom modelu</a:t>
            </a:r>
          </a:p>
          <a:p>
            <a:r>
              <a:rPr lang="hr-HR" dirty="0" smtClean="0"/>
              <a:t>Ponašanja i emocije ljudi pod utjecajem su njihove percepcije događaja</a:t>
            </a:r>
          </a:p>
          <a:p>
            <a:r>
              <a:rPr lang="hr-HR" dirty="0" smtClean="0"/>
              <a:t>Situacija sam po sebi ne određuje ljudske osjećaje, već način na koji se situacija 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interpretira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832" y="476672"/>
            <a:ext cx="7427168" cy="115212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Ista situacija – različita interpretacija</a:t>
            </a:r>
            <a:r>
              <a:rPr lang="hr-HR" dirty="0" smtClean="0">
                <a:solidFill>
                  <a:schemeClr val="tx2"/>
                </a:solidFill>
              </a:rPr>
              <a:t/>
            </a:r>
            <a:br>
              <a:rPr lang="hr-HR" dirty="0" smtClean="0">
                <a:solidFill>
                  <a:schemeClr val="tx2"/>
                </a:solidFill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36504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 smtClean="0"/>
              <a:t> Čitatelj </a:t>
            </a:r>
            <a:r>
              <a:rPr lang="hr-HR" sz="2800" dirty="0" smtClean="0"/>
              <a:t>A: </a:t>
            </a:r>
            <a:r>
              <a:rPr lang="hr-HR" sz="2800" i="1" dirty="0" smtClean="0"/>
              <a:t>Ova mi je knjiga vrlo zanimljiva. Pomoći će mi da postanem terapeut</a:t>
            </a:r>
            <a:r>
              <a:rPr lang="hr-HR" sz="2800" dirty="0" smtClean="0"/>
              <a:t>. (</a:t>
            </a:r>
            <a:r>
              <a:rPr lang="hr-H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blaga uzbuđenost</a:t>
            </a:r>
            <a:r>
              <a:rPr lang="hr-HR" sz="2800" dirty="0" smtClean="0"/>
              <a:t>)</a:t>
            </a:r>
          </a:p>
          <a:p>
            <a:r>
              <a:rPr lang="hr-HR" sz="2800" dirty="0" smtClean="0"/>
              <a:t> Čitatelj </a:t>
            </a:r>
            <a:r>
              <a:rPr lang="hr-HR" sz="2800" dirty="0" smtClean="0"/>
              <a:t>B: </a:t>
            </a:r>
            <a:r>
              <a:rPr lang="hr-HR" sz="2800" i="1" dirty="0" smtClean="0"/>
              <a:t>Knjiga je prejednostavna. To mi neće pomoći</a:t>
            </a:r>
            <a:r>
              <a:rPr lang="hr-HR" sz="2800" dirty="0" smtClean="0"/>
              <a:t>. (</a:t>
            </a:r>
            <a:r>
              <a:rPr lang="hr-H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razočaranje</a:t>
            </a:r>
            <a:r>
              <a:rPr lang="hr-HR" sz="2800" dirty="0" smtClean="0"/>
              <a:t>)</a:t>
            </a:r>
          </a:p>
          <a:p>
            <a:r>
              <a:rPr lang="hr-HR" sz="2800" dirty="0" smtClean="0"/>
              <a:t> Čitatelj C: </a:t>
            </a:r>
            <a:r>
              <a:rPr lang="hr-HR" sz="2800" i="1" dirty="0" smtClean="0"/>
              <a:t>Ovo nije što sam očekivao. Šteta novaca</a:t>
            </a:r>
            <a:r>
              <a:rPr lang="hr-HR" sz="2800" dirty="0" smtClean="0"/>
              <a:t>. (</a:t>
            </a:r>
            <a:r>
              <a:rPr lang="hr-H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averzija, ljutnja</a:t>
            </a:r>
            <a:r>
              <a:rPr lang="hr-HR" sz="2800" dirty="0" smtClean="0"/>
              <a:t>)</a:t>
            </a:r>
          </a:p>
          <a:p>
            <a:r>
              <a:rPr lang="hr-HR" sz="2800" dirty="0" smtClean="0"/>
              <a:t> Čitatelj D: </a:t>
            </a:r>
            <a:r>
              <a:rPr lang="hr-HR" sz="2800" i="1" dirty="0" smtClean="0"/>
              <a:t>Ajme meni, sve to moram naučiti! Što ako ne razumijem? Što ako nikada ne postanem dobar u tome? </a:t>
            </a:r>
            <a:r>
              <a:rPr lang="hr-HR" sz="2800" dirty="0" smtClean="0"/>
              <a:t>(</a:t>
            </a:r>
            <a:r>
              <a:rPr lang="hr-H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anksioznost</a:t>
            </a:r>
            <a:r>
              <a:rPr lang="hr-HR" sz="2800" dirty="0" smtClean="0"/>
              <a:t>)</a:t>
            </a:r>
          </a:p>
          <a:p>
            <a:r>
              <a:rPr lang="hr-HR" sz="2800" dirty="0" smtClean="0"/>
              <a:t> Čitatelj E: </a:t>
            </a:r>
            <a:r>
              <a:rPr lang="hr-HR" sz="2800" i="1" dirty="0" smtClean="0"/>
              <a:t>Ovo je preteško, glupa sam, ništa ne razumijem. Neću nikada biti terapeut. </a:t>
            </a:r>
            <a:r>
              <a:rPr lang="hr-HR" sz="2800" dirty="0" smtClean="0"/>
              <a:t>(</a:t>
            </a:r>
            <a:r>
              <a:rPr lang="hr-H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tuga</a:t>
            </a:r>
            <a:r>
              <a:rPr lang="hr-HR" sz="2800" dirty="0" smtClean="0"/>
              <a:t>)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HUBIKOT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1434</Words>
  <Application>Microsoft Office PowerPoint</Application>
  <PresentationFormat>On-screen Show (4:3)</PresentationFormat>
  <Paragraphs>240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Tw Cen MT</vt:lpstr>
      <vt:lpstr>Wingdings</vt:lpstr>
      <vt:lpstr>Office tema</vt:lpstr>
      <vt:lpstr>Kognitivna konceptualizacija</vt:lpstr>
      <vt:lpstr>Što je kognitivna konceptualizacija?</vt:lpstr>
      <vt:lpstr>Pitanja u kognitivnoj konceptualitaciji</vt:lpstr>
      <vt:lpstr>Terapeut postavlja hipoteze o nastanku psihičkog poremećaja ili problema </vt:lpstr>
      <vt:lpstr>Terapeut postavlja hipoteze o nastanku psihičkog poremećaja ili problema </vt:lpstr>
      <vt:lpstr>Terapeut konstruira kognitivnu konceptualizaciju za vrijeme prvoga susreta s pacijentom te je nastavlja dorađivati do posljednje seanse.  Formulacija pomaže u planiranju terapije. </vt:lpstr>
      <vt:lpstr>Kognitivni model</vt:lpstr>
      <vt:lpstr>Kognitivni model</vt:lpstr>
      <vt:lpstr>Ista situacija – različita interpretacija </vt:lpstr>
      <vt:lpstr> Situacija ne određuje osjećaje, osjećaji su određeni interpretacijom vlastitih misli o situaciji </vt:lpstr>
      <vt:lpstr>PowerPoint Presentation</vt:lpstr>
      <vt:lpstr>Osnovne pretpostavke</vt:lpstr>
      <vt:lpstr>Razine  konceptualizacije</vt:lpstr>
      <vt:lpstr>Makrorazina: identificirati vidljive teškoće (simptome)</vt:lpstr>
      <vt:lpstr>Izrada iscrpne liste problema</vt:lpstr>
      <vt:lpstr>Mikrorazina</vt:lpstr>
      <vt:lpstr>Prezentiranje kognitivnog modela</vt:lpstr>
      <vt:lpstr>Mehanizmi  u  osnovi</vt:lpstr>
      <vt:lpstr>Mehanizmi u osnovi</vt:lpstr>
      <vt:lpstr>Mehanizmi u osnovi</vt:lpstr>
      <vt:lpstr>Automatske misli</vt:lpstr>
      <vt:lpstr>Automatske misli</vt:lpstr>
      <vt:lpstr>Automatske misli</vt:lpstr>
      <vt:lpstr>Vjerovanja</vt:lpstr>
      <vt:lpstr>Vjerovanja</vt:lpstr>
      <vt:lpstr>Vjerovanja</vt:lpstr>
      <vt:lpstr>Bazična vjerovanja vs. Automatske misli</vt:lpstr>
      <vt:lpstr>Stavovi, pravila i pretpostavke</vt:lpstr>
      <vt:lpstr>Kognitivni model</vt:lpstr>
      <vt:lpstr>Bazična vjerovanja o sebi</vt:lpstr>
      <vt:lpstr>Druga bazična vjerovanja</vt:lpstr>
      <vt:lpstr>Terapeut odlučuje hoće li se usmjeriti na</vt:lpstr>
      <vt:lpstr>Prikaz slučaja</vt:lpstr>
      <vt:lpstr>Studentica Sally, 18 godina</vt:lpstr>
      <vt:lpstr>Stavovi pravila i pretpostavke</vt:lpstr>
      <vt:lpstr>Bihevioralne strategije</vt:lpstr>
      <vt:lpstr>Razvoj depresivne reakcije</vt:lpstr>
      <vt:lpstr>Zaključak</vt:lpstr>
      <vt:lpstr>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Kognitivna konceptualizacija</dc:title>
  <dc:creator>AlessandraP</dc:creator>
  <cp:lastModifiedBy>AlessandraP</cp:lastModifiedBy>
  <cp:revision>77</cp:revision>
  <dcterms:modified xsi:type="dcterms:W3CDTF">2015-01-05T12:18:30Z</dcterms:modified>
</cp:coreProperties>
</file>