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292" r:id="rId3"/>
    <p:sldId id="259" r:id="rId4"/>
    <p:sldId id="293" r:id="rId5"/>
    <p:sldId id="294" r:id="rId6"/>
    <p:sldId id="295" r:id="rId7"/>
    <p:sldId id="263" r:id="rId8"/>
    <p:sldId id="264" r:id="rId9"/>
    <p:sldId id="267" r:id="rId10"/>
    <p:sldId id="268" r:id="rId11"/>
    <p:sldId id="270" r:id="rId12"/>
    <p:sldId id="271" r:id="rId13"/>
    <p:sldId id="275" r:id="rId14"/>
    <p:sldId id="296" r:id="rId15"/>
    <p:sldId id="276" r:id="rId16"/>
    <p:sldId id="280" r:id="rId17"/>
    <p:sldId id="277" r:id="rId18"/>
    <p:sldId id="282" r:id="rId19"/>
    <p:sldId id="283" r:id="rId20"/>
    <p:sldId id="281" r:id="rId21"/>
    <p:sldId id="285" r:id="rId22"/>
    <p:sldId id="297" r:id="rId23"/>
    <p:sldId id="288" r:id="rId24"/>
    <p:sldId id="291" r:id="rId25"/>
    <p:sldId id="286" r:id="rId26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58887" autoAdjust="0"/>
  </p:normalViewPr>
  <p:slideViewPr>
    <p:cSldViewPr snapToGrid="0">
      <p:cViewPr varScale="1">
        <p:scale>
          <a:sx n="49" d="100"/>
          <a:sy n="49" d="100"/>
        </p:scale>
        <p:origin x="-205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hr-HR" smtClean="0"/>
              <a:t>9.1.2016.</a:t>
            </a:r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17B3A-E707-49DD-9DA3-927704618C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683052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hr-HR" smtClean="0"/>
              <a:t>9.1.2016.</a:t>
            </a:r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EB04F-F0B9-4192-BF36-FD87FFEE46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075240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ABF23-7ABB-4FAB-9F54-7F7083437BD7}" type="slidenum">
              <a:rPr lang="hr-HR" smtClean="0"/>
              <a:t>1</a:t>
            </a:fld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hr-HR" smtClean="0"/>
              <a:t>9.1.2016.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57971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EB04F-F0B9-4192-BF36-FD87FFEE46B9}" type="slidenum">
              <a:rPr lang="hr-HR" smtClean="0"/>
              <a:t>10</a:t>
            </a:fld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hr-HR" smtClean="0"/>
              <a:t>9.1.2016.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8531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ABF23-7ABB-4FAB-9F54-7F7083437BD7}" type="slidenum">
              <a:rPr lang="hr-HR" smtClean="0"/>
              <a:t>11</a:t>
            </a:fld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hr-HR" smtClean="0"/>
              <a:t>9.1.2016.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5460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EB04F-F0B9-4192-BF36-FD87FFEE46B9}" type="slidenum">
              <a:rPr lang="hr-HR" smtClean="0"/>
              <a:t>12</a:t>
            </a:fld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hr-HR" smtClean="0"/>
              <a:t>9.1.2016.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5048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ABF23-7ABB-4FAB-9F54-7F7083437BD7}" type="slidenum">
              <a:rPr lang="hr-HR" smtClean="0"/>
              <a:t>13</a:t>
            </a:fld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hr-HR" smtClean="0"/>
              <a:t>9.1.2016.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74370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EB04F-F0B9-4192-BF36-FD87FFEE46B9}" type="slidenum">
              <a:rPr lang="hr-HR" smtClean="0"/>
              <a:t>14</a:t>
            </a:fld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hr-HR" smtClean="0"/>
              <a:t>9.1.2016.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28146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EB04F-F0B9-4192-BF36-FD87FFEE46B9}" type="slidenum">
              <a:rPr lang="hr-HR" smtClean="0"/>
              <a:t>15</a:t>
            </a:fld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hr-HR" smtClean="0"/>
              <a:t>9.1.2016.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2167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ABF23-7ABB-4FAB-9F54-7F7083437BD7}" type="slidenum">
              <a:rPr lang="hr-HR" smtClean="0"/>
              <a:t>16</a:t>
            </a:fld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hr-HR" smtClean="0"/>
              <a:t>9.1.2016.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06205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EB04F-F0B9-4192-BF36-FD87FFEE46B9}" type="slidenum">
              <a:rPr lang="hr-HR" smtClean="0"/>
              <a:t>17</a:t>
            </a:fld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hr-HR" smtClean="0"/>
              <a:t>9.1.2016.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75263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EB04F-F0B9-4192-BF36-FD87FFEE46B9}" type="slidenum">
              <a:rPr lang="hr-HR" smtClean="0"/>
              <a:t>18</a:t>
            </a:fld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hr-HR" smtClean="0"/>
              <a:t>9.1.2016.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21049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EB04F-F0B9-4192-BF36-FD87FFEE46B9}" type="slidenum">
              <a:rPr lang="hr-HR" smtClean="0"/>
              <a:t>19</a:t>
            </a:fld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hr-HR" smtClean="0"/>
              <a:t>9.1.2016.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6015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EB04F-F0B9-4192-BF36-FD87FFEE46B9}" type="slidenum">
              <a:rPr lang="hr-HR" smtClean="0"/>
              <a:t>2</a:t>
            </a:fld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hr-HR" smtClean="0"/>
              <a:t>9.1.2016.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1603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EB04F-F0B9-4192-BF36-FD87FFEE46B9}" type="slidenum">
              <a:rPr lang="hr-HR" smtClean="0"/>
              <a:t>20</a:t>
            </a:fld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hr-HR" smtClean="0"/>
              <a:t>9.1.2016.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02362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ABF23-7ABB-4FAB-9F54-7F7083437BD7}" type="slidenum">
              <a:rPr lang="hr-HR" smtClean="0"/>
              <a:t>21</a:t>
            </a:fld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hr-HR" smtClean="0"/>
              <a:t>9.1.2016.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24369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EB04F-F0B9-4192-BF36-FD87FFEE46B9}" type="slidenum">
              <a:rPr lang="hr-HR" smtClean="0"/>
              <a:t>22</a:t>
            </a:fld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hr-HR" smtClean="0"/>
              <a:t>9.1.2016.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22785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ABF23-7ABB-4FAB-9F54-7F7083437BD7}" type="slidenum">
              <a:rPr lang="hr-HR" smtClean="0"/>
              <a:t>23</a:t>
            </a:fld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hr-HR" smtClean="0"/>
              <a:t>9.1.2016.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71941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EB04F-F0B9-4192-BF36-FD87FFEE46B9}" type="slidenum">
              <a:rPr lang="hr-HR" smtClean="0"/>
              <a:t>24</a:t>
            </a:fld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hr-HR" smtClean="0"/>
              <a:t>9.1.2016.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4623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ABF23-7ABB-4FAB-9F54-7F7083437BD7}" type="slidenum">
              <a:rPr lang="hr-HR" smtClean="0"/>
              <a:t>3</a:t>
            </a:fld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hr-HR" smtClean="0"/>
              <a:t>9.1.2016.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2330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EB04F-F0B9-4192-BF36-FD87FFEE46B9}" type="slidenum">
              <a:rPr lang="hr-HR" smtClean="0"/>
              <a:t>4</a:t>
            </a:fld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hr-HR" smtClean="0"/>
              <a:t>9.1.2016.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5305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EB04F-F0B9-4192-BF36-FD87FFEE46B9}" type="slidenum">
              <a:rPr lang="hr-HR" smtClean="0"/>
              <a:t>5</a:t>
            </a:fld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hr-HR" smtClean="0"/>
              <a:t>9.1.2016.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1157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EB04F-F0B9-4192-BF36-FD87FFEE46B9}" type="slidenum">
              <a:rPr lang="hr-HR" smtClean="0"/>
              <a:t>6</a:t>
            </a:fld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hr-HR" smtClean="0"/>
              <a:t>9.1.2016.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0445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ABF23-7ABB-4FAB-9F54-7F7083437BD7}" type="slidenum">
              <a:rPr lang="hr-HR" smtClean="0"/>
              <a:t>7</a:t>
            </a:fld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hr-HR" smtClean="0"/>
              <a:t>9.1.2016.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8231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EB04F-F0B9-4192-BF36-FD87FFEE46B9}" type="slidenum">
              <a:rPr lang="hr-HR" smtClean="0"/>
              <a:t>8</a:t>
            </a:fld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hr-HR" smtClean="0"/>
              <a:t>9.1.2016.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5132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baseline="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ABF23-7ABB-4FAB-9F54-7F7083437BD7}" type="slidenum">
              <a:rPr lang="hr-HR" smtClean="0"/>
              <a:t>9</a:t>
            </a:fld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hr-HR" smtClean="0"/>
              <a:t>9.1.2016.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3266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Kognitivno-bihevioralna terapija za parove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Sara Letica</a:t>
            </a:r>
          </a:p>
          <a:p>
            <a:r>
              <a:rPr lang="hr-HR" dirty="0" smtClean="0"/>
              <a:t>Hrvatsko udruženje za bihevioralno-kognitivne terapije</a:t>
            </a:r>
          </a:p>
          <a:p>
            <a:r>
              <a:rPr lang="hr-HR" dirty="0" smtClean="0"/>
              <a:t>Siječanj, 2016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2944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Višestruka korist korištenja upitnika: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inicijalna </a:t>
            </a:r>
            <a:r>
              <a:rPr lang="hr-HR" dirty="0">
                <a:solidFill>
                  <a:schemeClr val="tx1"/>
                </a:solidFill>
              </a:rPr>
              <a:t>vježba za </a:t>
            </a:r>
            <a:r>
              <a:rPr lang="hr-HR" dirty="0" smtClean="0">
                <a:solidFill>
                  <a:schemeClr val="tx1"/>
                </a:solidFill>
              </a:rPr>
              <a:t>par 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indirektna ventilacija </a:t>
            </a:r>
            <a:r>
              <a:rPr lang="hr-HR" dirty="0">
                <a:solidFill>
                  <a:schemeClr val="tx1"/>
                </a:solidFill>
              </a:rPr>
              <a:t>za ljutog ili </a:t>
            </a:r>
            <a:r>
              <a:rPr lang="hr-HR" dirty="0" smtClean="0">
                <a:solidFill>
                  <a:schemeClr val="tx1"/>
                </a:solidFill>
              </a:rPr>
              <a:t>ozlojeđenog partnera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standardna </a:t>
            </a:r>
            <a:r>
              <a:rPr lang="hr-HR" dirty="0">
                <a:solidFill>
                  <a:schemeClr val="tx1"/>
                </a:solidFill>
              </a:rPr>
              <a:t>mjera </a:t>
            </a:r>
            <a:r>
              <a:rPr lang="hr-HR" dirty="0" err="1" smtClean="0">
                <a:solidFill>
                  <a:schemeClr val="tx1"/>
                </a:solidFill>
              </a:rPr>
              <a:t>disfunkcionalnosti</a:t>
            </a:r>
            <a:r>
              <a:rPr lang="hr-HR" dirty="0" smtClean="0">
                <a:solidFill>
                  <a:schemeClr val="tx1"/>
                </a:solidFill>
              </a:rPr>
              <a:t> u odnosu, 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mogu </a:t>
            </a:r>
            <a:r>
              <a:rPr lang="hr-HR" dirty="0">
                <a:solidFill>
                  <a:schemeClr val="tx1"/>
                </a:solidFill>
              </a:rPr>
              <a:t>biti </a:t>
            </a:r>
            <a:r>
              <a:rPr lang="hr-HR" dirty="0" smtClean="0">
                <a:solidFill>
                  <a:schemeClr val="tx1"/>
                </a:solidFill>
              </a:rPr>
              <a:t>primijenjeni </a:t>
            </a:r>
            <a:r>
              <a:rPr lang="hr-HR" dirty="0">
                <a:solidFill>
                  <a:schemeClr val="tx1"/>
                </a:solidFill>
              </a:rPr>
              <a:t>kasnije u terapiji i služiti </a:t>
            </a:r>
            <a:r>
              <a:rPr lang="hr-HR" dirty="0" smtClean="0">
                <a:solidFill>
                  <a:schemeClr val="tx1"/>
                </a:solidFill>
              </a:rPr>
              <a:t>za praćenje napretka</a:t>
            </a:r>
            <a:endParaRPr lang="hr-H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29828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3.Individualni intervjui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206735"/>
            <a:ext cx="9601196" cy="3921689"/>
          </a:xfrm>
        </p:spPr>
        <p:txBody>
          <a:bodyPr>
            <a:normAutofit/>
          </a:bodyPr>
          <a:lstStyle/>
          <a:p>
            <a:r>
              <a:rPr lang="hr-HR" sz="2600" dirty="0" smtClean="0"/>
              <a:t>Istražuju se ona područja koja nisu pokrivena zajedničkim intervjuom:</a:t>
            </a:r>
          </a:p>
          <a:p>
            <a:pPr marL="0" indent="0">
              <a:buNone/>
            </a:pPr>
            <a:r>
              <a:rPr lang="hr-HR" sz="2600" dirty="0" smtClean="0"/>
              <a:t>Povijest eventualnog fizičkog/seksualnog zlostavljanja, pokušaji silovanja, detalji o prošlim vezama ili izvanbračnim aferama, informacije vezane za primarnu obitelj, postojanje nasilja u trenutnom odnosu, bilo koja druga informacija koju klijent želi zadržati povjerljivom</a:t>
            </a:r>
          </a:p>
          <a:p>
            <a:r>
              <a:rPr lang="hr-HR" sz="2600" dirty="0" smtClean="0"/>
              <a:t>Prikupljanje informacija za razvoj konceptualizacije problema kako ga vidi taj član para ( automatske misli i vjerovanja)</a:t>
            </a:r>
          </a:p>
          <a:p>
            <a:r>
              <a:rPr lang="hr-HR" sz="2600" dirty="0" smtClean="0"/>
              <a:t>Vrijednosti primarne obitelji</a:t>
            </a:r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1271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Nakon inicijalne procjene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833042" cy="3766048"/>
          </a:xfrm>
        </p:spPr>
        <p:txBody>
          <a:bodyPr>
            <a:normAutofit fontScale="92500" lnSpcReduction="10000"/>
          </a:bodyPr>
          <a:lstStyle/>
          <a:p>
            <a:r>
              <a:rPr lang="hr-HR" sz="2800" dirty="0" smtClean="0"/>
              <a:t>Prezentacija konceptualizacije slučaja i plan akcije/tretmana/rada (na 2. zajedničkom susretnu)</a:t>
            </a:r>
          </a:p>
          <a:p>
            <a:r>
              <a:rPr lang="hr-HR" sz="2800" dirty="0" smtClean="0"/>
              <a:t>Identifikacija problematičnih područja</a:t>
            </a:r>
          </a:p>
          <a:p>
            <a:r>
              <a:rPr lang="hr-HR" sz="2800" dirty="0" smtClean="0"/>
              <a:t>Rangiranje problema prema važnosti</a:t>
            </a:r>
          </a:p>
          <a:p>
            <a:r>
              <a:rPr lang="hr-HR" sz="2800" dirty="0" smtClean="0"/>
              <a:t>Upoznavanje para s BKT modelom</a:t>
            </a:r>
          </a:p>
          <a:p>
            <a:r>
              <a:rPr lang="hr-HR" sz="2800" dirty="0" smtClean="0"/>
              <a:t>Upoznavanje para </a:t>
            </a:r>
            <a:r>
              <a:rPr lang="hr-HR" sz="2800" dirty="0"/>
              <a:t>sa suradničkom metodom u radu (</a:t>
            </a:r>
            <a:r>
              <a:rPr lang="hr-HR" sz="2800" b="1" dirty="0"/>
              <a:t>„</a:t>
            </a:r>
            <a:r>
              <a:rPr lang="hr-HR" sz="2800" b="1" dirty="0" err="1"/>
              <a:t>collaborative</a:t>
            </a:r>
            <a:r>
              <a:rPr lang="hr-HR" sz="2800" b="1" dirty="0"/>
              <a:t> set”</a:t>
            </a:r>
            <a:r>
              <a:rPr lang="hr-HR" sz="2800" dirty="0"/>
              <a:t> ) – par kao jedinica koja probleme u odnosu doživljava kao zajedničke,  i koji će biti riješeni samo zajedničkim udruživanjem snaga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89095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Tehnike i procedure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60839"/>
          </a:xfrm>
        </p:spPr>
        <p:txBody>
          <a:bodyPr>
            <a:normAutofit fontScale="92500" lnSpcReduction="20000"/>
          </a:bodyPr>
          <a:lstStyle/>
          <a:p>
            <a:r>
              <a:rPr lang="hr-HR" sz="2800" dirty="0" err="1" smtClean="0"/>
              <a:t>Psihoedukacija</a:t>
            </a:r>
            <a:r>
              <a:rPr lang="hr-HR" sz="2800" dirty="0" smtClean="0"/>
              <a:t> o BKT-u </a:t>
            </a:r>
          </a:p>
          <a:p>
            <a:pPr algn="ctr"/>
            <a:r>
              <a:rPr lang="hr-HR" sz="2800" dirty="0" smtClean="0"/>
              <a:t>+ struktura terapijskog procesa + dnevni red </a:t>
            </a:r>
          </a:p>
          <a:p>
            <a:r>
              <a:rPr lang="hr-HR" sz="2800" dirty="0" err="1" smtClean="0"/>
              <a:t>Biblioterapija</a:t>
            </a:r>
            <a:endParaRPr lang="hr-HR" sz="2800" dirty="0" smtClean="0"/>
          </a:p>
          <a:p>
            <a:r>
              <a:rPr lang="hr-HR" sz="2800" dirty="0" smtClean="0"/>
              <a:t>Podučavanje parova identifikaciji NAM-i - </a:t>
            </a:r>
            <a:r>
              <a:rPr lang="hr-HR" sz="2800" i="1" dirty="0"/>
              <a:t>„koja vam je misao upravo prolazi kroz glavu</a:t>
            </a:r>
            <a:r>
              <a:rPr lang="hr-HR" sz="2800" i="1" dirty="0" smtClean="0"/>
              <a:t>?”</a:t>
            </a:r>
            <a:endParaRPr lang="hr-HR" sz="2800" dirty="0" smtClean="0"/>
          </a:p>
          <a:p>
            <a:r>
              <a:rPr lang="hr-HR" sz="2800" dirty="0" smtClean="0"/>
              <a:t>Povezivanje </a:t>
            </a:r>
            <a:r>
              <a:rPr lang="hr-HR" sz="2800" dirty="0"/>
              <a:t>emocija i </a:t>
            </a:r>
            <a:r>
              <a:rPr lang="hr-HR" sz="2800" dirty="0" smtClean="0"/>
              <a:t>NAM-i (DZ praćenje i bilježenje osjećaja i AM)</a:t>
            </a:r>
          </a:p>
          <a:p>
            <a:r>
              <a:rPr lang="hr-HR" sz="2800" dirty="0"/>
              <a:t>Identifikacija kognitivnih distorzija i njihovo </a:t>
            </a:r>
            <a:r>
              <a:rPr lang="hr-HR" sz="2800" dirty="0" smtClean="0"/>
              <a:t>imenovanje – </a:t>
            </a:r>
            <a:r>
              <a:rPr lang="hr-HR" sz="2800" dirty="0" err="1" smtClean="0"/>
              <a:t>samomotrenje</a:t>
            </a:r>
            <a:r>
              <a:rPr lang="hr-HR" sz="2800" dirty="0" smtClean="0"/>
              <a:t>: dnevnik misli + bilježenje distorzija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6396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Tehnike i procedure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Negativni filter (negative </a:t>
            </a:r>
            <a:r>
              <a:rPr lang="hr-HR" dirty="0" err="1" smtClean="0"/>
              <a:t>framing</a:t>
            </a:r>
            <a:r>
              <a:rPr lang="hr-HR" dirty="0" smtClean="0"/>
              <a:t>)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277018"/>
              </p:ext>
            </p:extLst>
          </p:nvPr>
        </p:nvGraphicFramePr>
        <p:xfrm>
          <a:off x="1857829" y="3536406"/>
          <a:ext cx="8128000" cy="2102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52018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Inicijalno</a:t>
                      </a:r>
                      <a:r>
                        <a:rPr lang="hr-HR" baseline="0" dirty="0" smtClean="0"/>
                        <a:t> privlačne osobine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Trenutno</a:t>
                      </a:r>
                      <a:r>
                        <a:rPr lang="hr-HR" baseline="0" dirty="0" smtClean="0"/>
                        <a:t> najodbojnije osobine</a:t>
                      </a:r>
                      <a:endParaRPr lang="hr-HR" dirty="0"/>
                    </a:p>
                  </a:txBody>
                  <a:tcPr/>
                </a:tc>
              </a:tr>
              <a:tr h="527405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Opušten/a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Lijen/a</a:t>
                      </a:r>
                      <a:endParaRPr lang="hr-HR" dirty="0"/>
                    </a:p>
                  </a:txBody>
                  <a:tcPr/>
                </a:tc>
              </a:tr>
              <a:tr h="527405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Ima</a:t>
                      </a:r>
                      <a:r>
                        <a:rPr lang="hr-HR" baseline="0" dirty="0" smtClean="0"/>
                        <a:t> jasna očekivanja od drugih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Zahtjevan/na</a:t>
                      </a:r>
                      <a:endParaRPr lang="hr-HR" dirty="0"/>
                    </a:p>
                  </a:txBody>
                  <a:tcPr/>
                </a:tc>
              </a:tr>
              <a:tr h="527405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Precizan/na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Izbirljiv/a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593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Tehnike i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Testiranje NAM-i: </a:t>
            </a:r>
            <a:endParaRPr lang="hr-HR" dirty="0" smtClean="0"/>
          </a:p>
          <a:p>
            <a:r>
              <a:rPr lang="hr-HR" dirty="0" smtClean="0"/>
              <a:t>rangiranje </a:t>
            </a:r>
            <a:r>
              <a:rPr lang="hr-HR" dirty="0"/>
              <a:t>alternativnog objašnjenja/odgovora; </a:t>
            </a:r>
            <a:endParaRPr lang="hr-HR" dirty="0" smtClean="0"/>
          </a:p>
          <a:p>
            <a:r>
              <a:rPr lang="hr-HR" b="1" dirty="0" smtClean="0"/>
              <a:t>tehnika </a:t>
            </a:r>
            <a:r>
              <a:rPr lang="hr-HR" b="1" dirty="0"/>
              <a:t>silazne </a:t>
            </a:r>
            <a:r>
              <a:rPr lang="hr-HR" b="1" dirty="0" smtClean="0"/>
              <a:t>strelice</a:t>
            </a:r>
            <a:r>
              <a:rPr lang="hr-HR" dirty="0"/>
              <a:t> </a:t>
            </a:r>
            <a:r>
              <a:rPr lang="hr-HR" dirty="0" smtClean="0"/>
              <a:t>– praćenje predviđenog ishoda AM-i, evaluacija vjerojatnosti da će se predviđena katastrofa dogoditi </a:t>
            </a:r>
          </a:p>
          <a:p>
            <a:pPr marL="0" indent="0" algn="ctr">
              <a:buNone/>
            </a:pPr>
            <a:r>
              <a:rPr lang="hr-HR" b="1" i="1" dirty="0" smtClean="0"/>
              <a:t>„Ako je tako, što onda? Što to znači?”</a:t>
            </a:r>
          </a:p>
          <a:p>
            <a:r>
              <a:rPr lang="hr-HR" dirty="0" smtClean="0"/>
              <a:t>vaganje </a:t>
            </a:r>
            <a:r>
              <a:rPr lang="hr-HR" dirty="0"/>
              <a:t>dokaza i testiranje </a:t>
            </a:r>
            <a:r>
              <a:rPr lang="hr-HR" dirty="0" smtClean="0"/>
              <a:t>predviđanja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28720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867832"/>
            <a:ext cx="9601196" cy="1303867"/>
          </a:xfrm>
        </p:spPr>
        <p:txBody>
          <a:bodyPr>
            <a:normAutofit/>
          </a:bodyPr>
          <a:lstStyle/>
          <a:p>
            <a:r>
              <a:rPr lang="hr-HR" dirty="0" smtClean="0"/>
              <a:t>Tehnike i procedure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495550"/>
            <a:ext cx="9735765" cy="4197080"/>
          </a:xfrm>
        </p:spPr>
        <p:txBody>
          <a:bodyPr>
            <a:normAutofit fontScale="77500" lnSpcReduction="20000"/>
          </a:bodyPr>
          <a:lstStyle/>
          <a:p>
            <a:r>
              <a:rPr lang="hr-HR" sz="2800" dirty="0" smtClean="0"/>
              <a:t>Povećanje pozitivnih događaja u odnosu:</a:t>
            </a:r>
          </a:p>
          <a:p>
            <a:r>
              <a:rPr lang="hr-HR" sz="2800" b="1" dirty="0" smtClean="0"/>
              <a:t>„</a:t>
            </a:r>
            <a:r>
              <a:rPr lang="hr-HR" sz="2800" b="1" dirty="0" err="1" smtClean="0"/>
              <a:t>Caring</a:t>
            </a:r>
            <a:r>
              <a:rPr lang="hr-HR" sz="2800" b="1" dirty="0" smtClean="0"/>
              <a:t> </a:t>
            </a:r>
            <a:r>
              <a:rPr lang="hr-HR" sz="2800" b="1" dirty="0" err="1" smtClean="0"/>
              <a:t>Days</a:t>
            </a:r>
            <a:r>
              <a:rPr lang="hr-HR" sz="2800" b="1" dirty="0" smtClean="0"/>
              <a:t>” </a:t>
            </a:r>
            <a:r>
              <a:rPr lang="hr-HR" sz="2800" dirty="0" smtClean="0"/>
              <a:t>(</a:t>
            </a:r>
            <a:r>
              <a:rPr lang="hr-HR" sz="2800" dirty="0" err="1" smtClean="0"/>
              <a:t>Stuart</a:t>
            </a:r>
            <a:r>
              <a:rPr lang="hr-HR" sz="2800" dirty="0" smtClean="0"/>
              <a:t>, 1980) – tzv. Dani pažnje i obzira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/>
              <a:t>partneri se ponašaju jedno prema drugome  „kao da” se vole jednako kao za vrijeme najboljih razdoblja u </a:t>
            </a:r>
            <a:r>
              <a:rPr lang="hr-HR" sz="2800" dirty="0" smtClean="0"/>
              <a:t>odnosu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/>
              <a:t>Svaki partner </a:t>
            </a:r>
            <a:r>
              <a:rPr lang="hr-HR" sz="2800" dirty="0" smtClean="0"/>
              <a:t>napiše </a:t>
            </a:r>
            <a:r>
              <a:rPr lang="hr-HR" sz="2800" dirty="0"/>
              <a:t>listu pozitivnih, </a:t>
            </a:r>
            <a:r>
              <a:rPr lang="hr-HR" sz="2800" dirty="0" smtClean="0"/>
              <a:t>specifičnih</a:t>
            </a:r>
            <a:r>
              <a:rPr lang="hr-HR" sz="2800" dirty="0"/>
              <a:t>, malih ponašanja/radnji koje bi volio da partner učini za </a:t>
            </a:r>
            <a:r>
              <a:rPr lang="hr-HR" sz="2800" dirty="0" smtClean="0"/>
              <a:t>njega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/>
              <a:t>Nakon što prođu liste zajedno s terapeutom, partneri </a:t>
            </a:r>
            <a:r>
              <a:rPr lang="hr-HR" sz="2800" dirty="0" smtClean="0"/>
              <a:t>zamjene  liste </a:t>
            </a:r>
            <a:r>
              <a:rPr lang="hr-HR" sz="2800" dirty="0"/>
              <a:t>i slože se da će svaki napraviti barem 5 stvari u toku dana za svog partnera s tog </a:t>
            </a:r>
            <a:r>
              <a:rPr lang="hr-HR" sz="2800" dirty="0" smtClean="0"/>
              <a:t>popisa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800" dirty="0" err="1" smtClean="0"/>
              <a:t>Racionala</a:t>
            </a:r>
            <a:r>
              <a:rPr lang="hr-HR" sz="2800" dirty="0" smtClean="0"/>
              <a:t> tehnike: izbalansirati odnos pozitivnih i negativnih događaja u odnosu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800" b="1" dirty="0" smtClean="0"/>
              <a:t>Važno: zadaci se obavljaju neovisno o vlastitom emocionalnom stanju ili motivaciji tog dana ili emocijama koje osjećaju za partnera</a:t>
            </a:r>
          </a:p>
          <a:p>
            <a:pPr>
              <a:buFont typeface="Arial" panose="020B0604020202020204" pitchFamily="34" charset="0"/>
              <a:buChar char="•"/>
            </a:pPr>
            <a:endParaRPr lang="hr-HR" dirty="0" smtClean="0"/>
          </a:p>
          <a:p>
            <a:pPr>
              <a:buFont typeface="Wingdings" panose="05000000000000000000" pitchFamily="2" charset="2"/>
              <a:buChar char="Ø"/>
            </a:pPr>
            <a:endParaRPr lang="hr-HR" dirty="0" smtClean="0"/>
          </a:p>
          <a:p>
            <a:pPr>
              <a:buFont typeface="Wingdings" panose="05000000000000000000" pitchFamily="2" charset="2"/>
              <a:buChar char="Ø"/>
            </a:pPr>
            <a:endParaRPr lang="hr-HR" dirty="0" smtClean="0"/>
          </a:p>
          <a:p>
            <a:pPr>
              <a:buFont typeface="Wingdings" panose="05000000000000000000" pitchFamily="2" charset="2"/>
              <a:buChar char="Ø"/>
            </a:pP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5838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Tehnike i </a:t>
            </a:r>
            <a:r>
              <a:rPr lang="hr-HR" dirty="0" smtClean="0"/>
              <a:t>procedure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b="1" dirty="0"/>
              <a:t>Trening komunikacijskih vještina</a:t>
            </a:r>
            <a:r>
              <a:rPr lang="hr-HR" dirty="0" smtClean="0"/>
              <a:t>:</a:t>
            </a:r>
          </a:p>
          <a:p>
            <a:r>
              <a:rPr lang="hr-HR" dirty="0" smtClean="0"/>
              <a:t>Temeljna komponenta većine terapija namijenjenih parovima</a:t>
            </a:r>
          </a:p>
          <a:p>
            <a:r>
              <a:rPr lang="hr-HR" dirty="0" smtClean="0"/>
              <a:t>Razumijevanje „efikasnog komuniciranja”</a:t>
            </a:r>
          </a:p>
          <a:p>
            <a:r>
              <a:rPr lang="hr-HR" dirty="0" smtClean="0"/>
              <a:t>Vježba komunikacije: slušanje i govorenje s pravilima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06425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87579"/>
            <a:ext cx="9601196" cy="1303867"/>
          </a:xfrm>
        </p:spPr>
        <p:txBody>
          <a:bodyPr/>
          <a:lstStyle/>
          <a:p>
            <a:r>
              <a:rPr lang="hr-HR" dirty="0" smtClean="0"/>
              <a:t>Proces učenja efikasnog komuniciranja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010383"/>
            <a:ext cx="10105417" cy="4584970"/>
          </a:xfrm>
        </p:spPr>
        <p:txBody>
          <a:bodyPr>
            <a:normAutofit fontScale="77500" lnSpcReduction="20000"/>
          </a:bodyPr>
          <a:lstStyle/>
          <a:p>
            <a:pPr marL="241562" indent="-241562">
              <a:buAutoNum type="arabicPeriod"/>
            </a:pPr>
            <a:r>
              <a:rPr lang="hr-HR" sz="3100" dirty="0" smtClean="0"/>
              <a:t>Odabir </a:t>
            </a:r>
            <a:r>
              <a:rPr lang="hr-HR" sz="3100" dirty="0"/>
              <a:t>teme </a:t>
            </a:r>
          </a:p>
          <a:p>
            <a:pPr marL="241562" indent="-241562">
              <a:buAutoNum type="arabicPeriod"/>
            </a:pPr>
            <a:r>
              <a:rPr lang="hr-HR" sz="3100" dirty="0"/>
              <a:t>Podjela uloga na slušača i govornika </a:t>
            </a:r>
            <a:endParaRPr lang="hr-HR" sz="3100" dirty="0" smtClean="0"/>
          </a:p>
          <a:p>
            <a:pPr marL="241562" indent="-241562">
              <a:buAutoNum type="arabicPeriod"/>
            </a:pPr>
            <a:r>
              <a:rPr lang="hr-HR" sz="3100" dirty="0" smtClean="0"/>
              <a:t>Pravila za govornika:  izražava </a:t>
            </a:r>
            <a:r>
              <a:rPr lang="hr-HR" sz="3100" dirty="0"/>
              <a:t>misli i emocije vezane uz određenu </a:t>
            </a:r>
            <a:r>
              <a:rPr lang="hr-HR" sz="3100" dirty="0" smtClean="0"/>
              <a:t>temu, sažetost, fokus na sebi</a:t>
            </a:r>
          </a:p>
          <a:p>
            <a:pPr marL="241562" indent="-241562">
              <a:buAutoNum type="arabicPeriod"/>
            </a:pPr>
            <a:r>
              <a:rPr lang="hr-HR" sz="3100" dirty="0" smtClean="0"/>
              <a:t>Pravila za slušača: </a:t>
            </a:r>
            <a:r>
              <a:rPr lang="hr-HR" sz="3100" dirty="0"/>
              <a:t>2 cilja – </a:t>
            </a:r>
            <a:r>
              <a:rPr lang="hr-HR" sz="3100" dirty="0" smtClean="0"/>
              <a:t>istražiti </a:t>
            </a:r>
            <a:r>
              <a:rPr lang="hr-HR" sz="3100" dirty="0"/>
              <a:t>što više o tome što druga strana misli i osjeća o </a:t>
            </a:r>
            <a:r>
              <a:rPr lang="hr-HR" sz="3100" dirty="0" smtClean="0"/>
              <a:t>određenoj temi (slušati i postavljati relevantna pitanja); ne smije </a:t>
            </a:r>
            <a:r>
              <a:rPr lang="hr-HR" sz="3100" dirty="0"/>
              <a:t>se suprotstavljati ili odgovarati na ono što govornik </a:t>
            </a:r>
            <a:r>
              <a:rPr lang="hr-HR" sz="3100" dirty="0" smtClean="0"/>
              <a:t>iznosi </a:t>
            </a:r>
          </a:p>
          <a:p>
            <a:pPr marL="241562" indent="-241562">
              <a:buAutoNum type="arabicPeriod"/>
            </a:pPr>
            <a:r>
              <a:rPr lang="hr-HR" sz="3100" dirty="0" smtClean="0"/>
              <a:t>Po završetku, sumiranje od strane slušača, provjera koliko se razumjelo</a:t>
            </a:r>
          </a:p>
          <a:p>
            <a:pPr marL="241562" indent="-241562">
              <a:buAutoNum type="arabicPeriod"/>
            </a:pPr>
            <a:r>
              <a:rPr lang="hr-HR" sz="3100" dirty="0" smtClean="0"/>
              <a:t>Zamjena uloga</a:t>
            </a:r>
            <a:endParaRPr lang="hr-HR" sz="3100" dirty="0"/>
          </a:p>
          <a:p>
            <a:pPr marL="241562" indent="-241562">
              <a:buAutoNum type="arabicPeriod"/>
            </a:pPr>
            <a:r>
              <a:rPr lang="hr-HR" sz="3100" dirty="0" smtClean="0"/>
              <a:t>Iznošenje dojmova i što su naučili </a:t>
            </a:r>
            <a:endParaRPr lang="hr-HR" sz="3100" dirty="0"/>
          </a:p>
          <a:p>
            <a:pPr marL="241562" indent="-241562">
              <a:buAutoNum type="arabicPeriod"/>
            </a:pPr>
            <a:r>
              <a:rPr lang="hr-HR" sz="3100" dirty="0" smtClean="0"/>
              <a:t> </a:t>
            </a:r>
            <a:r>
              <a:rPr lang="hr-HR" sz="3100" dirty="0"/>
              <a:t>DZ </a:t>
            </a:r>
            <a:r>
              <a:rPr lang="hr-HR" sz="3100" dirty="0" smtClean="0"/>
              <a:t>– uvježbavanje </a:t>
            </a:r>
            <a:r>
              <a:rPr lang="hr-HR" sz="3100" dirty="0"/>
              <a:t>– </a:t>
            </a:r>
            <a:r>
              <a:rPr lang="hr-HR" sz="3100" dirty="0" err="1" smtClean="0"/>
              <a:t>nezahtjevna</a:t>
            </a:r>
            <a:r>
              <a:rPr lang="hr-HR" sz="3100" dirty="0" smtClean="0"/>
              <a:t> tema</a:t>
            </a:r>
            <a:endParaRPr lang="hr-HR" sz="31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36462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Poteškoće </a:t>
            </a:r>
            <a:r>
              <a:rPr lang="hr-HR" dirty="0"/>
              <a:t>koje sprječavaju stjecanje komunikacijski </a:t>
            </a:r>
            <a:r>
              <a:rPr lang="hr-HR" dirty="0" smtClean="0"/>
              <a:t>vještina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774676" cy="3649315"/>
          </a:xfrm>
        </p:spPr>
        <p:txBody>
          <a:bodyPr>
            <a:normAutofit fontScale="85000" lnSpcReduction="20000"/>
          </a:bodyPr>
          <a:lstStyle/>
          <a:p>
            <a:r>
              <a:rPr lang="hr-HR" sz="2800" dirty="0" err="1" smtClean="0"/>
              <a:t>Interpersonalni</a:t>
            </a:r>
            <a:r>
              <a:rPr lang="hr-HR" sz="2800" dirty="0" smtClean="0"/>
              <a:t> deficiti – prihvaćanje postojećih ograničenja ili podučavanje nedovoljno razvijenih vještina</a:t>
            </a:r>
          </a:p>
          <a:p>
            <a:r>
              <a:rPr lang="hr-HR" sz="2800" dirty="0" smtClean="0"/>
              <a:t>Intenzivni afekt – najčešće emocija ljutnje</a:t>
            </a:r>
          </a:p>
          <a:p>
            <a:pPr marL="0" indent="0">
              <a:buNone/>
            </a:pPr>
            <a:r>
              <a:rPr lang="hr-HR" sz="2800" dirty="0"/>
              <a:t> </a:t>
            </a:r>
            <a:r>
              <a:rPr lang="hr-HR" sz="2800" dirty="0" smtClean="0"/>
              <a:t>  Metode: „</a:t>
            </a:r>
            <a:r>
              <a:rPr lang="hr-HR" sz="2800" dirty="0" err="1"/>
              <a:t>C</a:t>
            </a:r>
            <a:r>
              <a:rPr lang="hr-HR" sz="2800" dirty="0" err="1" smtClean="0"/>
              <a:t>olor</a:t>
            </a:r>
            <a:r>
              <a:rPr lang="hr-HR" sz="2800" dirty="0" smtClean="0"/>
              <a:t> </a:t>
            </a:r>
            <a:r>
              <a:rPr lang="hr-HR" sz="2800" dirty="0" err="1" smtClean="0"/>
              <a:t>zones</a:t>
            </a:r>
            <a:r>
              <a:rPr lang="hr-HR" sz="2800" dirty="0" smtClean="0"/>
              <a:t>” (</a:t>
            </a:r>
            <a:r>
              <a:rPr lang="hr-HR" sz="2800" dirty="0" err="1" smtClean="0"/>
              <a:t>Beck</a:t>
            </a:r>
            <a:r>
              <a:rPr lang="hr-HR" sz="2800" dirty="0" smtClean="0"/>
              <a:t>, 1988) i „Time-</a:t>
            </a:r>
            <a:r>
              <a:rPr lang="hr-HR" sz="2800" dirty="0" err="1" smtClean="0"/>
              <a:t>out</a:t>
            </a:r>
            <a:r>
              <a:rPr lang="hr-HR" sz="2800" dirty="0" smtClean="0"/>
              <a:t>”</a:t>
            </a:r>
          </a:p>
          <a:p>
            <a:r>
              <a:rPr lang="hr-HR" sz="2800" dirty="0"/>
              <a:t>Ometajuća </a:t>
            </a:r>
            <a:r>
              <a:rPr lang="hr-HR" sz="2800" dirty="0" smtClean="0"/>
              <a:t>vjerovanja – </a:t>
            </a:r>
          </a:p>
          <a:p>
            <a:pPr marL="0" indent="0">
              <a:buNone/>
            </a:pPr>
            <a:r>
              <a:rPr lang="hr-HR" sz="2800" dirty="0" smtClean="0"/>
              <a:t>1. misli o beznadnosti,</a:t>
            </a:r>
          </a:p>
          <a:p>
            <a:pPr marL="0" indent="0">
              <a:buNone/>
            </a:pPr>
            <a:r>
              <a:rPr lang="hr-HR" sz="2800" dirty="0" smtClean="0"/>
              <a:t>2. netoleriranje uzrokovanja neugode, lošeg stanja ili raspoloženja u drugome,</a:t>
            </a:r>
          </a:p>
          <a:p>
            <a:pPr marL="0" indent="0">
              <a:buNone/>
            </a:pPr>
            <a:r>
              <a:rPr lang="hr-HR" sz="2800" dirty="0" smtClean="0"/>
              <a:t>3. strah od intimnosti</a:t>
            </a:r>
          </a:p>
          <a:p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71785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Uvod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4038422"/>
          </a:xfrm>
        </p:spPr>
        <p:txBody>
          <a:bodyPr>
            <a:normAutofit fontScale="92500" lnSpcReduction="20000"/>
          </a:bodyPr>
          <a:lstStyle/>
          <a:p>
            <a:r>
              <a:rPr lang="hr-HR" sz="2600" dirty="0" smtClean="0"/>
              <a:t>Očekuje se da će se </a:t>
            </a:r>
            <a:r>
              <a:rPr lang="hr-HR" sz="2600" b="1" dirty="0" smtClean="0"/>
              <a:t>43%</a:t>
            </a:r>
            <a:r>
              <a:rPr lang="hr-HR" sz="2600" dirty="0" smtClean="0"/>
              <a:t> parova rastati unutra prvih 15 godina braka</a:t>
            </a:r>
          </a:p>
          <a:p>
            <a:r>
              <a:rPr lang="hr-HR" sz="2600" dirty="0" smtClean="0"/>
              <a:t>Problemi parova i obitelji odgovorni su za približno </a:t>
            </a:r>
            <a:r>
              <a:rPr lang="hr-HR" sz="2600" b="1" dirty="0" smtClean="0"/>
              <a:t>polovinu</a:t>
            </a:r>
            <a:r>
              <a:rPr lang="hr-HR" sz="2600" dirty="0" smtClean="0"/>
              <a:t> svih odlazaka psihoterapeutima</a:t>
            </a:r>
          </a:p>
          <a:p>
            <a:pPr marL="0" indent="0">
              <a:buNone/>
            </a:pPr>
            <a:r>
              <a:rPr lang="hr-HR" sz="2600" dirty="0" smtClean="0"/>
              <a:t>Međutim…</a:t>
            </a:r>
          </a:p>
          <a:p>
            <a:r>
              <a:rPr lang="hr-HR" sz="2600" dirty="0" smtClean="0"/>
              <a:t>Više od 30% parova koji završe zajedničku terapiju </a:t>
            </a:r>
            <a:r>
              <a:rPr lang="hr-HR" sz="2600" b="1" dirty="0" smtClean="0"/>
              <a:t>ne pokazuje </a:t>
            </a:r>
            <a:r>
              <a:rPr lang="hr-HR" sz="2600" dirty="0" smtClean="0"/>
              <a:t>dugoročno poboljšanje</a:t>
            </a:r>
          </a:p>
          <a:p>
            <a:r>
              <a:rPr lang="hr-HR" sz="2600" dirty="0" smtClean="0"/>
              <a:t>Najmanje zadovoljni oni koji sudjeluju u obiteljskoj terapiji</a:t>
            </a:r>
          </a:p>
          <a:p>
            <a:r>
              <a:rPr lang="hr-HR" sz="2600" dirty="0" smtClean="0"/>
              <a:t>Terapija parova vs. Nepostojanje terapije        Terapija parova povećala zadovoljstvo</a:t>
            </a:r>
          </a:p>
          <a:p>
            <a:pPr marL="0" indent="0" algn="ctr">
              <a:buNone/>
            </a:pPr>
            <a:r>
              <a:rPr lang="hr-HR" sz="2600" b="1" dirty="0" smtClean="0"/>
              <a:t>KBT najučinkovitija u smanjenju doživljaja muke i patnje u odnosu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ight Arrow 3"/>
          <p:cNvSpPr/>
          <p:nvPr/>
        </p:nvSpPr>
        <p:spPr>
          <a:xfrm>
            <a:off x="6255016" y="5218771"/>
            <a:ext cx="331637" cy="2007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90610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Tehnike i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1"/>
            <a:ext cx="9949773" cy="3882779"/>
          </a:xfrm>
        </p:spPr>
        <p:txBody>
          <a:bodyPr>
            <a:normAutofit fontScale="92500" lnSpcReduction="20000"/>
          </a:bodyPr>
          <a:lstStyle/>
          <a:p>
            <a:r>
              <a:rPr lang="hr-HR" sz="2600" b="1" dirty="0" smtClean="0"/>
              <a:t>Problem-</a:t>
            </a:r>
            <a:r>
              <a:rPr lang="hr-HR" sz="2600" b="1" dirty="0" err="1" smtClean="0"/>
              <a:t>solving</a:t>
            </a:r>
            <a:r>
              <a:rPr lang="hr-HR" sz="2600" b="1" dirty="0" smtClean="0"/>
              <a:t> </a:t>
            </a:r>
          </a:p>
          <a:p>
            <a:r>
              <a:rPr lang="hr-HR" sz="2600" dirty="0" smtClean="0"/>
              <a:t>Principi uspješnog rješavanja problema:</a:t>
            </a:r>
          </a:p>
          <a:p>
            <a:r>
              <a:rPr lang="hr-HR" sz="2600" dirty="0" smtClean="0"/>
              <a:t>postavljanje </a:t>
            </a:r>
            <a:r>
              <a:rPr lang="hr-HR" sz="2600" dirty="0"/>
              <a:t>dnevnog reda, </a:t>
            </a:r>
            <a:endParaRPr lang="hr-HR" sz="2600" dirty="0" smtClean="0"/>
          </a:p>
          <a:p>
            <a:r>
              <a:rPr lang="hr-HR" sz="2600" dirty="0" smtClean="0"/>
              <a:t>pozitivno </a:t>
            </a:r>
            <a:r>
              <a:rPr lang="hr-HR" sz="2600" dirty="0"/>
              <a:t>i specifično definiranje problema,  </a:t>
            </a:r>
            <a:endParaRPr lang="hr-HR" sz="2600" dirty="0" smtClean="0"/>
          </a:p>
          <a:p>
            <a:r>
              <a:rPr lang="hr-HR" sz="2600" dirty="0" smtClean="0"/>
              <a:t>raspravljanje </a:t>
            </a:r>
            <a:r>
              <a:rPr lang="hr-HR" sz="2600" dirty="0"/>
              <a:t>o svakom problemu pojedinačno (ne </a:t>
            </a:r>
            <a:r>
              <a:rPr lang="hr-HR" sz="2600" dirty="0" smtClean="0"/>
              <a:t>o više problema od </a:t>
            </a:r>
            <a:r>
              <a:rPr lang="hr-HR" sz="2600" dirty="0"/>
              <a:t>jednom), </a:t>
            </a:r>
            <a:endParaRPr lang="hr-HR" sz="2600" dirty="0" smtClean="0"/>
          </a:p>
          <a:p>
            <a:r>
              <a:rPr lang="hr-HR" sz="2600" dirty="0" smtClean="0"/>
              <a:t>fokusiranost </a:t>
            </a:r>
            <a:r>
              <a:rPr lang="hr-HR" sz="2600" dirty="0"/>
              <a:t>na traženje rješenja, a ne na </a:t>
            </a:r>
            <a:r>
              <a:rPr lang="hr-HR" sz="2600" dirty="0" smtClean="0"/>
              <a:t>okrivljavanje </a:t>
            </a:r>
          </a:p>
          <a:p>
            <a:r>
              <a:rPr lang="hr-HR" sz="2600" dirty="0" smtClean="0"/>
              <a:t>uzajaman </a:t>
            </a:r>
            <a:r>
              <a:rPr lang="hr-HR" sz="2600" dirty="0"/>
              <a:t>kompromis</a:t>
            </a:r>
            <a:r>
              <a:rPr lang="hr-HR" sz="2600" dirty="0" smtClean="0"/>
              <a:t> </a:t>
            </a:r>
            <a:endParaRPr lang="hr-HR" sz="2600" dirty="0"/>
          </a:p>
          <a:p>
            <a:r>
              <a:rPr lang="hr-HR" sz="2600" dirty="0" smtClean="0"/>
              <a:t>Prepreke za uspješno rješavanje problema: razlike </a:t>
            </a:r>
            <a:r>
              <a:rPr lang="hr-HR" sz="2600" dirty="0"/>
              <a:t>u odnosu moći unutar odnosa, stilovi utjecaja u odnosu, vjerovanja koja mogu </a:t>
            </a:r>
            <a:r>
              <a:rPr lang="hr-HR" sz="2600" dirty="0" smtClean="0"/>
              <a:t>ometati </a:t>
            </a:r>
            <a:r>
              <a:rPr lang="hr-HR" sz="2600" dirty="0"/>
              <a:t>problem-</a:t>
            </a:r>
            <a:r>
              <a:rPr lang="hr-HR" sz="2600" dirty="0" err="1"/>
              <a:t>solving</a:t>
            </a:r>
            <a:endParaRPr lang="hr-HR" sz="26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84791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Specifični problemi u terapiji parova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Krizne situacije</a:t>
            </a:r>
          </a:p>
          <a:p>
            <a:r>
              <a:rPr lang="hr-HR" dirty="0"/>
              <a:t>1. Ukratko </a:t>
            </a:r>
            <a:r>
              <a:rPr lang="hr-HR" dirty="0" err="1"/>
              <a:t>konceptualizirati</a:t>
            </a:r>
            <a:r>
              <a:rPr lang="hr-HR" dirty="0"/>
              <a:t> problem </a:t>
            </a:r>
            <a:endParaRPr lang="hr-HR" dirty="0" smtClean="0"/>
          </a:p>
          <a:p>
            <a:r>
              <a:rPr lang="hr-HR" dirty="0" smtClean="0"/>
              <a:t>2</a:t>
            </a:r>
            <a:r>
              <a:rPr lang="hr-HR" dirty="0"/>
              <a:t>. Naučiti ih da promatraju osjećaje i identificiraju AM </a:t>
            </a:r>
            <a:endParaRPr lang="hr-HR" dirty="0" smtClean="0"/>
          </a:p>
          <a:p>
            <a:r>
              <a:rPr lang="hr-HR" dirty="0" smtClean="0"/>
              <a:t>3</a:t>
            </a:r>
            <a:r>
              <a:rPr lang="hr-HR" dirty="0"/>
              <a:t>. Istraživanje alternativnih odgovora i ponašanja </a:t>
            </a:r>
            <a:endParaRPr lang="hr-HR" dirty="0" smtClean="0"/>
          </a:p>
          <a:p>
            <a:r>
              <a:rPr lang="hr-HR" dirty="0" smtClean="0"/>
              <a:t>4</a:t>
            </a:r>
            <a:r>
              <a:rPr lang="hr-HR" dirty="0"/>
              <a:t>. Uvježbavati 2 i 3 korak u uredu </a:t>
            </a:r>
            <a:endParaRPr lang="hr-HR" dirty="0" smtClean="0"/>
          </a:p>
          <a:p>
            <a:r>
              <a:rPr lang="hr-HR" dirty="0" smtClean="0"/>
              <a:t>5</a:t>
            </a:r>
            <a:r>
              <a:rPr lang="hr-HR" dirty="0"/>
              <a:t>. </a:t>
            </a:r>
            <a:r>
              <a:rPr lang="hr-HR" dirty="0" smtClean="0"/>
              <a:t>Dogovoriti </a:t>
            </a:r>
            <a:r>
              <a:rPr lang="hr-HR" dirty="0"/>
              <a:t>što prije sljedeći termin dolaska na terapiju </a:t>
            </a:r>
            <a:endParaRPr lang="hr-HR" dirty="0" smtClean="0"/>
          </a:p>
          <a:p>
            <a:r>
              <a:rPr lang="hr-HR" dirty="0" smtClean="0"/>
              <a:t>6</a:t>
            </a:r>
            <a:r>
              <a:rPr lang="hr-HR" dirty="0"/>
              <a:t>. Procjena o nastavku zajedničkog života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313584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Specifični problemi u terapiji parova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Nasilje u odnosu</a:t>
            </a:r>
          </a:p>
          <a:p>
            <a:r>
              <a:rPr lang="hr-HR" dirty="0"/>
              <a:t>Izvanbračne afere</a:t>
            </a:r>
          </a:p>
          <a:p>
            <a:r>
              <a:rPr lang="hr-HR" dirty="0"/>
              <a:t>Kada jedan član para želi prekid, a drugi ne</a:t>
            </a:r>
          </a:p>
          <a:p>
            <a:r>
              <a:rPr lang="hr-HR" dirty="0"/>
              <a:t>Psihijatrijski poremećaji članova para</a:t>
            </a:r>
          </a:p>
          <a:p>
            <a:r>
              <a:rPr lang="hr-HR" dirty="0"/>
              <a:t>Homoseksualni parovi</a:t>
            </a:r>
          </a:p>
          <a:p>
            <a:r>
              <a:rPr lang="hr-HR" dirty="0"/>
              <a:t>Kulturalni faktori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73126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Kraj terapijskog procesa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Zadnja seansa – pregled naučenih strategija  i koraci problem-</a:t>
            </a:r>
            <a:r>
              <a:rPr lang="hr-HR" dirty="0" err="1" smtClean="0"/>
              <a:t>solvinga</a:t>
            </a:r>
            <a:r>
              <a:rPr lang="hr-HR" dirty="0" smtClean="0"/>
              <a:t> za rješavanje budućih poteškoća</a:t>
            </a:r>
          </a:p>
          <a:p>
            <a:r>
              <a:rPr lang="hr-HR" dirty="0" smtClean="0"/>
              <a:t>Seanse praćenja:</a:t>
            </a:r>
          </a:p>
          <a:p>
            <a:r>
              <a:rPr lang="hr-HR" dirty="0" smtClean="0"/>
              <a:t>Provjera koje su to tehnike i vještine njihovu vezu održale funkcionalnom i zadovoljavajućom</a:t>
            </a:r>
          </a:p>
          <a:p>
            <a:r>
              <a:rPr lang="hr-HR" dirty="0" smtClean="0"/>
              <a:t>Rješavanje problema koje par do sada nije uspio samostalno uspješno riješiti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395447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Kontraindikacije za partnersku terapiju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600" dirty="0" smtClean="0"/>
              <a:t>Visoki rizik ili postojanje fizičkog nasilja u odnosu</a:t>
            </a:r>
          </a:p>
          <a:p>
            <a:r>
              <a:rPr lang="hr-HR" sz="2600" dirty="0" smtClean="0"/>
              <a:t>Jedan član para emocionalno angažiraniji u sekundarnom nego primarnom odnosu i  želi prekinuti primarni odnos</a:t>
            </a:r>
          </a:p>
          <a:p>
            <a:r>
              <a:rPr lang="hr-HR" sz="2600" dirty="0" smtClean="0"/>
              <a:t>Postojanje psihičkog poremećaja kod jednog ili oba partnera</a:t>
            </a:r>
          </a:p>
          <a:p>
            <a:r>
              <a:rPr lang="hr-HR" sz="2600" dirty="0" smtClean="0">
                <a:solidFill>
                  <a:schemeClr val="accent2">
                    <a:lumMod val="75000"/>
                  </a:schemeClr>
                </a:solidFill>
              </a:rPr>
              <a:t>Nedovoljna stručnost terapeuta</a:t>
            </a:r>
            <a:endParaRPr lang="hr-HR" sz="2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06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Hvala na pažnji!</a:t>
            </a:r>
            <a:endParaRPr lang="hr-HR" dirty="0"/>
          </a:p>
        </p:txBody>
      </p:sp>
      <p:pic>
        <p:nvPicPr>
          <p:cNvPr id="1026" name="Picture 2" descr="https://encrypted-tbn1.gstatic.com/images?q=tbn:ANd9GcRElZpvcWRdGEQrAQt3Q8jqQcj-Q0_zSm7FwmerkMZBmLgNsPfkK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594" y="3021013"/>
            <a:ext cx="2926812" cy="265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200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Ciljevi terapije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Identificiranje shema i vjerovanja o odnosima općenito, te vjerovanja i misli o aktualnoj vezi</a:t>
            </a:r>
          </a:p>
          <a:p>
            <a:r>
              <a:rPr lang="hr-HR" sz="2800" dirty="0" smtClean="0"/>
              <a:t>Modifikacija nerealističnih očekivanja u odnosu</a:t>
            </a:r>
          </a:p>
          <a:p>
            <a:r>
              <a:rPr lang="hr-HR" sz="2800" dirty="0" smtClean="0"/>
              <a:t>Ispravljanje pogrešnih atribucija u interakciji u odnosu</a:t>
            </a:r>
          </a:p>
          <a:p>
            <a:r>
              <a:rPr lang="hr-HR" sz="2800" dirty="0" smtClean="0"/>
              <a:t>Korištenje samonavođenja u svrhu smanjenja destruktivnih interakcija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45491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Iskrivljena vjerovanja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891408" cy="3824413"/>
          </a:xfrm>
        </p:spPr>
        <p:txBody>
          <a:bodyPr>
            <a:normAutofit/>
          </a:bodyPr>
          <a:lstStyle/>
          <a:p>
            <a:r>
              <a:rPr lang="hr-HR" sz="2600" dirty="0" smtClean="0"/>
              <a:t>Često neslaganje glede toga jesu li vjerovanja iskrivljena</a:t>
            </a:r>
          </a:p>
          <a:p>
            <a:r>
              <a:rPr lang="hr-HR" sz="2600" dirty="0" smtClean="0"/>
              <a:t>Iskrivljenja – dio uobičajenog </a:t>
            </a:r>
            <a:r>
              <a:rPr lang="hr-HR" sz="2600" dirty="0"/>
              <a:t>načina mišljenja </a:t>
            </a:r>
            <a:r>
              <a:rPr lang="hr-HR" sz="2600" dirty="0" smtClean="0"/>
              <a:t>pojedinaca </a:t>
            </a:r>
          </a:p>
          <a:p>
            <a:r>
              <a:rPr lang="hr-HR" sz="2600" dirty="0" smtClean="0"/>
              <a:t>U terapiji se radi na </a:t>
            </a:r>
            <a:r>
              <a:rPr lang="hr-HR" sz="2600" b="1" dirty="0" smtClean="0"/>
              <a:t>zajedničkom</a:t>
            </a:r>
            <a:r>
              <a:rPr lang="hr-HR" sz="2600" dirty="0" smtClean="0"/>
              <a:t> definiranju  i restrukturiranju ključnih principa i sustava vjerovanja</a:t>
            </a:r>
          </a:p>
          <a:p>
            <a:pPr marL="0" indent="0" algn="r">
              <a:buNone/>
            </a:pPr>
            <a:r>
              <a:rPr lang="hr-HR" sz="2600" i="1" dirty="0" smtClean="0"/>
              <a:t>                                                          </a:t>
            </a:r>
            <a:r>
              <a:rPr lang="hr-HR" sz="2600" dirty="0" smtClean="0"/>
              <a:t>mogućnost pružanja uzajamne                  podrške kasnije u procesu terapije</a:t>
            </a:r>
            <a:endParaRPr lang="hr-HR" sz="26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633618" y="4143983"/>
            <a:ext cx="1274957" cy="892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389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Nerealistična očekivanja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Očekivanja                 distorzije                  nerealistični zahtjevi </a:t>
            </a:r>
          </a:p>
          <a:p>
            <a:r>
              <a:rPr lang="hr-HR" dirty="0" smtClean="0"/>
              <a:t>Snažan utjecaj na dinamiku odnosa</a:t>
            </a:r>
          </a:p>
          <a:p>
            <a:endParaRPr lang="hr-HR" dirty="0"/>
          </a:p>
          <a:p>
            <a:r>
              <a:rPr lang="hr-HR" b="1" dirty="0" err="1" smtClean="0"/>
              <a:t>A.Beck</a:t>
            </a:r>
            <a:r>
              <a:rPr lang="hr-HR" b="1" dirty="0" smtClean="0"/>
              <a:t>, </a:t>
            </a:r>
            <a:r>
              <a:rPr lang="hr-HR" b="1" dirty="0" err="1" smtClean="0"/>
              <a:t>A.Elis</a:t>
            </a:r>
            <a:r>
              <a:rPr lang="hr-HR" b="1" dirty="0" smtClean="0"/>
              <a:t> &amp; Co.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nerealistična očekivanja       frustracija i razočaranje          negativne interakcije</a:t>
            </a:r>
          </a:p>
          <a:p>
            <a:pPr marL="0" indent="0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b="1" i="1" dirty="0" smtClean="0"/>
              <a:t>„Ljubav se događa i održava spontano”</a:t>
            </a:r>
            <a:endParaRPr lang="hr-HR" b="1" i="1" dirty="0"/>
          </a:p>
        </p:txBody>
      </p:sp>
      <p:sp>
        <p:nvSpPr>
          <p:cNvPr id="4" name="Right Arrow 3"/>
          <p:cNvSpPr/>
          <p:nvPr/>
        </p:nvSpPr>
        <p:spPr>
          <a:xfrm>
            <a:off x="3144644" y="2661509"/>
            <a:ext cx="978408" cy="275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ight Arrow 5"/>
          <p:cNvSpPr/>
          <p:nvPr/>
        </p:nvSpPr>
        <p:spPr>
          <a:xfrm>
            <a:off x="4311811" y="4508103"/>
            <a:ext cx="334536" cy="4460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ight Arrow 7"/>
          <p:cNvSpPr/>
          <p:nvPr/>
        </p:nvSpPr>
        <p:spPr>
          <a:xfrm>
            <a:off x="5483091" y="2661509"/>
            <a:ext cx="978408" cy="275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ight Arrow 8"/>
          <p:cNvSpPr/>
          <p:nvPr/>
        </p:nvSpPr>
        <p:spPr>
          <a:xfrm>
            <a:off x="7647894" y="4511114"/>
            <a:ext cx="334536" cy="4460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8074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Atribucije uzročnosti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Tzv. „okrivljavanje” u odnosu</a:t>
            </a:r>
          </a:p>
          <a:p>
            <a:r>
              <a:rPr lang="hr-HR" dirty="0" smtClean="0"/>
              <a:t>Međusobno okrivljavanje i odbijanje preuzimanje odgovornosti za probleme</a:t>
            </a:r>
          </a:p>
          <a:p>
            <a:r>
              <a:rPr lang="hr-HR" dirty="0"/>
              <a:t>eksternalizacija krivnje i pogrešno </a:t>
            </a:r>
            <a:r>
              <a:rPr lang="hr-HR" dirty="0" err="1"/>
              <a:t>atribuiranje</a:t>
            </a:r>
            <a:r>
              <a:rPr lang="hr-HR" dirty="0"/>
              <a:t> problema </a:t>
            </a:r>
            <a:endParaRPr lang="hr-HR" dirty="0" smtClean="0"/>
          </a:p>
          <a:p>
            <a:r>
              <a:rPr lang="hr-HR" dirty="0" smtClean="0"/>
              <a:t> proces restrukturiranja         prihvaćanje odgovornosti za probleme u odnosu</a:t>
            </a:r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5" name="Right Arrow 4"/>
          <p:cNvSpPr/>
          <p:nvPr/>
        </p:nvSpPr>
        <p:spPr>
          <a:xfrm>
            <a:off x="4646348" y="4664220"/>
            <a:ext cx="334536" cy="4460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7674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Metode procjene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pPr marL="457200" indent="-457200">
              <a:buFont typeface="+mj-lt"/>
              <a:buAutoNum type="arabicPeriod"/>
            </a:pPr>
            <a:r>
              <a:rPr lang="hr-HR" sz="2800" dirty="0" smtClean="0"/>
              <a:t>Zajednički intervjui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800" dirty="0" smtClean="0"/>
              <a:t>Inventari i upitnici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800" dirty="0" smtClean="0"/>
              <a:t>Individualni intervjui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416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70847"/>
            <a:ext cx="9601196" cy="1303867"/>
          </a:xfrm>
        </p:spPr>
        <p:txBody>
          <a:bodyPr/>
          <a:lstStyle/>
          <a:p>
            <a:r>
              <a:rPr lang="hr-HR" dirty="0" smtClean="0"/>
              <a:t>1.Zajednički intervju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5947" y="1847813"/>
            <a:ext cx="10066504" cy="4776723"/>
          </a:xfrm>
        </p:spPr>
        <p:txBody>
          <a:bodyPr>
            <a:normAutofit fontScale="92500" lnSpcReduction="20000"/>
          </a:bodyPr>
          <a:lstStyle/>
          <a:p>
            <a:r>
              <a:rPr lang="hr-HR" sz="2600" dirty="0" smtClean="0"/>
              <a:t>početni </a:t>
            </a:r>
            <a:r>
              <a:rPr lang="hr-HR" sz="2600" dirty="0"/>
              <a:t>dojam </a:t>
            </a:r>
            <a:r>
              <a:rPr lang="hr-HR" sz="2600" dirty="0" smtClean="0"/>
              <a:t>o načinu interakcije </a:t>
            </a:r>
            <a:r>
              <a:rPr lang="hr-HR" sz="2600" dirty="0"/>
              <a:t>u </a:t>
            </a:r>
            <a:r>
              <a:rPr lang="hr-HR" sz="2600" dirty="0" smtClean="0"/>
              <a:t>paru</a:t>
            </a:r>
          </a:p>
          <a:p>
            <a:r>
              <a:rPr lang="hr-HR" sz="2600" dirty="0" smtClean="0"/>
              <a:t>prikupljanje informacija </a:t>
            </a:r>
            <a:r>
              <a:rPr lang="hr-HR" sz="2600" dirty="0"/>
              <a:t>o pozadini </a:t>
            </a:r>
            <a:r>
              <a:rPr lang="hr-HR" sz="2600" dirty="0" smtClean="0"/>
              <a:t>problema 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2600" dirty="0" smtClean="0"/>
              <a:t>u </a:t>
            </a:r>
            <a:r>
              <a:rPr lang="hr-HR" sz="2600" dirty="0"/>
              <a:t>kojim okolnostima se par upoznao</a:t>
            </a:r>
            <a:r>
              <a:rPr lang="hr-HR" sz="2600" dirty="0" smtClean="0"/>
              <a:t>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2600" dirty="0" smtClean="0"/>
              <a:t> </a:t>
            </a:r>
            <a:r>
              <a:rPr lang="hr-HR" sz="2600" dirty="0"/>
              <a:t>žive li </a:t>
            </a:r>
            <a:r>
              <a:rPr lang="hr-HR" sz="2600" dirty="0" smtClean="0"/>
              <a:t>zajedno</a:t>
            </a:r>
            <a:r>
              <a:rPr lang="hr-HR" sz="2600" dirty="0"/>
              <a:t>, </a:t>
            </a:r>
            <a:r>
              <a:rPr lang="hr-HR" sz="2600" dirty="0" smtClean="0"/>
              <a:t>koliko </a:t>
            </a:r>
            <a:r>
              <a:rPr lang="hr-HR" sz="2600" dirty="0"/>
              <a:t>godina su u </a:t>
            </a:r>
            <a:r>
              <a:rPr lang="hr-HR" sz="2600" dirty="0" smtClean="0"/>
              <a:t>braku/žive </a:t>
            </a:r>
            <a:r>
              <a:rPr lang="hr-HR" sz="2600" dirty="0"/>
              <a:t>zajedno</a:t>
            </a:r>
            <a:r>
              <a:rPr lang="hr-HR" sz="2600" dirty="0" smtClean="0"/>
              <a:t>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2600" dirty="0" smtClean="0"/>
              <a:t> </a:t>
            </a:r>
            <a:r>
              <a:rPr lang="hr-HR" sz="2600" dirty="0"/>
              <a:t>jesu li prije ove veze bili u braku ili u dugoj vezi, </a:t>
            </a:r>
            <a:endParaRPr lang="hr-HR" sz="26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hr-HR" sz="2600" dirty="0" smtClean="0"/>
              <a:t>broj </a:t>
            </a:r>
            <a:r>
              <a:rPr lang="hr-HR" sz="2600" dirty="0"/>
              <a:t>i dob djece iz prethodne veze </a:t>
            </a:r>
            <a:r>
              <a:rPr lang="hr-HR" sz="2600" dirty="0" smtClean="0"/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2600" dirty="0" smtClean="0"/>
              <a:t>kratka povijest </a:t>
            </a:r>
            <a:r>
              <a:rPr lang="hr-HR" sz="2600" dirty="0"/>
              <a:t>sadašnjeg </a:t>
            </a:r>
            <a:r>
              <a:rPr lang="hr-HR" sz="2600" dirty="0" smtClean="0"/>
              <a:t>problema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600" dirty="0"/>
              <a:t>Proces prikupljanja informacija ne smije biti prekinut nakon nekoliko prvih </a:t>
            </a:r>
            <a:r>
              <a:rPr lang="hr-HR" sz="2600" dirty="0" smtClean="0"/>
              <a:t>seansa</a:t>
            </a:r>
          </a:p>
          <a:p>
            <a:pPr marL="0" indent="0" algn="ctr">
              <a:buNone/>
            </a:pPr>
            <a:r>
              <a:rPr lang="hr-HR" sz="2600" b="1" i="1" dirty="0" smtClean="0"/>
              <a:t>„Postoji li još nešto što bi trebala znati kako bih mogla razumjeti vaš problem?”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53118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2.Inventari i upitnici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66047"/>
          </a:xfrm>
        </p:spPr>
        <p:txBody>
          <a:bodyPr>
            <a:normAutofit/>
          </a:bodyPr>
          <a:lstStyle/>
          <a:p>
            <a:r>
              <a:rPr lang="hr-HR" dirty="0" smtClean="0"/>
              <a:t>Upitnik bračnih stavova – revidirani (</a:t>
            </a:r>
            <a:r>
              <a:rPr lang="hr-HR" dirty="0" err="1" smtClean="0"/>
              <a:t>Pretzer</a:t>
            </a:r>
            <a:r>
              <a:rPr lang="hr-HR" dirty="0" smtClean="0"/>
              <a:t>, </a:t>
            </a:r>
            <a:r>
              <a:rPr lang="hr-HR" dirty="0" err="1" smtClean="0"/>
              <a:t>Epstein</a:t>
            </a:r>
            <a:r>
              <a:rPr lang="hr-HR" dirty="0" smtClean="0"/>
              <a:t> i Fleming, 1991)</a:t>
            </a:r>
          </a:p>
          <a:p>
            <a:r>
              <a:rPr lang="hr-HR" dirty="0" err="1" smtClean="0"/>
              <a:t>Dijadna</a:t>
            </a:r>
            <a:r>
              <a:rPr lang="hr-HR" dirty="0" smtClean="0"/>
              <a:t> ljestvica prilagodbe (DAS, </a:t>
            </a:r>
            <a:r>
              <a:rPr lang="hr-HR" dirty="0" err="1" smtClean="0"/>
              <a:t>Spanier</a:t>
            </a:r>
            <a:r>
              <a:rPr lang="hr-HR" dirty="0" smtClean="0"/>
              <a:t>, 1976)</a:t>
            </a:r>
          </a:p>
          <a:p>
            <a:r>
              <a:rPr lang="hr-HR" dirty="0" smtClean="0"/>
              <a:t>Upitnik bračne sreće (MHS, Azrin, Master i Jones, 1973)</a:t>
            </a:r>
          </a:p>
          <a:p>
            <a:r>
              <a:rPr lang="hr-HR" dirty="0" smtClean="0"/>
              <a:t>Revidirani inventar bračnog zadovoljstva (MSI, </a:t>
            </a:r>
            <a:r>
              <a:rPr lang="hr-HR" dirty="0" err="1" smtClean="0"/>
              <a:t>Snyder</a:t>
            </a:r>
            <a:r>
              <a:rPr lang="hr-HR" dirty="0" smtClean="0"/>
              <a:t>, 1981)</a:t>
            </a:r>
          </a:p>
          <a:p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Upitnik obrazaca komunikacije (CPQ, </a:t>
            </a:r>
            <a:r>
              <a:rPr lang="hr-HR" dirty="0" err="1" smtClean="0">
                <a:solidFill>
                  <a:schemeClr val="accent2">
                    <a:lumMod val="75000"/>
                  </a:schemeClr>
                </a:solidFill>
              </a:rPr>
              <a:t>Christensen</a:t>
            </a:r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, 1988)</a:t>
            </a:r>
          </a:p>
          <a:p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Upitnik bračnih komunikacija (</a:t>
            </a:r>
            <a:r>
              <a:rPr lang="hr-HR" dirty="0" err="1" smtClean="0">
                <a:solidFill>
                  <a:schemeClr val="accent2">
                    <a:lumMod val="75000"/>
                  </a:schemeClr>
                </a:solidFill>
              </a:rPr>
              <a:t>Bienvenu</a:t>
            </a:r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, 1970)</a:t>
            </a:r>
          </a:p>
          <a:p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Inventar primarne komunikacije (</a:t>
            </a:r>
            <a:r>
              <a:rPr lang="hr-HR" dirty="0" err="1" smtClean="0">
                <a:solidFill>
                  <a:schemeClr val="accent2">
                    <a:lumMod val="75000"/>
                  </a:schemeClr>
                </a:solidFill>
              </a:rPr>
              <a:t>Navaran</a:t>
            </a:r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, 1967)</a:t>
            </a:r>
          </a:p>
        </p:txBody>
      </p:sp>
    </p:spTree>
    <p:extLst>
      <p:ext uri="{BB962C8B-B14F-4D97-AF65-F5344CB8AC3E}">
        <p14:creationId xmlns:p14="http://schemas.microsoft.com/office/powerpoint/2010/main" val="353624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1513</TotalTime>
  <Words>1299</Words>
  <Application>Microsoft Office PowerPoint</Application>
  <PresentationFormat>Custom</PresentationFormat>
  <Paragraphs>220</Paragraphs>
  <Slides>25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Organic</vt:lpstr>
      <vt:lpstr>Kognitivno-bihevioralna terapija za parove</vt:lpstr>
      <vt:lpstr>Uvod</vt:lpstr>
      <vt:lpstr>Ciljevi terapije</vt:lpstr>
      <vt:lpstr>Iskrivljena vjerovanja</vt:lpstr>
      <vt:lpstr>Nerealistična očekivanja</vt:lpstr>
      <vt:lpstr>Atribucije uzročnosti</vt:lpstr>
      <vt:lpstr>Metode procjene</vt:lpstr>
      <vt:lpstr>1.Zajednički intervju</vt:lpstr>
      <vt:lpstr>2.Inventari i upitnici</vt:lpstr>
      <vt:lpstr>PowerPoint Presentation</vt:lpstr>
      <vt:lpstr>3.Individualni intervjui</vt:lpstr>
      <vt:lpstr>Nakon inicijalne procjene</vt:lpstr>
      <vt:lpstr>Tehnike i procedure</vt:lpstr>
      <vt:lpstr>Tehnike i procedure</vt:lpstr>
      <vt:lpstr>Tehnike i procedure</vt:lpstr>
      <vt:lpstr>Tehnike i procedure</vt:lpstr>
      <vt:lpstr>Tehnike i procedure </vt:lpstr>
      <vt:lpstr>Proces učenja efikasnog komuniciranja</vt:lpstr>
      <vt:lpstr> Poteškoće koje sprječavaju stjecanje komunikacijski vještina </vt:lpstr>
      <vt:lpstr>Tehnike i procedure</vt:lpstr>
      <vt:lpstr>Specifični problemi u terapiji parova</vt:lpstr>
      <vt:lpstr>Specifični problemi u terapiji parova</vt:lpstr>
      <vt:lpstr>Kraj terapijskog procesa</vt:lpstr>
      <vt:lpstr>Kontraindikacije za partnersku terapiju</vt:lpstr>
      <vt:lpstr>Hvala na pažnji!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Kahlo</dc:creator>
  <cp:lastModifiedBy>HUBIKOT</cp:lastModifiedBy>
  <cp:revision>85</cp:revision>
  <cp:lastPrinted>2016-01-08T14:18:33Z</cp:lastPrinted>
  <dcterms:created xsi:type="dcterms:W3CDTF">2016-01-01T19:56:26Z</dcterms:created>
  <dcterms:modified xsi:type="dcterms:W3CDTF">2016-01-08T14:18:50Z</dcterms:modified>
</cp:coreProperties>
</file>