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0" r:id="rId3"/>
    <p:sldId id="257" r:id="rId4"/>
    <p:sldId id="259" r:id="rId5"/>
    <p:sldId id="258" r:id="rId6"/>
    <p:sldId id="265" r:id="rId7"/>
    <p:sldId id="270" r:id="rId8"/>
    <p:sldId id="269" r:id="rId9"/>
    <p:sldId id="268" r:id="rId10"/>
    <p:sldId id="267" r:id="rId11"/>
    <p:sldId id="276" r:id="rId12"/>
    <p:sldId id="275" r:id="rId13"/>
    <p:sldId id="274" r:id="rId14"/>
    <p:sldId id="273" r:id="rId15"/>
    <p:sldId id="272" r:id="rId16"/>
    <p:sldId id="266" r:id="rId17"/>
    <p:sldId id="271" r:id="rId18"/>
    <p:sldId id="277" r:id="rId19"/>
    <p:sldId id="278" r:id="rId20"/>
    <p:sldId id="279" r:id="rId21"/>
    <p:sldId id="280" r:id="rId22"/>
    <p:sldId id="281" r:id="rId23"/>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86" d="100"/>
          <a:sy n="86" d="100"/>
        </p:scale>
        <p:origin x="-53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433D916-C91E-46C7-AF1C-ACD9FF28EC8B}" type="datetimeFigureOut">
              <a:rPr lang="sr-Latn-CS" smtClean="0"/>
              <a:pPr/>
              <a:t>5.11.2015</a:t>
            </a:fld>
            <a:endParaRPr lang="hr-HR"/>
          </a:p>
        </p:txBody>
      </p:sp>
      <p:sp>
        <p:nvSpPr>
          <p:cNvPr id="17" name="Footer Placeholder 16"/>
          <p:cNvSpPr>
            <a:spLocks noGrp="1"/>
          </p:cNvSpPr>
          <p:nvPr>
            <p:ph type="ftr" sz="quarter" idx="11"/>
          </p:nvPr>
        </p:nvSpPr>
        <p:spPr/>
        <p:txBody>
          <a:bodyPr/>
          <a:lstStyle/>
          <a:p>
            <a:endParaRPr lang="hr-H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82D9C6D-A601-4386-AE9A-1FDF382AE13E}" type="slidenum">
              <a:rPr lang="hr-HR" smtClean="0"/>
              <a:pPr/>
              <a:t>‹#›</a:t>
            </a:fld>
            <a:endParaRPr lang="hr-H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33D916-C91E-46C7-AF1C-ACD9FF28EC8B}" type="datetimeFigureOut">
              <a:rPr lang="sr-Latn-CS" smtClean="0"/>
              <a:pPr/>
              <a:t>5.11.2015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82D9C6D-A601-4386-AE9A-1FDF382AE13E}" type="slidenum">
              <a:rPr lang="hr-HR" smtClean="0"/>
              <a:pPr/>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82D9C6D-A601-4386-AE9A-1FDF382AE13E}" type="slidenum">
              <a:rPr lang="hr-HR" smtClean="0"/>
              <a:pPr/>
              <a:t>‹#›</a:t>
            </a:fld>
            <a:endParaRPr lang="hr-H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33D916-C91E-46C7-AF1C-ACD9FF28EC8B}" type="datetimeFigureOut">
              <a:rPr lang="sr-Latn-CS" smtClean="0"/>
              <a:pPr/>
              <a:t>5.11.2015</a:t>
            </a:fld>
            <a:endParaRPr lang="hr-HR"/>
          </a:p>
        </p:txBody>
      </p:sp>
      <p:sp>
        <p:nvSpPr>
          <p:cNvPr id="5" name="Footer Placeholder 4"/>
          <p:cNvSpPr>
            <a:spLocks noGrp="1"/>
          </p:cNvSpPr>
          <p:nvPr>
            <p:ph type="ftr" sz="quarter" idx="11"/>
          </p:nvPr>
        </p:nvSpPr>
        <p:spPr/>
        <p:txBody>
          <a:bodyPr/>
          <a:lstStyle/>
          <a:p>
            <a:endParaRPr lang="hr-HR"/>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433D916-C91E-46C7-AF1C-ACD9FF28EC8B}" type="datetimeFigureOut">
              <a:rPr lang="sr-Latn-CS" smtClean="0"/>
              <a:pPr/>
              <a:t>5.11.2015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a:xfrm>
            <a:off x="4361688" y="1026372"/>
            <a:ext cx="457200" cy="441325"/>
          </a:xfrm>
        </p:spPr>
        <p:txBody>
          <a:bodyPr/>
          <a:lstStyle/>
          <a:p>
            <a:fld id="{D82D9C6D-A601-4386-AE9A-1FDF382AE13E}" type="slidenum">
              <a:rPr lang="hr-HR" smtClean="0"/>
              <a:pPr/>
              <a:t>‹#›</a:t>
            </a:fld>
            <a:endParaRPr lang="hr-H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hr-HR"/>
          </a:p>
        </p:txBody>
      </p:sp>
      <p:sp>
        <p:nvSpPr>
          <p:cNvPr id="4" name="Date Placeholder 3"/>
          <p:cNvSpPr>
            <a:spLocks noGrp="1"/>
          </p:cNvSpPr>
          <p:nvPr>
            <p:ph type="dt" sz="half" idx="10"/>
          </p:nvPr>
        </p:nvSpPr>
        <p:spPr/>
        <p:txBody>
          <a:bodyPr/>
          <a:lstStyle/>
          <a:p>
            <a:fld id="{7433D916-C91E-46C7-AF1C-ACD9FF28EC8B}" type="datetimeFigureOut">
              <a:rPr lang="sr-Latn-CS" smtClean="0"/>
              <a:pPr/>
              <a:t>5.11.2015</a:t>
            </a:fld>
            <a:endParaRPr lang="hr-HR"/>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82D9C6D-A601-4386-AE9A-1FDF382AE13E}" type="slidenum">
              <a:rPr lang="hr-HR" smtClean="0"/>
              <a:pPr/>
              <a:t>‹#›</a:t>
            </a:fld>
            <a:endParaRPr lang="hr-H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433D916-C91E-46C7-AF1C-ACD9FF28EC8B}" type="datetimeFigureOut">
              <a:rPr lang="sr-Latn-CS" smtClean="0"/>
              <a:pPr/>
              <a:t>5.11.2015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82D9C6D-A601-4386-AE9A-1FDF382AE13E}" type="slidenum">
              <a:rPr lang="hr-HR" smtClean="0"/>
              <a:pPr/>
              <a:t>‹#›</a:t>
            </a:fld>
            <a:endParaRPr lang="hr-H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433D916-C91E-46C7-AF1C-ACD9FF28EC8B}" type="datetimeFigureOut">
              <a:rPr lang="sr-Latn-CS" smtClean="0"/>
              <a:pPr/>
              <a:t>5.11.2015</a:t>
            </a:fld>
            <a:endParaRPr lang="hr-HR"/>
          </a:p>
        </p:txBody>
      </p:sp>
      <p:sp>
        <p:nvSpPr>
          <p:cNvPr id="8" name="Footer Placeholder 7"/>
          <p:cNvSpPr>
            <a:spLocks noGrp="1"/>
          </p:cNvSpPr>
          <p:nvPr>
            <p:ph type="ftr" sz="quarter" idx="11"/>
          </p:nvPr>
        </p:nvSpPr>
        <p:spPr>
          <a:xfrm>
            <a:off x="304800" y="6409944"/>
            <a:ext cx="3581400" cy="365760"/>
          </a:xfrm>
        </p:spPr>
        <p:txBody>
          <a:bodyPr/>
          <a:lstStyle/>
          <a:p>
            <a:endParaRPr lang="hr-H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82D9C6D-A601-4386-AE9A-1FDF382AE13E}" type="slidenum">
              <a:rPr lang="hr-HR" smtClean="0"/>
              <a:pPr/>
              <a:t>‹#›</a:t>
            </a:fld>
            <a:endParaRPr lang="hr-H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433D916-C91E-46C7-AF1C-ACD9FF28EC8B}" type="datetimeFigureOut">
              <a:rPr lang="sr-Latn-CS" smtClean="0"/>
              <a:pPr/>
              <a:t>5.11.2015</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a:xfrm>
            <a:off x="4343400" y="1036020"/>
            <a:ext cx="457200" cy="441325"/>
          </a:xfrm>
        </p:spPr>
        <p:txBody>
          <a:bodyPr/>
          <a:lstStyle/>
          <a:p>
            <a:fld id="{D82D9C6D-A601-4386-AE9A-1FDF382AE13E}"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433D916-C91E-46C7-AF1C-ACD9FF28EC8B}" type="datetimeFigureOut">
              <a:rPr lang="sr-Latn-CS" smtClean="0"/>
              <a:pPr/>
              <a:t>5.11.2015</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82D9C6D-A601-4386-AE9A-1FDF382AE13E}"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82D9C6D-A601-4386-AE9A-1FDF382AE13E}" type="slidenum">
              <a:rPr lang="hr-HR" smtClean="0"/>
              <a:pPr/>
              <a:t>‹#›</a:t>
            </a:fld>
            <a:endParaRPr lang="hr-H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433D916-C91E-46C7-AF1C-ACD9FF28EC8B}" type="datetimeFigureOut">
              <a:rPr lang="sr-Latn-CS" smtClean="0"/>
              <a:pPr/>
              <a:t>5.11.2015</a:t>
            </a:fld>
            <a:endParaRPr lang="hr-HR"/>
          </a:p>
        </p:txBody>
      </p:sp>
      <p:sp>
        <p:nvSpPr>
          <p:cNvPr id="6" name="Footer Placeholder 5"/>
          <p:cNvSpPr>
            <a:spLocks noGrp="1"/>
          </p:cNvSpPr>
          <p:nvPr>
            <p:ph type="ftr" sz="quarter" idx="11"/>
          </p:nvPr>
        </p:nvSpPr>
        <p:spPr>
          <a:xfrm>
            <a:off x="301752" y="6410848"/>
            <a:ext cx="3383280" cy="365760"/>
          </a:xfrm>
        </p:spPr>
        <p:txBody>
          <a:bodyPr/>
          <a:lstStyle/>
          <a:p>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82D9C6D-A601-4386-AE9A-1FDF382AE13E}" type="slidenum">
              <a:rPr lang="hr-HR" smtClean="0"/>
              <a:pPr/>
              <a:t>‹#›</a:t>
            </a:fld>
            <a:endParaRPr lang="hr-H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433D916-C91E-46C7-AF1C-ACD9FF28EC8B}" type="datetimeFigureOut">
              <a:rPr lang="sr-Latn-CS" smtClean="0"/>
              <a:pPr/>
              <a:t>5.11.2015</a:t>
            </a:fld>
            <a:endParaRPr lang="hr-HR"/>
          </a:p>
        </p:txBody>
      </p:sp>
      <p:sp>
        <p:nvSpPr>
          <p:cNvPr id="6" name="Footer Placeholder 5"/>
          <p:cNvSpPr>
            <a:spLocks noGrp="1"/>
          </p:cNvSpPr>
          <p:nvPr>
            <p:ph type="ftr" sz="quarter" idx="11"/>
          </p:nvPr>
        </p:nvSpPr>
        <p:spPr>
          <a:xfrm>
            <a:off x="301752" y="6410848"/>
            <a:ext cx="3584448" cy="365760"/>
          </a:xfrm>
        </p:spPr>
        <p:txBody>
          <a:bodyPr/>
          <a:lstStyle/>
          <a:p>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433D916-C91E-46C7-AF1C-ACD9FF28EC8B}" type="datetimeFigureOut">
              <a:rPr lang="sr-Latn-CS" smtClean="0"/>
              <a:pPr/>
              <a:t>5.11.2015</a:t>
            </a:fld>
            <a:endParaRPr lang="hr-H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hr-H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82D9C6D-A601-4386-AE9A-1FDF382AE13E}" type="slidenum">
              <a:rPr lang="hr-HR" smtClean="0"/>
              <a:pPr/>
              <a:t>‹#›</a:t>
            </a:fld>
            <a:endParaRPr lang="hr-H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www.save.org/index.cfm?fuseaction=home.viewPage&amp;page_id=705EC833-E77D-2519-FA362EDFA62268C7" TargetMode="External"/><Relationship Id="rId3" Type="http://schemas.openxmlformats.org/officeDocument/2006/relationships/hyperlink" Target="http://www.metanoia.org/suicide/" TargetMode="External"/><Relationship Id="rId7" Type="http://schemas.openxmlformats.org/officeDocument/2006/relationships/hyperlink" Target="https://www.afsp.org/news-events/in-the-news/understanding-suicide-myth-vs.-fact" TargetMode="External"/><Relationship Id="rId2" Type="http://schemas.openxmlformats.org/officeDocument/2006/relationships/hyperlink" Target="http://www.suicidi.info/mitovi.asp" TargetMode="External"/><Relationship Id="rId1" Type="http://schemas.openxmlformats.org/officeDocument/2006/relationships/slideLayout" Target="../slideLayouts/slideLayout2.xml"/><Relationship Id="rId6" Type="http://schemas.openxmlformats.org/officeDocument/2006/relationships/hyperlink" Target="http://www.health.com/health/gallery/0,,20507781_2,00.html" TargetMode="External"/><Relationship Id="rId5" Type="http://schemas.openxmlformats.org/officeDocument/2006/relationships/hyperlink" Target="http://www.suicide.org/suicide-myths.html" TargetMode="External"/><Relationship Id="rId4" Type="http://schemas.openxmlformats.org/officeDocument/2006/relationships/hyperlink" Target="http://lostallhope.com/suicide-methods" TargetMode="External"/><Relationship Id="rId9" Type="http://schemas.openxmlformats.org/officeDocument/2006/relationships/hyperlink" Target="http://www.helpguide.org/articles/suicide-prevention/suicide-prevention-helping-someone-who-is-suicidal.ht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714884"/>
            <a:ext cx="6400800" cy="923916"/>
          </a:xfrm>
        </p:spPr>
        <p:txBody>
          <a:bodyPr>
            <a:normAutofit/>
          </a:bodyPr>
          <a:lstStyle/>
          <a:p>
            <a:r>
              <a:rPr lang="hr-HR" dirty="0" smtClean="0"/>
              <a:t>Ljiljana Bosnić</a:t>
            </a:r>
          </a:p>
          <a:p>
            <a:r>
              <a:rPr lang="hr-HR" dirty="0" smtClean="0"/>
              <a:t>7.11.2015.</a:t>
            </a:r>
            <a:endParaRPr lang="hr-HR" dirty="0"/>
          </a:p>
        </p:txBody>
      </p:sp>
      <p:sp>
        <p:nvSpPr>
          <p:cNvPr id="2" name="Title 1"/>
          <p:cNvSpPr>
            <a:spLocks noGrp="1"/>
          </p:cNvSpPr>
          <p:nvPr>
            <p:ph type="ctrTitle"/>
          </p:nvPr>
        </p:nvSpPr>
        <p:spPr/>
        <p:txBody>
          <a:bodyPr/>
          <a:lstStyle/>
          <a:p>
            <a:r>
              <a:rPr lang="hr-HR" dirty="0" smtClean="0"/>
              <a:t>MITOVI O SAMOUBOJSTVU</a:t>
            </a:r>
            <a:endParaRPr lang="hr-H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5. mit</a:t>
            </a:r>
            <a:endParaRPr lang="hr-HR" dirty="0"/>
          </a:p>
        </p:txBody>
      </p:sp>
      <p:sp>
        <p:nvSpPr>
          <p:cNvPr id="5" name="Content Placeholder 4"/>
          <p:cNvSpPr>
            <a:spLocks noGrp="1"/>
          </p:cNvSpPr>
          <p:nvPr>
            <p:ph sz="half" idx="1"/>
          </p:nvPr>
        </p:nvSpPr>
        <p:spPr/>
        <p:txBody>
          <a:bodyPr>
            <a:normAutofit/>
          </a:bodyPr>
          <a:lstStyle/>
          <a:p>
            <a:r>
              <a:rPr lang="vi-VN" sz="3200" dirty="0"/>
              <a:t>Svako samoubojstvo se može spriječiti. </a:t>
            </a:r>
            <a:r>
              <a:rPr lang="vi-VN" dirty="0" smtClean="0"/>
              <a:t/>
            </a:r>
            <a:br>
              <a:rPr lang="vi-VN" dirty="0" smtClean="0"/>
            </a:br>
            <a:r>
              <a:rPr lang="vi-VN" dirty="0" smtClean="0"/>
              <a:t/>
            </a:r>
            <a:br>
              <a:rPr lang="vi-VN" dirty="0" smtClean="0"/>
            </a:br>
            <a:endParaRPr lang="hr-HR" dirty="0"/>
          </a:p>
        </p:txBody>
      </p:sp>
      <p:sp>
        <p:nvSpPr>
          <p:cNvPr id="6" name="Content Placeholder 5"/>
          <p:cNvSpPr>
            <a:spLocks noGrp="1"/>
          </p:cNvSpPr>
          <p:nvPr>
            <p:ph sz="half" idx="2"/>
          </p:nvPr>
        </p:nvSpPr>
        <p:spPr/>
        <p:txBody>
          <a:bodyPr>
            <a:normAutofit/>
          </a:bodyPr>
          <a:lstStyle/>
          <a:p>
            <a:r>
              <a:rPr lang="vi-VN" dirty="0" smtClean="0"/>
              <a:t>ČINJENICA</a:t>
            </a:r>
            <a:r>
              <a:rPr lang="hr-HR" dirty="0" smtClean="0"/>
              <a:t>: </a:t>
            </a:r>
            <a:r>
              <a:rPr lang="vi-VN" dirty="0" smtClean="0"/>
              <a:t>Bez obzira što pokušamo pomoći, ponekad ne postoji način da se samoubojstvo spriječi. To je rijetko, ali događa se. Većina suicidalnih osoba je neodlučna hoće li nastaviti živjeti ili ne (što prevenciju čini mogućom).</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6. mit</a:t>
            </a:r>
            <a:endParaRPr lang="hr-HR" dirty="0"/>
          </a:p>
        </p:txBody>
      </p:sp>
      <p:sp>
        <p:nvSpPr>
          <p:cNvPr id="5" name="Content Placeholder 4"/>
          <p:cNvSpPr>
            <a:spLocks noGrp="1"/>
          </p:cNvSpPr>
          <p:nvPr>
            <p:ph sz="half" idx="1"/>
          </p:nvPr>
        </p:nvSpPr>
        <p:spPr/>
        <p:txBody>
          <a:bodyPr>
            <a:normAutofit/>
          </a:bodyPr>
          <a:lstStyle/>
          <a:p>
            <a:r>
              <a:rPr lang="vi-VN" sz="2800" dirty="0"/>
              <a:t>Samoubojstvo dolazi bez upozorenja, događa se bez najave. </a:t>
            </a:r>
            <a:r>
              <a:rPr lang="vi-VN" dirty="0" smtClean="0"/>
              <a:t/>
            </a:r>
            <a:br>
              <a:rPr lang="vi-VN" dirty="0" smtClean="0"/>
            </a:br>
            <a:r>
              <a:rPr lang="vi-VN" dirty="0" smtClean="0"/>
              <a:t/>
            </a:r>
            <a:br>
              <a:rPr lang="vi-VN" dirty="0" smtClean="0"/>
            </a:br>
            <a:endParaRPr lang="hr-HR" dirty="0"/>
          </a:p>
        </p:txBody>
      </p:sp>
      <p:sp>
        <p:nvSpPr>
          <p:cNvPr id="6" name="Content Placeholder 5"/>
          <p:cNvSpPr>
            <a:spLocks noGrp="1"/>
          </p:cNvSpPr>
          <p:nvPr>
            <p:ph sz="half" idx="2"/>
          </p:nvPr>
        </p:nvSpPr>
        <p:spPr/>
        <p:txBody>
          <a:bodyPr>
            <a:normAutofit/>
          </a:bodyPr>
          <a:lstStyle/>
          <a:p>
            <a:r>
              <a:rPr lang="vi-VN" dirty="0" smtClean="0"/>
              <a:t>ČINJENICA: Suicidalne osobe obično daju mnogo znakova o svojim namjerama.</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7. mit</a:t>
            </a:r>
            <a:endParaRPr lang="hr-HR" dirty="0"/>
          </a:p>
        </p:txBody>
      </p:sp>
      <p:sp>
        <p:nvSpPr>
          <p:cNvPr id="5" name="Content Placeholder 4"/>
          <p:cNvSpPr>
            <a:spLocks noGrp="1"/>
          </p:cNvSpPr>
          <p:nvPr>
            <p:ph sz="half" idx="1"/>
          </p:nvPr>
        </p:nvSpPr>
        <p:spPr/>
        <p:txBody>
          <a:bodyPr>
            <a:normAutofit/>
          </a:bodyPr>
          <a:lstStyle/>
          <a:p>
            <a:r>
              <a:rPr lang="hr-HR" sz="2800" dirty="0"/>
              <a:t>Većina ljudi koji razmišljaju o samoubojstvu su mentalno bolesni.</a:t>
            </a:r>
            <a:r>
              <a:rPr lang="hr-HR" dirty="0"/>
              <a:t> </a:t>
            </a:r>
            <a:r>
              <a:rPr lang="hr-HR" dirty="0" smtClean="0"/>
              <a:t/>
            </a:r>
            <a:br>
              <a:rPr lang="hr-HR" dirty="0" smtClean="0"/>
            </a:br>
            <a:r>
              <a:rPr lang="hr-HR" dirty="0" smtClean="0"/>
              <a:t/>
            </a:r>
            <a:br>
              <a:rPr lang="hr-HR" dirty="0" smtClean="0"/>
            </a:br>
            <a:endParaRPr lang="hr-HR" dirty="0"/>
          </a:p>
        </p:txBody>
      </p:sp>
      <p:sp>
        <p:nvSpPr>
          <p:cNvPr id="6" name="Content Placeholder 5"/>
          <p:cNvSpPr>
            <a:spLocks noGrp="1"/>
          </p:cNvSpPr>
          <p:nvPr>
            <p:ph sz="half" idx="2"/>
          </p:nvPr>
        </p:nvSpPr>
        <p:spPr/>
        <p:txBody>
          <a:bodyPr>
            <a:normAutofit/>
          </a:bodyPr>
          <a:lstStyle/>
          <a:p>
            <a:r>
              <a:rPr lang="hr-HR" dirty="0" smtClean="0"/>
              <a:t>ČINJENICA: Iako su suicidalne osobe duboko nesretne, nisu nužno i psihički bolesne</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8. mit</a:t>
            </a:r>
            <a:endParaRPr lang="hr-HR" dirty="0"/>
          </a:p>
        </p:txBody>
      </p:sp>
      <p:sp>
        <p:nvSpPr>
          <p:cNvPr id="5" name="Content Placeholder 4"/>
          <p:cNvSpPr>
            <a:spLocks noGrp="1"/>
          </p:cNvSpPr>
          <p:nvPr>
            <p:ph sz="half" idx="1"/>
          </p:nvPr>
        </p:nvSpPr>
        <p:spPr/>
        <p:txBody>
          <a:bodyPr>
            <a:normAutofit/>
          </a:bodyPr>
          <a:lstStyle/>
          <a:p>
            <a:r>
              <a:rPr lang="hr-HR" sz="2800" dirty="0"/>
              <a:t>Neuspjeli pokušaj samoubojstva ne treba uzimati za ozbiljno. </a:t>
            </a:r>
            <a:r>
              <a:rPr lang="hr-HR" dirty="0" smtClean="0"/>
              <a:t/>
            </a:r>
            <a:br>
              <a:rPr lang="hr-HR" dirty="0" smtClean="0"/>
            </a:br>
            <a:endParaRPr lang="hr-HR" dirty="0"/>
          </a:p>
        </p:txBody>
      </p:sp>
      <p:sp>
        <p:nvSpPr>
          <p:cNvPr id="6" name="Content Placeholder 5"/>
          <p:cNvSpPr>
            <a:spLocks noGrp="1"/>
          </p:cNvSpPr>
          <p:nvPr>
            <p:ph sz="half" idx="2"/>
          </p:nvPr>
        </p:nvSpPr>
        <p:spPr/>
        <p:txBody>
          <a:bodyPr>
            <a:normAutofit/>
          </a:bodyPr>
          <a:lstStyle/>
          <a:p>
            <a:r>
              <a:rPr lang="hr-HR" dirty="0" smtClean="0"/>
              <a:t>ČINJENICA: Četiri od pet osoba pokušalo je samoubojstvo bar jednom prije toga. Neuspjeli pokušaj samoubojstva treba uzeti vrlo ozbiljno i takvoj osobi treba pružiti pomoć</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9. mit</a:t>
            </a:r>
            <a:endParaRPr lang="hr-HR" dirty="0"/>
          </a:p>
        </p:txBody>
      </p:sp>
      <p:sp>
        <p:nvSpPr>
          <p:cNvPr id="5" name="Content Placeholder 4"/>
          <p:cNvSpPr>
            <a:spLocks noGrp="1"/>
          </p:cNvSpPr>
          <p:nvPr>
            <p:ph sz="half" idx="1"/>
          </p:nvPr>
        </p:nvSpPr>
        <p:spPr/>
        <p:txBody>
          <a:bodyPr>
            <a:normAutofit fontScale="92500"/>
          </a:bodyPr>
          <a:lstStyle/>
          <a:p>
            <a:r>
              <a:rPr lang="hr-HR" sz="3000" dirty="0"/>
              <a:t>Kada se osoba počne osjećati bolje nakon što je željela ili što je pokušala počiniti samoubojstvo, rizik od slijedećih pokušaja je prošao. </a:t>
            </a:r>
            <a:r>
              <a:rPr lang="hr-HR" dirty="0" smtClean="0"/>
              <a:t/>
            </a:r>
            <a:br>
              <a:rPr lang="hr-HR" dirty="0" smtClean="0"/>
            </a:br>
            <a:endParaRPr lang="hr-HR" dirty="0"/>
          </a:p>
        </p:txBody>
      </p:sp>
      <p:sp>
        <p:nvSpPr>
          <p:cNvPr id="6" name="Content Placeholder 5"/>
          <p:cNvSpPr>
            <a:spLocks noGrp="1"/>
          </p:cNvSpPr>
          <p:nvPr>
            <p:ph sz="half" idx="2"/>
          </p:nvPr>
        </p:nvSpPr>
        <p:spPr/>
        <p:txBody>
          <a:bodyPr>
            <a:normAutofit fontScale="92500"/>
          </a:bodyPr>
          <a:lstStyle/>
          <a:p>
            <a:r>
              <a:rPr lang="hr-HR" dirty="0" smtClean="0"/>
              <a:t>Većina samoubojstava se dogodi upravo onda kada osoba ima dovoljno snage da može, ono o čemu je razmišljala, sprovesti u djelo. To je zbog toga što osoba kada je jako utučena, razmišlja o samoubojstvu, ali nema snage ideju sprovesti u djelo. Čim se stanje malo popravi, ostaje ideja, kojoj se pridružuje i snaga.</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10. mit</a:t>
            </a:r>
            <a:endParaRPr lang="hr-HR" dirty="0"/>
          </a:p>
        </p:txBody>
      </p:sp>
      <p:sp>
        <p:nvSpPr>
          <p:cNvPr id="5" name="Content Placeholder 4"/>
          <p:cNvSpPr>
            <a:spLocks noGrp="1"/>
          </p:cNvSpPr>
          <p:nvPr>
            <p:ph sz="half" idx="1"/>
          </p:nvPr>
        </p:nvSpPr>
        <p:spPr/>
        <p:txBody>
          <a:bodyPr>
            <a:normAutofit/>
          </a:bodyPr>
          <a:lstStyle/>
          <a:p>
            <a:r>
              <a:rPr lang="vi-VN" sz="2800" dirty="0"/>
              <a:t>Vjerovanje da je samoubojstvo uobičajenije među bogatima ili među siromašnima.</a:t>
            </a:r>
            <a:r>
              <a:rPr lang="vi-VN" dirty="0"/>
              <a:t> </a:t>
            </a:r>
            <a:r>
              <a:rPr lang="vi-VN" dirty="0" smtClean="0"/>
              <a:t/>
            </a:r>
            <a:br>
              <a:rPr lang="vi-VN" dirty="0" smtClean="0"/>
            </a:br>
            <a:endParaRPr lang="hr-HR" dirty="0"/>
          </a:p>
        </p:txBody>
      </p:sp>
      <p:sp>
        <p:nvSpPr>
          <p:cNvPr id="6" name="Content Placeholder 5"/>
          <p:cNvSpPr>
            <a:spLocks noGrp="1"/>
          </p:cNvSpPr>
          <p:nvPr>
            <p:ph sz="half" idx="2"/>
          </p:nvPr>
        </p:nvSpPr>
        <p:spPr/>
        <p:txBody>
          <a:bodyPr>
            <a:normAutofit/>
          </a:bodyPr>
          <a:lstStyle/>
          <a:p>
            <a:r>
              <a:rPr lang="vi-VN" dirty="0" smtClean="0"/>
              <a:t>ČINJENICA: Samoubojstvo je je zastupljeno proporcionalno, unutar svih razina i skupina zajednice</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11. mit</a:t>
            </a:r>
            <a:endParaRPr lang="hr-HR" dirty="0"/>
          </a:p>
        </p:txBody>
      </p:sp>
      <p:sp>
        <p:nvSpPr>
          <p:cNvPr id="5" name="Content Placeholder 4"/>
          <p:cNvSpPr>
            <a:spLocks noGrp="1"/>
          </p:cNvSpPr>
          <p:nvPr>
            <p:ph sz="half" idx="1"/>
          </p:nvPr>
        </p:nvSpPr>
        <p:spPr/>
        <p:txBody>
          <a:bodyPr>
            <a:normAutofit/>
          </a:bodyPr>
          <a:lstStyle/>
          <a:p>
            <a:r>
              <a:rPr lang="vi-VN" sz="2800" dirty="0"/>
              <a:t>Samoubojstvo je genetički određeno i </a:t>
            </a:r>
            <a:r>
              <a:rPr lang="vi-VN" sz="2800" dirty="0" smtClean="0"/>
              <a:t>nasljedno</a:t>
            </a:r>
            <a:r>
              <a:rPr lang="hr-HR" sz="2800" dirty="0" smtClean="0"/>
              <a:t>.</a:t>
            </a:r>
            <a:r>
              <a:rPr lang="vi-VN" sz="2800" dirty="0" smtClean="0"/>
              <a:t> </a:t>
            </a:r>
            <a:r>
              <a:rPr lang="vi-VN" sz="2800" dirty="0"/>
              <a:t>Osobe koje jednom postanu suicidalne bit će takve cijeli život </a:t>
            </a:r>
            <a:r>
              <a:rPr lang="vi-VN" dirty="0" smtClean="0"/>
              <a:t/>
            </a:r>
            <a:br>
              <a:rPr lang="vi-VN" dirty="0" smtClean="0"/>
            </a:br>
            <a:endParaRPr lang="hr-HR" dirty="0"/>
          </a:p>
        </p:txBody>
      </p:sp>
      <p:sp>
        <p:nvSpPr>
          <p:cNvPr id="6" name="Content Placeholder 5"/>
          <p:cNvSpPr>
            <a:spLocks noGrp="1"/>
          </p:cNvSpPr>
          <p:nvPr>
            <p:ph sz="half" idx="2"/>
          </p:nvPr>
        </p:nvSpPr>
        <p:spPr/>
        <p:txBody>
          <a:bodyPr>
            <a:normAutofit/>
          </a:bodyPr>
          <a:lstStyle/>
          <a:p>
            <a:r>
              <a:rPr lang="vi-VN" dirty="0" smtClean="0"/>
              <a:t>ČINJENICA: Pojedinci koji razmišljaju o samoubojstvu uglavnom su suicidalni jedan određeni period života</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12. mit</a:t>
            </a:r>
            <a:endParaRPr lang="hr-HR" dirty="0"/>
          </a:p>
        </p:txBody>
      </p:sp>
      <p:sp>
        <p:nvSpPr>
          <p:cNvPr id="5" name="Content Placeholder 4"/>
          <p:cNvSpPr>
            <a:spLocks noGrp="1"/>
          </p:cNvSpPr>
          <p:nvPr>
            <p:ph sz="half" idx="1"/>
          </p:nvPr>
        </p:nvSpPr>
        <p:spPr/>
        <p:txBody>
          <a:bodyPr/>
          <a:lstStyle/>
          <a:p>
            <a:r>
              <a:rPr lang="hr-HR" sz="2800" dirty="0"/>
              <a:t>Suicidalne osobe samo traže pažnju.</a:t>
            </a:r>
          </a:p>
          <a:p>
            <a:endParaRPr lang="hr-HR" dirty="0"/>
          </a:p>
        </p:txBody>
      </p:sp>
      <p:sp>
        <p:nvSpPr>
          <p:cNvPr id="6" name="Content Placeholder 5"/>
          <p:cNvSpPr>
            <a:spLocks noGrp="1"/>
          </p:cNvSpPr>
          <p:nvPr>
            <p:ph sz="half" idx="2"/>
          </p:nvPr>
        </p:nvSpPr>
        <p:spPr/>
        <p:txBody>
          <a:bodyPr/>
          <a:lstStyle/>
          <a:p>
            <a:r>
              <a:rPr lang="hr-HR" dirty="0" smtClean="0"/>
              <a:t>Osobe koje razmišljaju o samoubojstvu i izraze suicidalne ideje, imaju povećan rizik za počinjenje suicida</a:t>
            </a:r>
          </a:p>
          <a:p>
            <a:r>
              <a:rPr lang="en-US" dirty="0"/>
              <a:t>a cry for help, is a cry for help—so help.</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hr-HR" dirty="0" smtClean="0"/>
              <a:t>Dodatni mitovi</a:t>
            </a:r>
            <a:endParaRPr lang="hr-HR" dirty="0"/>
          </a:p>
        </p:txBody>
      </p:sp>
      <p:sp>
        <p:nvSpPr>
          <p:cNvPr id="6" name="Content Placeholder 5"/>
          <p:cNvSpPr>
            <a:spLocks noGrp="1"/>
          </p:cNvSpPr>
          <p:nvPr>
            <p:ph sz="quarter" idx="1"/>
          </p:nvPr>
        </p:nvSpPr>
        <p:spPr/>
        <p:txBody>
          <a:bodyPr>
            <a:normAutofit/>
          </a:bodyPr>
          <a:lstStyle/>
          <a:p>
            <a:r>
              <a:rPr lang="hr-HR" dirty="0"/>
              <a:t>Broj samoubojstava je veći za vrijeme praznika.</a:t>
            </a:r>
          </a:p>
          <a:p>
            <a:r>
              <a:rPr lang="hr-HR" dirty="0"/>
              <a:t>Broj samoubojstava se povećava s nadmorskom visinom.</a:t>
            </a:r>
          </a:p>
          <a:p>
            <a:r>
              <a:rPr lang="hr-HR" dirty="0"/>
              <a:t>Adolescenti su više ugroženi od ostalih dobnih skupina.</a:t>
            </a:r>
          </a:p>
          <a:p>
            <a:r>
              <a:rPr lang="hr-HR" dirty="0"/>
              <a:t>Bijelci  češće pokušavaju samoubosjtvo od ostalih rasa.</a:t>
            </a:r>
          </a:p>
          <a:p>
            <a:r>
              <a:rPr lang="hr-HR" dirty="0"/>
              <a:t>Stil pisanja povezan je s rizikom od samoubojstva.</a:t>
            </a:r>
          </a:p>
          <a:p>
            <a:endParaRPr lang="hr-H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hr-HR" dirty="0" smtClean="0"/>
              <a:t>Dodatni mitovi</a:t>
            </a:r>
            <a:endParaRPr lang="hr-HR" dirty="0"/>
          </a:p>
        </p:txBody>
      </p:sp>
      <p:sp>
        <p:nvSpPr>
          <p:cNvPr id="6" name="Content Placeholder 5"/>
          <p:cNvSpPr>
            <a:spLocks noGrp="1"/>
          </p:cNvSpPr>
          <p:nvPr>
            <p:ph sz="quarter" idx="1"/>
          </p:nvPr>
        </p:nvSpPr>
        <p:spPr>
          <a:xfrm>
            <a:off x="301752" y="1527048"/>
            <a:ext cx="8503920" cy="4259406"/>
          </a:xfrm>
        </p:spPr>
        <p:txBody>
          <a:bodyPr/>
          <a:lstStyle/>
          <a:p>
            <a:r>
              <a:rPr lang="hr-HR" dirty="0"/>
              <a:t>Depresija je uvijek razlog samoubojstva.</a:t>
            </a:r>
            <a:endParaRPr lang="hr-HR" b="1" dirty="0"/>
          </a:p>
          <a:p>
            <a:r>
              <a:rPr lang="hr-HR" dirty="0" smtClean="0"/>
              <a:t>Postoji </a:t>
            </a:r>
            <a:r>
              <a:rPr lang="hr-HR" dirty="0"/>
              <a:t>obiteljska povezanost.</a:t>
            </a:r>
            <a:endParaRPr lang="hr-HR" b="1" dirty="0"/>
          </a:p>
          <a:p>
            <a:r>
              <a:rPr lang="hr-HR" dirty="0"/>
              <a:t>Siromašne zemlje imaju veći postotak suicida.</a:t>
            </a:r>
            <a:endParaRPr lang="hr-HR" b="1" dirty="0"/>
          </a:p>
          <a:p>
            <a:r>
              <a:rPr lang="hr-HR" dirty="0"/>
              <a:t>Većina pokušaja samoubojstva ne uspije.</a:t>
            </a:r>
            <a:endParaRPr lang="hr-HR" b="1" dirty="0"/>
          </a:p>
          <a:p>
            <a:r>
              <a:rPr lang="hr-HR" dirty="0"/>
              <a:t>Samoubojstva su </a:t>
            </a:r>
            <a:r>
              <a:rPr lang="hr-HR" dirty="0" smtClean="0"/>
              <a:t>učestalija </a:t>
            </a:r>
            <a:r>
              <a:rPr lang="hr-HR" dirty="0"/>
              <a:t>nego u prošlosti.</a:t>
            </a:r>
            <a:endParaRPr lang="hr-HR" b="1" dirty="0"/>
          </a:p>
          <a:p>
            <a:endParaRPr lang="hr-H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sz="quarter" idx="1"/>
          </p:nvPr>
        </p:nvSpPr>
        <p:spPr>
          <a:xfrm>
            <a:off x="457200" y="1600201"/>
            <a:ext cx="8229600" cy="3757626"/>
          </a:xfrm>
        </p:spPr>
        <p:txBody>
          <a:bodyPr/>
          <a:lstStyle/>
          <a:p>
            <a:r>
              <a:rPr lang="hr-HR" dirty="0" smtClean="0"/>
              <a:t>1. način pretraživanja</a:t>
            </a:r>
          </a:p>
          <a:p>
            <a:r>
              <a:rPr lang="hr-HR" dirty="0" smtClean="0"/>
              <a:t>2. dojmovi</a:t>
            </a:r>
          </a:p>
          <a:p>
            <a:r>
              <a:rPr lang="hr-HR" dirty="0" smtClean="0"/>
              <a:t>3. rezultati</a:t>
            </a:r>
            <a:endParaRPr lang="hr-H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Dodatni mitovi</a:t>
            </a:r>
            <a:endParaRPr lang="hr-HR" dirty="0"/>
          </a:p>
        </p:txBody>
      </p:sp>
      <p:sp>
        <p:nvSpPr>
          <p:cNvPr id="3" name="Content Placeholder 2"/>
          <p:cNvSpPr>
            <a:spLocks noGrp="1"/>
          </p:cNvSpPr>
          <p:nvPr>
            <p:ph sz="quarter" idx="1"/>
          </p:nvPr>
        </p:nvSpPr>
        <p:spPr/>
        <p:txBody>
          <a:bodyPr/>
          <a:lstStyle/>
          <a:p>
            <a:r>
              <a:rPr lang="hr-HR" dirty="0"/>
              <a:t>Terapija smanjuje rizik od samoubojstva.</a:t>
            </a:r>
            <a:endParaRPr lang="hr-HR" b="1" dirty="0"/>
          </a:p>
          <a:p>
            <a:r>
              <a:rPr lang="hr-HR" dirty="0"/>
              <a:t>Samoubojstva mogu potaknuti na „kopiranje“.</a:t>
            </a:r>
            <a:endParaRPr lang="hr-HR" b="1" dirty="0"/>
          </a:p>
          <a:p>
            <a:r>
              <a:rPr lang="hr-HR" dirty="0"/>
              <a:t>Sve manje ljudi zove telefone za psihološku pomoć.</a:t>
            </a:r>
            <a:endParaRPr lang="hr-HR" b="1" dirty="0"/>
          </a:p>
          <a:p>
            <a:r>
              <a:rPr lang="hr-HR" dirty="0"/>
              <a:t>Samoubojstva su učestalija vikendom.</a:t>
            </a:r>
            <a:endParaRPr lang="hr-HR" b="1" dirty="0"/>
          </a:p>
          <a:p>
            <a:r>
              <a:rPr lang="hr-HR" dirty="0"/>
              <a:t>Muškarci imaju viši rizik od samoubojstva od žena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sz="quarter" idx="1"/>
          </p:nvPr>
        </p:nvSpPr>
        <p:spPr>
          <a:xfrm>
            <a:off x="2857488" y="3071810"/>
            <a:ext cx="2714644" cy="714380"/>
          </a:xfrm>
        </p:spPr>
        <p:txBody>
          <a:bodyPr>
            <a:normAutofit/>
          </a:bodyPr>
          <a:lstStyle/>
          <a:p>
            <a:pPr>
              <a:buNone/>
            </a:pPr>
            <a:r>
              <a:rPr lang="hr-HR" dirty="0" smtClean="0"/>
              <a:t>Hvala na pažnji!</a:t>
            </a:r>
            <a:endParaRPr lang="hr-H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28600"/>
            <a:ext cx="8407556" cy="557194"/>
          </a:xfrm>
        </p:spPr>
        <p:txBody>
          <a:bodyPr>
            <a:normAutofit fontScale="90000"/>
          </a:bodyPr>
          <a:lstStyle/>
          <a:p>
            <a:endParaRPr lang="hr-HR" dirty="0"/>
          </a:p>
        </p:txBody>
      </p:sp>
      <p:sp>
        <p:nvSpPr>
          <p:cNvPr id="3" name="Content Placeholder 2"/>
          <p:cNvSpPr>
            <a:spLocks noGrp="1"/>
          </p:cNvSpPr>
          <p:nvPr>
            <p:ph sz="quarter" idx="1"/>
          </p:nvPr>
        </p:nvSpPr>
        <p:spPr>
          <a:xfrm>
            <a:off x="301752" y="1714488"/>
            <a:ext cx="8503920" cy="4643470"/>
          </a:xfrm>
        </p:spPr>
        <p:txBody>
          <a:bodyPr>
            <a:normAutofit fontScale="85000" lnSpcReduction="20000"/>
          </a:bodyPr>
          <a:lstStyle/>
          <a:p>
            <a:r>
              <a:rPr lang="hr-HR" u="sng" dirty="0" smtClean="0">
                <a:hlinkClick r:id="rId2"/>
              </a:rPr>
              <a:t>http://www.suicidi.info/mitovi.asp</a:t>
            </a:r>
            <a:endParaRPr lang="hr-HR" dirty="0" smtClean="0"/>
          </a:p>
          <a:p>
            <a:r>
              <a:rPr lang="hr-HR" u="sng" dirty="0" smtClean="0">
                <a:hlinkClick r:id="rId3"/>
              </a:rPr>
              <a:t>http://www.metanoia.org/suicide/</a:t>
            </a:r>
            <a:endParaRPr lang="hr-HR" dirty="0" smtClean="0"/>
          </a:p>
          <a:p>
            <a:r>
              <a:rPr lang="hr-HR" u="sng" dirty="0" smtClean="0">
                <a:hlinkClick r:id="rId4"/>
              </a:rPr>
              <a:t>http://lostallhope.com/suicide-methods</a:t>
            </a:r>
            <a:endParaRPr lang="hr-HR" dirty="0" smtClean="0"/>
          </a:p>
          <a:p>
            <a:r>
              <a:rPr lang="hr-HR" u="sng" dirty="0" smtClean="0">
                <a:hlinkClick r:id="rId5"/>
              </a:rPr>
              <a:t>http://www.suicide.org/suicide-myths.html</a:t>
            </a:r>
            <a:endParaRPr lang="hr-HR" dirty="0" smtClean="0"/>
          </a:p>
          <a:p>
            <a:r>
              <a:rPr lang="hr-HR" u="sng" dirty="0" smtClean="0">
                <a:hlinkClick r:id="rId6"/>
              </a:rPr>
              <a:t>http://www.health.com/health/gallery/0,,20507781_2,00.html</a:t>
            </a:r>
            <a:endParaRPr lang="hr-HR" u="sng" dirty="0" smtClean="0"/>
          </a:p>
          <a:p>
            <a:r>
              <a:rPr lang="hr-HR" u="sng" dirty="0" smtClean="0">
                <a:hlinkClick r:id="rId7"/>
              </a:rPr>
              <a:t>https://www.afsp.org/news-events/in-the-news/understanding-suicide-myth-vs.-fact</a:t>
            </a:r>
            <a:endParaRPr lang="hr-HR" dirty="0" smtClean="0"/>
          </a:p>
          <a:p>
            <a:r>
              <a:rPr lang="hr-HR" u="sng" dirty="0" smtClean="0">
                <a:hlinkClick r:id="rId8"/>
              </a:rPr>
              <a:t>http://www.save.org/index.cfm?fuseaction=home.viewPage&amp;page_id=705EC833-E77D-2519-FA362EDFA62268C7</a:t>
            </a:r>
            <a:endParaRPr lang="hr-HR" dirty="0" smtClean="0"/>
          </a:p>
          <a:p>
            <a:r>
              <a:rPr lang="hr-HR" u="sng" dirty="0" smtClean="0">
                <a:hlinkClick r:id="rId9"/>
              </a:rPr>
              <a:t>http://www.helpguide.org/articles/suicide-prevention/suicide-prevention-helping-someone-who-is-suicidal.htm</a:t>
            </a:r>
            <a:endParaRPr lang="hr-HR" dirty="0" smtClean="0"/>
          </a:p>
          <a:p>
            <a:pPr>
              <a:buNone/>
            </a:pPr>
            <a:endParaRPr lang="hr-H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Hrvatski vs. engleski</a:t>
            </a:r>
            <a:endParaRPr lang="hr-HR" dirty="0"/>
          </a:p>
        </p:txBody>
      </p:sp>
      <p:pic>
        <p:nvPicPr>
          <p:cNvPr id="4" name="Content Placeholder 3" descr="mitovi IP.png"/>
          <p:cNvPicPr>
            <a:picLocks noGrp="1" noChangeAspect="1"/>
          </p:cNvPicPr>
          <p:nvPr>
            <p:ph sz="half" idx="1"/>
          </p:nvPr>
        </p:nvPicPr>
        <p:blipFill>
          <a:blip r:embed="rId2"/>
          <a:stretch>
            <a:fillRect/>
          </a:stretch>
        </p:blipFill>
        <p:spPr>
          <a:xfrm>
            <a:off x="457200" y="1643050"/>
            <a:ext cx="4038600" cy="4286280"/>
          </a:xfrm>
        </p:spPr>
      </p:pic>
      <p:pic>
        <p:nvPicPr>
          <p:cNvPr id="6" name="Content Placeholder 5" descr="myths - IP.png"/>
          <p:cNvPicPr>
            <a:picLocks noGrp="1" noChangeAspect="1"/>
          </p:cNvPicPr>
          <p:nvPr>
            <p:ph sz="half" idx="2"/>
          </p:nvPr>
        </p:nvPicPr>
        <p:blipFill>
          <a:blip r:embed="rId3"/>
          <a:stretch>
            <a:fillRect/>
          </a:stretch>
        </p:blipFill>
        <p:spPr>
          <a:xfrm>
            <a:off x="4648200" y="1571612"/>
            <a:ext cx="4038600" cy="4296699"/>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IP vs. incognito</a:t>
            </a:r>
            <a:endParaRPr lang="hr-HR" dirty="0"/>
          </a:p>
        </p:txBody>
      </p:sp>
      <p:pic>
        <p:nvPicPr>
          <p:cNvPr id="14" name="Content Placeholder 13" descr="suicide IP.png"/>
          <p:cNvPicPr>
            <a:picLocks noGrp="1" noChangeAspect="1"/>
          </p:cNvPicPr>
          <p:nvPr>
            <p:ph sz="half" idx="1"/>
          </p:nvPr>
        </p:nvPicPr>
        <p:blipFill>
          <a:blip r:embed="rId2"/>
          <a:stretch>
            <a:fillRect/>
          </a:stretch>
        </p:blipFill>
        <p:spPr>
          <a:xfrm>
            <a:off x="457200" y="1357298"/>
            <a:ext cx="4038600" cy="4714908"/>
          </a:xfrm>
        </p:spPr>
      </p:pic>
      <p:pic>
        <p:nvPicPr>
          <p:cNvPr id="15" name="Content Placeholder 14" descr="suicide incognito.png"/>
          <p:cNvPicPr>
            <a:picLocks noGrp="1" noChangeAspect="1"/>
          </p:cNvPicPr>
          <p:nvPr>
            <p:ph sz="half" idx="2"/>
          </p:nvPr>
        </p:nvPicPr>
        <p:blipFill>
          <a:blip r:embed="rId3"/>
          <a:stretch>
            <a:fillRect/>
          </a:stretch>
        </p:blipFill>
        <p:spPr>
          <a:xfrm>
            <a:off x="4648200" y="1428736"/>
            <a:ext cx="4038600" cy="4643469"/>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Samoubojstvo vs. mitovi</a:t>
            </a:r>
            <a:endParaRPr lang="hr-HR" dirty="0"/>
          </a:p>
        </p:txBody>
      </p:sp>
      <p:pic>
        <p:nvPicPr>
          <p:cNvPr id="7" name="Content Placeholder 6" descr="samoubojstvo Inkognito.png"/>
          <p:cNvPicPr>
            <a:picLocks noGrp="1" noChangeAspect="1"/>
          </p:cNvPicPr>
          <p:nvPr>
            <p:ph sz="half" idx="1"/>
          </p:nvPr>
        </p:nvPicPr>
        <p:blipFill>
          <a:blip r:embed="rId2"/>
          <a:stretch>
            <a:fillRect/>
          </a:stretch>
        </p:blipFill>
        <p:spPr>
          <a:xfrm>
            <a:off x="301625" y="1570799"/>
            <a:ext cx="4038600" cy="4283139"/>
          </a:xfrm>
        </p:spPr>
      </p:pic>
      <p:pic>
        <p:nvPicPr>
          <p:cNvPr id="8" name="Content Placeholder 7" descr="mitovi inkognito.png"/>
          <p:cNvPicPr>
            <a:picLocks noGrp="1" noChangeAspect="1"/>
          </p:cNvPicPr>
          <p:nvPr>
            <p:ph sz="half" idx="2"/>
          </p:nvPr>
        </p:nvPicPr>
        <p:blipFill>
          <a:blip r:embed="rId3"/>
          <a:stretch>
            <a:fillRect/>
          </a:stretch>
        </p:blipFill>
        <p:spPr>
          <a:xfrm>
            <a:off x="4800600" y="1571612"/>
            <a:ext cx="4038600" cy="428628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1.mit</a:t>
            </a:r>
            <a:endParaRPr lang="hr-HR" dirty="0"/>
          </a:p>
        </p:txBody>
      </p:sp>
      <p:sp>
        <p:nvSpPr>
          <p:cNvPr id="5" name="Content Placeholder 4"/>
          <p:cNvSpPr>
            <a:spLocks noGrp="1"/>
          </p:cNvSpPr>
          <p:nvPr>
            <p:ph sz="half" idx="1"/>
          </p:nvPr>
        </p:nvSpPr>
        <p:spPr/>
        <p:txBody>
          <a:bodyPr>
            <a:normAutofit/>
          </a:bodyPr>
          <a:lstStyle/>
          <a:p>
            <a:r>
              <a:rPr lang="hr-HR" sz="2800" dirty="0"/>
              <a:t>Ljudi koji govore o samoubojstvu neće ga nikad počiniti. </a:t>
            </a:r>
          </a:p>
          <a:p>
            <a:endParaRPr lang="hr-HR" dirty="0"/>
          </a:p>
        </p:txBody>
      </p:sp>
      <p:sp>
        <p:nvSpPr>
          <p:cNvPr id="6" name="Content Placeholder 5"/>
          <p:cNvSpPr>
            <a:spLocks noGrp="1"/>
          </p:cNvSpPr>
          <p:nvPr>
            <p:ph sz="half" idx="2"/>
          </p:nvPr>
        </p:nvSpPr>
        <p:spPr/>
        <p:txBody>
          <a:bodyPr>
            <a:normAutofit/>
          </a:bodyPr>
          <a:lstStyle/>
          <a:p>
            <a:r>
              <a:rPr lang="hr-HR" dirty="0"/>
              <a:t>ČINJENICA: Ljudi koji pokušaju, ili učine samoubojstvo prethodno jasno i direktno pričaju o tome, ili iskazuju želju da budu mrtvi.</a:t>
            </a:r>
            <a:r>
              <a:rPr lang="hr-HR" dirty="0" smtClean="0"/>
              <a:t/>
            </a:r>
            <a:br>
              <a:rPr lang="hr-HR" dirty="0" smtClean="0"/>
            </a:br>
            <a:r>
              <a:rPr lang="hr-HR" dirty="0"/>
              <a:t>ČINJENICA: To je poziv za pomoć koju treba pružiti osobi.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2. mit</a:t>
            </a:r>
            <a:endParaRPr lang="hr-HR" dirty="0"/>
          </a:p>
        </p:txBody>
      </p:sp>
      <p:sp>
        <p:nvSpPr>
          <p:cNvPr id="5" name="Content Placeholder 4"/>
          <p:cNvSpPr>
            <a:spLocks noGrp="1"/>
          </p:cNvSpPr>
          <p:nvPr>
            <p:ph sz="half" idx="1"/>
          </p:nvPr>
        </p:nvSpPr>
        <p:spPr/>
        <p:txBody>
          <a:bodyPr>
            <a:normAutofit/>
          </a:bodyPr>
          <a:lstStyle/>
          <a:p>
            <a:r>
              <a:rPr lang="vi-VN" sz="2800" dirty="0"/>
              <a:t>Kad mlada osoba izvrši samoubojstvo to je obično plod impulzivnog ponašanja</a:t>
            </a:r>
            <a:r>
              <a:rPr lang="vi-VN" dirty="0" smtClean="0"/>
              <a:t/>
            </a:r>
            <a:br>
              <a:rPr lang="vi-VN" dirty="0" smtClean="0"/>
            </a:br>
            <a:endParaRPr lang="hr-HR" dirty="0"/>
          </a:p>
        </p:txBody>
      </p:sp>
      <p:sp>
        <p:nvSpPr>
          <p:cNvPr id="6" name="Content Placeholder 5"/>
          <p:cNvSpPr>
            <a:spLocks noGrp="1"/>
          </p:cNvSpPr>
          <p:nvPr>
            <p:ph sz="half" idx="2"/>
          </p:nvPr>
        </p:nvSpPr>
        <p:spPr/>
        <p:txBody>
          <a:bodyPr>
            <a:normAutofit/>
          </a:bodyPr>
          <a:lstStyle/>
          <a:p>
            <a:r>
              <a:rPr lang="vi-VN" dirty="0" smtClean="0"/>
              <a:t>ČINJENICA: Za većinu mladih osoba koje su pokušale ili izvršile samoubojstvo utvrđeno je kako su duže vrijeme razmišljale o tome</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r-HR" dirty="0" smtClean="0"/>
              <a:t>3. mit</a:t>
            </a:r>
            <a:endParaRPr lang="hr-HR" dirty="0"/>
          </a:p>
        </p:txBody>
      </p:sp>
      <p:sp>
        <p:nvSpPr>
          <p:cNvPr id="5" name="Content Placeholder 4"/>
          <p:cNvSpPr>
            <a:spLocks noGrp="1"/>
          </p:cNvSpPr>
          <p:nvPr>
            <p:ph sz="half" idx="1"/>
          </p:nvPr>
        </p:nvSpPr>
        <p:spPr/>
        <p:txBody>
          <a:bodyPr>
            <a:normAutofit/>
          </a:bodyPr>
          <a:lstStyle/>
          <a:p>
            <a:r>
              <a:rPr lang="vi-VN" sz="2800" dirty="0"/>
              <a:t>Razgovor o samoubojstvu je opasan i potiče na njegovo izvršenje. Razgovor o samoubojstvu samo će potaknuti osobu da samoubojstvo i počini.</a:t>
            </a:r>
            <a:r>
              <a:rPr lang="vi-VN" sz="3000" dirty="0"/>
              <a:t> </a:t>
            </a:r>
            <a:r>
              <a:rPr lang="vi-VN" dirty="0" smtClean="0"/>
              <a:t/>
            </a:r>
            <a:br>
              <a:rPr lang="vi-VN" dirty="0" smtClean="0"/>
            </a:br>
            <a:endParaRPr lang="hr-HR" dirty="0"/>
          </a:p>
        </p:txBody>
      </p:sp>
      <p:sp>
        <p:nvSpPr>
          <p:cNvPr id="6" name="Content Placeholder 5"/>
          <p:cNvSpPr>
            <a:spLocks noGrp="1"/>
          </p:cNvSpPr>
          <p:nvPr>
            <p:ph sz="half" idx="2"/>
          </p:nvPr>
        </p:nvSpPr>
        <p:spPr/>
        <p:txBody>
          <a:bodyPr>
            <a:normAutofit/>
          </a:bodyPr>
          <a:lstStyle/>
          <a:p>
            <a:r>
              <a:rPr lang="vi-VN" dirty="0" smtClean="0"/>
              <a:t>ČINJENICA: Potpuno suprotno. Ne razgovarati o samoubojstvu znači odustati od pokušaja da se ono spriječi. Razgovor o toj temi znači brigu za probleme određenog pojedinca.</a:t>
            </a:r>
            <a:br>
              <a:rPr lang="vi-VN" dirty="0" smtClean="0"/>
            </a:br>
            <a:r>
              <a:rPr lang="vi-VN" dirty="0" smtClean="0"/>
              <a:t>Razgovor o samoubojstvu pokazuje da razumijete ozbiljnost situacije i da brinete. </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4. mit</a:t>
            </a:r>
            <a:endParaRPr lang="hr-HR" dirty="0"/>
          </a:p>
        </p:txBody>
      </p:sp>
      <p:sp>
        <p:nvSpPr>
          <p:cNvPr id="4" name="Content Placeholder 3"/>
          <p:cNvSpPr>
            <a:spLocks noGrp="1"/>
          </p:cNvSpPr>
          <p:nvPr>
            <p:ph sz="half" idx="1"/>
          </p:nvPr>
        </p:nvSpPr>
        <p:spPr/>
        <p:txBody>
          <a:bodyPr>
            <a:normAutofit/>
          </a:bodyPr>
          <a:lstStyle/>
          <a:p>
            <a:r>
              <a:rPr lang="hr-HR" dirty="0"/>
              <a:t>Ljudi koji imaju suicidalne namjere snažni su u nakani da umru. Osobe koje su počinile samoubojstvo su željele umrijeti. Ako je osoba odlučila počiniti samoubojstvo nemoguće ju je u tome spriječiti.</a:t>
            </a:r>
            <a:r>
              <a:rPr lang="hr-HR" dirty="0" smtClean="0"/>
              <a:t/>
            </a:r>
            <a:br>
              <a:rPr lang="hr-HR" dirty="0" smtClean="0"/>
            </a:br>
            <a:endParaRPr lang="hr-HR" dirty="0"/>
          </a:p>
        </p:txBody>
      </p:sp>
      <p:sp>
        <p:nvSpPr>
          <p:cNvPr id="5" name="Content Placeholder 4"/>
          <p:cNvSpPr>
            <a:spLocks noGrp="1"/>
          </p:cNvSpPr>
          <p:nvPr>
            <p:ph sz="half" idx="2"/>
          </p:nvPr>
        </p:nvSpPr>
        <p:spPr/>
        <p:txBody>
          <a:bodyPr>
            <a:normAutofit/>
          </a:bodyPr>
          <a:lstStyle/>
          <a:p>
            <a:r>
              <a:rPr lang="hr-HR" dirty="0" smtClean="0"/>
              <a:t>Većina osoba koje su počinile samoubojstvo je htjela da bol prestane, ne da život prestane. Samoubojstvo osoba vidi kao rješenje nerješivog problema koji donosi neizdrživu bol. </a:t>
            </a:r>
            <a:endParaRPr lang="hr-H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265</TotalTime>
  <Words>696</Words>
  <Application>Microsoft Office PowerPoint</Application>
  <PresentationFormat>On-screen Show (4:3)</PresentationFormat>
  <Paragraphs>73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Civic</vt:lpstr>
      <vt:lpstr>MITOVI O SAMOUBOJSTVU</vt:lpstr>
      <vt:lpstr>Slide 2</vt:lpstr>
      <vt:lpstr>Hrvatski vs. engleski</vt:lpstr>
      <vt:lpstr>IP vs. incognito</vt:lpstr>
      <vt:lpstr>Samoubojstvo vs. mitovi</vt:lpstr>
      <vt:lpstr>1.mit</vt:lpstr>
      <vt:lpstr>2. mit</vt:lpstr>
      <vt:lpstr>3. mit</vt:lpstr>
      <vt:lpstr>4. mit</vt:lpstr>
      <vt:lpstr>5. mit</vt:lpstr>
      <vt:lpstr>6. mit</vt:lpstr>
      <vt:lpstr>7. mit</vt:lpstr>
      <vt:lpstr>8. mit</vt:lpstr>
      <vt:lpstr>9. mit</vt:lpstr>
      <vt:lpstr>10. mit</vt:lpstr>
      <vt:lpstr>11. mit</vt:lpstr>
      <vt:lpstr>12. mit</vt:lpstr>
      <vt:lpstr>Dodatni mitovi</vt:lpstr>
      <vt:lpstr>Dodatni mitovi</vt:lpstr>
      <vt:lpstr>Dodatni mitovi</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MITOVI O SAMOUBOJSTVU</dc:title>
  <dc:creator>Koko</dc:creator>
  <cp:lastModifiedBy>Caladera</cp:lastModifiedBy>
  <cp:revision>30</cp:revision>
  <dcterms:created xsi:type="dcterms:W3CDTF">2015-11-04T12:48:22Z</dcterms:created>
  <dcterms:modified xsi:type="dcterms:W3CDTF">2015-11-05T12:40:18Z</dcterms:modified>
</cp:coreProperties>
</file>