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2" r:id="rId15"/>
    <p:sldId id="273" r:id="rId16"/>
    <p:sldId id="275" r:id="rId17"/>
    <p:sldId id="274" r:id="rId18"/>
    <p:sldId id="276" r:id="rId1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3AE6023-0C8A-46D3-A808-119801E4F139}" type="datetimeFigureOut">
              <a:rPr lang="hr-HR" smtClean="0"/>
              <a:pPr/>
              <a:t>12.11.2015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CA23343-F58B-4872-B4D0-72897C9F4537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icide.org/suicide-myths.html" TargetMode="External"/><Relationship Id="rId7" Type="http://schemas.openxmlformats.org/officeDocument/2006/relationships/hyperlink" Target="http://www.crisiscenterbham.com/images/pdfs/Vol4-suicide_intervention.pdf" TargetMode="External"/><Relationship Id="rId2" Type="http://schemas.openxmlformats.org/officeDocument/2006/relationships/hyperlink" Target="http://www.suicidi.info/mitovi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alueoptions.com/suicide_prev/html%20pages/Myths%20and%20Facts%20About%20Suicide.htm" TargetMode="External"/><Relationship Id="rId5" Type="http://schemas.openxmlformats.org/officeDocument/2006/relationships/hyperlink" Target="https://www.afsp.org/news-events/in-the-news/understanding-suicide-myth-vs.-fact" TargetMode="External"/><Relationship Id="rId4" Type="http://schemas.openxmlformats.org/officeDocument/2006/relationships/hyperlink" Target="http://www.health.com/health/gallery/0,,20507781_2,00.html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192" y="5733256"/>
            <a:ext cx="2480320" cy="769640"/>
          </a:xfrm>
        </p:spPr>
        <p:txBody>
          <a:bodyPr>
            <a:normAutofit/>
          </a:bodyPr>
          <a:lstStyle/>
          <a:p>
            <a:r>
              <a:rPr lang="hr-HR" sz="1600" dirty="0" smtClean="0">
                <a:solidFill>
                  <a:schemeClr val="accent1"/>
                </a:solidFill>
                <a:latin typeface="Comic Sans MS" pitchFamily="66" charset="0"/>
              </a:rPr>
              <a:t>Vdović Tea</a:t>
            </a:r>
          </a:p>
          <a:p>
            <a:r>
              <a:rPr lang="hr-HR" sz="1600" dirty="0" smtClean="0">
                <a:solidFill>
                  <a:schemeClr val="accent1"/>
                </a:solidFill>
                <a:latin typeface="Comic Sans MS" pitchFamily="66" charset="0"/>
              </a:rPr>
              <a:t>Zagreb, 14.11.2015. </a:t>
            </a:r>
            <a:endParaRPr lang="hr-HR" sz="16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0112" y="1268760"/>
            <a:ext cx="3175000" cy="254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MITOVI O SUICIDU</a:t>
            </a:r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9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r-HR" sz="2000" dirty="0" smtClean="0">
                <a:latin typeface="Comic Sans MS" pitchFamily="66" charset="0"/>
              </a:rPr>
              <a:t>Suicid je treći vodeći uzrok smrti kod mladih osoba (15-24</a:t>
            </a:r>
            <a:r>
              <a:rPr lang="en-GB" sz="2000" dirty="0" smtClean="0">
                <a:latin typeface="Comic Sans MS" pitchFamily="66" charset="0"/>
              </a:rPr>
              <a:t> </a:t>
            </a:r>
            <a:r>
              <a:rPr lang="en-GB" sz="2000" dirty="0" err="1" smtClean="0">
                <a:latin typeface="Comic Sans MS" pitchFamily="66" charset="0"/>
              </a:rPr>
              <a:t>godine</a:t>
            </a:r>
            <a:r>
              <a:rPr lang="hr-HR" sz="2000" dirty="0" smtClean="0">
                <a:latin typeface="Comic Sans MS" pitchFamily="66" charset="0"/>
              </a:rPr>
              <a:t>)</a:t>
            </a:r>
          </a:p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1571248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Mladi ljudi nikad ne razmišjaju o suicidu, jer je cijeli život još pred njima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10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9992" y="2636912"/>
            <a:ext cx="3657600" cy="3886200"/>
          </a:xfrm>
        </p:spPr>
        <p:txBody>
          <a:bodyPr>
            <a:normAutofit/>
          </a:bodyPr>
          <a:lstStyle/>
          <a:p>
            <a:r>
              <a:rPr lang="hr-HR" sz="2000" dirty="0" smtClean="0">
                <a:latin typeface="Comic Sans MS" pitchFamily="66" charset="0"/>
              </a:rPr>
              <a:t>Većina osoba koja je suicidalna potraži negdje pomoć</a:t>
            </a:r>
            <a:endParaRPr lang="hr-HR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251520" y="1556792"/>
            <a:ext cx="3657600" cy="1211208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Osobe koje su suicidalne nikad ne traže pomoć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11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409113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sz="2000" dirty="0" smtClean="0">
                <a:latin typeface="Comic Sans MS" pitchFamily="66" charset="0"/>
              </a:rPr>
              <a:t>Većina ljudi misli kako su zimski praznici rizično razdoblje, ali </a:t>
            </a:r>
            <a:r>
              <a:rPr lang="hr-HR" sz="2000" dirty="0" smtClean="0">
                <a:latin typeface="Comic Sans MS" pitchFamily="66" charset="0"/>
              </a:rPr>
              <a:t>pokušaja suicida </a:t>
            </a:r>
            <a:r>
              <a:rPr lang="hr-HR" sz="2000" dirty="0" smtClean="0">
                <a:latin typeface="Comic Sans MS" pitchFamily="66" charset="0"/>
              </a:rPr>
              <a:t>je najmanje u 12</a:t>
            </a:r>
            <a:r>
              <a:rPr lang="en-GB" sz="2000" dirty="0" smtClean="0">
                <a:latin typeface="Comic Sans MS" pitchFamily="66" charset="0"/>
              </a:rPr>
              <a:t>.</a:t>
            </a:r>
            <a:r>
              <a:rPr lang="hr-HR" sz="2000" dirty="0" smtClean="0">
                <a:latin typeface="Comic Sans MS" pitchFamily="66" charset="0"/>
              </a:rPr>
              <a:t> mjesecu, a najviše  u </a:t>
            </a:r>
            <a:r>
              <a:rPr lang="hr-HR" sz="2000" dirty="0" smtClean="0">
                <a:latin typeface="Comic Sans MS" pitchFamily="66" charset="0"/>
              </a:rPr>
              <a:t>proljeće i ljeto</a:t>
            </a:r>
            <a:endParaRPr lang="hr-HR" sz="2000" dirty="0" smtClean="0">
              <a:latin typeface="Comic Sans MS" pitchFamily="66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1067192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Najviše suicida događa se tijekom praznika</a:t>
            </a:r>
          </a:p>
          <a:p>
            <a:endParaRPr lang="hr-H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3645024"/>
            <a:ext cx="2238896" cy="141050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latin typeface="Comic Sans MS" pitchFamily="66" charset="0"/>
              </a:rPr>
              <a:t>MIT 12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2000" dirty="0" smtClean="0">
                <a:latin typeface="Comic Sans MS" pitchFamily="66" charset="0"/>
              </a:rPr>
              <a:t>Mnoge bogate zemlje imaju višu stopu suicida nego zemlje u razvoju </a:t>
            </a:r>
          </a:p>
          <a:p>
            <a:pPr marL="0" indent="0">
              <a:buNone/>
            </a:pPr>
            <a:r>
              <a:rPr lang="hr-HR" sz="2000" dirty="0" smtClean="0">
                <a:latin typeface="Comic Sans MS" pitchFamily="66" charset="0"/>
              </a:rPr>
              <a:t>- Najniže stope suicida zabilježene u Brazilu i Dominikanskoj republici </a:t>
            </a:r>
          </a:p>
          <a:p>
            <a:pPr marL="0" indent="0">
              <a:buNone/>
            </a:pPr>
            <a:r>
              <a:rPr lang="hr-HR" sz="2000" dirty="0" smtClean="0">
                <a:latin typeface="Comic Sans MS" pitchFamily="66" charset="0"/>
              </a:rPr>
              <a:t>- Najviše stope suicida zabilježene u Japanu, Rusiji i Francuskoj</a:t>
            </a:r>
          </a:p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1283216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Siromašne zemlje imaju višu stopu suicida 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543800" cy="1143000"/>
          </a:xfrm>
        </p:spPr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13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dirty="0" smtClean="0">
                <a:latin typeface="Comic Sans MS" pitchFamily="66" charset="0"/>
              </a:rPr>
              <a:t>- Većina </a:t>
            </a:r>
            <a:r>
              <a:rPr lang="hr-HR" sz="2000" dirty="0" smtClean="0">
                <a:latin typeface="Comic Sans MS" pitchFamily="66" charset="0"/>
              </a:rPr>
              <a:t>suicida se događa početkom tjedna </a:t>
            </a:r>
          </a:p>
          <a:p>
            <a:pPr marL="0" indent="0" algn="just">
              <a:buNone/>
            </a:pPr>
            <a:r>
              <a:rPr lang="hr-HR" sz="2000" dirty="0" smtClean="0">
                <a:latin typeface="Comic Sans MS" pitchFamily="66" charset="0"/>
              </a:rPr>
              <a:t>- </a:t>
            </a:r>
            <a:r>
              <a:rPr lang="hr-HR" sz="2000" dirty="0" smtClean="0">
                <a:latin typeface="Comic Sans MS" pitchFamily="66" charset="0"/>
              </a:rPr>
              <a:t>Stresnije </a:t>
            </a:r>
            <a:r>
              <a:rPr lang="hr-HR" sz="2000" dirty="0" smtClean="0">
                <a:latin typeface="Comic Sans MS" pitchFamily="66" charset="0"/>
              </a:rPr>
              <a:t>vrijeme za osobe nego kraj tjedna</a:t>
            </a:r>
            <a:endParaRPr lang="hr-HR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Suicidi su češći vikendom 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  <p:pic>
        <p:nvPicPr>
          <p:cNvPr id="1026" name="Picture 2" descr="C:\Documents and Settings\tea.vdovic\Desktop\days_of_the_week_checklist-d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77072"/>
            <a:ext cx="1929284" cy="12872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7543800" cy="1143000"/>
          </a:xfrm>
        </p:spPr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14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27984" y="2492896"/>
            <a:ext cx="3657600" cy="3886200"/>
          </a:xfrm>
        </p:spPr>
        <p:txBody>
          <a:bodyPr/>
          <a:lstStyle/>
          <a:p>
            <a:r>
              <a:rPr lang="hr-HR" sz="2000" dirty="0" smtClean="0">
                <a:latin typeface="Comic Sans MS" pitchFamily="66" charset="0"/>
              </a:rPr>
              <a:t>Pronalazak najboljeg tretmana </a:t>
            </a:r>
            <a:r>
              <a:rPr lang="hr-HR" sz="2000" dirty="0" smtClean="0">
                <a:latin typeface="Comic Sans MS" pitchFamily="66" charset="0"/>
              </a:rPr>
              <a:t>zahtjeva </a:t>
            </a:r>
            <a:r>
              <a:rPr lang="hr-HR" sz="2000" dirty="0" smtClean="0">
                <a:latin typeface="Comic Sans MS" pitchFamily="66" charset="0"/>
              </a:rPr>
              <a:t>vremena, no može značajno smanjiti rizik za suicid</a:t>
            </a:r>
          </a:p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995184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Psihoterapija i/ili lijekovi ne pomažu 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Mitovi......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395536" y="2060848"/>
            <a:ext cx="3719264" cy="4187552"/>
          </a:xfrm>
        </p:spPr>
        <p:txBody>
          <a:bodyPr/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Stil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pisanja povezan je s rizikom od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suicida.</a:t>
            </a: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uicid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je genetički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određen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nasljed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an.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Osobe koje jednom postanu suicidalne bit će takve cijeli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život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.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427984" y="2060848"/>
            <a:ext cx="3657600" cy="3886200"/>
          </a:xfrm>
        </p:spPr>
        <p:txBody>
          <a:bodyPr>
            <a:normAutofit lnSpcReduction="10000"/>
          </a:bodyPr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Broj samoubojstava se povećava s nadmorskom visinom.</a:t>
            </a: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Samoubojstvo dolazi bez upozorenja, događa se bez najave. </a:t>
            </a: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r>
              <a:rPr lang="vi-VN" dirty="0" smtClean="0">
                <a:latin typeface="Arial" pitchFamily="34" charset="0"/>
                <a:cs typeface="Arial" pitchFamily="34" charset="0"/>
              </a:rPr>
              <a:t>Svako samoubojstvo se može spriječiti. </a:t>
            </a:r>
            <a:br>
              <a:rPr lang="vi-VN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/>
              <a:t/>
            </a:r>
            <a:br>
              <a:rPr lang="vi-VN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IZVORI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u="sng" dirty="0" smtClean="0">
                <a:hlinkClick r:id="rId2"/>
              </a:rPr>
              <a:t>http://www.suicidi.info/mitovi.asp</a:t>
            </a:r>
            <a:endParaRPr lang="hr-HR" dirty="0" smtClean="0"/>
          </a:p>
          <a:p>
            <a:r>
              <a:rPr lang="hr-HR" u="sng" dirty="0" smtClean="0">
                <a:hlinkClick r:id="rId3"/>
              </a:rPr>
              <a:t>http://www.suicide.org/suicide-myths.html</a:t>
            </a:r>
            <a:endParaRPr lang="hr-HR" dirty="0" smtClean="0"/>
          </a:p>
          <a:p>
            <a:r>
              <a:rPr lang="hr-HR" u="sng" dirty="0" smtClean="0">
                <a:hlinkClick r:id="rId4"/>
              </a:rPr>
              <a:t>http://www.health.com/health/gallery/0,,20507781_2,00.html</a:t>
            </a:r>
            <a:endParaRPr lang="hr-HR" u="sng" dirty="0" smtClean="0"/>
          </a:p>
          <a:p>
            <a:r>
              <a:rPr lang="hr-HR" u="sng" dirty="0" smtClean="0">
                <a:hlinkClick r:id="rId5"/>
              </a:rPr>
              <a:t>https://www.afsp.org/news-events/in-the-news/understanding-suicide-myth-vs.-fact</a:t>
            </a:r>
            <a:endParaRPr lang="hr-HR" dirty="0" smtClean="0"/>
          </a:p>
          <a:p>
            <a:r>
              <a:rPr lang="hr-HR" dirty="0" smtClean="0">
                <a:hlinkClick r:id="rId6"/>
              </a:rPr>
              <a:t>http://</a:t>
            </a:r>
            <a:r>
              <a:rPr lang="hr-HR" dirty="0" smtClean="0">
                <a:hlinkClick r:id="rId6"/>
              </a:rPr>
              <a:t>www.valueoptions.com/suicide_prev/html%20pages/Myths%20and%20Facts%20About%20Suicide.htm</a:t>
            </a:r>
            <a:endParaRPr lang="hr-HR" dirty="0" smtClean="0"/>
          </a:p>
          <a:p>
            <a:r>
              <a:rPr lang="hr-HR" dirty="0" smtClean="0">
                <a:hlinkClick r:id="rId7"/>
              </a:rPr>
              <a:t>http://</a:t>
            </a:r>
            <a:r>
              <a:rPr lang="hr-HR" dirty="0" smtClean="0">
                <a:hlinkClick r:id="rId7"/>
              </a:rPr>
              <a:t>www.crisiscenterbham.com/images/pdfs/Vol4-suicide_intervention.pdf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hr-HR" dirty="0" smtClean="0"/>
              <a:t>HVALA NA PAŽNJI !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1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41631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 smtClean="0">
                <a:latin typeface="Comic Sans MS" pitchFamily="66" charset="0"/>
              </a:rPr>
              <a:t>- </a:t>
            </a:r>
            <a:r>
              <a:rPr lang="hr-HR" sz="2200" dirty="0" smtClean="0">
                <a:latin typeface="Comic Sans MS" pitchFamily="66" charset="0"/>
              </a:rPr>
              <a:t>U više od 80% slučajeva potencijalne samoubojice najavljuju svoju namjeru prije nego što će pokušati </a:t>
            </a:r>
            <a:r>
              <a:rPr lang="hr-HR" sz="2200" dirty="0" smtClean="0">
                <a:latin typeface="Comic Sans MS" pitchFamily="66" charset="0"/>
              </a:rPr>
              <a:t>samoubojstvo, </a:t>
            </a:r>
            <a:r>
              <a:rPr lang="hr-HR" sz="2200" dirty="0" smtClean="0">
                <a:latin typeface="Comic Sans MS" pitchFamily="66" charset="0"/>
              </a:rPr>
              <a:t>a u velikom broju je i izreknu prijateljima, kolegama ili obitelji</a:t>
            </a:r>
          </a:p>
          <a:p>
            <a:pPr marL="0" indent="0">
              <a:buNone/>
            </a:pPr>
            <a:r>
              <a:rPr lang="hr-HR" sz="2200" dirty="0" smtClean="0">
                <a:latin typeface="Comic Sans MS" pitchFamily="66" charset="0"/>
              </a:rPr>
              <a:t>- Osoba koja pokuša ili učini samoubojstvo prethodno jasno i direktno priča o tome, želeći tako </a:t>
            </a:r>
            <a:r>
              <a:rPr lang="hr-HR" sz="2200" dirty="0" smtClean="0">
                <a:latin typeface="Comic Sans MS" pitchFamily="66" charset="0"/>
              </a:rPr>
              <a:t>dobiti </a:t>
            </a:r>
            <a:r>
              <a:rPr lang="hr-HR" sz="2200" dirty="0" smtClean="0">
                <a:latin typeface="Comic Sans MS" pitchFamily="66" charset="0"/>
              </a:rPr>
              <a:t>podršku jer to je poziv za pomoć</a:t>
            </a:r>
          </a:p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1427232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Ljudi koji govore o samoubojstvu neće ga nikad poč</a:t>
            </a:r>
            <a:r>
              <a:rPr lang="en-GB" dirty="0" err="1" smtClean="0">
                <a:latin typeface="Comic Sans MS" pitchFamily="66" charset="0"/>
              </a:rPr>
              <a:t>i</a:t>
            </a:r>
            <a:r>
              <a:rPr lang="hr-HR" dirty="0" smtClean="0">
                <a:latin typeface="Comic Sans MS" pitchFamily="66" charset="0"/>
              </a:rPr>
              <a:t>niti. </a:t>
            </a:r>
            <a:endParaRPr lang="hr-HR" dirty="0" smtClean="0">
              <a:latin typeface="Comic Sans MS" pitchFamily="66" charset="0"/>
            </a:endParaRP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69720"/>
            <a:ext cx="3429000" cy="491128"/>
          </a:xfrm>
        </p:spPr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2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355976" y="2564904"/>
            <a:ext cx="3657600" cy="3886200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hr-HR" sz="2200" dirty="0" smtClean="0">
                <a:latin typeface="Comic Sans MS" pitchFamily="66" charset="0"/>
              </a:rPr>
              <a:t>Većina ljudi koja pokuša ili počini samoubojstvo očajnički želi živjeti</a:t>
            </a:r>
          </a:p>
          <a:p>
            <a:pPr>
              <a:buFontTx/>
              <a:buChar char="-"/>
            </a:pPr>
            <a:r>
              <a:rPr lang="hr-HR" sz="2200" dirty="0" smtClean="0">
                <a:latin typeface="Comic Sans MS" pitchFamily="66" charset="0"/>
              </a:rPr>
              <a:t>Samoubojstvo vide kao rješenje za njih nerješivog problema koji donosi neizdrživu bol. Većina osoba koje su počinile samoubojstvo htjela je ukloniti bol – što je nešto posve drugačije od oduzimanja života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1715264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Osobe koje su počinile samoubojstvo željele su umrijeti</a:t>
            </a:r>
          </a:p>
          <a:p>
            <a:endParaRPr lang="hr-H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1640" y="3789040"/>
            <a:ext cx="1999134" cy="132551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3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5976" y="2564904"/>
            <a:ext cx="3657600" cy="38862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sz="2000" dirty="0" smtClean="0">
                <a:latin typeface="Comic Sans MS" pitchFamily="66" charset="0"/>
              </a:rPr>
              <a:t>Iako su osobe koje razmišljaju o samoubojstvu duboko nesretne, nisu nužno i psihički bolesne.  </a:t>
            </a:r>
          </a:p>
          <a:p>
            <a:pPr>
              <a:buFontTx/>
              <a:buChar char="-"/>
            </a:pPr>
            <a:r>
              <a:rPr lang="hr-HR" sz="2000" dirty="0" smtClean="0">
                <a:latin typeface="Comic Sans MS" pitchFamily="66" charset="0"/>
              </a:rPr>
              <a:t>Neke osobe koje počine samoubojstvo jesu psihički bolesne, ali to nije uvjet da bi osoba počinila samoubojstvo</a:t>
            </a:r>
          </a:p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1427232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Većina ljudi koji razmišljaju o samoubojstvu su mentalno bolesni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</a:t>
            </a:r>
            <a:r>
              <a:rPr lang="hr-HR" dirty="0" smtClean="0"/>
              <a:t>: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4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2000" dirty="0" smtClean="0">
                <a:latin typeface="Comic Sans MS" pitchFamily="66" charset="0"/>
              </a:rPr>
              <a:t>Neuspjeli pokušaj </a:t>
            </a:r>
            <a:r>
              <a:rPr lang="hr-HR" sz="2000" dirty="0" smtClean="0">
                <a:latin typeface="Comic Sans MS" pitchFamily="66" charset="0"/>
              </a:rPr>
              <a:t>samoubojstva treba uzeti vrlo ozbiljno i takvoj osobi treba pružiti pomoć, jer četiri od pet osoba pokušalo je samoubojstvo bar jednom prije toga</a:t>
            </a:r>
            <a:endParaRPr lang="hr-HR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1427232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Neuspjeli pokušaj samoubojstva ne treba uzimati za ozbiljno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5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hr-HR" sz="2000" dirty="0" smtClean="0">
                <a:latin typeface="Comic Sans MS" pitchFamily="66" charset="0"/>
              </a:rPr>
              <a:t>Rizik i dalje postoji, jer većina samoubojstava dogodi se upravo onda kada osoba skupi dovoljno snage da može ono o čemu je razmišljala, sprovesti u djelo</a:t>
            </a:r>
            <a:endParaRPr lang="hr-HR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2363336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Kada se osoba počne osjećati bolje nakon što je željela ili pokušala počiniti samoubojstvo, rizik od sljedećih pokušaja je prošao</a:t>
            </a:r>
          </a:p>
          <a:p>
            <a:pPr algn="ctr"/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6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427984" y="2564904"/>
            <a:ext cx="3657600" cy="3886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 smtClean="0">
                <a:latin typeface="Comic Sans MS" pitchFamily="66" charset="0"/>
              </a:rPr>
              <a:t>- Pitajući osobu razmišlja </a:t>
            </a:r>
            <a:r>
              <a:rPr lang="en-GB" dirty="0" err="1" smtClean="0">
                <a:latin typeface="Comic Sans MS" pitchFamily="66" charset="0"/>
              </a:rPr>
              <a:t>li</a:t>
            </a:r>
            <a:r>
              <a:rPr lang="en-GB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o suicidu toj osobi ne daje ideju za suicid </a:t>
            </a:r>
          </a:p>
          <a:p>
            <a:pPr marL="0" indent="0" algn="just">
              <a:buFontTx/>
              <a:buChar char="-"/>
            </a:pPr>
            <a:r>
              <a:rPr lang="hr-HR" dirty="0" smtClean="0">
                <a:latin typeface="Comic Sans MS" pitchFamily="66" charset="0"/>
              </a:rPr>
              <a:t> Ne </a:t>
            </a:r>
            <a:r>
              <a:rPr lang="hr-HR" dirty="0" smtClean="0">
                <a:latin typeface="Comic Sans MS" pitchFamily="66" charset="0"/>
              </a:rPr>
              <a:t>razgovarati o samoubojstvu znači odustati od pokušaja da se ono spriječi. </a:t>
            </a:r>
            <a:endParaRPr lang="hr-HR" dirty="0" smtClean="0">
              <a:latin typeface="Comic Sans MS" pitchFamily="66" charset="0"/>
            </a:endParaRPr>
          </a:p>
          <a:p>
            <a:pPr marL="0" indent="0" algn="just">
              <a:buFontTx/>
              <a:buChar char="-"/>
            </a:pPr>
            <a:r>
              <a:rPr lang="hr-HR" b="1" dirty="0" smtClean="0">
                <a:latin typeface="Comic Sans MS" pitchFamily="66" charset="0"/>
              </a:rPr>
              <a:t> </a:t>
            </a:r>
            <a:r>
              <a:rPr lang="hr-HR" dirty="0" smtClean="0">
                <a:latin typeface="Comic Sans MS" pitchFamily="66" charset="0"/>
              </a:rPr>
              <a:t>Razgovor </a:t>
            </a:r>
            <a:r>
              <a:rPr lang="hr-HR" dirty="0" smtClean="0">
                <a:latin typeface="Comic Sans MS" pitchFamily="66" charset="0"/>
              </a:rPr>
              <a:t>o toj temi znači brigu za probleme pojedinca i razumijevanje ozbiljnosti situacije. Nikako ne znači da osobi "dajete ideju", već joj pokazujete da ste otvoreni čuti sve, koliko god bilo teško</a:t>
            </a:r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1355224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Razgovor o samoubojstvu je opasan i potiče na njegovo izvršenje</a:t>
            </a:r>
          </a:p>
          <a:p>
            <a:endParaRPr lang="hr-H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1640" y="3645024"/>
            <a:ext cx="1789584" cy="12721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7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r-Latn-CS" sz="2000" dirty="0" smtClean="0">
                <a:latin typeface="Comic Sans MS" pitchFamily="66" charset="0"/>
              </a:rPr>
              <a:t>Sve suicidalne misli i ponašanja predstavljaju poziv u pomoć i treba odgovoriti na njih </a:t>
            </a:r>
          </a:p>
          <a:p>
            <a:pPr>
              <a:buFontTx/>
              <a:buChar char="-"/>
            </a:pPr>
            <a:endParaRPr lang="sr-Latn-CS" sz="2000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r-Latn-CS" sz="2000" dirty="0" smtClean="0">
                <a:latin typeface="Comic Sans MS" pitchFamily="66" charset="0"/>
              </a:rPr>
              <a:t>Činjenica da je osoba ranije pokušala sebi  oduzeti  život, trebala bi nas činiti još pažljivijim</a:t>
            </a:r>
            <a:r>
              <a:rPr lang="en-GB" sz="2000" dirty="0" smtClean="0">
                <a:latin typeface="Comic Sans MS" pitchFamily="66" charset="0"/>
              </a:rPr>
              <a:t>a</a:t>
            </a:r>
            <a:r>
              <a:rPr lang="sr-Latn-CS" sz="2000" dirty="0" smtClean="0">
                <a:latin typeface="Comic Sans MS" pitchFamily="66" charset="0"/>
              </a:rPr>
              <a:t> u slušanju i savjetovanju 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1859280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Suicidalne osobe samo traže pažnju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 </a:t>
            </a:r>
            <a:endParaRPr lang="hr-HR" dirty="0">
              <a:latin typeface="Comic Sans MS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4077072"/>
            <a:ext cx="2133600" cy="1600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MIT 8 </a:t>
            </a:r>
            <a:endParaRPr lang="hr-HR" dirty="0">
              <a:latin typeface="Comic Sans MS" pitchFamily="66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427984" y="2564904"/>
            <a:ext cx="3657600" cy="3886200"/>
          </a:xfrm>
        </p:spPr>
        <p:txBody>
          <a:bodyPr/>
          <a:lstStyle/>
          <a:p>
            <a:pPr>
              <a:buFontTx/>
              <a:buChar char="-"/>
            </a:pPr>
            <a:r>
              <a:rPr lang="hr-HR" sz="2000" dirty="0" smtClean="0">
                <a:latin typeface="Comic Sans MS" pitchFamily="66" charset="0"/>
              </a:rPr>
              <a:t>Osobe koje pričaju o suicidu trebaju pomoć</a:t>
            </a:r>
          </a:p>
          <a:p>
            <a:pPr>
              <a:buFontTx/>
              <a:buChar char="-"/>
            </a:pPr>
            <a:r>
              <a:rPr lang="hr-HR" sz="2000" dirty="0" smtClean="0">
                <a:latin typeface="Comic Sans MS" pitchFamily="66" charset="0"/>
              </a:rPr>
              <a:t>Osobe često pričaju o suicida</a:t>
            </a:r>
            <a:r>
              <a:rPr lang="en-GB" sz="2000" dirty="0" smtClean="0">
                <a:latin typeface="Comic Sans MS" pitchFamily="66" charset="0"/>
              </a:rPr>
              <a:t>l</a:t>
            </a:r>
            <a:r>
              <a:rPr lang="hr-HR" sz="2000" dirty="0" smtClean="0">
                <a:latin typeface="Comic Sans MS" pitchFamily="66" charset="0"/>
              </a:rPr>
              <a:t>nim namjerama prije nego što ga počine </a:t>
            </a:r>
          </a:p>
          <a:p>
            <a:pPr>
              <a:buFontTx/>
              <a:buChar char="-"/>
            </a:pPr>
            <a:r>
              <a:rPr lang="hr-HR" sz="2000" dirty="0" smtClean="0">
                <a:latin typeface="Comic Sans MS" pitchFamily="66" charset="0"/>
              </a:rPr>
              <a:t>Razgovor </a:t>
            </a:r>
            <a:r>
              <a:rPr lang="hr-HR" sz="2000" dirty="0" smtClean="0">
                <a:latin typeface="Comic Sans MS" pitchFamily="66" charset="0"/>
              </a:rPr>
              <a:t>o suicidu treba uvijek shvatiti ozbiljno </a:t>
            </a:r>
          </a:p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1715264"/>
          </a:xfrm>
        </p:spPr>
        <p:txBody>
          <a:bodyPr/>
          <a:lstStyle/>
          <a:p>
            <a:pPr algn="ctr"/>
            <a:r>
              <a:rPr lang="hr-HR" dirty="0" smtClean="0">
                <a:latin typeface="Comic Sans MS" pitchFamily="66" charset="0"/>
              </a:rPr>
              <a:t>Ljudi koji pričaju o suicidalnim namjerama pokušavaju manipulirati </a:t>
            </a:r>
            <a:r>
              <a:rPr lang="hr-HR" dirty="0" smtClean="0">
                <a:latin typeface="Comic Sans MS" pitchFamily="66" charset="0"/>
              </a:rPr>
              <a:t>okolinom</a:t>
            </a:r>
            <a:endParaRPr lang="hr-HR" dirty="0" smtClean="0">
              <a:latin typeface="Comic Sans MS" pitchFamily="66" charset="0"/>
            </a:endParaRPr>
          </a:p>
          <a:p>
            <a:pPr algn="ctr"/>
            <a:endParaRPr lang="hr-H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 smtClean="0">
                <a:latin typeface="Comic Sans MS" pitchFamily="66" charset="0"/>
              </a:rPr>
              <a:t>ČINJENICA:</a:t>
            </a:r>
            <a:endParaRPr lang="hr-HR" dirty="0">
              <a:latin typeface="Comic Sans MS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4149080"/>
            <a:ext cx="3324225" cy="1143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666</TotalTime>
  <Words>687</Words>
  <Application>Microsoft Office PowerPoint</Application>
  <PresentationFormat>On-screen Show (4:3)</PresentationFormat>
  <Paragraphs>85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Oriel</vt:lpstr>
      <vt:lpstr>MITOVI O SUICIDU</vt:lpstr>
      <vt:lpstr>MIT 1</vt:lpstr>
      <vt:lpstr>MIT 2</vt:lpstr>
      <vt:lpstr>MIT 3</vt:lpstr>
      <vt:lpstr>MIT 4</vt:lpstr>
      <vt:lpstr>MIT 5</vt:lpstr>
      <vt:lpstr>MIT 6</vt:lpstr>
      <vt:lpstr>MIT 7</vt:lpstr>
      <vt:lpstr>MIT 8 </vt:lpstr>
      <vt:lpstr>MIT 9</vt:lpstr>
      <vt:lpstr>MIT 10</vt:lpstr>
      <vt:lpstr>MIT 11</vt:lpstr>
      <vt:lpstr>MIT 12 </vt:lpstr>
      <vt:lpstr>MIT 13</vt:lpstr>
      <vt:lpstr>MIT 14</vt:lpstr>
      <vt:lpstr>Mitovi......</vt:lpstr>
      <vt:lpstr>IZVORI</vt:lpstr>
      <vt:lpstr>Slide 18</vt:lpstr>
    </vt:vector>
  </TitlesOfParts>
  <Company>OPĆA BOLNICA ZABOK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tea.vdovic</dc:creator>
  <cp:lastModifiedBy>tea.vdovic</cp:lastModifiedBy>
  <cp:revision>72</cp:revision>
  <dcterms:created xsi:type="dcterms:W3CDTF">2015-11-04T09:36:39Z</dcterms:created>
  <dcterms:modified xsi:type="dcterms:W3CDTF">2015-11-12T13:26:20Z</dcterms:modified>
</cp:coreProperties>
</file>