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657" y="0"/>
            <a:ext cx="52763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51038"/>
            <a:ext cx="4953000" cy="2193831"/>
          </a:xfrm>
        </p:spPr>
        <p:txBody>
          <a:bodyPr anchor="b" anchorCtr="0">
            <a:normAutofit/>
            <a:scene3d>
              <a:camera prst="orthographicFront"/>
              <a:lightRig rig="balanced" dir="t"/>
            </a:scene3d>
          </a:bodyPr>
          <a:lstStyle>
            <a:lvl1pPr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04618"/>
            <a:ext cx="5715000" cy="1413475"/>
          </a:xfrm>
        </p:spPr>
        <p:txBody>
          <a:bodyPr>
            <a:normAutofit/>
            <a:scene3d>
              <a:camera prst="orthographicFront"/>
              <a:lightRig rig="twoPt" dir="t"/>
            </a:scene3d>
          </a:bodyPr>
          <a:lstStyle>
            <a:lvl1pPr marL="0" indent="0" algn="l"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7417-B0FD-4379-8F75-5ADBBA3C0957}" type="datetimeFigureOut">
              <a:rPr lang="sr-Latn-CS" smtClean="0"/>
              <a:t>28.1.2015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8640-274E-47EE-951B-8CA8DF66768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7417-B0FD-4379-8F75-5ADBBA3C0957}" type="datetimeFigureOut">
              <a:rPr lang="sr-Latn-CS" smtClean="0"/>
              <a:t>28.1.2015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8640-274E-47EE-951B-8CA8DF66768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1"/>
            <a:ext cx="1676400" cy="5075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1"/>
            <a:ext cx="5867400" cy="5075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7417-B0FD-4379-8F75-5ADBBA3C0957}" type="datetimeFigureOut">
              <a:rPr lang="sr-Latn-CS" smtClean="0"/>
              <a:t>28.1.2015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8640-274E-47EE-951B-8CA8DF66768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7417-B0FD-4379-8F75-5ADBBA3C0957}" type="datetimeFigureOut">
              <a:rPr lang="sr-Latn-CS" smtClean="0"/>
              <a:t>28.1.2015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8640-274E-47EE-951B-8CA8DF66768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00" y="2590800"/>
            <a:ext cx="5943600" cy="1447800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balanced" dir="t"/>
            </a:scene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2900" y="4038601"/>
            <a:ext cx="5943600" cy="1143000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woPt" dir="t"/>
            </a:scene3d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80000"/>
              <a:buFont typeface="Wingdings" pitchFamily="2" charset="2"/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7417-B0FD-4379-8F75-5ADBBA3C0957}" type="datetimeFigureOut">
              <a:rPr lang="sr-Latn-CS" smtClean="0"/>
              <a:t>28.1.2015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8640-274E-47EE-951B-8CA8DF66768B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Picture 8" descr="Air title.png"/>
          <p:cNvPicPr>
            <a:picLocks noChangeAspect="1"/>
          </p:cNvPicPr>
          <p:nvPr/>
        </p:nvPicPr>
        <p:blipFill>
          <a:blip r:embed="rId2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Font typeface="Wingdings" pitchFamily="2" charset="2"/>
              <a:buChar char="Ë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7417-B0FD-4379-8F75-5ADBBA3C0957}" type="datetimeFigureOut">
              <a:rPr lang="sr-Latn-CS" smtClean="0"/>
              <a:t>28.1.2015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8640-274E-47EE-951B-8CA8DF66768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7417-B0FD-4379-8F75-5ADBBA3C0957}" type="datetimeFigureOut">
              <a:rPr lang="sr-Latn-CS" smtClean="0"/>
              <a:t>28.1.2015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8640-274E-47EE-951B-8CA8DF66768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7417-B0FD-4379-8F75-5ADBBA3C0957}" type="datetimeFigureOut">
              <a:rPr lang="sr-Latn-CS" smtClean="0"/>
              <a:t>28.1.2015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8640-274E-47EE-951B-8CA8DF66768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7417-B0FD-4379-8F75-5ADBBA3C0957}" type="datetimeFigureOut">
              <a:rPr lang="sr-Latn-CS" smtClean="0"/>
              <a:t>28.1.2015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8640-274E-47EE-951B-8CA8DF66768B}" type="slidenum">
              <a:rPr lang="hr-HR" smtClean="0"/>
              <a:t>‹#›</a:t>
            </a:fld>
            <a:endParaRPr lang="hr-HR"/>
          </a:p>
        </p:txBody>
      </p:sp>
      <p:pic>
        <p:nvPicPr>
          <p:cNvPr id="5" name="Picture 4" descr="Air title.png"/>
          <p:cNvPicPr>
            <a:picLocks noChangeAspect="1"/>
          </p:cNvPicPr>
          <p:nvPr/>
        </p:nvPicPr>
        <p:blipFill>
          <a:blip r:embed="rId2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936750"/>
          </a:xfrm>
        </p:spPr>
        <p:txBody>
          <a:bodyPr anchor="ctr" anchorCtr="0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38200"/>
            <a:ext cx="36576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9"/>
            <a:ext cx="2703513" cy="26368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7417-B0FD-4379-8F75-5ADBBA3C0957}" type="datetimeFigureOut">
              <a:rPr lang="sr-Latn-CS" smtClean="0"/>
              <a:t>28.1.2015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8640-274E-47EE-951B-8CA8DF66768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93675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38200"/>
            <a:ext cx="3657600" cy="4572000"/>
          </a:xfrm>
          <a:prstGeom prst="rect">
            <a:avLst/>
          </a:prstGeom>
          <a:ln>
            <a:noFill/>
          </a:ln>
          <a:effectLst>
            <a:reflection blurRad="42700" stA="30000" endPos="20000" dist="40000" dir="5400000" sy="-100000" algn="bl" rotWithShape="0"/>
          </a:effectLst>
          <a:scene3d>
            <a:camera prst="perspectiveContrastingLeftFacing">
              <a:rot lat="295432" lon="20402243" rev="52222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8"/>
            <a:ext cx="2703512" cy="26368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6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7417-B0FD-4379-8F75-5ADBBA3C0957}" type="datetimeFigureOut">
              <a:rPr lang="sr-Latn-CS" smtClean="0"/>
              <a:t>28.1.2015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8640-274E-47EE-951B-8CA8DF66768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936377"/>
            <a:ext cx="5943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24BA7417-B0FD-4379-8F75-5ADBBA3C0957}" type="datetimeFigureOut">
              <a:rPr lang="sr-Latn-CS" smtClean="0"/>
              <a:t>28.1.2015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5E038640-274E-47EE-951B-8CA8DF66768B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 descr="dandelion.png"/>
          <p:cNvPicPr>
            <a:picLocks noChangeAspect="1"/>
          </p:cNvPicPr>
          <p:nvPr/>
        </p:nvPicPr>
        <p:blipFill>
          <a:blip r:embed="rId13"/>
          <a:srcRect r="19766" b="20000"/>
          <a:stretch>
            <a:fillRect/>
          </a:stretch>
        </p:blipFill>
        <p:spPr>
          <a:xfrm>
            <a:off x="7772400" y="3200400"/>
            <a:ext cx="1371600" cy="3657600"/>
          </a:xfrm>
          <a:prstGeom prst="rect">
            <a:avLst/>
          </a:prstGeom>
        </p:spPr>
      </p:pic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14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 cap="none" spc="100" baseline="0">
          <a:solidFill>
            <a:schemeClr val="tx2"/>
          </a:solidFill>
          <a:effectLst>
            <a:outerShdw blurRad="127000" algn="ctr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600"/>
        </a:spcBef>
        <a:buSzPct val="80000"/>
        <a:buFont typeface="Wingdings" pitchFamily="2" charset="2"/>
        <a:buChar char="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774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057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2339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262255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4643469"/>
          </a:xfrm>
        </p:spPr>
        <p:txBody>
          <a:bodyPr>
            <a:normAutofit fontScale="90000"/>
          </a:bodyPr>
          <a:lstStyle/>
          <a:p>
            <a:r>
              <a:rPr lang="hr-HR" sz="6700" dirty="0" smtClean="0"/>
              <a:t>PREPORUKE ZA TRETMAN PANIČNOG POREMEĆAJA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			  </a:t>
            </a:r>
            <a:r>
              <a:rPr lang="hr-HR" sz="2400" dirty="0" smtClean="0"/>
              <a:t>Ime i prezime: Vdović Tea</a:t>
            </a:r>
            <a:endParaRPr lang="hr-HR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5786454"/>
            <a:ext cx="6400800" cy="709602"/>
          </a:xfrm>
        </p:spPr>
        <p:txBody>
          <a:bodyPr>
            <a:normAutofit fontScale="25000" lnSpcReduction="20000"/>
          </a:bodyPr>
          <a:lstStyle/>
          <a:p>
            <a:endParaRPr lang="hr-HR" dirty="0" smtClean="0"/>
          </a:p>
          <a:p>
            <a:pPr algn="ctr"/>
            <a:r>
              <a:rPr lang="hr-HR" sz="4400" dirty="0" smtClean="0"/>
              <a:t>U Zagrebu,   07.02.2015.</a:t>
            </a:r>
          </a:p>
          <a:p>
            <a:pPr algn="ctr"/>
            <a:r>
              <a:rPr lang="hr-HR" sz="4400" dirty="0" smtClean="0"/>
              <a:t>Praktikum II   </a:t>
            </a:r>
            <a:endParaRPr lang="hr-HR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KOGNITIVNE INTERVENCIJE(4)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34" y="1142984"/>
            <a:ext cx="5143536" cy="5286412"/>
          </a:xfrm>
        </p:spPr>
        <p:txBody>
          <a:bodyPr/>
          <a:lstStyle/>
          <a:p>
            <a:r>
              <a:rPr lang="hr-HR" dirty="0" smtClean="0"/>
              <a:t>IDENTIFICIRANJE I PROMJENA DISFUNKCIONALNIH SHEMA</a:t>
            </a:r>
          </a:p>
          <a:p>
            <a:pPr>
              <a:buNone/>
            </a:pPr>
            <a:r>
              <a:rPr lang="hr-HR" dirty="0" smtClean="0"/>
              <a:t>SHEME = konstrukti na dubljoj razini koje pacijent koristi u razmišljanju o sebi, drugima i svijetu ()</a:t>
            </a:r>
          </a:p>
          <a:p>
            <a:pPr algn="ctr">
              <a:buNone/>
            </a:pPr>
            <a:r>
              <a:rPr lang="hr-HR" dirty="0" smtClean="0"/>
              <a:t>“</a:t>
            </a:r>
            <a:r>
              <a:rPr lang="hr-HR" i="1" dirty="0" smtClean="0"/>
              <a:t>Centralna shema za pacijente s paničnim poremećajem jest da je svijet opasno mjesto te da su oni ranjivi i bespomoćni u susretu sa opasnošću</a:t>
            </a:r>
            <a:r>
              <a:rPr lang="hr-HR" dirty="0" smtClean="0"/>
              <a:t>”</a:t>
            </a:r>
          </a:p>
          <a:p>
            <a:pPr>
              <a:buFontTx/>
              <a:buChar char="-"/>
            </a:pPr>
            <a:r>
              <a:rPr lang="hr-HR" dirty="0" smtClean="0"/>
              <a:t>Sheme se indirektno mijenjaju radom na automatskim mislima i pretpostavkama</a:t>
            </a:r>
          </a:p>
          <a:p>
            <a:pPr>
              <a:buFontTx/>
              <a:buChar char="-"/>
            </a:pPr>
            <a:r>
              <a:rPr lang="hr-HR" dirty="0" smtClean="0"/>
              <a:t>Primjer : dvadesetosmogodišnji muškarac, pati 6 godina od paničnog poremećaja; </a:t>
            </a:r>
          </a:p>
          <a:p>
            <a:pPr>
              <a:buNone/>
            </a:pPr>
            <a:endParaRPr lang="hr-HR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884" y="1357298"/>
            <a:ext cx="2743200" cy="3886200"/>
          </a:xfrm>
        </p:spPr>
        <p:txBody>
          <a:bodyPr/>
          <a:lstStyle/>
          <a:p>
            <a:endParaRPr lang="hr-H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BIHEVIORALNE INTERVENCIJE(1)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472" y="1428736"/>
            <a:ext cx="3771928" cy="4408503"/>
          </a:xfrm>
        </p:spPr>
        <p:txBody>
          <a:bodyPr/>
          <a:lstStyle/>
          <a:p>
            <a:r>
              <a:rPr lang="hr-HR" dirty="0" smtClean="0"/>
              <a:t>INDUCIRANJE PANIKE</a:t>
            </a:r>
          </a:p>
          <a:p>
            <a:pPr>
              <a:buFontTx/>
              <a:buChar char="-"/>
            </a:pPr>
            <a:r>
              <a:rPr lang="hr-HR" dirty="0" smtClean="0"/>
              <a:t>Ključna komponenta tretmana, usmjerena na tjelesne simptome panike kojih se pacijenti boje</a:t>
            </a:r>
          </a:p>
          <a:p>
            <a:pPr>
              <a:buFontTx/>
              <a:buChar char="-"/>
            </a:pPr>
            <a:r>
              <a:rPr lang="hr-HR" dirty="0" smtClean="0"/>
              <a:t>Važno je utvrditi simptome koji izazivaju strah; zatim ih poticati dok se strah ne smanji- bez upotrebe sigurnosnih ponašanja</a:t>
            </a:r>
          </a:p>
          <a:p>
            <a:pPr>
              <a:buFontTx/>
              <a:buChar char="-"/>
            </a:pPr>
            <a:r>
              <a:rPr lang="hr-HR" dirty="0" smtClean="0"/>
              <a:t>Svrha indukcije odbaciti  pacijentova vjerovanja da su tjelesne senzacije panike opasne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51039"/>
            <a:ext cx="3986242" cy="3886200"/>
          </a:xfrm>
        </p:spPr>
        <p:txBody>
          <a:bodyPr/>
          <a:lstStyle/>
          <a:p>
            <a:r>
              <a:rPr lang="hr-HR" dirty="0" smtClean="0"/>
              <a:t>METODE: </a:t>
            </a:r>
          </a:p>
          <a:p>
            <a:pPr>
              <a:buFontTx/>
              <a:buChar char="-"/>
            </a:pPr>
            <a:r>
              <a:rPr lang="hr-HR" dirty="0" smtClean="0"/>
              <a:t>In vitro izlaganje (u seansi) </a:t>
            </a: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Clarkov tretman indukcije panike (1986)</a:t>
            </a:r>
          </a:p>
          <a:p>
            <a:pPr>
              <a:buFontTx/>
              <a:buChar char="-"/>
            </a:pPr>
            <a:r>
              <a:rPr lang="hr-HR" dirty="0" smtClean="0"/>
              <a:t>Barlowljeva terapija kontrole panike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BIHEVIORALNE INTERVENCIJE(2)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472" y="1428736"/>
            <a:ext cx="3771928" cy="5000660"/>
          </a:xfrm>
        </p:spPr>
        <p:txBody>
          <a:bodyPr/>
          <a:lstStyle/>
          <a:p>
            <a:r>
              <a:rPr lang="hr-HR" dirty="0" smtClean="0"/>
              <a:t>KONSTRUKCIJA HIJERARHIJE STRAHA</a:t>
            </a:r>
          </a:p>
          <a:p>
            <a:pPr>
              <a:buFontTx/>
              <a:buChar char="-"/>
            </a:pPr>
            <a:r>
              <a:rPr lang="hr-HR" dirty="0" smtClean="0"/>
              <a:t>Oblikovanje hijerarhije straha rangirajući situacije  kojima se pacijent izložiti bez sigurnosnih ponašanja</a:t>
            </a:r>
          </a:p>
          <a:p>
            <a:pPr>
              <a:buFontTx/>
              <a:buChar char="-"/>
            </a:pPr>
            <a:r>
              <a:rPr lang="hr-HR" dirty="0" smtClean="0"/>
              <a:t>Hijerarhija straha može se oblikovati uključujući sigurnosna ponašanja u ranijim seansama </a:t>
            </a:r>
          </a:p>
          <a:p>
            <a:pPr>
              <a:buFontTx/>
              <a:buChar char="-"/>
            </a:pPr>
            <a:r>
              <a:rPr lang="hr-HR" dirty="0" smtClean="0"/>
              <a:t>Za terapeuta je važno identificirati sva idiosinkratična sigurnosna ponašanja 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BIHEVIORALNE INTERVENCIJE (3)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142984"/>
            <a:ext cx="3914804" cy="5429288"/>
          </a:xfrm>
        </p:spPr>
        <p:txBody>
          <a:bodyPr/>
          <a:lstStyle/>
          <a:p>
            <a:r>
              <a:rPr lang="hr-HR" dirty="0" smtClean="0"/>
              <a:t>IZLAGANJE HIJERARHIJI STRAHA</a:t>
            </a:r>
          </a:p>
          <a:p>
            <a:r>
              <a:rPr lang="hr-HR" dirty="0" smtClean="0"/>
              <a:t>In vivo izlaganje/ izlaganje u mašti bez sigurnosnih ponašanja</a:t>
            </a:r>
          </a:p>
          <a:p>
            <a:r>
              <a:rPr lang="hr-HR" dirty="0" smtClean="0"/>
              <a:t>Situacije poredati s obzirom na razinu straha koju pacijent može tolerirati bez upotrebe sigurnosnih ponašanja; ukoliko ne može bez njih uključiti ih u početku ali ih postupno ukloniti</a:t>
            </a:r>
          </a:p>
          <a:p>
            <a:r>
              <a:rPr lang="hr-HR" dirty="0" smtClean="0"/>
              <a:t>Seansa izlaganja je gotova kada je jasno da je pacijentova pogrešna procjena  odbačena;kada je nestala potreba da pobjegne ;ili kada se može suočiti sa situacijom</a:t>
            </a:r>
          </a:p>
          <a:p>
            <a:endParaRPr lang="hr-HR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Seanse izlaganja provode se tijekom i između tretmanskih seansi  </a:t>
            </a:r>
          </a:p>
          <a:p>
            <a:r>
              <a:rPr lang="hr-HR" dirty="0" smtClean="0"/>
              <a:t>(seanse izlaganja u više različitih konteksta –smanjena mogućnist recidiva)</a:t>
            </a:r>
            <a:endParaRPr lang="hr-H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SUOČAVANJE SA ŽIVOTNIM STRESOM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3843366" cy="4622817"/>
          </a:xfrm>
        </p:spPr>
        <p:txBody>
          <a:bodyPr/>
          <a:lstStyle/>
          <a:p>
            <a:r>
              <a:rPr lang="hr-HR" dirty="0" smtClean="0"/>
              <a:t>Kao dio tretmana, pacijentu se također predstavlja kratak uvod  u kognitivno restrukturiranje  anskioznih i depresivnih misli  o životnim događajima  i dr.</a:t>
            </a:r>
          </a:p>
          <a:p>
            <a:r>
              <a:rPr lang="hr-HR" dirty="0" smtClean="0"/>
              <a:t>Kod pacijenata često  prisutne: --</a:t>
            </a:r>
          </a:p>
          <a:p>
            <a:pPr>
              <a:buFontTx/>
              <a:buChar char="-"/>
            </a:pPr>
            <a:r>
              <a:rPr lang="hr-HR" dirty="0" smtClean="0"/>
              <a:t>negativne  automatske misli vezano uz proricanje budućnosti,etiketiranje.. </a:t>
            </a:r>
          </a:p>
          <a:p>
            <a:pPr>
              <a:buFontTx/>
              <a:buChar char="-"/>
            </a:pPr>
            <a:r>
              <a:rPr lang="hr-HR" dirty="0" smtClean="0"/>
              <a:t>Disfunkcionalne pretpostavke (“Trebao bi biti sposoban...”)</a:t>
            </a:r>
          </a:p>
          <a:p>
            <a:pPr>
              <a:buFontTx/>
              <a:buChar char="-"/>
            </a:pPr>
            <a:r>
              <a:rPr lang="hr-HR" dirty="0" smtClean="0"/>
              <a:t>Disfunkcionalne sheme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51039"/>
            <a:ext cx="3629052" cy="3886200"/>
          </a:xfrm>
        </p:spPr>
        <p:txBody>
          <a:bodyPr/>
          <a:lstStyle/>
          <a:p>
            <a:r>
              <a:rPr lang="hr-HR" dirty="0" smtClean="0"/>
              <a:t>Baveći se ovakvim oblicima kognitivnih distorzija  terapeut može pomoći u smanjivanju pacijentove opće razine anksioznosti</a:t>
            </a:r>
            <a:endParaRPr lang="hr-H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PRORJEĐIVANJE TERAPIJE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1285860"/>
            <a:ext cx="4214842" cy="4551379"/>
          </a:xfrm>
        </p:spPr>
        <p:txBody>
          <a:bodyPr/>
          <a:lstStyle/>
          <a:p>
            <a:r>
              <a:rPr lang="hr-HR" dirty="0" smtClean="0"/>
              <a:t>Cilj terapije nije samo uklanjanje napada panike, već i stjecanje vještina suočavnja koje će smanjiti vjerojatnost recidiva</a:t>
            </a:r>
          </a:p>
          <a:p>
            <a:r>
              <a:rPr lang="hr-HR" dirty="0" smtClean="0"/>
              <a:t>Prorjeđivanje seasni pomaže pacijentu u vježbanju funkcioniranja neovisnog o terapiji</a:t>
            </a:r>
          </a:p>
          <a:p>
            <a:r>
              <a:rPr lang="hr-HR" dirty="0" smtClean="0"/>
              <a:t>Seanse ojačavanja mogu se ponuditi periodički kako bi se osiguralo održavanje odbiti, vježbale vještine i prepoznali indikatori recidiva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RJEŠAVANJE PROBLEMA U TERAPIJI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1214423"/>
            <a:ext cx="4071966" cy="1643074"/>
          </a:xfrm>
        </p:spPr>
        <p:txBody>
          <a:bodyPr/>
          <a:lstStyle/>
          <a:p>
            <a:r>
              <a:rPr lang="hr-HR" dirty="0" smtClean="0"/>
              <a:t>Uobičajeni problemi: strah od intrapsihičkih procesa, netolerancija anksioznosti; neizvršavanje domaćih zadaća; nerealna očekivanja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0562" y="1214422"/>
            <a:ext cx="4429156" cy="4622817"/>
          </a:xfrm>
        </p:spPr>
        <p:txBody>
          <a:bodyPr/>
          <a:lstStyle/>
          <a:p>
            <a:r>
              <a:rPr lang="hr-HR" dirty="0" smtClean="0"/>
              <a:t>STRAH OD INTRAPSIHIČKIH PROCESA</a:t>
            </a:r>
          </a:p>
          <a:p>
            <a:pPr>
              <a:buFontTx/>
              <a:buChar char="-"/>
            </a:pPr>
            <a:r>
              <a:rPr lang="hr-HR" dirty="0" smtClean="0"/>
              <a:t>Pacijentov strah da će otkrivanje intrapsihičkih procesa dovesti do otkrića “nesvjesnog” materijala koji otkriva ludilo ili druge osobine</a:t>
            </a:r>
          </a:p>
          <a:p>
            <a:pPr>
              <a:buFontTx/>
              <a:buChar char="-"/>
            </a:pPr>
            <a:r>
              <a:rPr lang="hr-HR" dirty="0" smtClean="0"/>
              <a:t>Često kod pacijenata koji pokazuju opsesivan način razmišljanja o anksioznosti</a:t>
            </a:r>
          </a:p>
          <a:p>
            <a:pPr>
              <a:buFontTx/>
              <a:buChar char="-"/>
            </a:pPr>
            <a:r>
              <a:rPr lang="hr-HR" dirty="0" smtClean="0"/>
              <a:t>Korisno naglasiti kako se njihovi strahovi o ispitivanju psiholoških procesa nisu potvrdili</a:t>
            </a:r>
            <a:endParaRPr lang="hr-H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RJEŠAVANJE PROBLEMA U TERAPIJI(2)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071546"/>
            <a:ext cx="3914804" cy="4765693"/>
          </a:xfrm>
        </p:spPr>
        <p:txBody>
          <a:bodyPr>
            <a:normAutofit/>
          </a:bodyPr>
          <a:lstStyle/>
          <a:p>
            <a:r>
              <a:rPr lang="hr-HR" dirty="0" smtClean="0"/>
              <a:t>NETOLERANCIJA ANKSIOZNOSTI</a:t>
            </a:r>
          </a:p>
          <a:p>
            <a:pPr>
              <a:buFontTx/>
              <a:buChar char="-"/>
            </a:pPr>
            <a:r>
              <a:rPr lang="hr-HR" dirty="0" smtClean="0"/>
              <a:t>Emocionalna perfekcija= vjerovanje da svaku anksioznost  treba izbjeći i da se ne može tolerirati</a:t>
            </a:r>
          </a:p>
          <a:p>
            <a:pPr>
              <a:buFontTx/>
              <a:buChar char="-"/>
            </a:pPr>
            <a:r>
              <a:rPr lang="hr-HR" dirty="0" smtClean="0"/>
              <a:t>Ispitati cijenu i dobit od ovog vjerovanja i dokaze za i protiv</a:t>
            </a:r>
          </a:p>
          <a:p>
            <a:pPr>
              <a:buFontTx/>
              <a:buChar char="-"/>
            </a:pPr>
            <a:r>
              <a:rPr lang="hr-HR" dirty="0" smtClean="0"/>
              <a:t>Korisno kazati pacijentu da anksioznost , kao i drugi osjećaji osigurava korisne informacije  te da nije izvor opasnosti</a:t>
            </a:r>
          </a:p>
          <a:p>
            <a:pPr>
              <a:buFontTx/>
              <a:buChar char="-"/>
            </a:pPr>
            <a:endParaRPr lang="hr-HR" dirty="0" smtClean="0"/>
          </a:p>
          <a:p>
            <a:pPr>
              <a:buFontTx/>
              <a:buChar char="-"/>
            </a:pP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Drugi način pristupanja:</a:t>
            </a:r>
          </a:p>
          <a:p>
            <a:pPr>
              <a:buFontTx/>
              <a:buChar char="-"/>
            </a:pPr>
            <a:r>
              <a:rPr lang="hr-HR" dirty="0" smtClean="0"/>
              <a:t>Ispitati pacijentova predviđanja  o tome što će se dogoditi ako bude anksiozan</a:t>
            </a:r>
          </a:p>
          <a:p>
            <a:pPr>
              <a:buFontTx/>
              <a:buChar char="-"/>
            </a:pPr>
            <a:endParaRPr lang="hr-H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RJEŠAVANJE PROBLEMA U TERAPIJI (3)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500174"/>
            <a:ext cx="3914804" cy="4837131"/>
          </a:xfrm>
        </p:spPr>
        <p:txBody>
          <a:bodyPr/>
          <a:lstStyle/>
          <a:p>
            <a:pPr algn="ctr"/>
            <a:r>
              <a:rPr lang="hr-HR" dirty="0" smtClean="0"/>
              <a:t>NEIZVRŠAVANJE DOMAĆIH ZADAĆA</a:t>
            </a:r>
          </a:p>
          <a:p>
            <a:pPr>
              <a:buFontTx/>
              <a:buChar char="-"/>
            </a:pPr>
            <a:r>
              <a:rPr lang="hr-HR" dirty="0" smtClean="0"/>
              <a:t>Mnogobrojni razlozi:  da će izlagajući se pogoršati stvari;da se ne mogu suočiti sa anksioznišću bez terapeuta ili sigurnosnih osoba;da su stvari bez nade...</a:t>
            </a:r>
          </a:p>
          <a:p>
            <a:pPr>
              <a:buFontTx/>
              <a:buChar char="-"/>
            </a:pPr>
            <a:r>
              <a:rPr lang="hr-HR" dirty="0" smtClean="0"/>
              <a:t>Terapeut svaku misao izlaže kognitivnoj evaluaciji : “</a:t>
            </a:r>
            <a:r>
              <a:rPr lang="hr-HR" i="1" dirty="0" smtClean="0"/>
              <a:t>Koja je cijena i dobit</a:t>
            </a:r>
            <a:r>
              <a:rPr lang="hr-HR" dirty="0" smtClean="0"/>
              <a:t>” ; “</a:t>
            </a:r>
            <a:r>
              <a:rPr lang="hr-HR" i="1" dirty="0" smtClean="0"/>
              <a:t>Koji su dokazi za i protiv</a:t>
            </a:r>
            <a:r>
              <a:rPr lang="hr-HR" dirty="0" smtClean="0"/>
              <a:t>”; “</a:t>
            </a:r>
            <a:r>
              <a:rPr lang="hr-HR" i="1" dirty="0" smtClean="0"/>
              <a:t>Odnosi li se ova pretpostavka na druge ljude</a:t>
            </a:r>
            <a:r>
              <a:rPr lang="hr-HR" dirty="0" smtClean="0"/>
              <a:t>”...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51039"/>
            <a:ext cx="4057680" cy="3886200"/>
          </a:xfrm>
        </p:spPr>
        <p:txBody>
          <a:bodyPr/>
          <a:lstStyle/>
          <a:p>
            <a:r>
              <a:rPr lang="hr-HR" dirty="0" smtClean="0"/>
              <a:t>Neizvršavanje zadaća može biti i terapeutov propust da uključi pacijenta u vježbu izlaganja u seansi prije izlaganja kod kuće ili da se terapija prebrzo odvija</a:t>
            </a:r>
          </a:p>
          <a:p>
            <a:r>
              <a:rPr lang="hr-HR" dirty="0" smtClean="0"/>
              <a:t>“Vježba” bi trebala uključivati specifične instrukcije o tome što će pacijent stvarno činiti  za domaću zadaću</a:t>
            </a:r>
          </a:p>
          <a:p>
            <a:r>
              <a:rPr lang="hr-HR" dirty="0" smtClean="0"/>
              <a:t>Pristup “</a:t>
            </a:r>
            <a:r>
              <a:rPr lang="hr-HR" i="1" dirty="0" smtClean="0"/>
              <a:t>cjepljenjem protiv stresa</a:t>
            </a:r>
            <a:r>
              <a:rPr lang="hr-HR" dirty="0" smtClean="0"/>
              <a:t>”</a:t>
            </a:r>
            <a:endParaRPr lang="hr-H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RJEŠAVANJE PROBLEMA U TERAPIJI (4)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1428736"/>
            <a:ext cx="5357850" cy="4929222"/>
          </a:xfrm>
        </p:spPr>
        <p:txBody>
          <a:bodyPr/>
          <a:lstStyle/>
          <a:p>
            <a:r>
              <a:rPr lang="hr-HR" dirty="0" smtClean="0"/>
              <a:t>NEREALNA OČEKIVANJA</a:t>
            </a:r>
          </a:p>
          <a:p>
            <a:pPr>
              <a:buFontTx/>
              <a:buChar char="-"/>
            </a:pPr>
            <a:r>
              <a:rPr lang="hr-HR" dirty="0" smtClean="0"/>
              <a:t>Terapeut treba ispitati očekivanja na početku, uključujući pacijentova očekivanja i spremnost za izvršavanje zadataka samopomoći </a:t>
            </a:r>
          </a:p>
          <a:p>
            <a:pPr>
              <a:buFontTx/>
              <a:buChar char="-"/>
            </a:pPr>
            <a:r>
              <a:rPr lang="hr-HR" dirty="0" smtClean="0"/>
              <a:t>Letci s informacijama za pacijente mogu biti korisni u odbacivanju nekih nerealnih očekivanja </a:t>
            </a:r>
          </a:p>
          <a:p>
            <a:pPr>
              <a:buFontTx/>
              <a:buChar char="-"/>
            </a:pPr>
            <a:r>
              <a:rPr lang="hr-HR" dirty="0" smtClean="0"/>
              <a:t>Pacijente koji su neuspješno tretirali svoje probleme u prošlosti, korisno je informirati da je ovaj pristup </a:t>
            </a:r>
            <a:r>
              <a:rPr lang="hr-HR" smtClean="0"/>
              <a:t>relativno nov </a:t>
            </a:r>
            <a:r>
              <a:rPr lang="hr-HR" dirty="0" smtClean="0"/>
              <a:t>te da će se koristiti tretmanski pristup koji je drugačiji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2198" y="1071546"/>
            <a:ext cx="2743200" cy="3886200"/>
          </a:xfrm>
        </p:spPr>
        <p:txBody>
          <a:bodyPr/>
          <a:lstStyle/>
          <a:p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UPOZNAVANJE S TRETMANOM (1)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786" y="1214422"/>
            <a:ext cx="4143404" cy="5643578"/>
          </a:xfrm>
        </p:spPr>
        <p:txBody>
          <a:bodyPr>
            <a:normAutofit fontScale="92500" lnSpcReduction="10000"/>
          </a:bodyPr>
          <a:lstStyle/>
          <a:p>
            <a:r>
              <a:rPr lang="hr-HR" sz="2200" dirty="0" smtClean="0"/>
              <a:t>Ključna komponenta terapije</a:t>
            </a:r>
          </a:p>
          <a:p>
            <a:r>
              <a:rPr lang="hr-HR" sz="2200" dirty="0" smtClean="0"/>
              <a:t>Educiranje o dijagnozi, simptomima i faktorima koji održavaju simptome</a:t>
            </a:r>
          </a:p>
          <a:p>
            <a:r>
              <a:rPr lang="hr-HR" sz="2200" dirty="0" smtClean="0"/>
              <a:t>Informiranje o: </a:t>
            </a:r>
          </a:p>
          <a:p>
            <a:pPr>
              <a:buNone/>
            </a:pPr>
            <a:r>
              <a:rPr lang="hr-HR" sz="2200" dirty="0" smtClean="0"/>
              <a:t>      • evolucijskim temeljima anksioznosti</a:t>
            </a:r>
          </a:p>
          <a:p>
            <a:pPr>
              <a:buNone/>
            </a:pPr>
            <a:r>
              <a:rPr lang="hr-HR" sz="2200" dirty="0" smtClean="0"/>
              <a:t> </a:t>
            </a:r>
            <a:r>
              <a:rPr lang="hr-HR" sz="2200" dirty="0" smtClean="0"/>
              <a:t>     • prirodi paničnog poremećaja</a:t>
            </a:r>
          </a:p>
          <a:p>
            <a:pPr>
              <a:buNone/>
            </a:pPr>
            <a:r>
              <a:rPr lang="hr-HR" sz="2200" dirty="0" smtClean="0"/>
              <a:t> </a:t>
            </a:r>
            <a:r>
              <a:rPr lang="hr-HR" sz="2200" dirty="0" smtClean="0"/>
              <a:t>     • općenito o kognitivno –bihevioralnoj terapiji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</a:t>
            </a:r>
          </a:p>
          <a:p>
            <a:pPr>
              <a:buNone/>
            </a:pPr>
            <a:r>
              <a:rPr lang="hr-HR" dirty="0" smtClean="0"/>
              <a:t> </a:t>
            </a:r>
            <a:r>
              <a:rPr lang="hr-HR" dirty="0" smtClean="0"/>
              <a:t> </a:t>
            </a:r>
          </a:p>
          <a:p>
            <a:endParaRPr lang="hr-HR" dirty="0"/>
          </a:p>
        </p:txBody>
      </p:sp>
      <p:pic>
        <p:nvPicPr>
          <p:cNvPr id="5" name="Content Placeholder 4" descr="brain-memor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38700" y="2560638"/>
            <a:ext cx="2667000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UPOZNAVANJE S TRETMANOM (2)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28662" y="1285860"/>
            <a:ext cx="3414738" cy="5143536"/>
          </a:xfrm>
        </p:spPr>
        <p:txBody>
          <a:bodyPr>
            <a:normAutofit/>
          </a:bodyPr>
          <a:lstStyle/>
          <a:p>
            <a:r>
              <a:rPr lang="hr-HR" dirty="0" smtClean="0"/>
              <a:t>Terapeut i pacijent suradnički oblikuju specifične ciljeve terapije </a:t>
            </a:r>
          </a:p>
          <a:p>
            <a:pPr>
              <a:buNone/>
            </a:pPr>
            <a:r>
              <a:rPr lang="hr-HR" dirty="0" smtClean="0"/>
              <a:t>Na primjer:</a:t>
            </a:r>
          </a:p>
          <a:p>
            <a:pPr>
              <a:buNone/>
            </a:pPr>
            <a:r>
              <a:rPr lang="hr-HR" dirty="0" smtClean="0"/>
              <a:t> </a:t>
            </a:r>
            <a:r>
              <a:rPr lang="hr-HR" dirty="0" smtClean="0"/>
              <a:t>Izlaganje većem rasponu situacija, </a:t>
            </a:r>
          </a:p>
          <a:p>
            <a:pPr>
              <a:buNone/>
            </a:pPr>
            <a:r>
              <a:rPr lang="hr-HR" dirty="0" smtClean="0"/>
              <a:t>S</a:t>
            </a:r>
            <a:r>
              <a:rPr lang="hr-HR" dirty="0" smtClean="0"/>
              <a:t>manjivanje anksiozne zabrinutosti, </a:t>
            </a:r>
          </a:p>
          <a:p>
            <a:pPr>
              <a:buNone/>
            </a:pPr>
            <a:r>
              <a:rPr lang="hr-HR" dirty="0" smtClean="0"/>
              <a:t>R</a:t>
            </a:r>
            <a:r>
              <a:rPr lang="hr-HR" dirty="0" smtClean="0"/>
              <a:t>eguliranje disanja, </a:t>
            </a:r>
          </a:p>
          <a:p>
            <a:pPr>
              <a:buNone/>
            </a:pPr>
            <a:r>
              <a:rPr lang="hr-HR" dirty="0" smtClean="0"/>
              <a:t>P</a:t>
            </a:r>
            <a:r>
              <a:rPr lang="hr-HR" dirty="0" smtClean="0"/>
              <a:t>romjena pogrešnih kognitivnih procjena, </a:t>
            </a:r>
          </a:p>
          <a:p>
            <a:pPr>
              <a:buNone/>
            </a:pPr>
            <a:r>
              <a:rPr lang="hr-HR" dirty="0" smtClean="0"/>
              <a:t>Razvoj realnije promjene unutarnjih doživljaja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500174"/>
            <a:ext cx="3557614" cy="43370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Podaci prikupljeni tijekom procjene:</a:t>
            </a:r>
          </a:p>
          <a:p>
            <a:pPr>
              <a:buNone/>
            </a:pPr>
            <a:r>
              <a:rPr lang="hr-HR" dirty="0" smtClean="0"/>
              <a:t>- Hijerarhija sigurnosnih ponašanja</a:t>
            </a:r>
          </a:p>
          <a:p>
            <a:pPr>
              <a:buNone/>
            </a:pPr>
            <a:r>
              <a:rPr lang="hr-HR" dirty="0" smtClean="0"/>
              <a:t>- Hijerarhija zastrašujućih situacija</a:t>
            </a:r>
          </a:p>
          <a:p>
            <a:r>
              <a:rPr lang="hr-HR" dirty="0" smtClean="0"/>
              <a:t>Utvrđivanje specifičnih pogrešnih interpretacija uzbuđenja – to su kasnije teme kognitivnih rasprava na seansama</a:t>
            </a:r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PONOVNO UČENJE DISANJA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472" y="1285860"/>
            <a:ext cx="3771928" cy="4551379"/>
          </a:xfrm>
        </p:spPr>
        <p:txBody>
          <a:bodyPr/>
          <a:lstStyle/>
          <a:p>
            <a:r>
              <a:rPr lang="hr-HR" dirty="0" smtClean="0"/>
              <a:t>Tehnika namijenjena :</a:t>
            </a:r>
          </a:p>
          <a:p>
            <a:pPr>
              <a:buNone/>
            </a:pPr>
            <a:r>
              <a:rPr lang="hr-HR" dirty="0" smtClean="0"/>
              <a:t> </a:t>
            </a:r>
            <a:r>
              <a:rPr lang="hr-HR" dirty="0" smtClean="0"/>
              <a:t>       smanjivanju općeg rizika od hiperventiliranja</a:t>
            </a:r>
          </a:p>
          <a:p>
            <a:pPr>
              <a:buNone/>
            </a:pPr>
            <a:r>
              <a:rPr lang="hr-HR" dirty="0" smtClean="0"/>
              <a:t>       povećanju praga za panične napade </a:t>
            </a:r>
          </a:p>
          <a:p>
            <a:pPr>
              <a:buNone/>
            </a:pPr>
            <a:r>
              <a:rPr lang="hr-HR" dirty="0" smtClean="0"/>
              <a:t> </a:t>
            </a:r>
            <a:r>
              <a:rPr lang="hr-HR" dirty="0" smtClean="0"/>
              <a:t>      promicanju opće opuštenosti </a:t>
            </a:r>
          </a:p>
          <a:p>
            <a:pPr>
              <a:buNone/>
            </a:pPr>
            <a:r>
              <a:rPr lang="hr-HR" dirty="0" smtClean="0"/>
              <a:t>       Klijenti uče usporiti svoje disanje te disati korištenjem abdominalnih  mišića </a:t>
            </a:r>
          </a:p>
          <a:p>
            <a:pPr>
              <a:buNone/>
            </a:pPr>
            <a:r>
              <a:rPr lang="hr-HR" dirty="0" smtClean="0"/>
              <a:t> </a:t>
            </a:r>
            <a:r>
              <a:rPr lang="hr-HR" dirty="0" smtClean="0"/>
              <a:t> 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4" y="1428736"/>
            <a:ext cx="3571900" cy="4572032"/>
          </a:xfrm>
        </p:spPr>
        <p:txBody>
          <a:bodyPr/>
          <a:lstStyle/>
          <a:p>
            <a:r>
              <a:rPr lang="hr-HR" dirty="0" smtClean="0"/>
              <a:t>Pacijentima se preporučuje da vježbaju 10 min- dva puta dnevno u opuštenom stanju (Sanderson i McGinn, 1997)</a:t>
            </a:r>
          </a:p>
          <a:p>
            <a:r>
              <a:rPr lang="hr-HR" dirty="0" smtClean="0"/>
              <a:t>Nedavna istraživanja  govore kako ponovno učenje disanja (distraktor, osjećaj kontrole) može dovesti do slabijih ishoda nego druge kognitivno -bihevioralne strategije 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TRENING RELAKSACIJE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34" y="1428736"/>
            <a:ext cx="3843366" cy="4408503"/>
          </a:xfrm>
        </p:spPr>
        <p:txBody>
          <a:bodyPr/>
          <a:lstStyle/>
          <a:p>
            <a:r>
              <a:rPr lang="hr-HR" dirty="0" smtClean="0"/>
              <a:t>S obzirom na nedavna istraživanja, primjenjena relaksacija se sada koristi primarno ako pacijenti doživljavaju  kroničnu tjelesnu napetost između epizoda panike</a:t>
            </a:r>
          </a:p>
          <a:p>
            <a:r>
              <a:rPr lang="hr-HR" dirty="0" smtClean="0"/>
              <a:t>Upotreba relaksacije se ne preporučuje tijekom epizoda panike 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4" y="1500174"/>
            <a:ext cx="4143404" cy="4337065"/>
          </a:xfrm>
        </p:spPr>
        <p:txBody>
          <a:bodyPr/>
          <a:lstStyle/>
          <a:p>
            <a:r>
              <a:rPr lang="hr-HR" dirty="0" smtClean="0"/>
              <a:t>Jacobsonova metoda promjene napetosti i relaksacije (1938)</a:t>
            </a:r>
          </a:p>
          <a:p>
            <a:r>
              <a:rPr lang="hr-HR" dirty="0" smtClean="0"/>
              <a:t>Korisne u smanjivanju pće razine pobuđenja</a:t>
            </a:r>
          </a:p>
          <a:p>
            <a:r>
              <a:rPr lang="hr-HR" dirty="0" smtClean="0"/>
              <a:t>“Napadi potaknuti relaksacijom”- može doživjeti značajan broj pojedinaca sa paničnim poremećajem</a:t>
            </a:r>
          </a:p>
          <a:p>
            <a:r>
              <a:rPr lang="hr-HR" dirty="0" smtClean="0"/>
              <a:t>Važno informirati pacijente da se napadaji izazvani relaksacijom vježbom smanjuju  </a:t>
            </a:r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KOGNITIVNE INTERVENCIJE(1)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472" y="1500174"/>
            <a:ext cx="4071966" cy="4694255"/>
          </a:xfrm>
        </p:spPr>
        <p:txBody>
          <a:bodyPr/>
          <a:lstStyle/>
          <a:p>
            <a:pPr algn="ctr"/>
            <a:r>
              <a:rPr lang="hr-HR" dirty="0" smtClean="0"/>
              <a:t>IDENTIFICIRANJE  AUTOMATSKIH MISLI</a:t>
            </a:r>
          </a:p>
          <a:p>
            <a:pPr>
              <a:buFontTx/>
              <a:buChar char="-"/>
            </a:pPr>
            <a:r>
              <a:rPr lang="hr-HR" dirty="0" smtClean="0"/>
              <a:t>Pacijentove bilješke o panici </a:t>
            </a:r>
          </a:p>
          <a:p>
            <a:pPr>
              <a:buFontTx/>
              <a:buChar char="-"/>
            </a:pPr>
            <a:r>
              <a:rPr lang="hr-HR" dirty="0" smtClean="0"/>
              <a:t>Informacije o situaciji, jačini anksizonosti koju doživljavaju, automatskim mislima, ponašanja koja koriste kako bi se nosili sa anksioznošću</a:t>
            </a:r>
          </a:p>
          <a:p>
            <a:pPr>
              <a:buFontTx/>
              <a:buChar char="-"/>
            </a:pPr>
            <a:r>
              <a:rPr lang="hr-HR" dirty="0" smtClean="0"/>
              <a:t>U početku klijentima identificiranje automatskih misli otežano  jer su usmjereni na neugodu koju doživljavaju tijekom panike  i na poriv da pobjegnu 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5" name="Content Placeholder 4" descr="z_i_b_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43570" y="2143116"/>
            <a:ext cx="27432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KOGNITIVNE INTERVENCIJE(2)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4500594" cy="5072098"/>
          </a:xfrm>
        </p:spPr>
        <p:txBody>
          <a:bodyPr/>
          <a:lstStyle/>
          <a:p>
            <a:r>
              <a:rPr lang="hr-HR" dirty="0" smtClean="0"/>
              <a:t>PROMJENA  AUTOMATSKIH MISLI</a:t>
            </a:r>
          </a:p>
          <a:p>
            <a:pPr>
              <a:buNone/>
            </a:pPr>
            <a:r>
              <a:rPr lang="hr-HR" dirty="0" smtClean="0"/>
              <a:t>Procesom suradničkog empiricizma, terapeut i pacijent ispituju misli kako bi utvrdili pogrešne procjene i promijenili ih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Moguća primjena  check liste koja se može koristiti  za identificiranje automatskih misli koje pacijent najčešće ima</a:t>
            </a:r>
          </a:p>
          <a:p>
            <a:pPr>
              <a:buNone/>
            </a:pPr>
            <a:r>
              <a:rPr lang="hr-HR" dirty="0" smtClean="0"/>
              <a:t> </a:t>
            </a:r>
            <a:r>
              <a:rPr lang="hr-HR" dirty="0" smtClean="0"/>
              <a:t>Mogu se izvesti bihevioralni eksperimenti da se testiraju pacijentove interpretacije da će se njihovi zastrašujući ishodi dogoditi</a:t>
            </a:r>
            <a:endParaRPr lang="hr-HR" dirty="0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48350" y="2571750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Moguća pitanja terapeuta...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i="1" dirty="0" smtClean="0"/>
              <a:t>Kojim kategorijama pripadaju Vaše misli ?</a:t>
            </a:r>
          </a:p>
          <a:p>
            <a:r>
              <a:rPr lang="hr-HR" i="1" dirty="0" smtClean="0"/>
              <a:t>Koje osjećaje imate kada imate ove misli?</a:t>
            </a:r>
          </a:p>
          <a:p>
            <a:r>
              <a:rPr lang="hr-HR" i="1" dirty="0" smtClean="0"/>
              <a:t>Je li u misli prisutna pogrešna procjena?</a:t>
            </a:r>
          </a:p>
          <a:p>
            <a:r>
              <a:rPr lang="hr-HR" i="1" dirty="0" smtClean="0"/>
              <a:t>Što je najgore što se može dogoditi ako imate napadaj panike?</a:t>
            </a:r>
          </a:p>
          <a:p>
            <a:r>
              <a:rPr lang="hr-HR" i="1" dirty="0" smtClean="0"/>
              <a:t>Ako se najgore i dogodi  i onesvjestite se možete li se nositi s tim?</a:t>
            </a:r>
            <a:endParaRPr lang="hr-HR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i="1" dirty="0" smtClean="0"/>
              <a:t>Jeste li se ikada srušili, onesvjestili ili umrli?</a:t>
            </a:r>
          </a:p>
          <a:p>
            <a:r>
              <a:rPr lang="hr-HR" i="1" dirty="0" smtClean="0"/>
              <a:t>Kolika  je vjerojatnost  da ćete se srušiti i onesvjestiti ako imate napad panike?</a:t>
            </a:r>
          </a:p>
          <a:p>
            <a:r>
              <a:rPr lang="hr-HR" i="1" dirty="0" smtClean="0"/>
              <a:t>Kolika je vjerojatnost da ćete umrijeti ako imate napad panike? </a:t>
            </a:r>
          </a:p>
          <a:p>
            <a:endParaRPr lang="hr-HR" dirty="0" smtClean="0"/>
          </a:p>
          <a:p>
            <a:r>
              <a:rPr lang="hr-HR" dirty="0" smtClean="0"/>
              <a:t>......</a:t>
            </a:r>
            <a:endParaRPr lang="hr-H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KOGNITIVNE INTERVENCIJE(3)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1357298"/>
            <a:ext cx="4357718" cy="4857784"/>
          </a:xfrm>
        </p:spPr>
        <p:txBody>
          <a:bodyPr/>
          <a:lstStyle/>
          <a:p>
            <a:r>
              <a:rPr lang="hr-HR" dirty="0" smtClean="0"/>
              <a:t>IDENTIFICIRANJE I PROMJENA DISFUNKCIONALNIH PRETPOSTAVKI</a:t>
            </a:r>
          </a:p>
          <a:p>
            <a:pPr>
              <a:buFontTx/>
              <a:buChar char="-"/>
            </a:pPr>
            <a:r>
              <a:rPr lang="hr-HR" dirty="0" smtClean="0"/>
              <a:t>Pretpostavke pacijenata predstavljaju opće oblike njihovih specifičnih automatskih misli </a:t>
            </a:r>
          </a:p>
          <a:p>
            <a:pPr>
              <a:buNone/>
            </a:pPr>
            <a:r>
              <a:rPr lang="hr-HR" dirty="0" smtClean="0"/>
              <a:t>-  Pretpostavke uključuju “pravila ”, odnosno izjave poput :</a:t>
            </a:r>
          </a:p>
          <a:p>
            <a:pPr>
              <a:buNone/>
            </a:pPr>
            <a:r>
              <a:rPr lang="hr-HR" dirty="0" smtClean="0"/>
              <a:t>“</a:t>
            </a:r>
            <a:r>
              <a:rPr lang="hr-HR" i="1" dirty="0" smtClean="0"/>
              <a:t>trebalo bi</a:t>
            </a:r>
            <a:r>
              <a:rPr lang="hr-HR" dirty="0" smtClean="0"/>
              <a:t> ”; “</a:t>
            </a:r>
            <a:r>
              <a:rPr lang="hr-HR" i="1" dirty="0" smtClean="0"/>
              <a:t>ako onda</a:t>
            </a:r>
            <a:r>
              <a:rPr lang="hr-HR" dirty="0" smtClean="0"/>
              <a:t>” ; “</a:t>
            </a:r>
            <a:r>
              <a:rPr lang="hr-HR" i="1" dirty="0" smtClean="0"/>
              <a:t>moram</a:t>
            </a:r>
            <a:r>
              <a:rPr lang="hr-HR" dirty="0" smtClean="0"/>
              <a:t>”</a:t>
            </a:r>
          </a:p>
          <a:p>
            <a:pPr>
              <a:buNone/>
            </a:pPr>
            <a:endParaRPr lang="hr-HR" dirty="0" smtClean="0"/>
          </a:p>
          <a:p>
            <a:pPr algn="ctr">
              <a:buNone/>
            </a:pPr>
            <a:r>
              <a:rPr lang="hr-HR" dirty="0" smtClean="0"/>
              <a:t> </a:t>
            </a:r>
            <a:r>
              <a:rPr lang="hr-HR" dirty="0" smtClean="0"/>
              <a:t>      Putem kognitivnog restrukturiranja terapeut dovodi u pitanje disfunkcionalne pretpostavke. </a:t>
            </a:r>
          </a:p>
          <a:p>
            <a:pPr>
              <a:buFontTx/>
              <a:buChar char="-"/>
            </a:pP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r">
  <a:themeElements>
    <a:clrScheme name="Air">
      <a:dk1>
        <a:sysClr val="windowText" lastClr="000000"/>
      </a:dk1>
      <a:lt1>
        <a:sysClr val="window" lastClr="FFFFFF"/>
      </a:lt1>
      <a:dk2>
        <a:srgbClr val="17375D"/>
      </a:dk2>
      <a:lt2>
        <a:srgbClr val="BEDBFE"/>
      </a:lt2>
      <a:accent1>
        <a:srgbClr val="686F3A"/>
      </a:accent1>
      <a:accent2>
        <a:srgbClr val="165996"/>
      </a:accent2>
      <a:accent3>
        <a:srgbClr val="7276A0"/>
      </a:accent3>
      <a:accent4>
        <a:srgbClr val="7DB434"/>
      </a:accent4>
      <a:accent5>
        <a:srgbClr val="D28300"/>
      </a:accent5>
      <a:accent6>
        <a:srgbClr val="2B62CB"/>
      </a:accent6>
      <a:hlink>
        <a:srgbClr val="B58900"/>
      </a:hlink>
      <a:folHlink>
        <a:srgbClr val="B55C39"/>
      </a:folHlink>
    </a:clrScheme>
    <a:fontScheme name="Air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i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35000">
              <a:schemeClr val="phClr">
                <a:tint val="50000"/>
                <a:satMod val="250000"/>
              </a:schemeClr>
            </a:gs>
            <a:gs pos="100000">
              <a:schemeClr val="phClr">
                <a:tint val="40000"/>
                <a:satMod val="350000"/>
              </a:schemeClr>
            </a:gs>
          </a:gsLst>
          <a:lin ang="87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50000"/>
                <a:satMod val="110000"/>
              </a:schemeClr>
              <a:schemeClr val="phClr">
                <a:tint val="70000"/>
                <a:satMod val="15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80000"/>
              <a:satMod val="110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5400" dir="5400000" rotWithShape="0">
              <a:srgbClr val="FFFFFF">
                <a:alpha val="50000"/>
              </a:srgbClr>
            </a:outerShdw>
            <a:reflection blurRad="63500" stA="20000" endPos="15000" dist="12700" dir="5400000" sy="-100000" rotWithShape="0"/>
          </a:effectLst>
        </a:effectStyle>
        <a:effectStyle>
          <a:effectLst>
            <a:reflection blurRad="127000" stA="25000" endPos="20000" dist="38100" dir="5400000" sy="-100000" rotWithShape="0"/>
          </a:effectLst>
          <a:scene3d>
            <a:camera prst="orthographicFront">
              <a:rot lat="0" lon="0" rev="0"/>
            </a:camera>
            <a:lightRig rig="balanced" dir="b">
              <a:rot lat="0" lon="0" rev="2700000"/>
            </a:lightRig>
          </a:scene3d>
          <a:sp3d>
            <a:bevelT w="381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  <a:gradFill rotWithShape="1">
          <a:gsLst>
            <a:gs pos="0">
              <a:schemeClr val="accent5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Air</Template>
  <TotalTime>204</TotalTime>
  <Words>1225</Words>
  <Application>Microsoft Office PowerPoint</Application>
  <PresentationFormat>On-screen Show (4:3)</PresentationFormat>
  <Paragraphs>137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Air</vt:lpstr>
      <vt:lpstr>PREPORUKE ZA TRETMAN PANIČNOG POREMEĆAJA        Ime i prezime: Vdović Tea</vt:lpstr>
      <vt:lpstr>UPOZNAVANJE S TRETMANOM (1)</vt:lpstr>
      <vt:lpstr>UPOZNAVANJE S TRETMANOM (2)</vt:lpstr>
      <vt:lpstr>PONOVNO UČENJE DISANJA</vt:lpstr>
      <vt:lpstr>TRENING RELAKSACIJE</vt:lpstr>
      <vt:lpstr>KOGNITIVNE INTERVENCIJE(1)</vt:lpstr>
      <vt:lpstr>KOGNITIVNE INTERVENCIJE(2)</vt:lpstr>
      <vt:lpstr>Moguća pitanja terapeuta... </vt:lpstr>
      <vt:lpstr>KOGNITIVNE INTERVENCIJE(3)</vt:lpstr>
      <vt:lpstr>KOGNITIVNE INTERVENCIJE(4)</vt:lpstr>
      <vt:lpstr>BIHEVIORALNE INTERVENCIJE(1)</vt:lpstr>
      <vt:lpstr>BIHEVIORALNE INTERVENCIJE(2)</vt:lpstr>
      <vt:lpstr>BIHEVIORALNE INTERVENCIJE (3)</vt:lpstr>
      <vt:lpstr>SUOČAVANJE SA ŽIVOTNIM STRESOM</vt:lpstr>
      <vt:lpstr>PRORJEĐIVANJE TERAPIJE</vt:lpstr>
      <vt:lpstr>RJEŠAVANJE PROBLEMA U TERAPIJI</vt:lpstr>
      <vt:lpstr>RJEŠAVANJE PROBLEMA U TERAPIJI(2)</vt:lpstr>
      <vt:lpstr>RJEŠAVANJE PROBLEMA U TERAPIJI (3)</vt:lpstr>
      <vt:lpstr>RJEŠAVANJE PROBLEMA U TERAPIJI (4)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PREPORUKE ZA TRETMAN PANIČNOG POREMEĆAJA        Ime i prezime: Vdović Tea</dc:title>
  <dc:creator>Mrki</dc:creator>
  <cp:lastModifiedBy>Mrki</cp:lastModifiedBy>
  <cp:revision>53</cp:revision>
  <dcterms:created xsi:type="dcterms:W3CDTF">2015-01-28T21:35:10Z</dcterms:created>
  <dcterms:modified xsi:type="dcterms:W3CDTF">2015-01-29T00:59:49Z</dcterms:modified>
</cp:coreProperties>
</file>