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6" r:id="rId4"/>
    <p:sldId id="258" r:id="rId5"/>
    <p:sldId id="259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81" r:id="rId23"/>
    <p:sldId id="282" r:id="rId24"/>
    <p:sldId id="279" r:id="rId25"/>
    <p:sldId id="283" r:id="rId26"/>
    <p:sldId id="280" r:id="rId2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2E741C8-B906-4BF9-8050-2E1E529C0A2F}" type="datetimeFigureOut">
              <a:rPr lang="sr-Latn-CS" smtClean="0"/>
              <a:pPr/>
              <a:t>1.9.2016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25C1B81-971A-4B91-B7F7-19E13F86B048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PROBLEM SOLVING TEHNIKE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500570"/>
            <a:ext cx="6858000" cy="1157280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Andreja Korpar</a:t>
            </a:r>
          </a:p>
          <a:p>
            <a:r>
              <a:rPr lang="hr-HR" dirty="0" smtClean="0"/>
              <a:t>Praktikum II</a:t>
            </a:r>
          </a:p>
          <a:p>
            <a:r>
              <a:rPr lang="hr-HR" dirty="0" smtClean="0"/>
              <a:t>10.rujna 2016.godine, Zagreb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1. SOCIJALNI PS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PROBLEM = </a:t>
            </a:r>
            <a:r>
              <a:rPr lang="hr-HR" dirty="0" smtClean="0"/>
              <a:t>disbalans između adaptivnih zahtjeva i dostupnosti učinkovitih strategija suočavanja</a:t>
            </a:r>
          </a:p>
          <a:p>
            <a:pPr>
              <a:buNone/>
            </a:pPr>
            <a:r>
              <a:rPr lang="hr-HR" dirty="0" smtClean="0"/>
              <a:t>   (nesrazmjer između onog što jest i što bi trebalo biti)</a:t>
            </a:r>
          </a:p>
          <a:p>
            <a:r>
              <a:rPr lang="hr-HR" b="1" dirty="0" smtClean="0"/>
              <a:t>RJEŠENJE = </a:t>
            </a:r>
            <a:r>
              <a:rPr lang="hr-HR" dirty="0" smtClean="0"/>
              <a:t>strategija suočavanja (odgovor) ili obrazac strategija (odgovora) za specifičnu situaciju</a:t>
            </a:r>
            <a:endParaRPr lang="hr-HR" b="1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endParaRPr lang="hr-HR" b="1" dirty="0" smtClean="0"/>
          </a:p>
          <a:p>
            <a:endParaRPr lang="hr-HR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Teorijska podloga – </a:t>
            </a:r>
            <a:br>
              <a:rPr lang="hr-HR" dirty="0" smtClean="0"/>
            </a:br>
            <a:r>
              <a:rPr lang="hr-HR" dirty="0" smtClean="0"/>
              <a:t>glavne ps dimenzije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ORIJENTACIJA NA PROBLEM</a:t>
            </a: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b="1" dirty="0" smtClean="0">
                <a:solidFill>
                  <a:schemeClr val="accent5">
                    <a:lumMod val="50000"/>
                  </a:schemeClr>
                </a:solidFill>
              </a:rPr>
              <a:t>a) </a:t>
            </a:r>
            <a:r>
              <a:rPr lang="hr-HR" b="1" u="sng" dirty="0" smtClean="0">
                <a:solidFill>
                  <a:schemeClr val="accent5">
                    <a:lumMod val="50000"/>
                  </a:schemeClr>
                </a:solidFill>
              </a:rPr>
              <a:t>pozitivna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      - problem je izazov, rješiv vlastitim sposobnostima, koji ne treba izbjegavati</a:t>
            </a: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      - za uspjeh je potrebno vrijeme i trud</a:t>
            </a: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b="1" dirty="0" smtClean="0">
                <a:solidFill>
                  <a:schemeClr val="tx2">
                    <a:lumMod val="50000"/>
                  </a:schemeClr>
                </a:solidFill>
              </a:rPr>
              <a:t>b) </a:t>
            </a:r>
            <a:r>
              <a:rPr lang="hr-HR" b="1" u="sng" dirty="0" smtClean="0">
                <a:solidFill>
                  <a:schemeClr val="tx2">
                    <a:lumMod val="50000"/>
                  </a:schemeClr>
                </a:solidFill>
              </a:rPr>
              <a:t>negativna </a:t>
            </a:r>
            <a:endParaRPr lang="hr-HR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      - problem je prijetnja dobrobiti, sumnja u vlastite sposobnosti</a:t>
            </a:r>
          </a:p>
          <a:p>
            <a:pPr marL="761238" lvl="1" indent="-514350">
              <a:buClr>
                <a:schemeClr val="tx2">
                  <a:lumMod val="50000"/>
                </a:schemeClr>
              </a:buClr>
              <a:buNone/>
            </a:pP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      - emocionalna uzrujanost</a:t>
            </a:r>
            <a:endParaRPr lang="hr-HR" b="1" u="sng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Teorijska podloga – </a:t>
            </a:r>
            <a:br>
              <a:rPr lang="hr-HR" dirty="0" smtClean="0"/>
            </a:br>
            <a:r>
              <a:rPr lang="hr-HR" dirty="0" smtClean="0"/>
              <a:t>glavne ps dimenzije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2. STIL RJEŠAVANJA PROBLEMA</a:t>
            </a:r>
          </a:p>
          <a:p>
            <a:pPr marL="749808" lvl="1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RACIONALNI – racionalna, namjerna i sustavna primjena PS vještina</a:t>
            </a:r>
          </a:p>
          <a:p>
            <a:pPr marL="749808" lvl="1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IMPULZIVNI – ograničena, impulzivna i ne do kraja razrađena primjena PS strategija (često se ide sa prvim rješenjem)</a:t>
            </a:r>
          </a:p>
          <a:p>
            <a:pPr marL="749808" lvl="1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IZBJEGAVJUĆI – prokrastinacija, pasivnost, ovisnost, izbjegavanje problema ili prebacivanje na nekog drugog</a:t>
            </a:r>
          </a:p>
          <a:p>
            <a:pPr marL="749808" lvl="1" indent="-457200">
              <a:buClr>
                <a:schemeClr val="tx2">
                  <a:lumMod val="50000"/>
                </a:schemeClr>
              </a:buClr>
              <a:buNone/>
            </a:pPr>
            <a:r>
              <a:rPr lang="hr-HR" dirty="0" smtClean="0"/>
              <a:t>     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2. Relacijski / Ps model stresa i dobrobiti - definicije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STRES - </a:t>
            </a:r>
            <a:r>
              <a:rPr lang="hr-HR" sz="2000" dirty="0" smtClean="0"/>
              <a:t>neg.afektivna reakcija zasnovana na kognitivnoj procjeni situacije kao opasne i prijeteće; situacija nadilazi mogućnosti osobe da udovolji osobnim ili zahtjevima okoline</a:t>
            </a:r>
          </a:p>
          <a:p>
            <a:endParaRPr lang="hr-HR" sz="2400" dirty="0" smtClean="0"/>
          </a:p>
          <a:p>
            <a:r>
              <a:rPr lang="hr-HR" sz="2400" dirty="0" smtClean="0"/>
              <a:t>STRESNI ŽIVOTNI DOGAĐAJI </a:t>
            </a:r>
            <a:endParaRPr lang="hr-HR" sz="2000" dirty="0" smtClean="0"/>
          </a:p>
          <a:p>
            <a:pPr>
              <a:buNone/>
            </a:pPr>
            <a:r>
              <a:rPr lang="hr-HR" sz="2400" dirty="0" smtClean="0"/>
              <a:t>   </a:t>
            </a:r>
            <a:r>
              <a:rPr lang="hr-HR" sz="2000" dirty="0" smtClean="0"/>
              <a:t>- veliki negat.događaji (smrt bliske osobe, razvod, gubitak  posla...)</a:t>
            </a:r>
          </a:p>
          <a:p>
            <a:pPr>
              <a:buNone/>
            </a:pPr>
            <a:r>
              <a:rPr lang="hr-HR" sz="2000" dirty="0" smtClean="0"/>
              <a:t>   - svakodnevni problemi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2. Relacijski / Ps model stresa i dobrobiti - definicije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EMOCIONALNI STRES – </a:t>
            </a:r>
            <a:r>
              <a:rPr lang="hr-HR" sz="2000" dirty="0" smtClean="0"/>
              <a:t>emoc.odgovori na stresne životne događaje </a:t>
            </a:r>
          </a:p>
          <a:p>
            <a:pPr>
              <a:buNone/>
            </a:pPr>
            <a:r>
              <a:rPr lang="hr-HR" sz="2000" dirty="0" smtClean="0"/>
              <a:t>  - </a:t>
            </a:r>
            <a:r>
              <a:rPr lang="hr-HR" sz="2000" u="sng" dirty="0" smtClean="0"/>
              <a:t>negativni </a:t>
            </a:r>
            <a:r>
              <a:rPr lang="hr-HR" sz="2000" dirty="0" smtClean="0"/>
              <a:t>(anksioznost, depresija, ljutnja...)</a:t>
            </a:r>
          </a:p>
          <a:p>
            <a:pPr>
              <a:buNone/>
            </a:pPr>
            <a:r>
              <a:rPr lang="hr-HR" sz="2000" dirty="0" smtClean="0"/>
              <a:t>  - </a:t>
            </a:r>
            <a:r>
              <a:rPr lang="hr-HR" sz="2000" u="sng" dirty="0" smtClean="0"/>
              <a:t>pozitivni</a:t>
            </a:r>
            <a:r>
              <a:rPr lang="hr-HR" sz="2000" dirty="0" smtClean="0"/>
              <a:t> (nada, olakšanje, radost...)</a:t>
            </a:r>
          </a:p>
          <a:p>
            <a:endParaRPr lang="hr-HR" sz="2800" dirty="0" smtClean="0"/>
          </a:p>
          <a:p>
            <a:r>
              <a:rPr lang="hr-HR" sz="2800" dirty="0" smtClean="0"/>
              <a:t>PS SUOČAVANJE – </a:t>
            </a:r>
            <a:r>
              <a:rPr lang="hr-HR" sz="2400" dirty="0" smtClean="0"/>
              <a:t>kognitivne procjene i aktivnosti nošenja sa stresnom situacijom </a:t>
            </a:r>
          </a:p>
          <a:p>
            <a:pPr>
              <a:buNone/>
            </a:pPr>
            <a:r>
              <a:rPr lang="hr-HR" sz="2400" dirty="0" smtClean="0"/>
              <a:t>   </a:t>
            </a:r>
            <a:r>
              <a:rPr lang="hr-HR" sz="2000" dirty="0" smtClean="0"/>
              <a:t>(percepcija stresnog događaja kao rješivog problema, definiranje problema i postavljanje ciljeva, nalaženje rješenja, implementacija rješenja,evaluacija ishoda)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Ps model</a:t>
            </a:r>
            <a:br>
              <a:rPr lang="hr-HR" dirty="0" smtClean="0"/>
            </a:br>
            <a:r>
              <a:rPr lang="hr-HR" dirty="0" smtClean="0"/>
              <a:t>1. orijentacija na problem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PERCEPCIJA PROBLEMA – </a:t>
            </a:r>
            <a:r>
              <a:rPr lang="hr-HR" sz="2200" dirty="0" smtClean="0"/>
              <a:t>točno prepoznavanje i jasno iznošenje problema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ATRIBUCIJA PROBLEMA – </a:t>
            </a:r>
            <a:r>
              <a:rPr lang="hr-HR" sz="2200" dirty="0" smtClean="0"/>
              <a:t>pozitivna (shvaćanje uzroka kao promjenjivog i benignog)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VREDNOVANJE PROBLEMA – </a:t>
            </a:r>
            <a:r>
              <a:rPr lang="hr-HR" sz="2000" dirty="0" smtClean="0"/>
              <a:t>pozit.vrednovanje važnosti problema za svoju dobrobit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OSOBNA KONTROLA – </a:t>
            </a:r>
            <a:r>
              <a:rPr lang="hr-HR" sz="2000" dirty="0" smtClean="0"/>
              <a:t>problem je kontrolabilan i rješiv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VRIJEME I TRUD – </a:t>
            </a:r>
            <a:r>
              <a:rPr lang="hr-HR" sz="2000" dirty="0" smtClean="0"/>
              <a:t>procjena angažmana i predanost rješavanju problema </a:t>
            </a:r>
            <a:endParaRPr lang="hr-HR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2. Definicija i formulacija problema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prikupljanje relevatnih podataka</a:t>
            </a:r>
          </a:p>
          <a:p>
            <a:r>
              <a:rPr lang="hr-HR" dirty="0" smtClean="0"/>
              <a:t>razumijevanje problema</a:t>
            </a:r>
          </a:p>
          <a:p>
            <a:r>
              <a:rPr lang="hr-HR" dirty="0" smtClean="0"/>
              <a:t>postavljanje realističnih PS ciljeva</a:t>
            </a: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3.Generiranje alternativnih rješenja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PRINCIP KVANTITETE</a:t>
            </a:r>
          </a:p>
          <a:p>
            <a:pPr>
              <a:buNone/>
            </a:pPr>
            <a:r>
              <a:rPr lang="hr-HR" dirty="0" smtClean="0"/>
              <a:t>   - </a:t>
            </a:r>
            <a:r>
              <a:rPr lang="hr-HR" sz="2000" dirty="0" smtClean="0"/>
              <a:t>što više alternativnih rješenja, veća je šansa za dobru ideju</a:t>
            </a:r>
          </a:p>
          <a:p>
            <a:endParaRPr lang="hr-HR" dirty="0" smtClean="0"/>
          </a:p>
          <a:p>
            <a:r>
              <a:rPr lang="hr-HR" dirty="0" smtClean="0"/>
              <a:t>PRINCIP ODGODE ODLUKE</a:t>
            </a:r>
          </a:p>
          <a:p>
            <a:pPr>
              <a:buNone/>
            </a:pPr>
            <a:r>
              <a:rPr lang="hr-HR" dirty="0" smtClean="0"/>
              <a:t>   - </a:t>
            </a:r>
            <a:r>
              <a:rPr lang="hr-HR" sz="2000" dirty="0" smtClean="0"/>
              <a:t>predložena rješenja se ne procjenjuju odmah (da bi se generiralo što više rješenja)</a:t>
            </a:r>
          </a:p>
          <a:p>
            <a:endParaRPr lang="hr-HR" dirty="0" smtClean="0"/>
          </a:p>
          <a:p>
            <a:r>
              <a:rPr lang="hr-HR" dirty="0" smtClean="0"/>
              <a:t>PRINCIP RAZNOVRSNOSTI</a:t>
            </a:r>
          </a:p>
          <a:p>
            <a:pPr>
              <a:buNone/>
            </a:pPr>
            <a:r>
              <a:rPr lang="hr-HR" dirty="0" smtClean="0"/>
              <a:t>   - </a:t>
            </a:r>
            <a:r>
              <a:rPr lang="hr-HR" sz="2000" dirty="0" smtClean="0"/>
              <a:t>veća vjerojatnost otkrivanja novih, korisnih  ideja</a:t>
            </a:r>
            <a:endParaRPr lang="hr-HR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4. Donošenje odluke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anticipiranje ishoda/posljedica rješenja</a:t>
            </a:r>
          </a:p>
          <a:p>
            <a:endParaRPr lang="hr-HR" dirty="0" smtClean="0"/>
          </a:p>
          <a:p>
            <a:r>
              <a:rPr lang="hr-HR" dirty="0" smtClean="0"/>
              <a:t>evaluacija (procjena i usporedba ishoda rješenja)</a:t>
            </a:r>
          </a:p>
          <a:p>
            <a:endParaRPr lang="hr-HR" dirty="0" smtClean="0"/>
          </a:p>
          <a:p>
            <a:r>
              <a:rPr lang="hr-HR" dirty="0" smtClean="0"/>
              <a:t>priprema plana provedbe rješenja</a:t>
            </a:r>
          </a:p>
          <a:p>
            <a:endParaRPr lang="hr-HR" dirty="0" smtClean="0"/>
          </a:p>
          <a:p>
            <a:endParaRPr lang="hr-HR" dirty="0" smtClean="0"/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5. Implementacija i verifikacija rješenja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implementacija plana provedbe</a:t>
            </a:r>
          </a:p>
          <a:p>
            <a:r>
              <a:rPr lang="hr-HR" dirty="0" smtClean="0"/>
              <a:t>samomotrenje</a:t>
            </a:r>
          </a:p>
          <a:p>
            <a:r>
              <a:rPr lang="hr-HR" dirty="0" smtClean="0"/>
              <a:t>samoprocjena</a:t>
            </a:r>
          </a:p>
          <a:p>
            <a:r>
              <a:rPr lang="hr-HR" dirty="0" smtClean="0"/>
              <a:t>samoosnaživanje</a:t>
            </a:r>
          </a:p>
          <a:p>
            <a:r>
              <a:rPr lang="hr-HR" dirty="0" smtClean="0"/>
              <a:t>rješavanje problema i recikliranje</a:t>
            </a:r>
          </a:p>
          <a:p>
            <a:pPr>
              <a:buNone/>
            </a:pPr>
            <a:r>
              <a:rPr lang="hr-HR" dirty="0" smtClean="0"/>
              <a:t>   (ako rješenje nije adekvatno vraćamo se na  korak 1.)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PROBLEM SOLVING tehnike (pst)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intervencije fokusirane na trening PS stavova i vještina</a:t>
            </a:r>
          </a:p>
          <a:p>
            <a:endParaRPr lang="hr-HR" dirty="0" smtClean="0"/>
          </a:p>
          <a:p>
            <a:r>
              <a:rPr lang="hr-HR" dirty="0" smtClean="0"/>
              <a:t>PST </a:t>
            </a:r>
            <a:r>
              <a:rPr lang="hr-HR" dirty="0" smtClean="0"/>
              <a:t>uvode D`Zurilla i Goldfield ranih 1970-ih</a:t>
            </a:r>
          </a:p>
          <a:p>
            <a:endParaRPr lang="hr-HR" dirty="0" smtClean="0"/>
          </a:p>
          <a:p>
            <a:r>
              <a:rPr lang="hr-HR" dirty="0" smtClean="0"/>
              <a:t>kasnije </a:t>
            </a:r>
            <a:r>
              <a:rPr lang="hr-HR" dirty="0" smtClean="0"/>
              <a:t>modifikacije - D`Zurilla, Nezu,...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hr-HR" dirty="0" smtClean="0"/>
          </a:p>
          <a:p>
            <a:pPr lvl="5">
              <a:buClr>
                <a:schemeClr val="tx2">
                  <a:lumMod val="75000"/>
                </a:schemeClr>
              </a:buClr>
              <a:buFont typeface="Courier New" pitchFamily="49" charset="0"/>
              <a:buChar char="o"/>
            </a:pPr>
            <a:endParaRPr lang="hr-H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Ciljevi pst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osnažiti pozitivnu orijentaciju na problem</a:t>
            </a:r>
          </a:p>
          <a:p>
            <a:r>
              <a:rPr lang="hr-HR" dirty="0" smtClean="0"/>
              <a:t>smanjiti negativnu orijentaciju na problem</a:t>
            </a:r>
          </a:p>
          <a:p>
            <a:r>
              <a:rPr lang="hr-HR" dirty="0" smtClean="0"/>
              <a:t>poticati primjenu racionalnih PS vještina</a:t>
            </a:r>
          </a:p>
          <a:p>
            <a:r>
              <a:rPr lang="hr-HR" dirty="0" smtClean="0"/>
              <a:t>smanjiti tendenciju izbjegavanja PS</a:t>
            </a:r>
          </a:p>
          <a:p>
            <a:r>
              <a:rPr lang="hr-HR" dirty="0" smtClean="0"/>
              <a:t>smanjiti impulzivnost i neopreznost</a:t>
            </a:r>
            <a:endParaRPr lang="hr-H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822944"/>
          </a:xfrm>
        </p:spPr>
        <p:txBody>
          <a:bodyPr/>
          <a:lstStyle/>
          <a:p>
            <a:r>
              <a:rPr lang="hr-HR" dirty="0" smtClean="0"/>
              <a:t>PST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57298"/>
            <a:ext cx="3520440" cy="4768865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POTICATI: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 smtClean="0">
                <a:solidFill>
                  <a:schemeClr val="tx2">
                    <a:lumMod val="50000"/>
                  </a:schemeClr>
                </a:solidFill>
              </a:rPr>
              <a:t>pozitivan odnos sa klijentom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 smtClean="0">
                <a:solidFill>
                  <a:schemeClr val="tx2">
                    <a:lumMod val="50000"/>
                  </a:schemeClr>
                </a:solidFill>
              </a:rPr>
              <a:t>aktivno sudjelovanje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 smtClean="0">
                <a:solidFill>
                  <a:schemeClr val="tx2">
                    <a:lumMod val="50000"/>
                  </a:schemeClr>
                </a:solidFill>
              </a:rPr>
              <a:t>učiniti PST relevantnim za klijenta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 smtClean="0">
                <a:solidFill>
                  <a:schemeClr val="tx2">
                    <a:lumMod val="50000"/>
                  </a:schemeClr>
                </a:solidFill>
              </a:rPr>
              <a:t>uključiti i provjeravati DZ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 smtClean="0">
                <a:solidFill>
                  <a:schemeClr val="tx2">
                    <a:lumMod val="50000"/>
                  </a:schemeClr>
                </a:solidFill>
              </a:rPr>
              <a:t>fokus na implementaciju rješenja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 smtClean="0">
                <a:solidFill>
                  <a:schemeClr val="tx2">
                    <a:lumMod val="50000"/>
                  </a:schemeClr>
                </a:solidFill>
              </a:rPr>
              <a:t>ciljevi usmjereni na </a:t>
            </a:r>
            <a:r>
              <a:rPr lang="hr-HR" sz="2000" b="1" dirty="0" smtClean="0">
                <a:solidFill>
                  <a:schemeClr val="tx2">
                    <a:lumMod val="50000"/>
                  </a:schemeClr>
                </a:solidFill>
              </a:rPr>
              <a:t>problem</a:t>
            </a:r>
            <a:r>
              <a:rPr lang="hr-HR" sz="2000" dirty="0" smtClean="0">
                <a:solidFill>
                  <a:schemeClr val="tx2">
                    <a:lumMod val="50000"/>
                  </a:schemeClr>
                </a:solidFill>
              </a:rPr>
              <a:t> i na </a:t>
            </a:r>
            <a:r>
              <a:rPr lang="hr-HR" sz="2000" b="1" dirty="0" smtClean="0">
                <a:solidFill>
                  <a:schemeClr val="tx2">
                    <a:lumMod val="50000"/>
                  </a:schemeClr>
                </a:solidFill>
              </a:rPr>
              <a:t>emocije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 smtClean="0">
                <a:solidFill>
                  <a:schemeClr val="tx2">
                    <a:lumMod val="50000"/>
                  </a:schemeClr>
                </a:solidFill>
              </a:rPr>
              <a:t>procjena indiv.snaga i slabosti</a:t>
            </a:r>
            <a:endParaRPr lang="hr-HR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357298"/>
            <a:ext cx="3520440" cy="4768865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IZBJEGAVATI: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endParaRPr lang="hr-HR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prezentirati PS kao mehaničko rješenje</a:t>
            </a: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endParaRPr lang="hr-HR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fokusiranost samo na površne probleme</a:t>
            </a:r>
            <a:endParaRPr lang="hr-HR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Pst - moduli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Inicijalno strukturiranje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Procjena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Prepreke uspješnom rješavanju problema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Orijentacija na problem: poticanje samoefikasnosti 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Orijentacija na problem</a:t>
            </a:r>
            <a:r>
              <a:rPr lang="hr-HR" dirty="0" smtClean="0"/>
              <a:t>: prepoznavanje problema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Orijentacija na </a:t>
            </a:r>
            <a:r>
              <a:rPr lang="hr-HR" dirty="0" smtClean="0"/>
              <a:t>problem: promatranje problema kao izazova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Orijentacija na problem</a:t>
            </a:r>
            <a:r>
              <a:rPr lang="hr-HR" dirty="0" smtClean="0"/>
              <a:t>: upotreba i kontrola emocija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Pst - moduli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 8.  </a:t>
            </a:r>
            <a:r>
              <a:rPr lang="hr-HR" dirty="0" smtClean="0"/>
              <a:t>Orijentacija </a:t>
            </a:r>
            <a:r>
              <a:rPr lang="hr-HR" dirty="0" smtClean="0"/>
              <a:t>na problem: </a:t>
            </a:r>
            <a:r>
              <a:rPr lang="hr-HR" dirty="0" smtClean="0"/>
              <a:t>STOP </a:t>
            </a:r>
            <a:r>
              <a:rPr lang="hr-HR" dirty="0" smtClean="0"/>
              <a:t>and THINK</a:t>
            </a:r>
          </a:p>
          <a:p>
            <a:pPr marL="514350" indent="-514350">
              <a:buNone/>
            </a:pP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 9.   </a:t>
            </a:r>
            <a:r>
              <a:rPr lang="hr-HR" dirty="0" smtClean="0"/>
              <a:t>Definicija </a:t>
            </a:r>
            <a:r>
              <a:rPr lang="hr-HR" dirty="0" smtClean="0"/>
              <a:t>i formulacija problema</a:t>
            </a:r>
          </a:p>
          <a:p>
            <a:pPr marL="514350" indent="-514350">
              <a:buNone/>
            </a:pP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10.  </a:t>
            </a:r>
            <a:r>
              <a:rPr lang="hr-HR" dirty="0" smtClean="0"/>
              <a:t>Generiranje </a:t>
            </a:r>
            <a:r>
              <a:rPr lang="hr-HR" dirty="0" smtClean="0"/>
              <a:t>alternativa</a:t>
            </a:r>
          </a:p>
          <a:p>
            <a:pPr marL="514350" indent="-514350">
              <a:buNone/>
            </a:pP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11.  </a:t>
            </a:r>
            <a:r>
              <a:rPr lang="hr-HR" dirty="0" smtClean="0"/>
              <a:t>Donošenje odluke</a:t>
            </a:r>
          </a:p>
          <a:p>
            <a:pPr marL="514350" indent="-514350">
              <a:buNone/>
            </a:pP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12.  </a:t>
            </a:r>
            <a:r>
              <a:rPr lang="hr-HR" dirty="0" smtClean="0"/>
              <a:t>Implementacija </a:t>
            </a:r>
            <a:r>
              <a:rPr lang="hr-HR" dirty="0" smtClean="0"/>
              <a:t>i verifikacija rješenja</a:t>
            </a:r>
          </a:p>
          <a:p>
            <a:pPr marL="514350" indent="-514350">
              <a:buNone/>
            </a:pP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13.  </a:t>
            </a:r>
            <a:r>
              <a:rPr lang="hr-HR" dirty="0" smtClean="0"/>
              <a:t>Vođeno </a:t>
            </a:r>
            <a:r>
              <a:rPr lang="hr-HR" dirty="0" smtClean="0"/>
              <a:t>uvježbavanje</a:t>
            </a:r>
          </a:p>
          <a:p>
            <a:pPr marL="514350" indent="-514350">
              <a:buNone/>
            </a:pPr>
            <a:r>
              <a:rPr lang="hr-HR" sz="2000" dirty="0" smtClean="0">
                <a:solidFill>
                  <a:schemeClr val="tx2">
                    <a:lumMod val="75000"/>
                  </a:schemeClr>
                </a:solidFill>
              </a:rPr>
              <a:t>14.  </a:t>
            </a:r>
            <a:r>
              <a:rPr lang="hr-HR" dirty="0" smtClean="0"/>
              <a:t>Brzi </a:t>
            </a:r>
            <a:r>
              <a:rPr lang="hr-HR" dirty="0" smtClean="0"/>
              <a:t>PS</a:t>
            </a:r>
            <a:endParaRPr lang="hr-H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/>
          <a:lstStyle/>
          <a:p>
            <a:r>
              <a:rPr lang="hr-HR" dirty="0" smtClean="0"/>
              <a:t>Pomoćne strategije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7239000" cy="5098438"/>
          </a:xfrm>
        </p:spPr>
        <p:txBody>
          <a:bodyPr/>
          <a:lstStyle/>
          <a:p>
            <a:r>
              <a:rPr lang="hr-HR" b="1" dirty="0" smtClean="0"/>
              <a:t>coaching</a:t>
            </a:r>
            <a:r>
              <a:rPr lang="hr-HR" dirty="0" smtClean="0"/>
              <a:t> (poticanje alternativnih rješenja problema)</a:t>
            </a:r>
          </a:p>
          <a:p>
            <a:r>
              <a:rPr lang="hr-HR" b="1" dirty="0" smtClean="0"/>
              <a:t>didaktičke instrukcije </a:t>
            </a:r>
            <a:r>
              <a:rPr lang="hr-HR" dirty="0" smtClean="0"/>
              <a:t>(učenje specifičnih PS principa)</a:t>
            </a:r>
          </a:p>
          <a:p>
            <a:r>
              <a:rPr lang="hr-HR" b="1" dirty="0" smtClean="0"/>
              <a:t>modeliranje</a:t>
            </a:r>
            <a:r>
              <a:rPr lang="hr-HR" dirty="0" smtClean="0"/>
              <a:t> (demonstriranje načina za primjenu različitih PS principa)</a:t>
            </a:r>
          </a:p>
          <a:p>
            <a:r>
              <a:rPr lang="hr-HR" b="1" dirty="0" smtClean="0"/>
              <a:t>oblikovanje </a:t>
            </a:r>
            <a:r>
              <a:rPr lang="hr-HR" dirty="0" smtClean="0"/>
              <a:t>(progresivno uvježbavanje sve težih koraka)</a:t>
            </a:r>
          </a:p>
          <a:p>
            <a:r>
              <a:rPr lang="hr-HR" b="1" dirty="0" smtClean="0"/>
              <a:t>feedback </a:t>
            </a:r>
            <a:r>
              <a:rPr lang="hr-HR" dirty="0" smtClean="0"/>
              <a:t>(pružanje korektivnih informacija)</a:t>
            </a:r>
          </a:p>
          <a:p>
            <a:r>
              <a:rPr lang="hr-HR" b="1" dirty="0" smtClean="0"/>
              <a:t>pozitivno potkrepljenje </a:t>
            </a:r>
            <a:r>
              <a:rPr lang="hr-HR" dirty="0" smtClean="0"/>
              <a:t>(pohvale klijentovog truda)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Priručnik za klijente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b="1" dirty="0" smtClean="0">
                <a:solidFill>
                  <a:srgbClr val="C00000"/>
                </a:solidFill>
              </a:rPr>
              <a:t>A D A P T</a:t>
            </a:r>
          </a:p>
          <a:p>
            <a:pPr>
              <a:buNone/>
            </a:pPr>
            <a:r>
              <a:rPr lang="hr-HR" dirty="0" smtClean="0">
                <a:solidFill>
                  <a:srgbClr val="C00000"/>
                </a:solidFill>
              </a:rPr>
              <a:t>A – Attitude 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(stav) - razviti pozitivan i optimističan stav prema problemu</a:t>
            </a:r>
          </a:p>
          <a:p>
            <a:pPr>
              <a:buNone/>
            </a:pPr>
            <a:r>
              <a:rPr lang="hr-HR" dirty="0" smtClean="0">
                <a:solidFill>
                  <a:srgbClr val="C00000"/>
                </a:solidFill>
              </a:rPr>
              <a:t>D – Define 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(definiraj) – identificiraj problem i prepreke, specificiraj realistične ciljeve</a:t>
            </a:r>
          </a:p>
          <a:p>
            <a:pPr>
              <a:buNone/>
            </a:pPr>
            <a:r>
              <a:rPr lang="hr-HR" dirty="0" smtClean="0">
                <a:solidFill>
                  <a:srgbClr val="C00000"/>
                </a:solidFill>
              </a:rPr>
              <a:t>A – Alternatives 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(alternative) – generiraj što je moguće više</a:t>
            </a:r>
          </a:p>
          <a:p>
            <a:pPr>
              <a:buNone/>
            </a:pPr>
            <a:r>
              <a:rPr lang="hr-HR" dirty="0" smtClean="0">
                <a:solidFill>
                  <a:srgbClr val="C00000"/>
                </a:solidFill>
              </a:rPr>
              <a:t>P – Predict 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(predvidi) – pozit. i negat. posljedice generiranih alternativa, izabrati one koje će maksimizirati korist i minimizirati potencijalnu štetu</a:t>
            </a:r>
          </a:p>
          <a:p>
            <a:pPr>
              <a:buNone/>
            </a:pPr>
            <a:r>
              <a:rPr lang="hr-HR" dirty="0" smtClean="0">
                <a:solidFill>
                  <a:srgbClr val="C00000"/>
                </a:solidFill>
              </a:rPr>
              <a:t>T – Try out </a:t>
            </a:r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(isprobaj) – odabrano rješenje u stvarnom životu; ako problem nije riješen – opet na korak A</a:t>
            </a:r>
            <a:endParaRPr lang="hr-H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65820"/>
          </a:xfrm>
        </p:spPr>
        <p:txBody>
          <a:bodyPr/>
          <a:lstStyle/>
          <a:p>
            <a:r>
              <a:rPr lang="hr-HR" dirty="0" smtClean="0"/>
              <a:t>Primjena PST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7239000" cy="5027000"/>
          </a:xfrm>
        </p:spPr>
        <p:txBody>
          <a:bodyPr>
            <a:normAutofit/>
          </a:bodyPr>
          <a:lstStyle/>
          <a:p>
            <a:r>
              <a:rPr lang="hr-HR" dirty="0" smtClean="0"/>
              <a:t>svi poremećaji kod kojih stres i nošenje sa istim igraju važnu ulogu </a:t>
            </a:r>
          </a:p>
          <a:p>
            <a:pPr>
              <a:buNone/>
            </a:pPr>
            <a:r>
              <a:rPr lang="hr-HR" sz="2000" dirty="0" smtClean="0"/>
              <a:t>   (depresija, anksiozni poremećaji, poremećaji prilagodbe, suicidalnost, zlouporaba supstanci, problemi u odnosima, poteškoće u suočavanju sa teškim tjelesnim i psihičkim bolestima,...)</a:t>
            </a:r>
          </a:p>
          <a:p>
            <a:r>
              <a:rPr lang="hr-HR" dirty="0" smtClean="0"/>
              <a:t>sve dobne skupine (potvrđeno studijama)</a:t>
            </a:r>
          </a:p>
          <a:p>
            <a:r>
              <a:rPr lang="hr-HR" dirty="0" smtClean="0"/>
              <a:t>samostalna metoda ili dio terapijskog procesa</a:t>
            </a:r>
          </a:p>
          <a:p>
            <a:r>
              <a:rPr lang="hr-HR" dirty="0" smtClean="0"/>
              <a:t>individualna, grupna, bračna i obiteljska terapija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PROBLEM SOLVING tehnike (pst)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identificiranje i rješavanje trenutnih životnih problema (koji su uzrokovali maladaptivne odgovore)</a:t>
            </a:r>
          </a:p>
          <a:p>
            <a:r>
              <a:rPr lang="hr-HR" dirty="0" smtClean="0"/>
              <a:t>učenje klijenta vještinama koje će mu pomoći da se bolje nosi s budućim problemima</a:t>
            </a:r>
          </a:p>
          <a:p>
            <a:r>
              <a:rPr lang="hr-HR" dirty="0" smtClean="0"/>
              <a:t>fokusiranost na maladaptivne odgovore </a:t>
            </a:r>
            <a:r>
              <a:rPr lang="hr-HR" sz="2000" dirty="0" smtClean="0"/>
              <a:t>(anksioznost, depresija, prejedanje, prekomjerno pijenje)</a:t>
            </a:r>
          </a:p>
          <a:p>
            <a:endParaRPr lang="hr-HR" sz="2000" dirty="0" smtClean="0"/>
          </a:p>
          <a:p>
            <a:pPr algn="ctr">
              <a:buNone/>
            </a:pPr>
            <a:r>
              <a:rPr lang="hr-HR" sz="2000" dirty="0" smtClean="0"/>
              <a:t> </a:t>
            </a:r>
          </a:p>
          <a:p>
            <a:pPr algn="ctr">
              <a:buNone/>
            </a:pPr>
            <a:r>
              <a:rPr lang="hr-HR" sz="2400" b="1" dirty="0" smtClean="0"/>
              <a:t>rješivi problemi </a:t>
            </a:r>
            <a:endParaRPr lang="hr-HR" sz="2000" dirty="0"/>
          </a:p>
        </p:txBody>
      </p:sp>
      <p:sp>
        <p:nvSpPr>
          <p:cNvPr id="4" name="Down Arrow 3"/>
          <p:cNvSpPr/>
          <p:nvPr/>
        </p:nvSpPr>
        <p:spPr>
          <a:xfrm>
            <a:off x="3714744" y="5072074"/>
            <a:ext cx="357190" cy="500066"/>
          </a:xfrm>
          <a:prstGeom prst="downArrow">
            <a:avLst>
              <a:gd name="adj1" fmla="val 50000"/>
              <a:gd name="adj2" fmla="val 477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80068"/>
          </a:xfrm>
        </p:spPr>
        <p:txBody>
          <a:bodyPr/>
          <a:lstStyle/>
          <a:p>
            <a:r>
              <a:rPr lang="hr-HR" dirty="0" smtClean="0"/>
              <a:t>koraci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/>
          <a:lstStyle/>
          <a:p>
            <a:r>
              <a:rPr lang="hr-HR" dirty="0" smtClean="0"/>
              <a:t>identificiranje problema </a:t>
            </a:r>
          </a:p>
          <a:p>
            <a:pPr lvl="2">
              <a:buNone/>
            </a:pPr>
            <a:r>
              <a:rPr lang="hr-HR" dirty="0" smtClean="0"/>
              <a:t>-jasno definirati probleme, napraviti popis </a:t>
            </a:r>
          </a:p>
          <a:p>
            <a:pPr lvl="2">
              <a:buNone/>
            </a:pPr>
            <a:r>
              <a:rPr lang="hr-HR" dirty="0" smtClean="0"/>
              <a:t>-uz pomoć DZ (dnevnik, samomotrenje)</a:t>
            </a:r>
          </a:p>
          <a:p>
            <a:pPr lvl="2">
              <a:buNone/>
            </a:pPr>
            <a:r>
              <a:rPr lang="hr-HR" dirty="0" smtClean="0"/>
              <a:t>-potrebno više seansi za procjenu svih problema</a:t>
            </a:r>
          </a:p>
          <a:p>
            <a:r>
              <a:rPr lang="hr-HR" dirty="0" smtClean="0"/>
              <a:t>identificiranje pacijentovih resursa </a:t>
            </a:r>
          </a:p>
          <a:p>
            <a:pPr lvl="2">
              <a:buNone/>
            </a:pPr>
            <a:r>
              <a:rPr lang="hr-HR" dirty="0" smtClean="0"/>
              <a:t>-osobni kapacitet, prethodno rješavanje problema u životu, podrška okoline</a:t>
            </a:r>
          </a:p>
          <a:p>
            <a:r>
              <a:rPr lang="hr-HR" dirty="0" smtClean="0"/>
              <a:t>procjena primjerenosti PS </a:t>
            </a:r>
          </a:p>
          <a:p>
            <a:pPr lvl="2">
              <a:buNone/>
            </a:pPr>
            <a:r>
              <a:rPr lang="hr-HR" dirty="0" smtClean="0"/>
              <a:t>(klijent i terapeut jednako odgovorni)</a:t>
            </a:r>
          </a:p>
          <a:p>
            <a:r>
              <a:rPr lang="hr-HR" dirty="0" smtClean="0"/>
              <a:t>dogovor o praktičnim aspektima </a:t>
            </a:r>
          </a:p>
          <a:p>
            <a:pPr lvl="2">
              <a:buNone/>
            </a:pPr>
            <a:r>
              <a:rPr lang="hr-HR" dirty="0" smtClean="0"/>
              <a:t>(sudionici u procesu, broj seansi, duljina trajanja...)</a:t>
            </a:r>
          </a:p>
          <a:p>
            <a:r>
              <a:rPr lang="hr-HR" dirty="0" smtClean="0"/>
              <a:t>sklapanje terapijskog ugovora</a:t>
            </a:r>
          </a:p>
          <a:p>
            <a:endParaRPr lang="hr-HR" dirty="0" smtClean="0"/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Vrste problema za primjenu ps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gubitak ili strah od gubitka (važnog odnosa, statusa...)</a:t>
            </a:r>
          </a:p>
          <a:p>
            <a:r>
              <a:rPr lang="hr-HR" dirty="0" smtClean="0"/>
              <a:t>bračni problemi</a:t>
            </a:r>
          </a:p>
          <a:p>
            <a:r>
              <a:rPr lang="hr-HR" dirty="0" smtClean="0"/>
              <a:t>problemi na poslu</a:t>
            </a:r>
          </a:p>
          <a:p>
            <a:r>
              <a:rPr lang="hr-HR" dirty="0" smtClean="0"/>
              <a:t>problemi u učenju</a:t>
            </a:r>
          </a:p>
          <a:p>
            <a:r>
              <a:rPr lang="hr-HR" dirty="0" smtClean="0"/>
              <a:t>problemi vezani uz brigu o djeci</a:t>
            </a:r>
          </a:p>
          <a:p>
            <a:r>
              <a:rPr lang="hr-HR" dirty="0" smtClean="0"/>
              <a:t>suočavanja (s tjelesnom ili psihičkom bolešću, sa dosadom...)</a:t>
            </a:r>
          </a:p>
          <a:p>
            <a:r>
              <a:rPr lang="hr-HR" dirty="0" smtClean="0"/>
              <a:t>situacije u kojima treba donijeti važan izbor 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Zahtjevi za pst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problem koji se može specificirati (jasno definiran, usuglašeni stavovi terapeuta i klijenta)</a:t>
            </a:r>
          </a:p>
          <a:p>
            <a:r>
              <a:rPr lang="hr-HR" dirty="0" smtClean="0"/>
              <a:t>realistični ciljevi klijenta</a:t>
            </a:r>
          </a:p>
          <a:p>
            <a:r>
              <a:rPr lang="hr-HR" dirty="0" smtClean="0"/>
              <a:t>odsustvo ozbiljne akutne psihijatrijske bolesti</a:t>
            </a:r>
          </a:p>
          <a:p>
            <a:r>
              <a:rPr lang="hr-HR" dirty="0" smtClean="0"/>
              <a:t>slaganje u vezi terapijskog ugovora (priroda i ciljevi PS)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2287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/>
          <a:lstStyle/>
          <a:p>
            <a:r>
              <a:rPr lang="hr-HR" b="1" dirty="0" smtClean="0"/>
              <a:t>ovisno o vrsti problema:</a:t>
            </a:r>
          </a:p>
          <a:p>
            <a:endParaRPr lang="hr-HR" u="sng" dirty="0" smtClean="0"/>
          </a:p>
          <a:p>
            <a:r>
              <a:rPr lang="hr-HR" u="sng" dirty="0" smtClean="0"/>
              <a:t>poboljšanje situacije </a:t>
            </a:r>
            <a:r>
              <a:rPr lang="hr-HR" dirty="0" smtClean="0"/>
              <a:t>(uklanjanje nepoželjnog stanja, postizanje nekog cilja, razrješenje konflikta...)         ORIJENTACIJA NA PROBLEM</a:t>
            </a:r>
          </a:p>
          <a:p>
            <a:r>
              <a:rPr lang="hr-HR" u="sng" dirty="0" smtClean="0"/>
              <a:t>redukcija emocionalnog distresa </a:t>
            </a:r>
            <a:r>
              <a:rPr lang="hr-HR" dirty="0" smtClean="0"/>
              <a:t>prouzročenog situacijom (prihvaćanje problema, tolerancija, pozitivno sagledavanje problema, redukcija fizičke tenzije)            ORIJENTACIJA NA EMOCIJE</a:t>
            </a:r>
          </a:p>
          <a:p>
            <a:pPr>
              <a:buNone/>
            </a:pPr>
            <a:r>
              <a:rPr lang="hr-HR" dirty="0" smtClean="0"/>
              <a:t>                          </a:t>
            </a:r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  <p:sp>
        <p:nvSpPr>
          <p:cNvPr id="4" name="Right Arrow 3"/>
          <p:cNvSpPr/>
          <p:nvPr/>
        </p:nvSpPr>
        <p:spPr>
          <a:xfrm>
            <a:off x="4500562" y="2786058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ight Arrow 4"/>
          <p:cNvSpPr/>
          <p:nvPr/>
        </p:nvSpPr>
        <p:spPr>
          <a:xfrm>
            <a:off x="2214546" y="5286388"/>
            <a:ext cx="78581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TeorijSKA PODLOGA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2 modela:</a:t>
            </a:r>
          </a:p>
          <a:p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sz="2800" b="1" dirty="0" smtClean="0">
                <a:solidFill>
                  <a:schemeClr val="tx2">
                    <a:lumMod val="75000"/>
                  </a:schemeClr>
                </a:solidFill>
              </a:rPr>
              <a:t>SOCIJALNI MODEL PS</a:t>
            </a:r>
          </a:p>
          <a:p>
            <a:pPr marL="514350" indent="-514350">
              <a:buFont typeface="+mj-lt"/>
              <a:buAutoNum type="arabicPeriod"/>
            </a:pPr>
            <a:endParaRPr lang="hr-H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hr-HR" sz="2800" b="1" dirty="0" smtClean="0">
                <a:solidFill>
                  <a:schemeClr val="tx2">
                    <a:lumMod val="75000"/>
                  </a:schemeClr>
                </a:solidFill>
              </a:rPr>
              <a:t>RELACIJSKI / PS MODEL STRESA I DOBROBITI</a:t>
            </a:r>
            <a:endParaRPr lang="hr-HR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1. SOCIJALNI PS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samousmjeravajući KB proces pomoću kojeg pojedinac/par/grupa nastoje otkriti učinkovita rješenja za specifične probleme svakodnevnog života</a:t>
            </a:r>
          </a:p>
          <a:p>
            <a:endParaRPr lang="hr-HR" dirty="0" smtClean="0"/>
          </a:p>
          <a:p>
            <a:r>
              <a:rPr lang="hr-HR" dirty="0" smtClean="0"/>
              <a:t>ciljevi: - poboljšanje problemne situacije</a:t>
            </a:r>
          </a:p>
          <a:p>
            <a:pPr>
              <a:buNone/>
            </a:pPr>
            <a:r>
              <a:rPr lang="hr-HR" dirty="0" smtClean="0"/>
              <a:t>              - redukcija ili modifikacija negat. </a:t>
            </a:r>
          </a:p>
          <a:p>
            <a:pPr>
              <a:buNone/>
            </a:pPr>
            <a:r>
              <a:rPr lang="hr-HR" dirty="0" smtClean="0"/>
              <a:t>                emocija prouzročenih situacijom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285</TotalTime>
  <Words>1138</Words>
  <Application>Microsoft Office PowerPoint</Application>
  <PresentationFormat>On-screen Show (4:3)</PresentationFormat>
  <Paragraphs>181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Opulent</vt:lpstr>
      <vt:lpstr>PROBLEM SOLVING TEHNIKE</vt:lpstr>
      <vt:lpstr>PROBLEM SOLVING tehnike (pst)</vt:lpstr>
      <vt:lpstr>PROBLEM SOLVING tehnike (pst)</vt:lpstr>
      <vt:lpstr>koraci</vt:lpstr>
      <vt:lpstr>Vrste problema za primjenu ps</vt:lpstr>
      <vt:lpstr>Zahtjevi za pst</vt:lpstr>
      <vt:lpstr>Slide 7</vt:lpstr>
      <vt:lpstr>TeorijSKA PODLOGA</vt:lpstr>
      <vt:lpstr>1. SOCIJALNI PS</vt:lpstr>
      <vt:lpstr>1. SOCIJALNI PS</vt:lpstr>
      <vt:lpstr>Teorijska podloga –  glavne ps dimenzije</vt:lpstr>
      <vt:lpstr>Teorijska podloga –  glavne ps dimenzije</vt:lpstr>
      <vt:lpstr>2. Relacijski / Ps model stresa i dobrobiti - definicije</vt:lpstr>
      <vt:lpstr>2. Relacijski / Ps model stresa i dobrobiti - definicije</vt:lpstr>
      <vt:lpstr>Ps model 1. orijentacija na problem</vt:lpstr>
      <vt:lpstr>2. Definicija i formulacija problema</vt:lpstr>
      <vt:lpstr>3.Generiranje alternativnih rješenja</vt:lpstr>
      <vt:lpstr>4. Donošenje odluke</vt:lpstr>
      <vt:lpstr>5. Implementacija i verifikacija rješenja</vt:lpstr>
      <vt:lpstr>Ciljevi pst</vt:lpstr>
      <vt:lpstr>PST</vt:lpstr>
      <vt:lpstr>Pst - moduli</vt:lpstr>
      <vt:lpstr>Pst - moduli</vt:lpstr>
      <vt:lpstr>Pomoćne strategije</vt:lpstr>
      <vt:lpstr>Priručnik za klijente</vt:lpstr>
      <vt:lpstr>Primjena PST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SOLVING TEHNIKE</dc:title>
  <dc:creator>korisnik</dc:creator>
  <cp:lastModifiedBy>korisnik</cp:lastModifiedBy>
  <cp:revision>33</cp:revision>
  <dcterms:created xsi:type="dcterms:W3CDTF">2016-08-31T08:57:44Z</dcterms:created>
  <dcterms:modified xsi:type="dcterms:W3CDTF">2016-09-01T21:13:44Z</dcterms:modified>
</cp:coreProperties>
</file>