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790" autoAdjust="0"/>
  </p:normalViewPr>
  <p:slideViewPr>
    <p:cSldViewPr snapToGrid="0">
      <p:cViewPr varScale="1">
        <p:scale>
          <a:sx n="60" d="100"/>
          <a:sy n="60" d="100"/>
        </p:scale>
        <p:origin x="414" y="6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171DC6-7DB4-4DFA-B68E-20396B43D518}" type="doc">
      <dgm:prSet loTypeId="urn:microsoft.com/office/officeart/2005/8/layout/cycle2" loCatId="cycle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7F121DA9-575F-495B-8A67-0F108B7C533B}">
      <dgm:prSet phldrT="[Text]"/>
      <dgm:spPr/>
      <dgm:t>
        <a:bodyPr/>
        <a:lstStyle/>
        <a:p>
          <a:r>
            <a:rPr lang="hr-HR" dirty="0" smtClean="0"/>
            <a:t>PODRAŽAJI</a:t>
          </a:r>
          <a:endParaRPr lang="en-GB" dirty="0"/>
        </a:p>
      </dgm:t>
    </dgm:pt>
    <dgm:pt modelId="{F97FF068-A2AF-4235-B633-D4BFDB11E829}" type="parTrans" cxnId="{C5F21EC7-5771-421E-A052-3A699FABB978}">
      <dgm:prSet/>
      <dgm:spPr/>
      <dgm:t>
        <a:bodyPr/>
        <a:lstStyle/>
        <a:p>
          <a:endParaRPr lang="en-GB"/>
        </a:p>
      </dgm:t>
    </dgm:pt>
    <dgm:pt modelId="{121275F8-7C15-4691-9104-0C34E4520ECC}" type="sibTrans" cxnId="{C5F21EC7-5771-421E-A052-3A699FABB978}">
      <dgm:prSet/>
      <dgm:spPr/>
      <dgm:t>
        <a:bodyPr/>
        <a:lstStyle/>
        <a:p>
          <a:endParaRPr lang="en-GB"/>
        </a:p>
      </dgm:t>
    </dgm:pt>
    <dgm:pt modelId="{ABDB7B4F-126B-4326-AACD-286578437BC5}">
      <dgm:prSet phldrT="[Text]"/>
      <dgm:spPr/>
      <dgm:t>
        <a:bodyPr/>
        <a:lstStyle/>
        <a:p>
          <a:r>
            <a:rPr lang="hr-HR" dirty="0" smtClean="0"/>
            <a:t>BIJEG ILI BORBA</a:t>
          </a:r>
          <a:endParaRPr lang="en-GB" dirty="0"/>
        </a:p>
      </dgm:t>
    </dgm:pt>
    <dgm:pt modelId="{FCA68554-001E-485E-A231-5D0D4828DABD}" type="parTrans" cxnId="{B8A4FE8F-9807-45AB-B25C-4677805E8B90}">
      <dgm:prSet/>
      <dgm:spPr/>
      <dgm:t>
        <a:bodyPr/>
        <a:lstStyle/>
        <a:p>
          <a:endParaRPr lang="en-GB"/>
        </a:p>
      </dgm:t>
    </dgm:pt>
    <dgm:pt modelId="{0A2222C5-8A38-4D4A-8983-B3DDDBE21E46}" type="sibTrans" cxnId="{B8A4FE8F-9807-45AB-B25C-4677805E8B90}">
      <dgm:prSet/>
      <dgm:spPr/>
      <dgm:t>
        <a:bodyPr/>
        <a:lstStyle/>
        <a:p>
          <a:endParaRPr lang="en-GB"/>
        </a:p>
      </dgm:t>
    </dgm:pt>
    <dgm:pt modelId="{1CD01ADD-A0C9-4EFC-A657-198031AB887C}">
      <dgm:prSet phldrT="[Text]"/>
      <dgm:spPr/>
      <dgm:t>
        <a:bodyPr/>
        <a:lstStyle/>
        <a:p>
          <a:r>
            <a:rPr lang="hr-HR" dirty="0" smtClean="0"/>
            <a:t>PANIČAN NAPAD</a:t>
          </a:r>
          <a:endParaRPr lang="en-GB" dirty="0"/>
        </a:p>
      </dgm:t>
    </dgm:pt>
    <dgm:pt modelId="{A6D74085-3B23-49C8-BC54-110B035FF256}" type="parTrans" cxnId="{9461C7E7-A798-4242-A5E7-A78440BD45EF}">
      <dgm:prSet/>
      <dgm:spPr/>
      <dgm:t>
        <a:bodyPr/>
        <a:lstStyle/>
        <a:p>
          <a:endParaRPr lang="en-GB"/>
        </a:p>
      </dgm:t>
    </dgm:pt>
    <dgm:pt modelId="{91A116BA-64CA-45F3-9BF5-DE3BDC9C80A9}" type="sibTrans" cxnId="{9461C7E7-A798-4242-A5E7-A78440BD45EF}">
      <dgm:prSet/>
      <dgm:spPr/>
      <dgm:t>
        <a:bodyPr/>
        <a:lstStyle/>
        <a:p>
          <a:endParaRPr lang="en-GB"/>
        </a:p>
      </dgm:t>
    </dgm:pt>
    <dgm:pt modelId="{72FDB226-0507-45A5-8106-042AE72C8F00}" type="pres">
      <dgm:prSet presAssocID="{5E171DC6-7DB4-4DFA-B68E-20396B43D51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68C65C4-7ECA-4F4F-8C48-7EBBFCA90047}" type="pres">
      <dgm:prSet presAssocID="{7F121DA9-575F-495B-8A67-0F108B7C533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71A56E-0A4B-4F74-99E9-82F90AFF66F5}" type="pres">
      <dgm:prSet presAssocID="{121275F8-7C15-4691-9104-0C34E4520ECC}" presName="sibTrans" presStyleLbl="sibTrans2D1" presStyleIdx="0" presStyleCnt="3"/>
      <dgm:spPr/>
      <dgm:t>
        <a:bodyPr/>
        <a:lstStyle/>
        <a:p>
          <a:endParaRPr lang="en-GB"/>
        </a:p>
      </dgm:t>
    </dgm:pt>
    <dgm:pt modelId="{3BB725E1-8D03-4938-B7CC-9A19EDF985BF}" type="pres">
      <dgm:prSet presAssocID="{121275F8-7C15-4691-9104-0C34E4520ECC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EC29E8ED-1A87-43C3-8EDE-3BF30D3B055F}" type="pres">
      <dgm:prSet presAssocID="{ABDB7B4F-126B-4326-AACD-286578437BC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11F73D-B3CE-45D7-B5E8-0D6FF289BD18}" type="pres">
      <dgm:prSet presAssocID="{0A2222C5-8A38-4D4A-8983-B3DDDBE21E46}" presName="sibTrans" presStyleLbl="sibTrans2D1" presStyleIdx="1" presStyleCnt="3"/>
      <dgm:spPr/>
      <dgm:t>
        <a:bodyPr/>
        <a:lstStyle/>
        <a:p>
          <a:endParaRPr lang="en-GB"/>
        </a:p>
      </dgm:t>
    </dgm:pt>
    <dgm:pt modelId="{285DA5FF-0378-4372-AB6C-5E9A870D7FBA}" type="pres">
      <dgm:prSet presAssocID="{0A2222C5-8A38-4D4A-8983-B3DDDBE21E46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BFFD4FE6-FF8A-4523-BDC4-2D4F1A5067E3}" type="pres">
      <dgm:prSet presAssocID="{1CD01ADD-A0C9-4EFC-A657-198031AB887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8747B5-0C87-4C16-9AF7-E0BB713E83F1}" type="pres">
      <dgm:prSet presAssocID="{91A116BA-64CA-45F3-9BF5-DE3BDC9C80A9}" presName="sibTrans" presStyleLbl="sibTrans2D1" presStyleIdx="2" presStyleCnt="3"/>
      <dgm:spPr/>
      <dgm:t>
        <a:bodyPr/>
        <a:lstStyle/>
        <a:p>
          <a:endParaRPr lang="en-GB"/>
        </a:p>
      </dgm:t>
    </dgm:pt>
    <dgm:pt modelId="{F721D3DD-4A91-4E34-99EE-D60E00FFF180}" type="pres">
      <dgm:prSet presAssocID="{91A116BA-64CA-45F3-9BF5-DE3BDC9C80A9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0A6750EF-3B86-4E8F-8F69-089D58D0625D}" type="presOf" srcId="{91A116BA-64CA-45F3-9BF5-DE3BDC9C80A9}" destId="{F721D3DD-4A91-4E34-99EE-D60E00FFF180}" srcOrd="1" destOrd="0" presId="urn:microsoft.com/office/officeart/2005/8/layout/cycle2"/>
    <dgm:cxn modelId="{5C5A25BC-028C-4B2F-B5A5-D2EC1AC35E53}" type="presOf" srcId="{121275F8-7C15-4691-9104-0C34E4520ECC}" destId="{9471A56E-0A4B-4F74-99E9-82F90AFF66F5}" srcOrd="0" destOrd="0" presId="urn:microsoft.com/office/officeart/2005/8/layout/cycle2"/>
    <dgm:cxn modelId="{C5F21EC7-5771-421E-A052-3A699FABB978}" srcId="{5E171DC6-7DB4-4DFA-B68E-20396B43D518}" destId="{7F121DA9-575F-495B-8A67-0F108B7C533B}" srcOrd="0" destOrd="0" parTransId="{F97FF068-A2AF-4235-B633-D4BFDB11E829}" sibTransId="{121275F8-7C15-4691-9104-0C34E4520ECC}"/>
    <dgm:cxn modelId="{6BD991B9-A1BB-48C9-B411-EBDA8A37B502}" type="presOf" srcId="{0A2222C5-8A38-4D4A-8983-B3DDDBE21E46}" destId="{5F11F73D-B3CE-45D7-B5E8-0D6FF289BD18}" srcOrd="0" destOrd="0" presId="urn:microsoft.com/office/officeart/2005/8/layout/cycle2"/>
    <dgm:cxn modelId="{733F94ED-C0C3-4AD0-AB66-80A8363540B7}" type="presOf" srcId="{5E171DC6-7DB4-4DFA-B68E-20396B43D518}" destId="{72FDB226-0507-45A5-8106-042AE72C8F00}" srcOrd="0" destOrd="0" presId="urn:microsoft.com/office/officeart/2005/8/layout/cycle2"/>
    <dgm:cxn modelId="{FC0CE08C-A4D3-4271-8FB3-7737CAD688D7}" type="presOf" srcId="{91A116BA-64CA-45F3-9BF5-DE3BDC9C80A9}" destId="{EC8747B5-0C87-4C16-9AF7-E0BB713E83F1}" srcOrd="0" destOrd="0" presId="urn:microsoft.com/office/officeart/2005/8/layout/cycle2"/>
    <dgm:cxn modelId="{9461C7E7-A798-4242-A5E7-A78440BD45EF}" srcId="{5E171DC6-7DB4-4DFA-B68E-20396B43D518}" destId="{1CD01ADD-A0C9-4EFC-A657-198031AB887C}" srcOrd="2" destOrd="0" parTransId="{A6D74085-3B23-49C8-BC54-110B035FF256}" sibTransId="{91A116BA-64CA-45F3-9BF5-DE3BDC9C80A9}"/>
    <dgm:cxn modelId="{B8A4FE8F-9807-45AB-B25C-4677805E8B90}" srcId="{5E171DC6-7DB4-4DFA-B68E-20396B43D518}" destId="{ABDB7B4F-126B-4326-AACD-286578437BC5}" srcOrd="1" destOrd="0" parTransId="{FCA68554-001E-485E-A231-5D0D4828DABD}" sibTransId="{0A2222C5-8A38-4D4A-8983-B3DDDBE21E46}"/>
    <dgm:cxn modelId="{4989E3F5-9736-482E-8495-C8151DB7A6E3}" type="presOf" srcId="{0A2222C5-8A38-4D4A-8983-B3DDDBE21E46}" destId="{285DA5FF-0378-4372-AB6C-5E9A870D7FBA}" srcOrd="1" destOrd="0" presId="urn:microsoft.com/office/officeart/2005/8/layout/cycle2"/>
    <dgm:cxn modelId="{2C15115E-97F2-4EF4-81B3-74C31A9CE114}" type="presOf" srcId="{1CD01ADD-A0C9-4EFC-A657-198031AB887C}" destId="{BFFD4FE6-FF8A-4523-BDC4-2D4F1A5067E3}" srcOrd="0" destOrd="0" presId="urn:microsoft.com/office/officeart/2005/8/layout/cycle2"/>
    <dgm:cxn modelId="{0A24D670-02B3-4507-A046-76004D1BB9BF}" type="presOf" srcId="{7F121DA9-575F-495B-8A67-0F108B7C533B}" destId="{E68C65C4-7ECA-4F4F-8C48-7EBBFCA90047}" srcOrd="0" destOrd="0" presId="urn:microsoft.com/office/officeart/2005/8/layout/cycle2"/>
    <dgm:cxn modelId="{0182C09A-4C98-40DA-8F4C-FE9D910DB02D}" type="presOf" srcId="{ABDB7B4F-126B-4326-AACD-286578437BC5}" destId="{EC29E8ED-1A87-43C3-8EDE-3BF30D3B055F}" srcOrd="0" destOrd="0" presId="urn:microsoft.com/office/officeart/2005/8/layout/cycle2"/>
    <dgm:cxn modelId="{FD45B00A-F601-46CA-AEAF-527E7DA93597}" type="presOf" srcId="{121275F8-7C15-4691-9104-0C34E4520ECC}" destId="{3BB725E1-8D03-4938-B7CC-9A19EDF985BF}" srcOrd="1" destOrd="0" presId="urn:microsoft.com/office/officeart/2005/8/layout/cycle2"/>
    <dgm:cxn modelId="{CFEDCB7D-559F-4998-86C5-00A8C2367CE1}" type="presParOf" srcId="{72FDB226-0507-45A5-8106-042AE72C8F00}" destId="{E68C65C4-7ECA-4F4F-8C48-7EBBFCA90047}" srcOrd="0" destOrd="0" presId="urn:microsoft.com/office/officeart/2005/8/layout/cycle2"/>
    <dgm:cxn modelId="{E267ED7A-6C29-452F-A2F5-916EB7BED468}" type="presParOf" srcId="{72FDB226-0507-45A5-8106-042AE72C8F00}" destId="{9471A56E-0A4B-4F74-99E9-82F90AFF66F5}" srcOrd="1" destOrd="0" presId="urn:microsoft.com/office/officeart/2005/8/layout/cycle2"/>
    <dgm:cxn modelId="{1E5D4764-DFF5-40FF-96E8-AE866E94446B}" type="presParOf" srcId="{9471A56E-0A4B-4F74-99E9-82F90AFF66F5}" destId="{3BB725E1-8D03-4938-B7CC-9A19EDF985BF}" srcOrd="0" destOrd="0" presId="urn:microsoft.com/office/officeart/2005/8/layout/cycle2"/>
    <dgm:cxn modelId="{A95BEA2C-592E-4DFA-9BB7-CBA6A997E953}" type="presParOf" srcId="{72FDB226-0507-45A5-8106-042AE72C8F00}" destId="{EC29E8ED-1A87-43C3-8EDE-3BF30D3B055F}" srcOrd="2" destOrd="0" presId="urn:microsoft.com/office/officeart/2005/8/layout/cycle2"/>
    <dgm:cxn modelId="{191A55B4-07CB-4C30-A305-2AD6C1B8CBC9}" type="presParOf" srcId="{72FDB226-0507-45A5-8106-042AE72C8F00}" destId="{5F11F73D-B3CE-45D7-B5E8-0D6FF289BD18}" srcOrd="3" destOrd="0" presId="urn:microsoft.com/office/officeart/2005/8/layout/cycle2"/>
    <dgm:cxn modelId="{E7C8D8BE-6901-4886-A7FC-35B38D20699B}" type="presParOf" srcId="{5F11F73D-B3CE-45D7-B5E8-0D6FF289BD18}" destId="{285DA5FF-0378-4372-AB6C-5E9A870D7FBA}" srcOrd="0" destOrd="0" presId="urn:microsoft.com/office/officeart/2005/8/layout/cycle2"/>
    <dgm:cxn modelId="{D919C023-DBFC-4D6B-BBDC-6FBF6DDF6C7E}" type="presParOf" srcId="{72FDB226-0507-45A5-8106-042AE72C8F00}" destId="{BFFD4FE6-FF8A-4523-BDC4-2D4F1A5067E3}" srcOrd="4" destOrd="0" presId="urn:microsoft.com/office/officeart/2005/8/layout/cycle2"/>
    <dgm:cxn modelId="{22DB3BF2-A9DD-4B02-8857-16E4C1A16657}" type="presParOf" srcId="{72FDB226-0507-45A5-8106-042AE72C8F00}" destId="{EC8747B5-0C87-4C16-9AF7-E0BB713E83F1}" srcOrd="5" destOrd="0" presId="urn:microsoft.com/office/officeart/2005/8/layout/cycle2"/>
    <dgm:cxn modelId="{4860BB89-5EF5-4670-B25B-84755D20B66C}" type="presParOf" srcId="{EC8747B5-0C87-4C16-9AF7-E0BB713E83F1}" destId="{F721D3DD-4A91-4E34-99EE-D60E00FFF18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C65C4-7ECA-4F4F-8C48-7EBBFCA90047}">
      <dsp:nvSpPr>
        <dsp:cNvPr id="0" name=""/>
        <dsp:cNvSpPr/>
      </dsp:nvSpPr>
      <dsp:spPr>
        <a:xfrm>
          <a:off x="2007707" y="399"/>
          <a:ext cx="1150143" cy="1150143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PODRAŽAJI</a:t>
          </a:r>
          <a:endParaRPr lang="en-GB" sz="1000" kern="1200" dirty="0"/>
        </a:p>
      </dsp:txBody>
      <dsp:txXfrm>
        <a:off x="2176142" y="168834"/>
        <a:ext cx="813273" cy="813273"/>
      </dsp:txXfrm>
    </dsp:sp>
    <dsp:sp modelId="{9471A56E-0A4B-4F74-99E9-82F90AFF66F5}">
      <dsp:nvSpPr>
        <dsp:cNvPr id="0" name=""/>
        <dsp:cNvSpPr/>
      </dsp:nvSpPr>
      <dsp:spPr>
        <a:xfrm rot="3600000">
          <a:off x="2857325" y="1121886"/>
          <a:ext cx="305964" cy="3881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880272" y="1159775"/>
        <a:ext cx="214175" cy="232903"/>
      </dsp:txXfrm>
    </dsp:sp>
    <dsp:sp modelId="{EC29E8ED-1A87-43C3-8EDE-3BF30D3B055F}">
      <dsp:nvSpPr>
        <dsp:cNvPr id="0" name=""/>
        <dsp:cNvSpPr/>
      </dsp:nvSpPr>
      <dsp:spPr>
        <a:xfrm>
          <a:off x="2871424" y="1496401"/>
          <a:ext cx="1150143" cy="1150143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253377"/>
                <a:satOff val="21945"/>
                <a:lumOff val="278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253377"/>
                <a:satOff val="21945"/>
                <a:lumOff val="278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253377"/>
                <a:satOff val="21945"/>
                <a:lumOff val="278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BIJEG ILI BORBA</a:t>
          </a:r>
          <a:endParaRPr lang="en-GB" sz="1000" kern="1200" dirty="0"/>
        </a:p>
      </dsp:txBody>
      <dsp:txXfrm>
        <a:off x="3039859" y="1664836"/>
        <a:ext cx="813273" cy="813273"/>
      </dsp:txXfrm>
    </dsp:sp>
    <dsp:sp modelId="{5F11F73D-B3CE-45D7-B5E8-0D6FF289BD18}">
      <dsp:nvSpPr>
        <dsp:cNvPr id="0" name=""/>
        <dsp:cNvSpPr/>
      </dsp:nvSpPr>
      <dsp:spPr>
        <a:xfrm rot="10800000">
          <a:off x="2438456" y="1877386"/>
          <a:ext cx="305964" cy="3881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267959"/>
                <a:satOff val="7150"/>
                <a:lumOff val="197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-267959"/>
                <a:satOff val="7150"/>
                <a:lumOff val="197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-267959"/>
                <a:satOff val="7150"/>
                <a:lumOff val="197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 rot="10800000">
        <a:off x="2530245" y="1955021"/>
        <a:ext cx="214175" cy="232903"/>
      </dsp:txXfrm>
    </dsp:sp>
    <dsp:sp modelId="{BFFD4FE6-FF8A-4523-BDC4-2D4F1A5067E3}">
      <dsp:nvSpPr>
        <dsp:cNvPr id="0" name=""/>
        <dsp:cNvSpPr/>
      </dsp:nvSpPr>
      <dsp:spPr>
        <a:xfrm>
          <a:off x="1143989" y="1496401"/>
          <a:ext cx="1150143" cy="1150143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253377"/>
                <a:satOff val="21945"/>
                <a:lumOff val="278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253377"/>
                <a:satOff val="21945"/>
                <a:lumOff val="278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253377"/>
                <a:satOff val="21945"/>
                <a:lumOff val="278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PANIČAN NAPAD</a:t>
          </a:r>
          <a:endParaRPr lang="en-GB" sz="1000" kern="1200" dirty="0"/>
        </a:p>
      </dsp:txBody>
      <dsp:txXfrm>
        <a:off x="1312424" y="1664836"/>
        <a:ext cx="813273" cy="813273"/>
      </dsp:txXfrm>
    </dsp:sp>
    <dsp:sp modelId="{EC8747B5-0C87-4C16-9AF7-E0BB713E83F1}">
      <dsp:nvSpPr>
        <dsp:cNvPr id="0" name=""/>
        <dsp:cNvSpPr/>
      </dsp:nvSpPr>
      <dsp:spPr>
        <a:xfrm rot="18000000">
          <a:off x="1993608" y="1136884"/>
          <a:ext cx="305964" cy="3881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267959"/>
                <a:satOff val="7150"/>
                <a:lumOff val="197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-267959"/>
                <a:satOff val="7150"/>
                <a:lumOff val="197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-267959"/>
                <a:satOff val="7150"/>
                <a:lumOff val="197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016555" y="1254265"/>
        <a:ext cx="214175" cy="232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2/12/2015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2/12/2015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Izbjegavanje otvorenih polja je adaptvno za životinje i rane ljude koji</a:t>
            </a:r>
            <a:r>
              <a:rPr lang="hr-HR" baseline="0" dirty="0" smtClean="0"/>
              <a:t> su bili izloženi grabežljivcima, jer je na rubu polja bilo manje rizično.</a:t>
            </a:r>
          </a:p>
          <a:p>
            <a:r>
              <a:rPr lang="hr-HR" baseline="0" dirty="0" smtClean="0"/>
              <a:t>Visine (precipitiraju vrtoglavicu) su razumne za ozbjegavanje u divljini jer visine predsavljaju veći rizik.</a:t>
            </a:r>
          </a:p>
          <a:p>
            <a:r>
              <a:rPr lang="hr-HR" baseline="0" dirty="0" smtClean="0"/>
              <a:t>Reakcija na to npr prelaženje preko otvorenog polja može biti bijeg ili borba slična je simpatičkom uzbuđenju koje se opaža tijekom paničnih napada. Budući je ta reakcija blokirana u suvremenom životu (npr podzemna ili supermarket) anksioznost prelazi u panični napad.</a:t>
            </a:r>
          </a:p>
          <a:p>
            <a:r>
              <a:rPr lang="hr-HR" baseline="0" dirty="0" smtClean="0"/>
              <a:t>Ponekad se fiziološko uzbuđenje može protumačiti kao pokazatelj da će se katastofične posljedice sigurno dogoditi i posljedično pojedinac razvija anticipirajuću anksioznost i izbjegava situacije povezane s rizikom od anksioznosti.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062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Clarkov model: panični napadi se događaju kada pojedinci tjelesne senzacije percipiraju kao opasne i intrepretiraju to kao da im se približava kobni usud, npr panični</a:t>
            </a:r>
            <a:r>
              <a:rPr lang="hr-HR" baseline="0" dirty="0" smtClean="0"/>
              <a:t> napad ako pogrešno protumače lupanje srca kao znak predstojećeg infarkta</a:t>
            </a:r>
            <a:endParaRPr lang="hr-H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 smtClean="0"/>
              <a:t>Zlokobni krug- </a:t>
            </a:r>
            <a:r>
              <a:rPr lang="hr-HR" dirty="0" smtClean="0"/>
              <a:t>podražaji se pogrešno protumače da je panični napad neizbježan </a:t>
            </a:r>
            <a:r>
              <a:rPr lang="hr-HR" u="sng" dirty="0" smtClean="0"/>
              <a:t>(Moje</a:t>
            </a:r>
            <a:r>
              <a:rPr lang="hr-HR" u="sng" baseline="0" dirty="0" smtClean="0"/>
              <a:t> srce lupa znači da ću imatii napad panike),</a:t>
            </a:r>
            <a:r>
              <a:rPr lang="hr-HR" dirty="0" smtClean="0"/>
              <a:t>anksiozan strah potiče zastrašujuće simptome bijeg ili borba reakcije (srce još više počinje kucati kad je anksioznost nastupila) a ako se  tjelesne senzacijekrivo protumače (lupanje</a:t>
            </a:r>
            <a:r>
              <a:rPr lang="hr-HR" baseline="0" dirty="0" smtClean="0"/>
              <a:t> srca znači da ću imati infarkt) </a:t>
            </a:r>
            <a:r>
              <a:rPr lang="hr-HR" dirty="0" smtClean="0"/>
              <a:t>pojedinac doživljava povećanje straha do potpunog paničnog napada</a:t>
            </a:r>
          </a:p>
          <a:p>
            <a:endParaRPr lang="hr-HR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078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Okidač ili lažni alarm je stres kod biološki ranjivih pojedinaca i može ga pojačai negativan afekt.</a:t>
            </a:r>
            <a:r>
              <a:rPr lang="hr-HR" baseline="0" dirty="0" smtClean="0"/>
              <a:t> Kod ranjivih pojedinaca koji su kao mali naučili da se boje određenih tjelesnih događaja kao potencijalno opasnih i izvan kontrole, lažni alarm tj. Spontani napad panike postane povezan s opasnošću-postane naučeni alarm- vodi do ankx straha od budućih napada i razvoja paničnog poremećaja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706C7-F2C3-48B6-8A22-C484D800B5D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34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2/12/2015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2/12/2015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Panični poremećaj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Priroda i načini procjene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196903"/>
            <a:ext cx="9509760" cy="1233424"/>
          </a:xfrm>
        </p:spPr>
        <p:txBody>
          <a:bodyPr/>
          <a:lstStyle/>
          <a:p>
            <a:r>
              <a:rPr lang="hr-HR" dirty="0" smtClean="0"/>
              <a:t>Priroda i razumijevanje paničnog poremećaja (i agorafobije)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147" y="1604210"/>
            <a:ext cx="10668000" cy="478054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hr-HR" u="sng" dirty="0" smtClean="0"/>
              <a:t>Kognitivno bihevioralni model</a:t>
            </a:r>
          </a:p>
          <a:p>
            <a:r>
              <a:rPr lang="hr-HR" dirty="0" smtClean="0"/>
              <a:t>Temeljen na adaptivnoj prirodi strahova u primitivnim okruženjima (izbjegavanje otvorenih polja, visina, strahovi od stupice  i sl) koji su se zadržali zbog njihove potencijalne adaptivne vrijednosti</a:t>
            </a:r>
          </a:p>
          <a:p>
            <a:r>
              <a:rPr lang="hr-HR" dirty="0" smtClean="0"/>
              <a:t>Reakcija </a:t>
            </a:r>
            <a:r>
              <a:rPr lang="hr-HR" i="1" dirty="0" smtClean="0"/>
              <a:t>bijeg-borba </a:t>
            </a:r>
            <a:r>
              <a:rPr lang="hr-HR" dirty="0" smtClean="0"/>
              <a:t>koja se doživljava tijekom panike više nije adaptivna jer se panični napadi događaju u odsutnosti prave opasnosti</a:t>
            </a:r>
          </a:p>
          <a:p>
            <a:endParaRPr lang="hr-HR" i="1" dirty="0"/>
          </a:p>
          <a:p>
            <a:r>
              <a:rPr lang="hr-HR" dirty="0" smtClean="0"/>
              <a:t>Podrazumijeva se da pojedinci prvo moraju doživjeti iskustvo panike ili visoku anksioznost zbog: biološke ranjivosti, stresa ili tjelesnih uzroka</a:t>
            </a:r>
          </a:p>
          <a:p>
            <a:r>
              <a:rPr lang="hr-HR" dirty="0" smtClean="0"/>
              <a:t>Osjeti fiziološkog uzbuđenja vode do pogrešnih katastrofičnih interpretacija i do pretjerane budnosti a ponekad se mogu pogrešno protumačiti da će se katastrofične posljedice zasigurno dogoditi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9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err="1"/>
              <a:t>Bihevioralni</a:t>
            </a:r>
            <a:r>
              <a:rPr lang="en-GB" sz="2800" dirty="0"/>
              <a:t> </a:t>
            </a:r>
            <a:r>
              <a:rPr lang="en-GB" sz="2800" dirty="0" err="1"/>
              <a:t>činitelji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5688" y="1700784"/>
            <a:ext cx="4572000" cy="4123944"/>
          </a:xfrm>
        </p:spPr>
        <p:txBody>
          <a:bodyPr>
            <a:normAutofit/>
          </a:bodyPr>
          <a:lstStyle/>
          <a:p>
            <a:r>
              <a:rPr lang="hr-HR" sz="2400" dirty="0" smtClean="0"/>
              <a:t>Panika </a:t>
            </a:r>
            <a:r>
              <a:rPr lang="hr-HR" sz="2400" dirty="0" smtClean="0"/>
              <a:t>postaje povezana sa strahom putem procesa </a:t>
            </a:r>
            <a:r>
              <a:rPr lang="hr-HR" sz="2400" u="sng" dirty="0" smtClean="0"/>
              <a:t>klasičnog kondicioniranja </a:t>
            </a:r>
            <a:r>
              <a:rPr lang="hr-HR" sz="2400" dirty="0" smtClean="0"/>
              <a:t>a on se </a:t>
            </a:r>
            <a:r>
              <a:rPr lang="hr-HR" sz="2400" dirty="0" smtClean="0"/>
              <a:t>održava </a:t>
            </a:r>
            <a:r>
              <a:rPr lang="hr-HR" sz="2400" dirty="0" smtClean="0"/>
              <a:t>time što se anksioznost smanjuje (izbjegavanjem situacije ili koristeći sigurnosnih ponašanja)</a:t>
            </a:r>
          </a:p>
          <a:p>
            <a:endParaRPr lang="hr-HR" dirty="0"/>
          </a:p>
          <a:p>
            <a:pPr marL="45720" indent="0">
              <a:buNone/>
            </a:pPr>
            <a:endParaRPr lang="en-GB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583680" y="1700784"/>
            <a:ext cx="4572000" cy="4123944"/>
          </a:xfrm>
        </p:spPr>
        <p:txBody>
          <a:bodyPr>
            <a:normAutofit/>
          </a:bodyPr>
          <a:lstStyle/>
          <a:p>
            <a:r>
              <a:rPr lang="en-GB" sz="2400" dirty="0" err="1"/>
              <a:t>Olakšanje</a:t>
            </a:r>
            <a:r>
              <a:rPr lang="en-GB" sz="2400" dirty="0"/>
              <a:t> od </a:t>
            </a:r>
            <a:r>
              <a:rPr lang="en-GB" sz="2400" dirty="0" err="1"/>
              <a:t>anksioznosti</a:t>
            </a:r>
            <a:r>
              <a:rPr lang="en-GB" sz="2400" dirty="0"/>
              <a:t> je </a:t>
            </a:r>
            <a:r>
              <a:rPr lang="en-GB" sz="2400" dirty="0" err="1"/>
              <a:t>negativno</a:t>
            </a:r>
            <a:r>
              <a:rPr lang="en-GB" sz="2400" dirty="0"/>
              <a:t> </a:t>
            </a:r>
            <a:r>
              <a:rPr lang="en-GB" sz="2400" dirty="0" err="1"/>
              <a:t>potkrepljujuće</a:t>
            </a:r>
            <a:r>
              <a:rPr lang="en-GB" sz="2400" dirty="0"/>
              <a:t> (</a:t>
            </a:r>
            <a:r>
              <a:rPr lang="en-GB" sz="2400" dirty="0" err="1"/>
              <a:t>putem</a:t>
            </a:r>
            <a:r>
              <a:rPr lang="en-GB" sz="2400" dirty="0"/>
              <a:t> </a:t>
            </a:r>
            <a:r>
              <a:rPr lang="en-GB" sz="2400" u="sng" dirty="0" err="1"/>
              <a:t>operantnog</a:t>
            </a:r>
            <a:r>
              <a:rPr lang="en-GB" sz="2400" u="sng" dirty="0"/>
              <a:t> </a:t>
            </a:r>
            <a:r>
              <a:rPr lang="en-GB" sz="2400" u="sng" dirty="0" err="1"/>
              <a:t>kondicioniranja</a:t>
            </a:r>
            <a:r>
              <a:rPr lang="en-GB" sz="2400" dirty="0"/>
              <a:t>) </a:t>
            </a:r>
            <a:r>
              <a:rPr lang="en-GB" sz="2400" dirty="0" err="1"/>
              <a:t>za</a:t>
            </a:r>
            <a:r>
              <a:rPr lang="en-GB" sz="2400" dirty="0"/>
              <a:t> </a:t>
            </a:r>
            <a:r>
              <a:rPr lang="en-GB" sz="2400" dirty="0" err="1"/>
              <a:t>osobu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dovodi</a:t>
            </a:r>
            <a:r>
              <a:rPr lang="en-GB" sz="2400" dirty="0"/>
              <a:t> do </a:t>
            </a:r>
            <a:r>
              <a:rPr lang="en-GB" sz="2400" dirty="0" err="1"/>
              <a:t>jačeg</a:t>
            </a:r>
            <a:r>
              <a:rPr lang="en-GB" sz="2400" dirty="0"/>
              <a:t> </a:t>
            </a:r>
            <a:r>
              <a:rPr lang="en-GB" sz="2400" dirty="0" err="1"/>
              <a:t>izbjegavanja</a:t>
            </a:r>
            <a:r>
              <a:rPr lang="en-GB" sz="2400" dirty="0"/>
              <a:t> </a:t>
            </a:r>
            <a:r>
              <a:rPr lang="en-GB" sz="2400" dirty="0" err="1"/>
              <a:t>situacije</a:t>
            </a:r>
            <a:r>
              <a:rPr lang="en-GB" sz="2400" dirty="0"/>
              <a:t> u </a:t>
            </a:r>
            <a:r>
              <a:rPr lang="en-GB" sz="2400" dirty="0" err="1"/>
              <a:t>budućnosti</a:t>
            </a:r>
            <a:endParaRPr lang="en-GB" sz="2400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06" y="3224403"/>
            <a:ext cx="1762125" cy="2600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5006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021" y="240632"/>
            <a:ext cx="10523621" cy="6047873"/>
          </a:xfrm>
        </p:spPr>
        <p:txBody>
          <a:bodyPr/>
          <a:lstStyle/>
          <a:p>
            <a:pPr marL="45720" indent="0" algn="ctr">
              <a:buNone/>
            </a:pPr>
            <a:r>
              <a:rPr lang="hr-HR" u="sng" dirty="0"/>
              <a:t>Kognitivni činitelji</a:t>
            </a:r>
          </a:p>
          <a:p>
            <a:r>
              <a:rPr lang="hr-HR" dirty="0"/>
              <a:t>Krive kognitivne procjene vode do izbjegavanja situacije za koje se pojedinci boje da će u njima imati panični </a:t>
            </a:r>
            <a:r>
              <a:rPr lang="hr-HR" dirty="0" smtClean="0"/>
              <a:t>napad, posljedično – pogrešne procjene se nikad ne odbacuju i time se panični simptomi održavaju</a:t>
            </a:r>
          </a:p>
          <a:p>
            <a:r>
              <a:rPr lang="hr-HR" b="1" dirty="0" smtClean="0"/>
              <a:t>Clarkov model</a:t>
            </a:r>
            <a:r>
              <a:rPr lang="hr-HR" dirty="0" smtClean="0"/>
              <a:t>: panični napadi se događaju kada pojedinci tjelesne senzacije percipiraju kao opasne i intrepretiraju to kao da im se približava kobni usud</a:t>
            </a:r>
          </a:p>
          <a:p>
            <a:r>
              <a:rPr lang="hr-HR" dirty="0" smtClean="0"/>
              <a:t>„katastrofične pogrešne interpretacije” mogu se pojaviti zbog straha, emocija ili drugih podražaja koji dovode do osjećaja sličnih paničnom napadu</a:t>
            </a:r>
          </a:p>
          <a:p>
            <a:r>
              <a:rPr lang="hr-HR" b="1" dirty="0" smtClean="0"/>
              <a:t>Zlokobni krug- </a:t>
            </a:r>
            <a:r>
              <a:rPr lang="hr-HR" dirty="0" smtClean="0"/>
              <a:t>podražaji se pogrešno protumače da je panični napad neizbježan </a:t>
            </a:r>
            <a:r>
              <a:rPr lang="hr-HR" u="sng" dirty="0" smtClean="0"/>
              <a:t> </a:t>
            </a:r>
            <a:r>
              <a:rPr lang="hr-HR" u="sng" dirty="0"/>
              <a:t> </a:t>
            </a:r>
            <a:r>
              <a:rPr lang="hr-HR" u="sng" dirty="0" smtClean="0"/>
              <a:t>   </a:t>
            </a:r>
            <a:r>
              <a:rPr lang="hr-HR" dirty="0" smtClean="0"/>
              <a:t>anksiozan strah potiče zastrašujuće simptome bijeg ili borba reakcije       tjelesne senzacije se krivo protumače i pojedinac doživljava povećanje straha do potpunog paničnog napada</a:t>
            </a:r>
            <a:endParaRPr lang="hr-HR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0299031" y="3545304"/>
            <a:ext cx="33688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807116" y="3809999"/>
            <a:ext cx="376989" cy="80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046558664"/>
              </p:ext>
            </p:extLst>
          </p:nvPr>
        </p:nvGraphicFramePr>
        <p:xfrm>
          <a:off x="3416968" y="4203031"/>
          <a:ext cx="5165558" cy="2646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674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72" y="304800"/>
            <a:ext cx="10058400" cy="572703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hr-HR" sz="2200" u="sng" dirty="0" smtClean="0"/>
              <a:t>Biološki i okolinski činitelji</a:t>
            </a:r>
          </a:p>
          <a:p>
            <a:r>
              <a:rPr lang="hr-HR" sz="2200" b="1" dirty="0" smtClean="0"/>
              <a:t>Barlowov model</a:t>
            </a:r>
            <a:r>
              <a:rPr lang="hr-HR" sz="2200" dirty="0" smtClean="0"/>
              <a:t>: biološki, okolinski i psihološki činitelji stvaraju ranjivost na panični poremećaj</a:t>
            </a:r>
          </a:p>
          <a:p>
            <a:r>
              <a:rPr lang="hr-HR" sz="2200" dirty="0" smtClean="0"/>
              <a:t>Pojedinci s paničnim poremećajem imaju </a:t>
            </a:r>
            <a:r>
              <a:rPr lang="hr-HR" sz="2200" u="sng" dirty="0" smtClean="0"/>
              <a:t>generaliziranu biološku ranjivost </a:t>
            </a:r>
            <a:r>
              <a:rPr lang="hr-HR" sz="2200" dirty="0" smtClean="0"/>
              <a:t>koje mogu aktivirati rana psihološka iskustva povezana s nemogučnošću kontrole i nepredvidljivošću što dovodi do percepcije smanjene kontrole nad okolinom</a:t>
            </a:r>
          </a:p>
          <a:p>
            <a:r>
              <a:rPr lang="hr-HR" sz="2200" dirty="0" smtClean="0"/>
              <a:t>Okidač ili lažni alarm je stres kod biološki ranjivih pojedinaca i može ga pojačai negativan afekt</a:t>
            </a:r>
          </a:p>
          <a:p>
            <a:r>
              <a:rPr lang="hr-HR" sz="2200" dirty="0" smtClean="0"/>
              <a:t>Urođena predispozicija tih pojedinaca da budu zaokupljeni tjelesnim pojačava se kada sve više pažnje usmjeravaju na sebe i posljedično postaju osjetljiviji na lažne alarme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8787" t="13620" r="20738" b="14323"/>
          <a:stretch/>
        </p:blipFill>
        <p:spPr>
          <a:xfrm>
            <a:off x="10162672" y="2582780"/>
            <a:ext cx="1815463" cy="16202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25400"/>
          </a:effectLst>
          <a:scene3d>
            <a:camera prst="orthographicFront"/>
            <a:lightRig rig="threePt" dir="t"/>
          </a:scene3d>
          <a:sp3d extrusionH="38100" prstMaterial="metal">
            <a:bevelT w="31750" h="95250"/>
            <a:bevelB w="12700"/>
          </a:sp3d>
        </p:spPr>
      </p:pic>
    </p:spTree>
    <p:extLst>
      <p:ext uri="{BB962C8B-B14F-4D97-AF65-F5344CB8AC3E}">
        <p14:creationId xmlns:p14="http://schemas.microsoft.com/office/powerpoint/2010/main" val="92374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972" y="192506"/>
            <a:ext cx="9509760" cy="1155352"/>
          </a:xfrm>
        </p:spPr>
        <p:txBody>
          <a:bodyPr/>
          <a:lstStyle/>
          <a:p>
            <a:r>
              <a:rPr lang="hr-HR" dirty="0" smtClean="0"/>
              <a:t>Preporuke za </a:t>
            </a:r>
            <a:r>
              <a:rPr lang="hr-HR" dirty="0" smtClean="0"/>
              <a:t>procjenu</a:t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dirty="0" smtClean="0"/>
              <a:t>i tretman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972" y="1716505"/>
            <a:ext cx="9509760" cy="4457453"/>
          </a:xfrm>
        </p:spPr>
        <p:txBody>
          <a:bodyPr/>
          <a:lstStyle/>
          <a:p>
            <a:pPr marL="45720" indent="0">
              <a:buNone/>
            </a:pPr>
            <a:r>
              <a:rPr lang="hr-HR" u="sng" dirty="0" smtClean="0"/>
              <a:t>Sastojci tretmana uključuju</a:t>
            </a:r>
            <a:r>
              <a:rPr lang="hr-HR" dirty="0" smtClean="0"/>
              <a:t>:</a:t>
            </a:r>
          </a:p>
          <a:p>
            <a:r>
              <a:rPr lang="hr-HR" dirty="0" smtClean="0"/>
              <a:t>Upoznavanje/edukaciju pacijenta</a:t>
            </a:r>
          </a:p>
          <a:p>
            <a:r>
              <a:rPr lang="hr-HR" dirty="0" smtClean="0"/>
              <a:t>Konstrukciju hijerarhije straha</a:t>
            </a:r>
          </a:p>
          <a:p>
            <a:r>
              <a:rPr lang="hr-HR" dirty="0" smtClean="0"/>
              <a:t>Ponovno uvježbavanje disanja</a:t>
            </a:r>
          </a:p>
          <a:p>
            <a:r>
              <a:rPr lang="hr-HR" dirty="0" smtClean="0"/>
              <a:t>Trening relaksacije</a:t>
            </a:r>
          </a:p>
          <a:p>
            <a:r>
              <a:rPr lang="hr-HR" dirty="0" smtClean="0"/>
              <a:t>Identificiranje i promjenu negativnih automatskih misli</a:t>
            </a:r>
          </a:p>
          <a:p>
            <a:r>
              <a:rPr lang="hr-HR" dirty="0" smtClean="0"/>
              <a:t>Bihevioralne intervencije- izlaganje izbjegavajućim simptomima ili situacijama</a:t>
            </a:r>
          </a:p>
          <a:p>
            <a:r>
              <a:rPr lang="hr-HR" dirty="0" smtClean="0"/>
              <a:t>Suočavanje sa svakodnevnim stresom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986" y="283783"/>
            <a:ext cx="5904246" cy="392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06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1" y="304800"/>
            <a:ext cx="12031579" cy="5724779"/>
          </a:xfrm>
        </p:spPr>
        <p:txBody>
          <a:bodyPr/>
          <a:lstStyle/>
          <a:p>
            <a:pPr marL="45720" indent="0">
              <a:buNone/>
            </a:pPr>
            <a:r>
              <a:rPr lang="hr-HR" sz="2400" u="sng" dirty="0" smtClean="0"/>
              <a:t>Procjena</a:t>
            </a:r>
          </a:p>
          <a:p>
            <a:r>
              <a:rPr lang="hr-HR" sz="2400" dirty="0" smtClean="0"/>
              <a:t>Na temelju opisanog modela važno je uspostaviti dijagnozu paničnog poremećaja; razlikovati ga od drugih anksioznih poremećaja i od upotrebe alkohola i psihoaktivnih tvari</a:t>
            </a:r>
          </a:p>
          <a:p>
            <a:endParaRPr lang="hr-HR" dirty="0"/>
          </a:p>
          <a:p>
            <a:pPr marL="45720" indent="0">
              <a:buNone/>
            </a:pPr>
            <a:r>
              <a:rPr lang="hr-HR" sz="2200" u="sng" dirty="0" smtClean="0"/>
              <a:t>Testovi i kliničko intervjuiranje </a:t>
            </a:r>
          </a:p>
          <a:p>
            <a:r>
              <a:rPr lang="hr-HR" sz="2200" dirty="0" smtClean="0"/>
              <a:t>Intervju za anksiozne poremećaje za DSM-IV /strukturirani klinički intervju za DSM-IV-TR (polustrukturirani za procjenu paničnog poremećaja i agorafobije)</a:t>
            </a:r>
          </a:p>
          <a:p>
            <a:r>
              <a:rPr lang="hr-HR" sz="2200" dirty="0" smtClean="0"/>
              <a:t>Upitnici samoprocjene- BAI, Subskala agorafobije iz Upitnika straha                 za procjenu  </a:t>
            </a:r>
          </a:p>
          <a:p>
            <a:r>
              <a:rPr lang="hr-HR" sz="2200" dirty="0" smtClean="0"/>
              <a:t> Upitnik mobilnosti za agorafobiju                                                                            prave prirode simptoma</a:t>
            </a:r>
          </a:p>
          <a:p>
            <a:r>
              <a:rPr lang="hr-HR" sz="2200" dirty="0" smtClean="0"/>
              <a:t>Skala težine paničnog poremećaja                                                                             i težine bolesti</a:t>
            </a:r>
          </a:p>
          <a:p>
            <a:pPr marL="45720" indent="0">
              <a:buNone/>
            </a:pPr>
            <a:endParaRPr lang="hr-HR" dirty="0" smtClean="0"/>
          </a:p>
          <a:p>
            <a:pPr marL="45720" indent="0">
              <a:buNone/>
            </a:pPr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9063787" y="3946358"/>
            <a:ext cx="208550" cy="181275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465220"/>
            <a:ext cx="10266947" cy="5564359"/>
          </a:xfrm>
        </p:spPr>
        <p:txBody>
          <a:bodyPr/>
          <a:lstStyle/>
          <a:p>
            <a:pPr marL="45720" indent="0">
              <a:buNone/>
            </a:pPr>
            <a:r>
              <a:rPr lang="hr-HR" sz="2400" u="sng" dirty="0" smtClean="0"/>
              <a:t>Dodatno</a:t>
            </a:r>
            <a:r>
              <a:rPr lang="hr-HR" sz="2400" u="sng" dirty="0" smtClean="0"/>
              <a:t>:</a:t>
            </a:r>
          </a:p>
          <a:p>
            <a:pPr marL="45720" indent="0">
              <a:buNone/>
            </a:pPr>
            <a:endParaRPr lang="hr-HR" sz="2400" u="sng" dirty="0" smtClean="0"/>
          </a:p>
          <a:p>
            <a:r>
              <a:rPr lang="hr-HR" sz="2400" dirty="0" smtClean="0"/>
              <a:t>Obrasci u kojima se bilježe pacijentovi rezultati na raznim instrumentima procjene, aspekti pacijentove povijesti, napretka u tretmanu i sl.</a:t>
            </a:r>
          </a:p>
          <a:p>
            <a:r>
              <a:rPr lang="hr-HR" sz="2400" dirty="0" smtClean="0"/>
              <a:t>Obrazac za detaljnu evaluaciju pacijentovih simptoma kroz intervju</a:t>
            </a:r>
          </a:p>
          <a:p>
            <a:r>
              <a:rPr lang="hr-HR" sz="2400" dirty="0" smtClean="0"/>
              <a:t>Terapeut bilježi broj napada panike, procjenjuje situacije u kojima pojedinac ima napadaje panike i ispituje subjektivna iskustva pri svakom- sve kako bi se razumjelo zašto su se napadaji dogodili</a:t>
            </a:r>
          </a:p>
          <a:p>
            <a:r>
              <a:rPr lang="hr-HR" sz="2400" dirty="0" smtClean="0"/>
              <a:t>Pacijenti moraju opažati vlastite tjelesne simptome, težinu svoje anksioznosti i druge faktore te o tome voditi bilješke</a:t>
            </a: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06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miley Face 1"/>
          <p:cNvSpPr/>
          <p:nvPr/>
        </p:nvSpPr>
        <p:spPr>
          <a:xfrm>
            <a:off x="5374105" y="4498847"/>
            <a:ext cx="1090863" cy="106776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86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844</Words>
  <Application>Microsoft Office PowerPoint</Application>
  <PresentationFormat>Widescreen</PresentationFormat>
  <Paragraphs>59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Book Antiqua</vt:lpstr>
      <vt:lpstr>Banded Design Yellow 16x9</vt:lpstr>
      <vt:lpstr>Panični poremećaj</vt:lpstr>
      <vt:lpstr>Priroda i razumijevanje paničnog poremećaja (i agorafobije)</vt:lpstr>
      <vt:lpstr>Bihevioralni činitelji </vt:lpstr>
      <vt:lpstr>PowerPoint Presentation</vt:lpstr>
      <vt:lpstr>PowerPoint Presentation</vt:lpstr>
      <vt:lpstr>Preporuke za procjenu  i tretman</vt:lpstr>
      <vt:lpstr>PowerPoint Presentation</vt:lpstr>
      <vt:lpstr>PowerPoint Presentation</vt:lpstr>
      <vt:lpstr>HVALA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2015-02-03T13:53:33Z</dcterms:created>
  <dcterms:modified xsi:type="dcterms:W3CDTF">2015-02-12T18:43:27Z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