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42" r:id="rId2"/>
  </p:sldMasterIdLst>
  <p:notesMasterIdLst>
    <p:notesMasterId r:id="rId26"/>
  </p:notesMasterIdLst>
  <p:sldIdLst>
    <p:sldId id="272" r:id="rId3"/>
    <p:sldId id="308" r:id="rId4"/>
    <p:sldId id="310" r:id="rId5"/>
    <p:sldId id="309" r:id="rId6"/>
    <p:sldId id="318" r:id="rId7"/>
    <p:sldId id="319" r:id="rId8"/>
    <p:sldId id="320" r:id="rId9"/>
    <p:sldId id="302" r:id="rId10"/>
    <p:sldId id="313" r:id="rId11"/>
    <p:sldId id="314" r:id="rId12"/>
    <p:sldId id="315" r:id="rId13"/>
    <p:sldId id="316" r:id="rId14"/>
    <p:sldId id="304" r:id="rId15"/>
    <p:sldId id="300" r:id="rId16"/>
    <p:sldId id="305" r:id="rId17"/>
    <p:sldId id="321" r:id="rId18"/>
    <p:sldId id="303" r:id="rId19"/>
    <p:sldId id="322" r:id="rId20"/>
    <p:sldId id="323" r:id="rId21"/>
    <p:sldId id="324" r:id="rId22"/>
    <p:sldId id="325" r:id="rId23"/>
    <p:sldId id="326" r:id="rId24"/>
    <p:sldId id="29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90" autoAdjust="0"/>
    <p:restoredTop sz="94660"/>
  </p:normalViewPr>
  <p:slideViewPr>
    <p:cSldViewPr snapToGrid="0">
      <p:cViewPr>
        <p:scale>
          <a:sx n="92" d="100"/>
          <a:sy n="92" d="100"/>
        </p:scale>
        <p:origin x="-132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19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5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4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93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0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5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2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5197C5C-1CD1-417D-A89C-14747F5222C7}" type="datetime1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1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6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1146459-E3C3-4969-9224-5ED50B492D17}" type="datetime1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73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7200" b="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Posredujuća vjerovanja</a:t>
            </a:r>
            <a:endParaRPr lang="hr-HR" sz="7200" b="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283" y="4786604"/>
            <a:ext cx="11635272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   				</a:t>
            </a:r>
            <a:r>
              <a:rPr lang="hr-HR" sz="3600" dirty="0" smtClean="0"/>
              <a:t>Ana Puljak</a:t>
            </a:r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Mijenjanje pravila i stavova u oblik pretpostavke</a:t>
            </a:r>
            <a:endParaRPr lang="hr-H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6" y="1845733"/>
            <a:ext cx="6464480" cy="4492721"/>
          </a:xfrm>
        </p:spPr>
        <p:txBody>
          <a:bodyPr>
            <a:normAutofit fontScale="92500" lnSpcReduction="20000"/>
          </a:bodyPr>
          <a:lstStyle/>
          <a:p>
            <a:endParaRPr lang="hr-HR" dirty="0" smtClean="0"/>
          </a:p>
          <a:p>
            <a:r>
              <a:rPr lang="hr-HR" sz="3000" dirty="0" smtClean="0"/>
              <a:t>Klijentu je često lakše promijeniti pravila i stavove nakon što ih prikažemo kao pretpostavku.</a:t>
            </a:r>
          </a:p>
          <a:p>
            <a:r>
              <a:rPr lang="hr-HR" sz="3000" i="1" dirty="0" smtClean="0"/>
              <a:t>Stav:</a:t>
            </a:r>
            <a:r>
              <a:rPr lang="hr-HR" sz="3000" dirty="0" smtClean="0"/>
              <a:t> „Strašno je tražiti pomoć.” </a:t>
            </a:r>
          </a:p>
          <a:p>
            <a:r>
              <a:rPr lang="hr-HR" sz="3000" i="1" dirty="0" smtClean="0"/>
              <a:t>Pravilo</a:t>
            </a:r>
            <a:r>
              <a:rPr lang="hr-HR" sz="3000" i="1" dirty="0" smtClean="0"/>
              <a:t>:</a:t>
            </a:r>
            <a:r>
              <a:rPr lang="en-GB" sz="3000" i="1" dirty="0" smtClean="0"/>
              <a:t> </a:t>
            </a:r>
            <a:r>
              <a:rPr lang="hr-HR" sz="3000" dirty="0" smtClean="0"/>
              <a:t>„</a:t>
            </a:r>
            <a:r>
              <a:rPr lang="hr-HR" sz="3000" dirty="0" smtClean="0"/>
              <a:t>Ne smijem tražiti pomoć.”</a:t>
            </a:r>
          </a:p>
          <a:p>
            <a:r>
              <a:rPr lang="hr-HR" sz="3000" i="1" dirty="0" smtClean="0"/>
              <a:t>Pretpostavka</a:t>
            </a:r>
            <a:r>
              <a:rPr lang="hr-HR" sz="3000" i="1" dirty="0" smtClean="0"/>
              <a:t>:</a:t>
            </a:r>
            <a:r>
              <a:rPr lang="en-GB" sz="3000" i="1" dirty="0" smtClean="0"/>
              <a:t> </a:t>
            </a:r>
            <a:r>
              <a:rPr lang="hr-HR" sz="3000" dirty="0" smtClean="0"/>
              <a:t>„</a:t>
            </a:r>
            <a:r>
              <a:rPr lang="hr-HR" sz="3000" dirty="0" smtClean="0"/>
              <a:t>Ako tražim pomoć</a:t>
            </a:r>
            <a:r>
              <a:rPr lang="hr-HR" sz="3000" dirty="0" smtClean="0"/>
              <a:t>..</a:t>
            </a:r>
            <a:r>
              <a:rPr lang="en-GB" sz="3000" dirty="0" smtClean="0"/>
              <a:t>. </a:t>
            </a:r>
            <a:r>
              <a:rPr lang="hr-HR" sz="3000" dirty="0" smtClean="0"/>
              <a:t>onda </a:t>
            </a:r>
            <a:r>
              <a:rPr lang="hr-HR" sz="3000" dirty="0" smtClean="0"/>
              <a:t>sam </a:t>
            </a:r>
            <a:r>
              <a:rPr lang="hr-HR" sz="3000" dirty="0" smtClean="0"/>
              <a:t>neadekvatna</a:t>
            </a:r>
            <a:r>
              <a:rPr lang="en-GB" sz="3000" dirty="0" smtClean="0"/>
              <a:t>.</a:t>
            </a:r>
            <a:r>
              <a:rPr lang="hr-HR" sz="3000" dirty="0" smtClean="0"/>
              <a:t>”</a:t>
            </a:r>
            <a:endParaRPr lang="hr-HR" sz="3000" dirty="0" smtClean="0"/>
          </a:p>
          <a:p>
            <a:r>
              <a:rPr lang="hr-HR" sz="3000" i="1" dirty="0" smtClean="0"/>
              <a:t>Pretpostavku je lakše prepoznati kao distorziju i </a:t>
            </a:r>
            <a:r>
              <a:rPr lang="en-GB" sz="3000" i="1" dirty="0"/>
              <a:t>l</a:t>
            </a:r>
            <a:r>
              <a:rPr lang="hr-HR" sz="3000" i="1" dirty="0" smtClean="0"/>
              <a:t>akše </a:t>
            </a:r>
            <a:r>
              <a:rPr lang="hr-HR" sz="3000" i="1" dirty="0" smtClean="0"/>
              <a:t>je raditi na </a:t>
            </a:r>
            <a:r>
              <a:rPr lang="hr-HR" sz="3000" i="1" dirty="0" smtClean="0"/>
              <a:t>modifikaciji</a:t>
            </a:r>
            <a:r>
              <a:rPr lang="en-GB" sz="3000" i="1" dirty="0" smtClean="0"/>
              <a:t> </a:t>
            </a:r>
            <a:r>
              <a:rPr lang="en-GB" sz="3000" i="1" dirty="0" err="1" smtClean="0"/>
              <a:t>posredujućeg</a:t>
            </a:r>
            <a:r>
              <a:rPr lang="en-GB" sz="3000" i="1" dirty="0" smtClean="0"/>
              <a:t> </a:t>
            </a:r>
            <a:r>
              <a:rPr lang="en-GB" sz="3000" i="1" dirty="0" err="1" smtClean="0"/>
              <a:t>vjerovanja</a:t>
            </a:r>
            <a:r>
              <a:rPr lang="hr-HR" sz="3000" dirty="0" smtClean="0"/>
              <a:t>.</a:t>
            </a:r>
            <a:endParaRPr lang="hr-HR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274" y="2602688"/>
            <a:ext cx="3593924" cy="276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5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Istraživanje prednosti i nedostataka vjerovanja</a:t>
            </a:r>
            <a:endParaRPr lang="hr-H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2171699"/>
            <a:ext cx="6384175" cy="4197927"/>
          </a:xfrm>
        </p:spPr>
        <p:txBody>
          <a:bodyPr>
            <a:normAutofit/>
          </a:bodyPr>
          <a:lstStyle/>
          <a:p>
            <a:r>
              <a:rPr lang="hr-HR" sz="2800" dirty="0" smtClean="0"/>
              <a:t>Vrlo </a:t>
            </a:r>
            <a:r>
              <a:rPr lang="hr-HR" sz="2800" dirty="0" smtClean="0"/>
              <a:t>korisno je zajedno s klijentom istražiti prednosti i nedostatke vjerovanja.</a:t>
            </a:r>
          </a:p>
          <a:p>
            <a:r>
              <a:rPr lang="hr-HR" sz="2800" dirty="0" smtClean="0"/>
              <a:t>Terapeut ističe nedostatke </a:t>
            </a:r>
            <a:r>
              <a:rPr lang="hr-HR" sz="2800" dirty="0" err="1" smtClean="0"/>
              <a:t>disfunkcionalnog</a:t>
            </a:r>
            <a:r>
              <a:rPr lang="hr-HR" sz="2800" dirty="0" smtClean="0"/>
              <a:t> vjerovanja, a smanjuje ili oslabljuje prednosti vjerovanja.</a:t>
            </a:r>
          </a:p>
          <a:p>
            <a:r>
              <a:rPr lang="hr-HR" sz="2800" i="1" dirty="0" smtClean="0"/>
              <a:t>Cilj: rasvijetliti zajedno s klijentom „trebaju” li mu takva vjerovanja, „ometaju” li ga i je li to nešto što želi promijeniti.</a:t>
            </a:r>
            <a:endParaRPr lang="hr-HR" sz="28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211" y="2825922"/>
            <a:ext cx="3542269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6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Oblikovanje novog vjerovanja (modificiranje)</a:t>
            </a:r>
            <a:endParaRPr lang="hr-HR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39091" y="2026227"/>
            <a:ext cx="6078682" cy="4197927"/>
          </a:xfrm>
        </p:spPr>
        <p:txBody>
          <a:bodyPr>
            <a:noAutofit/>
          </a:bodyPr>
          <a:lstStyle/>
          <a:p>
            <a:r>
              <a:rPr lang="hr-HR" sz="2200" dirty="0" smtClean="0"/>
              <a:t>Potrebno </a:t>
            </a:r>
            <a:r>
              <a:rPr lang="hr-HR" sz="2200" dirty="0" smtClean="0"/>
              <a:t>je jasno oblikovati adaptivnije vjerovanje.</a:t>
            </a:r>
          </a:p>
          <a:p>
            <a:r>
              <a:rPr lang="hr-HR" sz="2200" dirty="0" smtClean="0"/>
              <a:t>Prije oblikovanja novog vjerovanja potrebno je provjeriti je li vjerovanje koje modificiramo centralno i dovoljno snažno.</a:t>
            </a:r>
          </a:p>
          <a:p>
            <a:r>
              <a:rPr lang="hr-HR" sz="2200" dirty="0" smtClean="0"/>
              <a:t>Postavlja se pitanje: </a:t>
            </a:r>
          </a:p>
          <a:p>
            <a:r>
              <a:rPr lang="hr-HR" sz="2200" dirty="0" smtClean="0"/>
              <a:t>„Koje bi vjerovanje za klijenta bilo funkcionalnije?”</a:t>
            </a:r>
          </a:p>
          <a:p>
            <a:r>
              <a:rPr lang="hr-HR" sz="2200" dirty="0" smtClean="0"/>
              <a:t>Oblikuje se novo vjerovanje, manje rigidno, ali vezano za „temu”.</a:t>
            </a:r>
          </a:p>
          <a:p>
            <a:r>
              <a:rPr lang="hr-HR" sz="2200" dirty="0" smtClean="0"/>
              <a:t>Vjerovanje se ne nameće, radi se u suradnji s klijentom kroz sokratovski dijalog</a:t>
            </a:r>
            <a:r>
              <a:rPr lang="hr-HR" sz="2200" dirty="0" smtClean="0"/>
              <a:t>.</a:t>
            </a:r>
            <a:endParaRPr lang="hr-HR" sz="2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975" y="3393989"/>
            <a:ext cx="3328704" cy="2409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03221" y="2091106"/>
            <a:ext cx="3958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i="1" dirty="0"/>
              <a:t>Cilj: Usvojiti funkcionalnije vjerovanje s kojim će klijent postići veće zadovoljstvo</a:t>
            </a:r>
            <a:r>
              <a:rPr lang="hr-HR" sz="20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644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000" dirty="0" smtClean="0"/>
              <a:t>Modificiranje vjerovanja</a:t>
            </a:r>
            <a:endParaRPr lang="hr-HR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8309" y="2213264"/>
            <a:ext cx="6037118" cy="3747270"/>
          </a:xfrm>
        </p:spPr>
        <p:txBody>
          <a:bodyPr>
            <a:noAutofit/>
          </a:bodyPr>
          <a:lstStyle/>
          <a:p>
            <a:r>
              <a:rPr lang="hr-HR" sz="2600" dirty="0" smtClean="0"/>
              <a:t>Neka </a:t>
            </a:r>
            <a:r>
              <a:rPr lang="hr-HR" sz="2600" dirty="0" smtClean="0"/>
              <a:t>vjerovanja je lako mijenjati, ali mnoga zahtijevaju veliki napor.</a:t>
            </a:r>
          </a:p>
          <a:p>
            <a:r>
              <a:rPr lang="hr-HR" sz="2600" dirty="0" smtClean="0"/>
              <a:t>Stupanj vjerovanja nije potrebno smanjiti na 0%.</a:t>
            </a:r>
          </a:p>
          <a:p>
            <a:r>
              <a:rPr lang="hr-HR" sz="2600" i="1" dirty="0" smtClean="0"/>
              <a:t>Vjerovanje je uspješno oslabljeno ako ga smanjimo za oko 30% i ako je klijent spreman mijenjati </a:t>
            </a:r>
            <a:r>
              <a:rPr lang="hr-HR" sz="2600" i="1" dirty="0" err="1" smtClean="0"/>
              <a:t>disfunkcionalno</a:t>
            </a:r>
            <a:r>
              <a:rPr lang="hr-HR" sz="2600" i="1" dirty="0" smtClean="0"/>
              <a:t> ponašanje unatoč djelomičnom zadržavanju  vjerovanja</a:t>
            </a:r>
            <a:r>
              <a:rPr lang="hr-HR" sz="2600" dirty="0" smtClean="0"/>
              <a:t>.</a:t>
            </a:r>
            <a:endParaRPr lang="hr-HR" sz="2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467412" y="2720858"/>
            <a:ext cx="3667485" cy="25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1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Modificiranje vjerovanja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48145" y="1995054"/>
            <a:ext cx="5808519" cy="4333010"/>
          </a:xfrm>
        </p:spPr>
        <p:txBody>
          <a:bodyPr>
            <a:noAutofit/>
          </a:bodyPr>
          <a:lstStyle/>
          <a:p>
            <a:pPr marL="393192" lvl="1" indent="0">
              <a:buNone/>
            </a:pPr>
            <a:r>
              <a:rPr lang="hr-HR" sz="2200" dirty="0" smtClean="0"/>
              <a:t>Poželjno </a:t>
            </a:r>
            <a:r>
              <a:rPr lang="hr-HR" sz="2200" dirty="0" smtClean="0"/>
              <a:t>je voditi bilješke o vjerovanjima na kojima se radi kroz terapijski postupak.</a:t>
            </a:r>
          </a:p>
          <a:p>
            <a:pPr marL="393192" lvl="1" indent="0">
              <a:buNone/>
            </a:pPr>
            <a:r>
              <a:rPr lang="hr-HR" sz="2200" dirty="0" smtClean="0"/>
              <a:t>Obrazac bilješki treba sadržavati:</a:t>
            </a:r>
          </a:p>
          <a:p>
            <a:pPr marL="678942" lvl="1" indent="-285750"/>
            <a:r>
              <a:rPr lang="hr-HR" sz="2200" dirty="0"/>
              <a:t>p</a:t>
            </a:r>
            <a:r>
              <a:rPr lang="hr-HR" sz="2200" dirty="0" smtClean="0"/>
              <a:t>očetno </a:t>
            </a:r>
            <a:r>
              <a:rPr lang="hr-HR" sz="2200" dirty="0" smtClean="0"/>
              <a:t>vjerovanje</a:t>
            </a:r>
            <a:r>
              <a:rPr lang="en-GB" sz="2200" dirty="0" smtClean="0"/>
              <a:t> </a:t>
            </a:r>
            <a:r>
              <a:rPr lang="hr-HR" sz="2200" dirty="0" smtClean="0"/>
              <a:t>(</a:t>
            </a:r>
            <a:r>
              <a:rPr lang="hr-HR" sz="2200" dirty="0" smtClean="0"/>
              <a:t>disfunkcionalno);</a:t>
            </a:r>
          </a:p>
          <a:p>
            <a:pPr marL="678942" lvl="1" indent="-285750"/>
            <a:r>
              <a:rPr lang="hr-HR" sz="2200" dirty="0" smtClean="0"/>
              <a:t>novo vjerovanje (funkcionalno);</a:t>
            </a:r>
          </a:p>
          <a:p>
            <a:pPr marL="678942" lvl="1" indent="-285750"/>
            <a:r>
              <a:rPr lang="hr-HR" sz="2200" dirty="0" smtClean="0"/>
              <a:t>postotak vjerovanja.</a:t>
            </a:r>
          </a:p>
          <a:p>
            <a:pPr marL="393192" lvl="1" indent="0">
              <a:buNone/>
            </a:pPr>
            <a:r>
              <a:rPr lang="hr-HR" sz="2200" dirty="0"/>
              <a:t>N</a:t>
            </a:r>
            <a:r>
              <a:rPr lang="hr-HR" sz="2200" dirty="0" smtClean="0"/>
              <a:t>pr.</a:t>
            </a:r>
          </a:p>
          <a:p>
            <a:pPr marL="393192" lvl="1" indent="0">
              <a:buNone/>
            </a:pPr>
            <a:r>
              <a:rPr lang="hr-HR" sz="2200" i="1" dirty="0" smtClean="0"/>
              <a:t>Staro vjerovanje: </a:t>
            </a:r>
            <a:r>
              <a:rPr lang="hr-HR" sz="2200" dirty="0" smtClean="0"/>
              <a:t>„Ako ne postignem najviše onda sam gubitnik.”(50%)</a:t>
            </a:r>
          </a:p>
          <a:p>
            <a:pPr marL="393192" lvl="1" indent="0">
              <a:buNone/>
            </a:pPr>
            <a:r>
              <a:rPr lang="hr-HR" sz="2200" i="1" dirty="0" smtClean="0"/>
              <a:t>Novo vjerovanje</a:t>
            </a:r>
            <a:r>
              <a:rPr lang="hr-HR" sz="2200" i="1" dirty="0" smtClean="0"/>
              <a:t>:</a:t>
            </a:r>
            <a:r>
              <a:rPr lang="en-GB" sz="2200" dirty="0" smtClean="0"/>
              <a:t> </a:t>
            </a:r>
            <a:r>
              <a:rPr lang="hr-HR" sz="2200" dirty="0" smtClean="0"/>
              <a:t>”Potpuni </a:t>
            </a:r>
            <a:r>
              <a:rPr lang="hr-HR" sz="2200" dirty="0" smtClean="0"/>
              <a:t>sam gubitnik samo ako sam neuspješan na svim područjima.” (80%)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522098" y="2281881"/>
            <a:ext cx="4973215" cy="1147119"/>
          </a:xfrm>
        </p:spPr>
        <p:txBody>
          <a:bodyPr>
            <a:normAutofit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hr-HR" sz="2400" dirty="0"/>
              <a:t>Domaća zadaća: čitanje i stalno </a:t>
            </a:r>
            <a:r>
              <a:rPr lang="hr-HR" sz="2400" dirty="0" smtClean="0"/>
              <a:t>provjeravanje </a:t>
            </a:r>
            <a:r>
              <a:rPr lang="hr-HR" sz="2400" dirty="0"/>
              <a:t>koliko je jako vjerovanje (oba).</a:t>
            </a:r>
            <a:endParaRPr lang="en-US" sz="2400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583" y="3624361"/>
            <a:ext cx="4065522" cy="219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2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000" dirty="0" smtClean="0"/>
              <a:t>Modificiranje vjerovanja</a:t>
            </a:r>
            <a:endParaRPr lang="hr-HR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66107" y="2053870"/>
            <a:ext cx="4937760" cy="736282"/>
          </a:xfrm>
        </p:spPr>
        <p:txBody>
          <a:bodyPr>
            <a:normAutofit/>
          </a:bodyPr>
          <a:lstStyle/>
          <a:p>
            <a:r>
              <a:rPr lang="hr-HR" sz="2600" dirty="0" smtClean="0"/>
              <a:t>Dodatne strategije</a:t>
            </a:r>
            <a:endParaRPr lang="hr-HR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107" y="2790152"/>
            <a:ext cx="6062056" cy="3378200"/>
          </a:xfrm>
        </p:spPr>
        <p:txBody>
          <a:bodyPr>
            <a:noAutofit/>
          </a:bodyPr>
          <a:lstStyle/>
          <a:p>
            <a:r>
              <a:rPr lang="hr-HR" sz="2600" dirty="0" err="1" smtClean="0"/>
              <a:t>Sokratovski</a:t>
            </a:r>
            <a:r>
              <a:rPr lang="hr-HR" sz="2600" dirty="0" smtClean="0"/>
              <a:t> dijalog</a:t>
            </a:r>
          </a:p>
          <a:p>
            <a:r>
              <a:rPr lang="hr-HR" sz="2600" dirty="0" smtClean="0"/>
              <a:t>Bihevioralni eksperiment</a:t>
            </a:r>
          </a:p>
          <a:p>
            <a:r>
              <a:rPr lang="hr-HR" sz="2600" dirty="0" smtClean="0"/>
              <a:t>Kognitivni kontinuum</a:t>
            </a:r>
          </a:p>
          <a:p>
            <a:r>
              <a:rPr lang="hr-HR" sz="2600" dirty="0" smtClean="0"/>
              <a:t>Racionalno-emocionalno igranje </a:t>
            </a:r>
            <a:r>
              <a:rPr lang="hr-HR" sz="2600" dirty="0" smtClean="0"/>
              <a:t>uloga</a:t>
            </a:r>
            <a:endParaRPr lang="hr-HR" sz="2600" dirty="0" smtClean="0"/>
          </a:p>
          <a:p>
            <a:r>
              <a:rPr lang="hr-HR" sz="2600" dirty="0" smtClean="0"/>
              <a:t>Korištenje drugih referentnih točaka</a:t>
            </a:r>
          </a:p>
          <a:p>
            <a:r>
              <a:rPr lang="hr-HR" sz="2600" dirty="0" smtClean="0"/>
              <a:t>Ponašanje „kao da”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523019" y="2224733"/>
            <a:ext cx="3611880" cy="36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Sokratovski</a:t>
            </a:r>
            <a:r>
              <a:rPr lang="hr-HR" dirty="0" smtClean="0"/>
              <a:t> dijalog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699" y="2202873"/>
            <a:ext cx="5839691" cy="3938154"/>
          </a:xfrm>
        </p:spPr>
        <p:txBody>
          <a:bodyPr>
            <a:noAutofit/>
          </a:bodyPr>
          <a:lstStyle/>
          <a:p>
            <a:r>
              <a:rPr lang="hr-HR" sz="2400" dirty="0" smtClean="0"/>
              <a:t>Koriste </a:t>
            </a:r>
            <a:r>
              <a:rPr lang="hr-HR" sz="2400" dirty="0" smtClean="0"/>
              <a:t>se pitanja kao kod vrednovanja automatskih misli.</a:t>
            </a:r>
          </a:p>
          <a:p>
            <a:r>
              <a:rPr lang="hr-HR" sz="2400" dirty="0" smtClean="0"/>
              <a:t>Kad se otkrije opća </a:t>
            </a:r>
            <a:r>
              <a:rPr lang="hr-HR" sz="2400" dirty="0" smtClean="0"/>
              <a:t>pretpostavka, </a:t>
            </a:r>
            <a:r>
              <a:rPr lang="hr-HR" sz="2400" dirty="0" smtClean="0"/>
              <a:t>pokuša se vrednovati u kontekstu specifične situacije.</a:t>
            </a:r>
          </a:p>
          <a:p>
            <a:r>
              <a:rPr lang="hr-HR" sz="2400" dirty="0" smtClean="0"/>
              <a:t>Postavljaju se pitanja u smislu istraživanja dokaza i vrednovanja posljedica.</a:t>
            </a:r>
          </a:p>
          <a:p>
            <a:r>
              <a:rPr lang="hr-HR" sz="2400" dirty="0" smtClean="0"/>
              <a:t>Zadaća: klijent mora svakodnevno razmišljati o </a:t>
            </a:r>
            <a:r>
              <a:rPr lang="hr-HR" sz="2400" dirty="0" err="1" smtClean="0"/>
              <a:t>disfunkcionalnosti</a:t>
            </a:r>
            <a:r>
              <a:rPr lang="hr-HR" sz="2400" dirty="0" smtClean="0"/>
              <a:t> pretpostavke i novom vjerovanju.</a:t>
            </a:r>
            <a:endParaRPr lang="hr-HR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489" y="2382602"/>
            <a:ext cx="4054191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0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3782" y="638774"/>
            <a:ext cx="10418618" cy="1143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Bihevioralni eksperiment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966355" y="2317173"/>
            <a:ext cx="6172199" cy="3643361"/>
          </a:xfrm>
        </p:spPr>
        <p:txBody>
          <a:bodyPr>
            <a:normAutofit fontScale="92500"/>
          </a:bodyPr>
          <a:lstStyle/>
          <a:p>
            <a:pPr marL="201168" lvl="1" indent="0">
              <a:buNone/>
            </a:pPr>
            <a:r>
              <a:rPr lang="hr-HR" sz="2500" dirty="0" smtClean="0"/>
              <a:t>Osmisliti </a:t>
            </a:r>
            <a:r>
              <a:rPr lang="hr-HR" sz="2500" dirty="0" smtClean="0"/>
              <a:t>bihevioralni eksperiment u suradnji s klijentom da bi testirao vjerovanja</a:t>
            </a:r>
            <a:r>
              <a:rPr lang="hr-HR" sz="2500" dirty="0" smtClean="0"/>
              <a:t>.</a:t>
            </a:r>
            <a:endParaRPr lang="en-GB" sz="2500" dirty="0" smtClean="0"/>
          </a:p>
          <a:p>
            <a:pPr marL="201168" lvl="1" indent="0">
              <a:buNone/>
            </a:pPr>
            <a:endParaRPr lang="hr-HR" sz="2500" dirty="0" smtClean="0"/>
          </a:p>
          <a:p>
            <a:pPr marL="201168" lvl="1" indent="0">
              <a:buNone/>
            </a:pPr>
            <a:r>
              <a:rPr lang="hr-HR" sz="2500" dirty="0" smtClean="0"/>
              <a:t>Utvrditi koliko ga je klijent </a:t>
            </a:r>
            <a:r>
              <a:rPr lang="hr-HR" sz="2500" dirty="0" smtClean="0"/>
              <a:t>vo</a:t>
            </a:r>
            <a:r>
              <a:rPr lang="en-GB" sz="2500" dirty="0" smtClean="0"/>
              <a:t>l</a:t>
            </a:r>
            <a:r>
              <a:rPr lang="hr-HR" sz="2500" dirty="0" smtClean="0"/>
              <a:t>jan </a:t>
            </a:r>
            <a:r>
              <a:rPr lang="hr-HR" sz="2500" dirty="0" smtClean="0"/>
              <a:t>provesti i koji bi mogli biti praktični problemi ili misli koje bi ga mogle spriječiti u tome</a:t>
            </a:r>
            <a:r>
              <a:rPr lang="hr-HR" sz="2500" dirty="0" smtClean="0"/>
              <a:t>.</a:t>
            </a:r>
            <a:endParaRPr lang="en-GB" sz="2500" dirty="0" smtClean="0"/>
          </a:p>
          <a:p>
            <a:pPr marL="201168" lvl="1" indent="0">
              <a:buNone/>
            </a:pPr>
            <a:endParaRPr lang="hr-HR" sz="2500" dirty="0" smtClean="0"/>
          </a:p>
          <a:p>
            <a:pPr marL="201168" lvl="1" indent="0">
              <a:buNone/>
            </a:pPr>
            <a:r>
              <a:rPr lang="hr-HR" sz="2500" dirty="0" smtClean="0"/>
              <a:t>Može se napraviti i „proba ponašanja” kao i pokušati predvidjeti </a:t>
            </a:r>
            <a:r>
              <a:rPr lang="en-GB" sz="2500" dirty="0" smtClean="0"/>
              <a:t>“</a:t>
            </a:r>
            <a:r>
              <a:rPr lang="hr-HR" sz="2500" dirty="0" smtClean="0"/>
              <a:t>negativni</a:t>
            </a:r>
            <a:r>
              <a:rPr lang="hr-HR" sz="2500" dirty="0" smtClean="0"/>
              <a:t>” rezultat i istražiti što bi on klijentu značio i kako bi ga interpretirao.</a:t>
            </a:r>
            <a:endParaRPr lang="en-US" sz="25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253662" y="2986347"/>
            <a:ext cx="3912091" cy="221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1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Kognitivni kontinuum</a:t>
            </a:r>
            <a:endParaRPr lang="hr-HR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79" y="2191265"/>
            <a:ext cx="4937761" cy="4095235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Mijenjanje automatskih misli i vjerovanja koje su polariziranog karaktera (crno-bijelo).</a:t>
            </a:r>
          </a:p>
          <a:p>
            <a:r>
              <a:rPr lang="hr-HR" dirty="0" smtClean="0"/>
              <a:t>Npr. „Ako nisam </a:t>
            </a:r>
            <a:r>
              <a:rPr lang="hr-HR" dirty="0" smtClean="0"/>
              <a:t>najbolja</a:t>
            </a:r>
            <a:r>
              <a:rPr lang="en-GB" dirty="0" smtClean="0"/>
              <a:t> </a:t>
            </a:r>
            <a:r>
              <a:rPr lang="hr-HR" dirty="0" smtClean="0"/>
              <a:t>–</a:t>
            </a:r>
            <a:r>
              <a:rPr lang="en-GB" dirty="0" smtClean="0"/>
              <a:t> </a:t>
            </a:r>
            <a:r>
              <a:rPr lang="hr-HR" dirty="0" smtClean="0"/>
              <a:t>nisam </a:t>
            </a:r>
            <a:r>
              <a:rPr lang="hr-HR" dirty="0" smtClean="0"/>
              <a:t>uspješna.”</a:t>
            </a:r>
          </a:p>
          <a:p>
            <a:r>
              <a:rPr lang="hr-HR" i="1" dirty="0" smtClean="0"/>
              <a:t>Cilj: Pojačati </a:t>
            </a:r>
            <a:r>
              <a:rPr lang="hr-HR" i="1" dirty="0" err="1" smtClean="0"/>
              <a:t>klijentovo</a:t>
            </a:r>
            <a:r>
              <a:rPr lang="hr-HR" i="1" dirty="0" smtClean="0"/>
              <a:t> prepoznavanje sredine</a:t>
            </a:r>
          </a:p>
          <a:p>
            <a:endParaRPr lang="en-GB" smtClean="0"/>
          </a:p>
          <a:p>
            <a:r>
              <a:rPr lang="hr-HR" smtClean="0"/>
              <a:t>Početni </a:t>
            </a:r>
            <a:r>
              <a:rPr lang="hr-HR" dirty="0" smtClean="0"/>
              <a:t>graf:</a:t>
            </a:r>
          </a:p>
          <a:p>
            <a:r>
              <a:rPr lang="en-GB" dirty="0"/>
              <a:t> </a:t>
            </a:r>
            <a:r>
              <a:rPr lang="hr-HR" dirty="0" smtClean="0"/>
              <a:t>0</a:t>
            </a:r>
            <a:r>
              <a:rPr lang="hr-HR" dirty="0" smtClean="0"/>
              <a:t>% (uspjeh)---------------------------100%(neuspjeh)</a:t>
            </a:r>
          </a:p>
          <a:p>
            <a:r>
              <a:rPr lang="hr-HR" dirty="0" smtClean="0"/>
              <a:t>Pitanja: „Gdje je tu superioran student?”</a:t>
            </a:r>
          </a:p>
          <a:p>
            <a:r>
              <a:rPr lang="hr-HR" dirty="0" smtClean="0"/>
              <a:t>„Jeste li vi na </a:t>
            </a:r>
            <a:r>
              <a:rPr lang="hr-HR" dirty="0" smtClean="0"/>
              <a:t>0% </a:t>
            </a:r>
            <a:r>
              <a:rPr lang="hr-HR" dirty="0" smtClean="0"/>
              <a:t>ako ste neuspješni?”</a:t>
            </a:r>
          </a:p>
          <a:p>
            <a:r>
              <a:rPr lang="hr-HR" dirty="0" smtClean="0"/>
              <a:t>„Smatrate li da je sve ispod 90% neuspješno?”</a:t>
            </a:r>
          </a:p>
          <a:p>
            <a:r>
              <a:rPr lang="hr-HR" dirty="0" smtClean="0"/>
              <a:t>„Gdje neuspjeh počinje?”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191265"/>
            <a:ext cx="4937760" cy="3769269"/>
          </a:xfrm>
        </p:spPr>
        <p:txBody>
          <a:bodyPr>
            <a:normAutofit/>
          </a:bodyPr>
          <a:lstStyle/>
          <a:p>
            <a:r>
              <a:rPr lang="hr-HR" dirty="0" smtClean="0"/>
              <a:t>„</a:t>
            </a:r>
            <a:r>
              <a:rPr lang="hr-HR" sz="1800" dirty="0" smtClean="0"/>
              <a:t>Gdje ste onda </a:t>
            </a:r>
            <a:r>
              <a:rPr lang="hr-HR" sz="1800" dirty="0" smtClean="0"/>
              <a:t>Vi</a:t>
            </a:r>
            <a:r>
              <a:rPr lang="en-GB" sz="1800" dirty="0" smtClean="0"/>
              <a:t>?</a:t>
            </a:r>
            <a:r>
              <a:rPr lang="hr-HR" sz="1800" dirty="0" smtClean="0"/>
              <a:t>”</a:t>
            </a:r>
            <a:endParaRPr lang="hr-HR" sz="1800" dirty="0" smtClean="0"/>
          </a:p>
          <a:p>
            <a:r>
              <a:rPr lang="hr-HR" sz="1800" dirty="0" smtClean="0"/>
              <a:t>„Jeste li onda neuspješni ili uspješni?”</a:t>
            </a:r>
          </a:p>
          <a:p>
            <a:r>
              <a:rPr lang="hr-HR" sz="1800" dirty="0" smtClean="0"/>
              <a:t>Može se „</a:t>
            </a:r>
            <a:r>
              <a:rPr lang="hr-HR" sz="1800" dirty="0" err="1" smtClean="0"/>
              <a:t>ubaciti”i</a:t>
            </a:r>
            <a:r>
              <a:rPr lang="hr-HR" sz="1800" dirty="0" smtClean="0"/>
              <a:t> primjer nekog drugog uz osobni primjer.</a:t>
            </a:r>
          </a:p>
          <a:p>
            <a:r>
              <a:rPr lang="hr-HR" sz="1800" dirty="0" smtClean="0"/>
              <a:t>„Sjetite se nekog uspješnog, neuspješnog, gdje je on na kontinuumu?”</a:t>
            </a:r>
            <a:endParaRPr lang="hr-HR" sz="1800" dirty="0"/>
          </a:p>
          <a:p>
            <a:endParaRPr lang="en-GB" sz="1800" dirty="0" smtClean="0"/>
          </a:p>
          <a:p>
            <a:r>
              <a:rPr lang="hr-HR" sz="1800" dirty="0" smtClean="0"/>
              <a:t>Revidirani graf</a:t>
            </a:r>
            <a:r>
              <a:rPr lang="en-GB" sz="1800" dirty="0" smtClean="0"/>
              <a:t>:</a:t>
            </a:r>
            <a:endParaRPr lang="hr-HR" sz="1800" dirty="0"/>
          </a:p>
          <a:p>
            <a:r>
              <a:rPr lang="hr-HR" sz="1800" dirty="0" smtClean="0"/>
              <a:t>0%-----10%-------50%--------75%-----90%--100%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83945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Racionalno</a:t>
            </a:r>
            <a:r>
              <a:rPr lang="en-GB" sz="4400" dirty="0" smtClean="0"/>
              <a:t>-</a:t>
            </a:r>
            <a:r>
              <a:rPr lang="hr-HR" sz="4400" dirty="0" smtClean="0"/>
              <a:t>emocionalno </a:t>
            </a:r>
            <a:r>
              <a:rPr lang="hr-HR" sz="4400" dirty="0" smtClean="0"/>
              <a:t>igranje uloga</a:t>
            </a:r>
            <a:endParaRPr lang="hr-HR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1" y="2327564"/>
            <a:ext cx="5309754" cy="3632970"/>
          </a:xfrm>
        </p:spPr>
        <p:txBody>
          <a:bodyPr>
            <a:noAutofit/>
          </a:bodyPr>
          <a:lstStyle/>
          <a:p>
            <a:r>
              <a:rPr lang="hr-HR" sz="2200" dirty="0" smtClean="0"/>
              <a:t>Tehnika stav-</a:t>
            </a:r>
            <a:r>
              <a:rPr lang="hr-HR" sz="2200" dirty="0" err="1" smtClean="0"/>
              <a:t>kontrastav</a:t>
            </a:r>
            <a:endParaRPr lang="hr-HR" sz="2200" dirty="0" smtClean="0"/>
          </a:p>
          <a:p>
            <a:r>
              <a:rPr lang="hr-HR" sz="2200" dirty="0" smtClean="0"/>
              <a:t>Koristi se posebno kada pacijent racionalno zna da je vjerovanje </a:t>
            </a:r>
            <a:r>
              <a:rPr lang="hr-HR" sz="2200" dirty="0" smtClean="0"/>
              <a:t>disfunkcional</a:t>
            </a:r>
            <a:r>
              <a:rPr lang="en-GB" sz="2200" dirty="0" smtClean="0"/>
              <a:t>n</a:t>
            </a:r>
            <a:r>
              <a:rPr lang="hr-HR" sz="2200" dirty="0" smtClean="0"/>
              <a:t>o</a:t>
            </a:r>
            <a:r>
              <a:rPr lang="hr-HR" sz="2200" dirty="0" smtClean="0"/>
              <a:t>, ali ga emocionalno još „osjeća”.</a:t>
            </a:r>
          </a:p>
          <a:p>
            <a:r>
              <a:rPr lang="hr-HR" sz="2200" dirty="0" smtClean="0"/>
              <a:t>Terapeut najprije igra „racionalni” dio, a klijent „emocionalni”, a zatim se mijenjaju.</a:t>
            </a:r>
          </a:p>
          <a:p>
            <a:r>
              <a:rPr lang="hr-HR" sz="2200" dirty="0" smtClean="0"/>
              <a:t>Obje uloge  kroz „ja” kontekst (</a:t>
            </a:r>
            <a:r>
              <a:rPr lang="hr-HR" sz="2200" dirty="0" err="1" smtClean="0"/>
              <a:t>klijentov</a:t>
            </a:r>
            <a:r>
              <a:rPr lang="hr-HR" sz="2200" dirty="0" smtClean="0"/>
              <a:t>).</a:t>
            </a:r>
          </a:p>
          <a:p>
            <a:r>
              <a:rPr lang="hr-HR" sz="2200" dirty="0" smtClean="0"/>
              <a:t>Provjeriti s klijentom je li mu to ugodno.</a:t>
            </a:r>
          </a:p>
          <a:p>
            <a:r>
              <a:rPr lang="hr-HR" sz="2200" dirty="0" smtClean="0"/>
              <a:t>Može se izaći iz uloga i raspravljati.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005008" y="3468596"/>
            <a:ext cx="4257446" cy="23823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93328" y="2363849"/>
            <a:ext cx="50445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dirty="0">
                <a:solidFill>
                  <a:schemeClr val="tx2">
                    <a:lumMod val="75000"/>
                  </a:schemeClr>
                </a:solidFill>
              </a:rPr>
              <a:t>Nakon intervencije provjerava se snaga vjerovanja.</a:t>
            </a:r>
          </a:p>
        </p:txBody>
      </p:sp>
    </p:spTree>
    <p:extLst>
      <p:ext uri="{BB962C8B-B14F-4D97-AF65-F5344CB8AC3E}">
        <p14:creationId xmlns:p14="http://schemas.microsoft.com/office/powerpoint/2010/main" val="377772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Vjerovanja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52149" y="2331308"/>
            <a:ext cx="6322823" cy="3537786"/>
          </a:xfrm>
        </p:spPr>
        <p:txBody>
          <a:bodyPr/>
          <a:lstStyle/>
          <a:p>
            <a:pPr marL="0" indent="0">
              <a:buNone/>
            </a:pPr>
            <a:r>
              <a:rPr lang="hr-HR" sz="2800" dirty="0" smtClean="0"/>
              <a:t>Vjerovanja se klasificiraju u dvije kategorije: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 smtClean="0"/>
              <a:t> posredujuća </a:t>
            </a:r>
            <a:r>
              <a:rPr lang="hr-HR" sz="2800" dirty="0" smtClean="0"/>
              <a:t>(stavovi</a:t>
            </a:r>
            <a:r>
              <a:rPr lang="hr-HR" sz="2800" dirty="0" smtClean="0"/>
              <a:t>, pravila i </a:t>
            </a:r>
            <a:r>
              <a:rPr lang="en-GB" sz="2800" dirty="0" smtClean="0"/>
              <a:t> </a:t>
            </a:r>
            <a:r>
              <a:rPr lang="hr-HR" sz="2800" dirty="0" smtClean="0"/>
              <a:t>pretpostavke</a:t>
            </a:r>
            <a:r>
              <a:rPr lang="hr-HR" sz="2800" dirty="0" smtClean="0"/>
              <a:t>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/>
              <a:t> </a:t>
            </a:r>
            <a:r>
              <a:rPr lang="hr-HR" sz="2800" dirty="0" smtClean="0"/>
              <a:t>bazična </a:t>
            </a:r>
            <a:r>
              <a:rPr lang="hr-HR" sz="2800" dirty="0" smtClean="0"/>
              <a:t>(apsolutna, rigidna, općenite ideje o sebi i drugima).</a:t>
            </a:r>
          </a:p>
          <a:p>
            <a:endParaRPr lang="hr-HR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794" y="2331307"/>
            <a:ext cx="2834886" cy="336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8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Upotrebljavanje drugih ljudi kao referentnih točki</a:t>
            </a:r>
            <a:endParaRPr lang="hr-HR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7527" y="2187480"/>
            <a:ext cx="5185063" cy="3378200"/>
          </a:xfrm>
        </p:spPr>
        <p:txBody>
          <a:bodyPr>
            <a:noAutofit/>
          </a:bodyPr>
          <a:lstStyle/>
          <a:p>
            <a:r>
              <a:rPr lang="hr-HR" sz="2300" dirty="0"/>
              <a:t>N</a:t>
            </a:r>
            <a:r>
              <a:rPr lang="hr-HR" sz="2300" dirty="0" smtClean="0"/>
              <a:t>a taj način psihološki se odmiču od vlastitih vjerovanja.</a:t>
            </a:r>
          </a:p>
          <a:p>
            <a:r>
              <a:rPr lang="hr-HR" sz="2300" i="1" dirty="0" smtClean="0"/>
              <a:t>Cilj: uočavanje nedosljednosti između vjerovanja za sebe i za druge ljude.</a:t>
            </a:r>
          </a:p>
          <a:p>
            <a:r>
              <a:rPr lang="hr-HR" sz="2300" dirty="0" smtClean="0"/>
              <a:t>Koristiti primjer nekoga tko nema ta vjerovanja i koristiti primjer nekog tko ima ta vjerovanja i prepoznati njegovu distorziju.</a:t>
            </a:r>
          </a:p>
          <a:p>
            <a:r>
              <a:rPr lang="hr-HR" sz="2300" dirty="0" smtClean="0"/>
              <a:t>Mogu se igrati uloge: klijent je terapeut, a terapeut klijent iz drugog primjera (koji ima slična vjerovanja </a:t>
            </a:r>
            <a:r>
              <a:rPr lang="hr-HR" sz="2300" dirty="0" err="1" smtClean="0"/>
              <a:t>klijentovim</a:t>
            </a:r>
            <a:r>
              <a:rPr lang="hr-HR" sz="2300" dirty="0" smtClean="0"/>
              <a:t>).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9256" y="2042007"/>
            <a:ext cx="4937760" cy="1927320"/>
          </a:xfrm>
        </p:spPr>
        <p:txBody>
          <a:bodyPr>
            <a:normAutofit/>
          </a:bodyPr>
          <a:lstStyle/>
          <a:p>
            <a:r>
              <a:rPr lang="hr-HR" sz="2300" dirty="0"/>
              <a:t>Kao referentna točka mogu se </a:t>
            </a:r>
            <a:r>
              <a:rPr lang="hr-HR" sz="2300" dirty="0" smtClean="0"/>
              <a:t>koristiti </a:t>
            </a:r>
            <a:r>
              <a:rPr lang="hr-HR" sz="2300" dirty="0"/>
              <a:t>vlastita djeca ili netko tko je klijentu jako važan</a:t>
            </a:r>
            <a:r>
              <a:rPr lang="hr-HR" sz="2300" b="1" dirty="0"/>
              <a:t>.</a:t>
            </a:r>
          </a:p>
          <a:p>
            <a:r>
              <a:rPr lang="hr-HR" sz="2300" dirty="0" smtClean="0"/>
              <a:t>Ispitati snagu vjerovanja nakon intervencije.</a:t>
            </a:r>
            <a:endParaRPr lang="hr-HR" sz="23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283" y="4062845"/>
            <a:ext cx="3109397" cy="197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3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Ponašanje „Kao da</a:t>
            </a:r>
            <a:r>
              <a:rPr lang="hr-HR" sz="4400" dirty="0" smtClean="0"/>
              <a:t>.</a:t>
            </a:r>
            <a:r>
              <a:rPr lang="en-GB" sz="4400" dirty="0" smtClean="0"/>
              <a:t>.</a:t>
            </a:r>
            <a:r>
              <a:rPr lang="hr-HR" sz="4400" dirty="0" smtClean="0"/>
              <a:t>.”</a:t>
            </a:r>
            <a:endParaRPr lang="hr-HR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410691"/>
            <a:ext cx="6446520" cy="3549843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hr-HR" sz="2600" dirty="0" smtClean="0"/>
              <a:t>Promjene </a:t>
            </a:r>
            <a:r>
              <a:rPr lang="hr-HR" sz="2600" dirty="0" smtClean="0"/>
              <a:t>vjerovanja dovode do promjena u ponašanju, ali često i promjene u ponašanju djeluju na promjene u vjerovanjima</a:t>
            </a:r>
            <a:r>
              <a:rPr lang="hr-HR" sz="2600" dirty="0" smtClean="0"/>
              <a:t>.</a:t>
            </a:r>
            <a:endParaRPr lang="hr-HR" sz="2600" dirty="0" smtClean="0"/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hr-HR" sz="2600" dirty="0" smtClean="0"/>
              <a:t>Ova tehnika koristi se kad je vjerovanje slabije.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hr-HR" sz="2600" dirty="0" smtClean="0"/>
              <a:t>Često potrebna djelomična modifikacija vjerovanja da bi se ova tehnika primijenila.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hr-HR" sz="2600" dirty="0" smtClean="0"/>
              <a:t>Ponašati se „kao da u to ne vjerujemo”.</a:t>
            </a:r>
            <a:endParaRPr lang="hr-HR" sz="2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014461" y="2633558"/>
            <a:ext cx="3067281" cy="266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3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Korištenje </a:t>
            </a:r>
            <a:r>
              <a:rPr lang="hr-HR" sz="4400" dirty="0" err="1" smtClean="0"/>
              <a:t>samootkrivanja</a:t>
            </a:r>
            <a:r>
              <a:rPr lang="hr-HR" sz="4400" dirty="0" smtClean="0"/>
              <a:t> za mijenjanje vjerovanja</a:t>
            </a:r>
            <a:endParaRPr lang="hr-HR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79" y="2701636"/>
            <a:ext cx="6186747" cy="3258897"/>
          </a:xfrm>
        </p:spPr>
        <p:txBody>
          <a:bodyPr/>
          <a:lstStyle/>
          <a:p>
            <a:r>
              <a:rPr lang="hr-HR" sz="2800" dirty="0" smtClean="0"/>
              <a:t>Samootkrivanje </a:t>
            </a:r>
            <a:r>
              <a:rPr lang="hr-HR" sz="2800" dirty="0" smtClean="0"/>
              <a:t>od strane terapeuta može pomoći nekim klijentima (primjer iz života terapeuta).</a:t>
            </a:r>
          </a:p>
          <a:p>
            <a:r>
              <a:rPr lang="hr-HR" sz="2800" dirty="0" smtClean="0"/>
              <a:t>Mora biti relevantno i istinito (autentično).</a:t>
            </a:r>
            <a:endParaRPr lang="hr-HR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281555" y="2494957"/>
            <a:ext cx="2874125" cy="287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1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hr-HR" sz="27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02024"/>
            <a:ext cx="10972800" cy="412257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hr-H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549" y="2476024"/>
            <a:ext cx="4434266" cy="352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5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Posredujuće vjerovanje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5085313" cy="4586239"/>
          </a:xfrm>
        </p:spPr>
        <p:txBody>
          <a:bodyPr>
            <a:noAutofit/>
          </a:bodyPr>
          <a:lstStyle/>
          <a:p>
            <a:r>
              <a:rPr lang="hr-HR" sz="2100" dirty="0" smtClean="0"/>
              <a:t>Primjer:</a:t>
            </a:r>
          </a:p>
          <a:p>
            <a:r>
              <a:rPr lang="hr-HR" sz="2100" dirty="0" smtClean="0"/>
              <a:t> </a:t>
            </a:r>
            <a:r>
              <a:rPr lang="hr-HR" sz="2100" b="1" i="1" dirty="0" smtClean="0"/>
              <a:t>Bazično vjerovanje</a:t>
            </a:r>
            <a:r>
              <a:rPr lang="hr-HR" sz="2100" dirty="0" smtClean="0"/>
              <a:t>:</a:t>
            </a:r>
          </a:p>
          <a:p>
            <a:r>
              <a:rPr lang="hr-HR" sz="2100" dirty="0" smtClean="0"/>
              <a:t>„Ja sam neadekvatna.”</a:t>
            </a:r>
          </a:p>
          <a:p>
            <a:endParaRPr lang="en-GB" sz="2100" b="1" i="1" dirty="0" smtClean="0"/>
          </a:p>
          <a:p>
            <a:r>
              <a:rPr lang="hr-HR" sz="2100" b="1" i="1" dirty="0" smtClean="0"/>
              <a:t>Posredujuće </a:t>
            </a:r>
            <a:r>
              <a:rPr lang="hr-HR" sz="2100" b="1" i="1" dirty="0" smtClean="0"/>
              <a:t>vjerovanje</a:t>
            </a:r>
            <a:r>
              <a:rPr lang="hr-HR" sz="2100" dirty="0" smtClean="0"/>
              <a:t>:</a:t>
            </a:r>
          </a:p>
          <a:p>
            <a:r>
              <a:rPr lang="hr-HR" sz="2100" i="1" dirty="0" smtClean="0"/>
              <a:t>Stav</a:t>
            </a:r>
            <a:r>
              <a:rPr lang="hr-HR" sz="2100" dirty="0" smtClean="0"/>
              <a:t>: „Strašno je biti </a:t>
            </a:r>
            <a:r>
              <a:rPr lang="hr-HR" sz="2100" dirty="0" smtClean="0"/>
              <a:t>ne</a:t>
            </a:r>
            <a:r>
              <a:rPr lang="en-GB" sz="2100" dirty="0" smtClean="0"/>
              <a:t>a</a:t>
            </a:r>
            <a:r>
              <a:rPr lang="hr-HR" sz="2100" dirty="0" smtClean="0"/>
              <a:t>dekvatan</a:t>
            </a:r>
            <a:r>
              <a:rPr lang="hr-HR" sz="2100" dirty="0" smtClean="0"/>
              <a:t>.”</a:t>
            </a:r>
          </a:p>
          <a:p>
            <a:r>
              <a:rPr lang="hr-HR" sz="2100" i="1" dirty="0" smtClean="0"/>
              <a:t>Pretpostavka</a:t>
            </a:r>
            <a:r>
              <a:rPr lang="hr-HR" sz="2100" dirty="0" smtClean="0"/>
              <a:t>:</a:t>
            </a:r>
            <a:r>
              <a:rPr lang="en-GB" sz="2100" dirty="0" smtClean="0"/>
              <a:t> </a:t>
            </a:r>
            <a:r>
              <a:rPr lang="hr-HR" sz="2100" dirty="0" smtClean="0"/>
              <a:t>„</a:t>
            </a:r>
            <a:r>
              <a:rPr lang="hr-HR" sz="2100" dirty="0" smtClean="0"/>
              <a:t>Ako radim vrlo naporno, onda ću </a:t>
            </a:r>
            <a:r>
              <a:rPr lang="hr-HR" sz="2100" dirty="0" smtClean="0"/>
              <a:t>to </a:t>
            </a:r>
            <a:r>
              <a:rPr lang="hr-HR" sz="2100" dirty="0" smtClean="0"/>
              <a:t>napraviti kako treba. </a:t>
            </a:r>
            <a:r>
              <a:rPr lang="hr-HR" sz="2100" dirty="0" smtClean="0"/>
              <a:t>Ako </a:t>
            </a:r>
            <a:r>
              <a:rPr lang="hr-HR" sz="2100" dirty="0" smtClean="0"/>
              <a:t>ne radim naporno, neću uspjeti</a:t>
            </a:r>
            <a:r>
              <a:rPr lang="hr-HR" sz="2100" dirty="0" smtClean="0"/>
              <a:t>.”</a:t>
            </a:r>
            <a:endParaRPr lang="en-GB" sz="2100" dirty="0" smtClean="0"/>
          </a:p>
          <a:p>
            <a:r>
              <a:rPr lang="hr-HR" sz="2100" i="1" dirty="0" smtClean="0"/>
              <a:t>Pravil</a:t>
            </a:r>
            <a:r>
              <a:rPr lang="en-GB" sz="2100" i="1" dirty="0" smtClean="0"/>
              <a:t>o</a:t>
            </a:r>
            <a:r>
              <a:rPr lang="hr-HR" sz="2100" i="1" dirty="0" smtClean="0"/>
              <a:t>:</a:t>
            </a:r>
            <a:r>
              <a:rPr lang="hr-HR" sz="2100" dirty="0" smtClean="0"/>
              <a:t> </a:t>
            </a:r>
            <a:r>
              <a:rPr lang="hr-HR" sz="2100" dirty="0"/>
              <a:t>„Uvijek trebam dati sve od sebe</a:t>
            </a:r>
            <a:r>
              <a:rPr lang="hr-HR" sz="2100" dirty="0" smtClean="0"/>
              <a:t>.</a:t>
            </a:r>
            <a:r>
              <a:rPr lang="en-GB" sz="2100" dirty="0" smtClean="0"/>
              <a:t> U</a:t>
            </a:r>
            <a:r>
              <a:rPr lang="hr-HR" sz="2100" dirty="0" smtClean="0"/>
              <a:t> </a:t>
            </a:r>
            <a:r>
              <a:rPr lang="hr-HR" sz="2100" dirty="0"/>
              <a:t>svemu što radim trebam biti izvrsna.”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sz="2100" b="1" i="1" dirty="0" smtClean="0"/>
              <a:t>Automatske </a:t>
            </a:r>
            <a:r>
              <a:rPr lang="hr-HR" sz="2100" b="1" i="1" dirty="0"/>
              <a:t>misli: </a:t>
            </a:r>
            <a:endParaRPr lang="en-GB" sz="2100" b="1" i="1" dirty="0" smtClean="0"/>
          </a:p>
          <a:p>
            <a:r>
              <a:rPr lang="hr-HR" sz="2100" dirty="0" smtClean="0"/>
              <a:t>„</a:t>
            </a:r>
            <a:r>
              <a:rPr lang="hr-HR" sz="2100" dirty="0" smtClean="0"/>
              <a:t>Ne </a:t>
            </a:r>
            <a:r>
              <a:rPr lang="hr-HR" sz="2100" dirty="0"/>
              <a:t>mogu to napraviti. </a:t>
            </a:r>
            <a:r>
              <a:rPr lang="hr-HR" sz="2100" dirty="0" smtClean="0"/>
              <a:t>Ovo</a:t>
            </a:r>
            <a:r>
              <a:rPr lang="en-GB" sz="2100" dirty="0" smtClean="0"/>
              <a:t> </a:t>
            </a:r>
            <a:r>
              <a:rPr lang="hr-HR" sz="2100" dirty="0" smtClean="0"/>
              <a:t>je </a:t>
            </a:r>
            <a:r>
              <a:rPr lang="hr-HR" sz="2100" dirty="0"/>
              <a:t>preteško. Nikad to neću naučiti</a:t>
            </a:r>
            <a:r>
              <a:rPr lang="hr-HR" sz="2100" dirty="0" smtClean="0"/>
              <a:t>.”</a:t>
            </a:r>
            <a:endParaRPr lang="hr-HR" sz="2100" dirty="0"/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199" y="3112669"/>
            <a:ext cx="3633786" cy="27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7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Posredujuće vjerovanje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39091" y="1994016"/>
            <a:ext cx="7284027" cy="4023360"/>
          </a:xfrm>
        </p:spPr>
        <p:txBody>
          <a:bodyPr>
            <a:noAutofit/>
          </a:bodyPr>
          <a:lstStyle/>
          <a:p>
            <a:r>
              <a:rPr lang="hr-HR" sz="2500" dirty="0" smtClean="0"/>
              <a:t>Kako terapeut identificira posredujuća  vjerovanja?</a:t>
            </a:r>
          </a:p>
          <a:p>
            <a:pPr marL="90488" indent="3175"/>
            <a:r>
              <a:rPr lang="hr-HR" sz="2500" dirty="0" smtClean="0"/>
              <a:t>1. Prepozna kada je posredujuće vjerovanje izraženo kao </a:t>
            </a:r>
            <a:r>
              <a:rPr lang="hr-HR" sz="2500" dirty="0"/>
              <a:t>a</a:t>
            </a:r>
            <a:r>
              <a:rPr lang="hr-HR" sz="2500" dirty="0" smtClean="0"/>
              <a:t>utomatska misao.</a:t>
            </a:r>
          </a:p>
          <a:p>
            <a:pPr marL="90488" indent="3175"/>
            <a:r>
              <a:rPr lang="hr-HR" sz="2500" dirty="0" smtClean="0"/>
              <a:t>2</a:t>
            </a:r>
            <a:r>
              <a:rPr lang="hr-HR" sz="2500" dirty="0" smtClean="0"/>
              <a:t>.</a:t>
            </a:r>
            <a:r>
              <a:rPr lang="en-GB" sz="2500" dirty="0" smtClean="0"/>
              <a:t> </a:t>
            </a:r>
            <a:r>
              <a:rPr lang="hr-HR" sz="2500" dirty="0" smtClean="0"/>
              <a:t>Ponudi </a:t>
            </a:r>
            <a:r>
              <a:rPr lang="hr-HR" sz="2500" dirty="0" smtClean="0"/>
              <a:t>prvi dio pretpostavke.</a:t>
            </a:r>
          </a:p>
          <a:p>
            <a:pPr marL="90488" indent="3175"/>
            <a:r>
              <a:rPr lang="hr-HR" sz="2500" dirty="0" smtClean="0"/>
              <a:t>3</a:t>
            </a:r>
            <a:r>
              <a:rPr lang="hr-HR" sz="2500" dirty="0" smtClean="0"/>
              <a:t>.</a:t>
            </a:r>
            <a:r>
              <a:rPr lang="en-GB" sz="2500" dirty="0" smtClean="0"/>
              <a:t> </a:t>
            </a:r>
            <a:r>
              <a:rPr lang="hr-HR" sz="2500" dirty="0" smtClean="0"/>
              <a:t>Direktno </a:t>
            </a:r>
            <a:r>
              <a:rPr lang="hr-HR" sz="2500" dirty="0" smtClean="0"/>
              <a:t>izazove pravilo ili pretpostavku.</a:t>
            </a:r>
          </a:p>
          <a:p>
            <a:pPr marL="90488" indent="3175"/>
            <a:r>
              <a:rPr lang="hr-HR" sz="2500" dirty="0" smtClean="0"/>
              <a:t>4</a:t>
            </a:r>
            <a:r>
              <a:rPr lang="hr-HR" sz="2500" dirty="0" smtClean="0"/>
              <a:t>.</a:t>
            </a:r>
            <a:r>
              <a:rPr lang="en-GB" sz="2500" dirty="0" smtClean="0"/>
              <a:t> </a:t>
            </a:r>
            <a:r>
              <a:rPr lang="hr-HR" sz="2500" dirty="0" smtClean="0"/>
              <a:t>Koristi </a:t>
            </a:r>
            <a:r>
              <a:rPr lang="hr-HR" sz="2500" dirty="0" smtClean="0"/>
              <a:t>tehniku silazne strelice.</a:t>
            </a:r>
          </a:p>
          <a:p>
            <a:pPr marL="90488" indent="3175"/>
            <a:r>
              <a:rPr lang="hr-HR" sz="2500" dirty="0" smtClean="0"/>
              <a:t>5</a:t>
            </a:r>
            <a:r>
              <a:rPr lang="hr-HR" sz="2500" dirty="0" smtClean="0"/>
              <a:t>.</a:t>
            </a:r>
            <a:r>
              <a:rPr lang="en-GB" sz="2500" dirty="0" smtClean="0"/>
              <a:t> </a:t>
            </a:r>
            <a:r>
              <a:rPr lang="hr-HR" sz="2500" dirty="0" smtClean="0"/>
              <a:t>Istraži </a:t>
            </a:r>
            <a:r>
              <a:rPr lang="hr-HR" sz="2500" dirty="0" smtClean="0"/>
              <a:t>pacijentove automatske misli i prepozna uobičajene teme.</a:t>
            </a:r>
          </a:p>
          <a:p>
            <a:pPr marL="90488" indent="3175"/>
            <a:r>
              <a:rPr lang="hr-HR" sz="2500" dirty="0" smtClean="0"/>
              <a:t>6</a:t>
            </a:r>
            <a:r>
              <a:rPr lang="hr-HR" sz="2500" dirty="0" smtClean="0"/>
              <a:t>.</a:t>
            </a:r>
            <a:r>
              <a:rPr lang="en-GB" sz="2500" dirty="0" smtClean="0"/>
              <a:t> </a:t>
            </a:r>
            <a:r>
              <a:rPr lang="hr-HR" sz="2500" dirty="0" smtClean="0"/>
              <a:t>Pregleda </a:t>
            </a:r>
            <a:r>
              <a:rPr lang="hr-HR" sz="2500" dirty="0" smtClean="0"/>
              <a:t>upitnik vjerovanja </a:t>
            </a:r>
            <a:r>
              <a:rPr lang="hr-HR" sz="2500" dirty="0" smtClean="0"/>
              <a:t>koj</a:t>
            </a:r>
            <a:r>
              <a:rPr lang="en-GB" sz="2500" dirty="0" err="1" smtClean="0"/>
              <a:t>i</a:t>
            </a:r>
            <a:r>
              <a:rPr lang="hr-HR" sz="2500" dirty="0" smtClean="0"/>
              <a:t> </a:t>
            </a:r>
            <a:r>
              <a:rPr lang="hr-HR" sz="2500" dirty="0" smtClean="0"/>
              <a:t>je pacijent ispunio.</a:t>
            </a:r>
            <a:endParaRPr lang="hr-HR" sz="2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497" y="2191264"/>
            <a:ext cx="2687182" cy="361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7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Terapijski plan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79" y="2202873"/>
            <a:ext cx="5978930" cy="37576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</a:rPr>
              <a:t>Terapeut detektira je li posredujuće vjerovanje centralno ili periferno.</a:t>
            </a:r>
            <a:endParaRPr lang="hr-HR" sz="2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</a:rPr>
              <a:t>Za učinkovito vođenje terapije važno se usmjeriti na najvažnija (centralna) posredujuća vjerovanja. (Pitati koliko u to vjeruje?)</a:t>
            </a:r>
          </a:p>
          <a:p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</a:rPr>
              <a:t>Identificirajući 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</a:rPr>
              <a:t>vjerovanje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</a:rPr>
              <a:t>–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</a:rPr>
              <a:t>terapeut 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</a:rPr>
              <a:t>odlučuje hoće li </a:t>
            </a:r>
            <a:r>
              <a:rPr lang="en-GB" sz="2600" dirty="0" err="1" smtClean="0">
                <a:solidFill>
                  <a:schemeClr val="tx2">
                    <a:lumMod val="75000"/>
                  </a:schemeClr>
                </a:solidFill>
              </a:rPr>
              <a:t>ga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</a:rPr>
              <a:t>objasniti pacijentu, hoće li na njemu raditi odmah ili u budućnosti</a:t>
            </a:r>
            <a:r>
              <a:rPr lang="hr-HR" sz="26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endParaRPr lang="hr-HR" sz="2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275821" y="2493818"/>
            <a:ext cx="3879859" cy="302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8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Terapijski plan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79" y="1984665"/>
            <a:ext cx="7007630" cy="4540826"/>
          </a:xfrm>
        </p:spPr>
        <p:txBody>
          <a:bodyPr>
            <a:noAutofit/>
          </a:bodyPr>
          <a:lstStyle/>
          <a:p>
            <a:r>
              <a:rPr lang="hr-HR" sz="2200" b="1" i="1" dirty="0" smtClean="0"/>
              <a:t>Što moramo uzeti u obzir?</a:t>
            </a:r>
          </a:p>
          <a:p>
            <a:r>
              <a:rPr lang="hr-HR" sz="2200" dirty="0" smtClean="0"/>
              <a:t>Koje je vjerovanje?</a:t>
            </a:r>
          </a:p>
          <a:p>
            <a:r>
              <a:rPr lang="hr-HR" sz="2200" dirty="0" smtClean="0"/>
              <a:t>Koliko snažno </a:t>
            </a:r>
            <a:r>
              <a:rPr lang="hr-HR" sz="2200" dirty="0" smtClean="0"/>
              <a:t>pacijent </a:t>
            </a:r>
            <a:r>
              <a:rPr lang="hr-HR" sz="2200" dirty="0" smtClean="0"/>
              <a:t>u njega vjeruje?</a:t>
            </a:r>
          </a:p>
          <a:p>
            <a:r>
              <a:rPr lang="hr-HR" sz="2200" dirty="0" smtClean="0"/>
              <a:t>U kojoj mjeri utječe na </a:t>
            </a:r>
            <a:r>
              <a:rPr lang="hr-HR" sz="2200" dirty="0" smtClean="0"/>
              <a:t>život</a:t>
            </a:r>
            <a:r>
              <a:rPr lang="en-GB" sz="2200" dirty="0" smtClean="0"/>
              <a:t> </a:t>
            </a:r>
            <a:r>
              <a:rPr lang="hr-HR" sz="2200" dirty="0" smtClean="0"/>
              <a:t>i </a:t>
            </a:r>
            <a:r>
              <a:rPr lang="hr-HR" sz="2200" dirty="0" smtClean="0"/>
              <a:t>funkcioniranje?</a:t>
            </a:r>
          </a:p>
          <a:p>
            <a:r>
              <a:rPr lang="hr-HR" sz="2200" dirty="0" smtClean="0"/>
              <a:t>Ako je </a:t>
            </a:r>
            <a:r>
              <a:rPr lang="hr-HR" sz="2200" dirty="0" smtClean="0"/>
              <a:t>snažno</a:t>
            </a:r>
            <a:r>
              <a:rPr lang="en-GB" sz="2200" dirty="0" smtClean="0"/>
              <a:t>,</a:t>
            </a:r>
            <a:r>
              <a:rPr lang="hr-HR" sz="2200" dirty="0" smtClean="0"/>
              <a:t> </a:t>
            </a:r>
            <a:r>
              <a:rPr lang="hr-HR" sz="2200" dirty="0" smtClean="0"/>
              <a:t>treba li na njemu raditi odmah?</a:t>
            </a:r>
          </a:p>
          <a:p>
            <a:r>
              <a:rPr lang="hr-HR" sz="2200" dirty="0" smtClean="0"/>
              <a:t>Imamo li vremena na seansi?</a:t>
            </a:r>
          </a:p>
          <a:p>
            <a:r>
              <a:rPr lang="hr-HR" sz="2200" dirty="0" smtClean="0"/>
              <a:t>Koliko ga </a:t>
            </a:r>
            <a:r>
              <a:rPr lang="en-GB" sz="2200" dirty="0" err="1" smtClean="0"/>
              <a:t>pacijent</a:t>
            </a:r>
            <a:r>
              <a:rPr lang="hr-HR" sz="2200" dirty="0" smtClean="0"/>
              <a:t> </a:t>
            </a:r>
            <a:r>
              <a:rPr lang="hr-HR" sz="2200" dirty="0" smtClean="0"/>
              <a:t>objektivno vrednuje?</a:t>
            </a:r>
          </a:p>
          <a:p>
            <a:r>
              <a:rPr lang="hr-HR" sz="2200" dirty="0" smtClean="0"/>
              <a:t>Je li spreman raditi na njemu?</a:t>
            </a:r>
          </a:p>
          <a:p>
            <a:r>
              <a:rPr lang="hr-HR" sz="2200" dirty="0" smtClean="0"/>
              <a:t>Što </a:t>
            </a:r>
            <a:r>
              <a:rPr lang="en-GB" sz="2200" dirty="0" err="1" smtClean="0"/>
              <a:t>pacijent</a:t>
            </a:r>
            <a:r>
              <a:rPr lang="hr-HR" sz="2200" dirty="0" smtClean="0"/>
              <a:t> </a:t>
            </a:r>
            <a:r>
              <a:rPr lang="hr-HR" sz="2200" dirty="0" smtClean="0"/>
              <a:t>misli, što je važnije u seansi?</a:t>
            </a:r>
          </a:p>
          <a:p>
            <a:endParaRPr lang="hr-HR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935807" y="2379519"/>
            <a:ext cx="4316576" cy="331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Terapijski postupak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79" y="2254827"/>
            <a:ext cx="6737466" cy="3705707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sz="2800" dirty="0" smtClean="0"/>
              <a:t>Terapeut </a:t>
            </a:r>
            <a:r>
              <a:rPr lang="hr-HR" sz="2800" dirty="0"/>
              <a:t>se suzdržava od modifikacije vjerovanja dok god pacijent ne nauči načine identificiranja i modificiranja automatskih misli i dok nije doživio neko olakšanje </a:t>
            </a:r>
            <a:r>
              <a:rPr lang="hr-HR" sz="2800" dirty="0" smtClean="0"/>
              <a:t>simptoma.</a:t>
            </a:r>
            <a:endParaRPr lang="hr-HR" sz="2800" dirty="0"/>
          </a:p>
          <a:p>
            <a:r>
              <a:rPr lang="hr-HR" sz="2800" dirty="0" smtClean="0"/>
              <a:t>Na mijenjanju posredujućih vjerovanja radi se prije mijenjanja bazičnih vjerovanja. </a:t>
            </a:r>
            <a:endParaRPr lang="hr-HR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270789" y="2832399"/>
            <a:ext cx="2884890" cy="28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1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Terapijski postupak 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97277" y="1845734"/>
            <a:ext cx="638417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sz="2800" dirty="0" smtClean="0"/>
              <a:t>Postupak:</a:t>
            </a:r>
          </a:p>
          <a:p>
            <a:pPr marL="269875" indent="-269875">
              <a:buFont typeface="Wingdings" panose="05000000000000000000" pitchFamily="2" charset="2"/>
              <a:buChar char="Ø"/>
            </a:pPr>
            <a:r>
              <a:rPr lang="hr-HR" sz="2800" dirty="0" smtClean="0"/>
              <a:t>educiranje klijenta o vjerovanjima;</a:t>
            </a:r>
          </a:p>
          <a:p>
            <a:pPr marL="269875" indent="-269875">
              <a:buFont typeface="Wingdings" panose="05000000000000000000" pitchFamily="2" charset="2"/>
              <a:buChar char="Ø"/>
            </a:pPr>
            <a:r>
              <a:rPr lang="hr-HR" sz="2800" dirty="0" smtClean="0"/>
              <a:t>mijenjanje pravila i stavova u oblik pretpostavki;</a:t>
            </a:r>
          </a:p>
          <a:p>
            <a:pPr marL="269875" indent="-269875">
              <a:buFont typeface="Wingdings" panose="05000000000000000000" pitchFamily="2" charset="2"/>
              <a:buChar char="Ø"/>
            </a:pPr>
            <a:r>
              <a:rPr lang="hr-HR" sz="2800" dirty="0"/>
              <a:t>i</a:t>
            </a:r>
            <a:r>
              <a:rPr lang="hr-HR" sz="2800" dirty="0" smtClean="0"/>
              <a:t>straživanje prednosti i </a:t>
            </a:r>
            <a:r>
              <a:rPr lang="hr-HR" sz="2800" dirty="0" smtClean="0"/>
              <a:t>nedostat</a:t>
            </a:r>
            <a:r>
              <a:rPr lang="en-GB" sz="2800" dirty="0" smtClean="0"/>
              <a:t>a</a:t>
            </a:r>
            <a:r>
              <a:rPr lang="hr-HR" sz="2800" dirty="0" smtClean="0"/>
              <a:t>ka </a:t>
            </a:r>
            <a:r>
              <a:rPr lang="hr-HR" sz="2800" dirty="0" smtClean="0"/>
              <a:t>vjerovanja;</a:t>
            </a:r>
          </a:p>
          <a:p>
            <a:pPr marL="269875" indent="-269875">
              <a:buFont typeface="Wingdings" panose="05000000000000000000" pitchFamily="2" charset="2"/>
              <a:buChar char="Ø"/>
            </a:pPr>
            <a:r>
              <a:rPr lang="hr-HR" sz="2800" dirty="0"/>
              <a:t>o</a:t>
            </a:r>
            <a:r>
              <a:rPr lang="hr-HR" sz="2800" dirty="0" smtClean="0"/>
              <a:t>blikovanje novih vjerovanja.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41276" y="2588551"/>
            <a:ext cx="3353144" cy="271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6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Edukacija o vjerovanju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6581604" cy="4023360"/>
          </a:xfrm>
        </p:spPr>
        <p:txBody>
          <a:bodyPr>
            <a:normAutofit fontScale="92500"/>
          </a:bodyPr>
          <a:lstStyle/>
          <a:p>
            <a:endParaRPr lang="hr-HR" dirty="0" smtClean="0"/>
          </a:p>
          <a:p>
            <a:pPr algn="just"/>
            <a:endParaRPr lang="hr-HR" dirty="0" smtClean="0"/>
          </a:p>
          <a:p>
            <a:r>
              <a:rPr lang="hr-HR" sz="3000" dirty="0" smtClean="0"/>
              <a:t>Nakon  što je identificirano vjerovanje i provjerena snaga vjerovanja, terapeut može educirati pacijenta o prirodi vjerovanja (koristeći njegovo vjerovanje kao primjer).</a:t>
            </a:r>
          </a:p>
          <a:p>
            <a:endParaRPr lang="hr-HR" sz="3000" i="1" dirty="0" smtClean="0"/>
          </a:p>
          <a:p>
            <a:r>
              <a:rPr lang="hr-HR" sz="3000" i="1" dirty="0" smtClean="0"/>
              <a:t>Cilj: rasvijetliti klijentu da je vjerovanje naučeno i da ga može modificirati.</a:t>
            </a:r>
            <a:endParaRPr lang="hr-HR" sz="3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226" y="2785420"/>
            <a:ext cx="3181453" cy="277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0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3BE57A2-D666-4652-B423-3EEF5C79D9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1286</Words>
  <Application>Microsoft Office PowerPoint</Application>
  <PresentationFormat>Custom</PresentationFormat>
  <Paragraphs>150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Retrospect</vt:lpstr>
      <vt:lpstr>Posredujuća vjerovanja</vt:lpstr>
      <vt:lpstr>Vjerovanja</vt:lpstr>
      <vt:lpstr>Posredujuće vjerovanje</vt:lpstr>
      <vt:lpstr>Posredujuće vjerovanje</vt:lpstr>
      <vt:lpstr>Terapijski plan</vt:lpstr>
      <vt:lpstr>Terapijski plan</vt:lpstr>
      <vt:lpstr>Terapijski postupak</vt:lpstr>
      <vt:lpstr>Terapijski postupak </vt:lpstr>
      <vt:lpstr>Edukacija o vjerovanju</vt:lpstr>
      <vt:lpstr>Mijenjanje pravila i stavova u oblik pretpostavke</vt:lpstr>
      <vt:lpstr>Istraživanje prednosti i nedostataka vjerovanja</vt:lpstr>
      <vt:lpstr>Oblikovanje novog vjerovanja (modificiranje)</vt:lpstr>
      <vt:lpstr>Modificiranje vjerovanja</vt:lpstr>
      <vt:lpstr>Modificiranje vjerovanja</vt:lpstr>
      <vt:lpstr>Modificiranje vjerovanja</vt:lpstr>
      <vt:lpstr>Sokratovski dijalog</vt:lpstr>
      <vt:lpstr>Bihevioralni eksperiment</vt:lpstr>
      <vt:lpstr>Kognitivni kontinuum</vt:lpstr>
      <vt:lpstr>Racionalno-emocionalno igranje uloga</vt:lpstr>
      <vt:lpstr>Upotrebljavanje drugih ljudi kao referentnih točki</vt:lpstr>
      <vt:lpstr>Ponašanje „Kao da...”</vt:lpstr>
      <vt:lpstr>Korištenje samootkrivanja za mijenjanje vjerovanja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2015-12-04T11:01:56Z</dcterms:created>
  <dcterms:modified xsi:type="dcterms:W3CDTF">2016-01-07T12:21:13Z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TC034606379991</vt:lpwstr>
  </property>
</Properties>
</file>