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21"/>
  </p:notesMasterIdLst>
  <p:sldIdLst>
    <p:sldId id="256" r:id="rId2"/>
    <p:sldId id="257" r:id="rId3"/>
    <p:sldId id="278" r:id="rId4"/>
    <p:sldId id="280" r:id="rId5"/>
    <p:sldId id="281" r:id="rId6"/>
    <p:sldId id="279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1E"/>
    <a:srgbClr val="FF5C24"/>
    <a:srgbClr val="FF730B"/>
    <a:srgbClr val="FFBC0C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94" autoAdjust="0"/>
  </p:normalViewPr>
  <p:slideViewPr>
    <p:cSldViewPr snapToGrid="0" snapToObjects="1">
      <p:cViewPr>
        <p:scale>
          <a:sx n="91" d="100"/>
          <a:sy n="91" d="100"/>
        </p:scale>
        <p:origin x="-128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3BB2A-321B-2C42-9938-C707DC194C20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B40D-67EA-1F4E-8FB4-B1083F040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CB40D-67EA-1F4E-8FB4-B1083F0401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6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7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3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3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2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0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9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8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9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7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2450-1823-9849-8594-253B77F304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CC3D-2B45-4C48-8806-C9246680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314" y="2737806"/>
            <a:ext cx="7772400" cy="979714"/>
          </a:xfrm>
        </p:spPr>
        <p:txBody>
          <a:bodyPr>
            <a:noAutofit/>
          </a:bodyPr>
          <a:lstStyle/>
          <a:p>
            <a:r>
              <a:rPr lang="ta-IN" sz="6600" dirty="0" smtClean="0">
                <a:solidFill>
                  <a:srgbClr val="FF111E"/>
                </a:solidFill>
                <a:latin typeface="Gill Sans MT"/>
                <a:cs typeface="Gill Sans MT"/>
              </a:rPr>
              <a:t>PROBLEM SOLVING</a:t>
            </a:r>
            <a:endParaRPr lang="en-US" sz="6600" dirty="0">
              <a:solidFill>
                <a:srgbClr val="FF111E"/>
              </a:solidFill>
              <a:latin typeface="Gill Sans MT"/>
              <a:cs typeface="Gill Sans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90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		</a:t>
            </a:r>
            <a:r>
              <a:rPr lang="hr-HR" dirty="0" smtClean="0">
                <a:solidFill>
                  <a:srgbClr val="FFFFFF"/>
                </a:solidFill>
                <a:latin typeface="Gill Sans MT"/>
                <a:cs typeface="Gill Sans MT"/>
              </a:rPr>
              <a:t>Joško Jurman</a:t>
            </a:r>
            <a:endParaRPr lang="ta-IN" dirty="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88929"/>
            <a:ext cx="9144000" cy="5752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		Praktikum II 										</a:t>
            </a:r>
            <a:r>
              <a:rPr lang="hr-HR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r>
              <a:rPr lang="hr-HR" dirty="0" smtClean="0">
                <a:solidFill>
                  <a:srgbClr val="FFFFFF"/>
                </a:solidFill>
                <a:latin typeface="Gill Sans MT"/>
                <a:cs typeface="Gill Sans MT"/>
              </a:rPr>
              <a:t>9</a:t>
            </a: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.201</a:t>
            </a:r>
            <a:r>
              <a:rPr lang="hr-HR" dirty="0" smtClean="0">
                <a:solidFill>
                  <a:srgbClr val="FFFFFF"/>
                </a:solidFill>
                <a:latin typeface="Gill Sans MT"/>
                <a:cs typeface="Gill Sans MT"/>
              </a:rPr>
              <a:t>6</a:t>
            </a: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endParaRPr lang="en-US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pic>
        <p:nvPicPr>
          <p:cNvPr id="9" name="Picture 8" descr="Man-With-Question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70" y="3750815"/>
            <a:ext cx="2958707" cy="295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5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chemeClr val="bg1"/>
                </a:solidFill>
                <a:latin typeface="Gill Sans MT"/>
                <a:cs typeface="Gill Sans MT"/>
              </a:rPr>
              <a:t>PROBLEM SOLVING </a:t>
            </a:r>
            <a:r>
              <a:rPr lang="hr-HR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MODEL							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(Prilog 1.)</a:t>
            </a:r>
            <a:r>
              <a:rPr lang="hr-HR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hr-HR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hr-HR" sz="3200" dirty="0">
                <a:solidFill>
                  <a:schemeClr val="bg1"/>
                </a:solidFill>
                <a:latin typeface="Gill Sans MT"/>
                <a:cs typeface="Gill Sans MT"/>
              </a:rPr>
              <a:t>V. IMPLEMENTACIJA I VERIFIKACIJA RJEŠENJA</a:t>
            </a:r>
            <a:endParaRPr lang="en-US" sz="3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3621" y="1596461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+mj-lt"/>
              <a:buAutoNum type="alphaLcPeriod"/>
            </a:pP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Implementacija 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plana 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provedbe</a:t>
            </a:r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342900" indent="-342900">
              <a:buFont typeface="+mj-lt"/>
              <a:buAutoNum type="alphaLcPeriod"/>
            </a:pPr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b="1" dirty="0">
                <a:solidFill>
                  <a:schemeClr val="bg1"/>
                </a:solidFill>
                <a:latin typeface="Gill Sans MT"/>
                <a:cs typeface="Gill Sans MT"/>
              </a:rPr>
              <a:t>S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amomotrenje</a:t>
            </a:r>
          </a:p>
          <a:p>
            <a:pPr marL="342900" indent="-342900">
              <a:buFont typeface="+mj-lt"/>
              <a:buAutoNum type="alphaLcPeriod"/>
            </a:pPr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b="1" dirty="0">
                <a:solidFill>
                  <a:schemeClr val="bg1"/>
                </a:solidFill>
                <a:latin typeface="Gill Sans MT"/>
                <a:cs typeface="Gill Sans MT"/>
              </a:rPr>
              <a:t>S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amoprocjena</a:t>
            </a:r>
          </a:p>
          <a:p>
            <a:pPr marL="342900" indent="-342900">
              <a:buFont typeface="+mj-lt"/>
              <a:buAutoNum type="alphaLcPeriod"/>
            </a:pPr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Samoosnaživanje</a:t>
            </a:r>
          </a:p>
          <a:p>
            <a:pPr marL="342900" indent="-342900">
              <a:buFont typeface="+mj-lt"/>
              <a:buAutoNum type="alphaLcPeriod"/>
            </a:pPr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Rješavanje problema i recikliranje </a:t>
            </a:r>
            <a:b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ukoliko 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rješenje nije adekvatno vraćamo se na korak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l.</a:t>
            </a:r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8312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Gill Sans MT"/>
                <a:cs typeface="Gill Sans MT"/>
              </a:rPr>
              <a:t>PROBLEM SOLVING TRENING (PST)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C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ilj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PST-a je pomoći klijentu da identificira i riješi trenutne životne 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probl</a:t>
            </a:r>
            <a:r>
              <a:rPr lang="de-DE" dirty="0">
                <a:solidFill>
                  <a:schemeClr val="bg1"/>
                </a:solidFill>
                <a:latin typeface="Gill Sans MT"/>
                <a:cs typeface="Gill Sans MT"/>
              </a:rPr>
              <a:t>e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me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koji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su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uzrokovali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 maladaptivn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e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 odgovor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e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 dok istovremeno učimo klijenta općim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vještinama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koje će mu pomoći da se učinkovitije i samostalnije nosi s budućim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problemima</a:t>
            </a:r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285750" indent="-285750">
              <a:buFont typeface="Wingdings" charset="2"/>
              <a:buChar char="q"/>
            </a:pPr>
            <a:endParaRPr lang="ta-IN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ta-IN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PST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doprinosti terapijskom programu budući da se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direktno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fokusira na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maladaptivne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odgovore (npr. anksioznost, depresiju, prejedanje, prekomjerno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pijenje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...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)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 tretirajući ih kao </a:t>
            </a:r>
            <a:r>
              <a:rPr lang="ta-IN" b="1" i="1" dirty="0">
                <a:solidFill>
                  <a:schemeClr val="bg1"/>
                </a:solidFill>
                <a:latin typeface="Gill Sans MT"/>
                <a:cs typeface="Gill Sans MT"/>
              </a:rPr>
              <a:t>probleme koji se mogu riješiti</a:t>
            </a:r>
          </a:p>
        </p:txBody>
      </p:sp>
      <p:pic>
        <p:nvPicPr>
          <p:cNvPr id="2" name="Picture 1" descr="man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8" y="2370596"/>
            <a:ext cx="480786" cy="480786"/>
          </a:xfrm>
          <a:prstGeom prst="rect">
            <a:avLst/>
          </a:prstGeom>
        </p:spPr>
      </p:pic>
      <p:pic>
        <p:nvPicPr>
          <p:cNvPr id="8" name="Picture 7" descr="man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8" y="4305830"/>
            <a:ext cx="480786" cy="4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ill Sans MT"/>
                <a:cs typeface="Gill Sans MT"/>
              </a:rPr>
              <a:t>PROBLEM SOLVING  </a:t>
            </a:r>
            <a:r>
              <a:rPr lang="en-US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TRENING</a:t>
            </a:r>
            <a:endParaRPr lang="ta-IN" sz="3200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CILJEVI</a:t>
            </a:r>
            <a:endParaRPr lang="en-US" sz="3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osnažiti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pozitivnu orijentaciju na problem</a:t>
            </a:r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smanjiti negativnu orijentaciju na problem</a:t>
            </a:r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oticati primjen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u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racionalnih PS 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vještina</a:t>
            </a:r>
            <a:endParaRPr lang="ta-IN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smanjiti tendenciju izbjegavanja PS</a:t>
            </a:r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minimiziranje impulzivnost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i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 i neopreznosti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2" name="Picture 1" descr="man-with-two-thum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36" y="3719457"/>
            <a:ext cx="2886364" cy="28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ill Sans MT"/>
                <a:cs typeface="Gill Sans MT"/>
              </a:rPr>
              <a:t>PROBLEM SOLVING  </a:t>
            </a:r>
            <a:r>
              <a:rPr lang="en-US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TRENING</a:t>
            </a: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ta-IN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DOs and DON</a:t>
            </a:r>
            <a:r>
              <a:rPr lang="ta-IN" sz="3200" dirty="0">
                <a:solidFill>
                  <a:schemeClr val="bg1"/>
                </a:solidFill>
                <a:latin typeface="Gill Sans MT"/>
                <a:cs typeface="Gill Sans MT"/>
              </a:rPr>
              <a:t>’</a:t>
            </a:r>
            <a:r>
              <a:rPr lang="ta-IN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Ts</a:t>
            </a:r>
            <a:endParaRPr lang="en-US" sz="3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DO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po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z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it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i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van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odnos s klijentom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>
                <a:solidFill>
                  <a:schemeClr val="bg1"/>
                </a:solidFill>
                <a:latin typeface="Gill Sans MT"/>
                <a:cs typeface="Gill Sans MT"/>
              </a:rPr>
              <a:t>DO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biti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entuzijastični i optimistični 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>
                <a:solidFill>
                  <a:schemeClr val="bg1"/>
                </a:solidFill>
                <a:latin typeface="Gill Sans MT"/>
                <a:cs typeface="Gill Sans MT"/>
              </a:rPr>
              <a:t>DO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poticati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aktivno sudjelovanje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>
                <a:solidFill>
                  <a:schemeClr val="bg1"/>
                </a:solidFill>
                <a:latin typeface="Gill Sans MT"/>
                <a:cs typeface="Gill Sans MT"/>
              </a:rPr>
              <a:t>DO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učiniti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PST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relevantnim za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klijentu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>
                <a:solidFill>
                  <a:schemeClr val="bg1"/>
                </a:solidFill>
                <a:latin typeface="Gill Sans MT"/>
                <a:cs typeface="Gill Sans MT"/>
              </a:rPr>
              <a:t>DO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uključiti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zada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ć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e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>
                <a:solidFill>
                  <a:schemeClr val="bg1"/>
                </a:solidFill>
                <a:latin typeface="Gill Sans MT"/>
                <a:cs typeface="Gill Sans MT"/>
              </a:rPr>
              <a:t>DO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provjeravati zadaće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>
                <a:solidFill>
                  <a:schemeClr val="bg1"/>
                </a:solidFill>
                <a:latin typeface="Gill Sans MT"/>
                <a:cs typeface="Gill Sans MT"/>
              </a:rPr>
              <a:t>DO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fokusirati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se na implementaciju rješenja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>
                <a:solidFill>
                  <a:schemeClr val="bg1"/>
                </a:solidFill>
                <a:latin typeface="Gill Sans MT"/>
                <a:cs typeface="Gill Sans MT"/>
              </a:rPr>
              <a:t>DO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koristiti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i ciljeve usmjerene na problem i ciljeve usmjerene na emocije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>
                <a:solidFill>
                  <a:schemeClr val="bg1"/>
                </a:solidFill>
                <a:latin typeface="Gill Sans MT"/>
                <a:cs typeface="Gill Sans MT"/>
              </a:rPr>
              <a:t>DO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koristiti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brošure kao pomoć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>
                <a:solidFill>
                  <a:schemeClr val="bg1"/>
                </a:solidFill>
                <a:latin typeface="Gill Sans MT"/>
                <a:cs typeface="Gill Sans MT"/>
              </a:rPr>
              <a:t>DO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napraviti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procjenu individualnih PS snaga i 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slabosti</a:t>
            </a:r>
          </a:p>
          <a:p>
            <a:endParaRPr lang="hr-HR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DON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’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T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prezentirati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PST kao mehaničko rješenje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DON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’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T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fokusirati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se samo na površne probleme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2" name="Picture 1" descr="man-announc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1028" y="1218636"/>
            <a:ext cx="2537615" cy="25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ill Sans MT"/>
                <a:cs typeface="Gill Sans MT"/>
              </a:rPr>
              <a:t>PROBLEM SOLVING  </a:t>
            </a:r>
            <a:r>
              <a:rPr lang="en-US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TRENING							</a:t>
            </a:r>
            <a:r>
              <a:rPr lang="ta-IN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(Prilog 2.)</a:t>
            </a: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en-US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MODULI</a:t>
            </a:r>
            <a:r>
              <a:rPr lang="ta-IN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  1 - 7</a:t>
            </a:r>
            <a:endParaRPr lang="en-US" sz="3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1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</a:t>
            </a:r>
            <a: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  <a:t>I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nicijalno 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strukturiranje</a:t>
            </a:r>
          </a:p>
          <a:p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2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</a:t>
            </a:r>
            <a:r>
              <a:rPr lang="en-US" b="1" dirty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rocjena</a:t>
            </a:r>
          </a:p>
          <a:p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3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</a:t>
            </a:r>
            <a:r>
              <a:rPr lang="en-US" b="1" dirty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repreke uspješnom rješavanju problema</a:t>
            </a:r>
          </a:p>
          <a:p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4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Orijentacija na problem: poticanje samoefikasnosti</a:t>
            </a:r>
          </a:p>
          <a:p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5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Orijentacija na problem: 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prepoznavanje 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problema</a:t>
            </a:r>
          </a:p>
          <a:p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6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Orijentacija na problem: promatranje problema kao izazova</a:t>
            </a:r>
          </a:p>
          <a:p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7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Orijentacija na problem: upotreba i kontrola emocija</a:t>
            </a:r>
          </a:p>
        </p:txBody>
      </p:sp>
      <p:pic>
        <p:nvPicPr>
          <p:cNvPr id="2" name="Picture 1" descr="Man-Cry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01" y="969604"/>
            <a:ext cx="2623967" cy="26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ill Sans MT"/>
                <a:cs typeface="Gill Sans MT"/>
              </a:rPr>
              <a:t>PROBLEM SOLVING  </a:t>
            </a:r>
            <a:r>
              <a:rPr lang="en-US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TRENING</a:t>
            </a:r>
            <a:r>
              <a:rPr lang="ta-IN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						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(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Prilog 2.)</a:t>
            </a: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>MODULI </a:t>
            </a:r>
            <a:r>
              <a:rPr lang="ta-IN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 8 </a:t>
            </a:r>
            <a:r>
              <a:rPr lang="en-US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-</a:t>
            </a:r>
            <a:r>
              <a:rPr lang="ta-IN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 14</a:t>
            </a:r>
            <a:endParaRPr lang="en-US" sz="3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8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Orijentacija 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na problem: STOP&amp;THINK (Stani i razmisli)</a:t>
            </a:r>
          </a:p>
          <a:p>
            <a:pPr lvl="0"/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0"/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9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Definicija i formulacija problema</a:t>
            </a:r>
          </a:p>
          <a:p>
            <a:pPr lvl="0"/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0"/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10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Generiranje alternativa</a:t>
            </a:r>
          </a:p>
          <a:p>
            <a:pPr lvl="0"/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0"/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11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Donošenje odluke</a:t>
            </a:r>
          </a:p>
          <a:p>
            <a:pPr lvl="0"/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0"/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12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Implementacija i verifikacija rješenja</a:t>
            </a:r>
          </a:p>
          <a:p>
            <a:pPr lvl="0"/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0"/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13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Vođeno uvježbavanje</a:t>
            </a:r>
          </a:p>
          <a:p>
            <a:pPr lvl="0"/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0"/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14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. Brzi PS</a:t>
            </a:r>
          </a:p>
        </p:txBody>
      </p:sp>
      <p:pic>
        <p:nvPicPr>
          <p:cNvPr id="2" name="Picture 1" descr="man-with-check-sign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08" y="334554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ill Sans MT"/>
                <a:cs typeface="Gill Sans MT"/>
              </a:rPr>
              <a:t>PROBLEM SOLVING  TRENING</a:t>
            </a: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ta-IN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POMOĆNE STRATEGIJE</a:t>
            </a:r>
            <a:endParaRPr lang="en-US" sz="3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a-IN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didaktičke </a:t>
            </a:r>
            <a:r>
              <a:rPr lang="hr-HR" b="1" dirty="0">
                <a:solidFill>
                  <a:schemeClr val="bg1"/>
                </a:solidFill>
                <a:latin typeface="Gill Sans MT"/>
                <a:cs typeface="Gill Sans MT"/>
              </a:rPr>
              <a:t>instrukcije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(npr. učenje specifičnih PS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pr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i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ncipa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)</a:t>
            </a:r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coaching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(verbalno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oticanje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mogućih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alt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e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rnativnih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rješenja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problema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)</a:t>
            </a:r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modeliranje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(demonstriranje specifičnih načina za primjenu različitih PS principa)</a:t>
            </a:r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oblikovanje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(progresivno uvježbavanje sve težih koraka)</a:t>
            </a:r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uvježbavanje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(vježbanje upotrebe različitih PS vježbi na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svakodnevn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im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problem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ima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)</a:t>
            </a:r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feedback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(pružanje korektivnih informacija)</a:t>
            </a:r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pozitivno potkrepljenje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(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pohvaljivanje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klijentovog truda)</a:t>
            </a:r>
            <a:endParaRPr lang="en-US" sz="14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2" name="Picture 1" descr="man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5" y="2208573"/>
            <a:ext cx="393874" cy="393874"/>
          </a:xfrm>
          <a:prstGeom prst="rect">
            <a:avLst/>
          </a:prstGeom>
        </p:spPr>
      </p:pic>
      <p:pic>
        <p:nvPicPr>
          <p:cNvPr id="13" name="Picture 12" descr="man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5" y="2777048"/>
            <a:ext cx="393874" cy="393874"/>
          </a:xfrm>
          <a:prstGeom prst="rect">
            <a:avLst/>
          </a:prstGeom>
        </p:spPr>
      </p:pic>
      <p:pic>
        <p:nvPicPr>
          <p:cNvPr id="14" name="Picture 13" descr="man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5" y="3303191"/>
            <a:ext cx="393874" cy="393874"/>
          </a:xfrm>
          <a:prstGeom prst="rect">
            <a:avLst/>
          </a:prstGeom>
        </p:spPr>
      </p:pic>
      <p:pic>
        <p:nvPicPr>
          <p:cNvPr id="15" name="Picture 14" descr="man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5" y="3865620"/>
            <a:ext cx="393874" cy="393874"/>
          </a:xfrm>
          <a:prstGeom prst="rect">
            <a:avLst/>
          </a:prstGeom>
        </p:spPr>
      </p:pic>
      <p:pic>
        <p:nvPicPr>
          <p:cNvPr id="16" name="Picture 15" descr="man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5" y="4409903"/>
            <a:ext cx="393874" cy="393874"/>
          </a:xfrm>
          <a:prstGeom prst="rect">
            <a:avLst/>
          </a:prstGeom>
        </p:spPr>
      </p:pic>
      <p:pic>
        <p:nvPicPr>
          <p:cNvPr id="17" name="Picture 16" descr="man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5" y="4966286"/>
            <a:ext cx="393874" cy="393874"/>
          </a:xfrm>
          <a:prstGeom prst="rect">
            <a:avLst/>
          </a:prstGeom>
        </p:spPr>
      </p:pic>
      <p:pic>
        <p:nvPicPr>
          <p:cNvPr id="18" name="Picture 17" descr="man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5" y="5504523"/>
            <a:ext cx="393874" cy="3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ill Sans MT"/>
                <a:cs typeface="Gill Sans MT"/>
              </a:rPr>
              <a:t>PROBLEM SOLVING  TRENING</a:t>
            </a: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en-US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RIRUČNIK ZA KLIJENTE</a:t>
            </a:r>
            <a:endParaRPr lang="en-US" sz="3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716764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A D A P T 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pomaže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klijentima da se uspješnije adaptiraju</a:t>
            </a:r>
            <a:r>
              <a:rPr lang="hr-HR" b="1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A 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– </a:t>
            </a:r>
            <a:r>
              <a:rPr lang="hr-HR" b="1" i="1" dirty="0">
                <a:solidFill>
                  <a:schemeClr val="bg1"/>
                </a:solidFill>
                <a:latin typeface="Gill Sans MT"/>
                <a:cs typeface="Gill Sans MT"/>
              </a:rPr>
              <a:t>Attitude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 (stav)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razviti pozitivan i optimističan stav prema problemu</a:t>
            </a:r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D 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– </a:t>
            </a:r>
            <a:r>
              <a:rPr lang="hr-HR" b="1" i="1" dirty="0">
                <a:solidFill>
                  <a:schemeClr val="bg1"/>
                </a:solidFill>
                <a:latin typeface="Gill Sans MT"/>
                <a:cs typeface="Gill Sans MT"/>
              </a:rPr>
              <a:t>Define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 (definiraj)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problem, i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dentificiraj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prepreke, specificiraj realistične 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ciljeve</a:t>
            </a:r>
            <a:endParaRPr lang="en-US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A 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– </a:t>
            </a:r>
            <a:r>
              <a:rPr lang="hr-HR" b="1" i="1" dirty="0">
                <a:solidFill>
                  <a:schemeClr val="bg1"/>
                </a:solidFill>
                <a:latin typeface="Gill Sans MT"/>
                <a:cs typeface="Gill Sans MT"/>
              </a:rPr>
              <a:t>Alternatives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 (alternative)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generiraj što je moguće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više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alternativa</a:t>
            </a:r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– </a:t>
            </a:r>
            <a:r>
              <a:rPr lang="hr-HR" b="1" i="1" dirty="0">
                <a:solidFill>
                  <a:schemeClr val="bg1"/>
                </a:solidFill>
                <a:latin typeface="Gill Sans MT"/>
                <a:cs typeface="Gill Sans MT"/>
              </a:rPr>
              <a:t>Predi</a:t>
            </a:r>
            <a:r>
              <a:rPr lang="ta-IN" b="1" i="1" dirty="0">
                <a:solidFill>
                  <a:schemeClr val="bg1"/>
                </a:solidFill>
                <a:latin typeface="Gill Sans MT"/>
                <a:cs typeface="Gill Sans MT"/>
              </a:rPr>
              <a:t>c</a:t>
            </a:r>
            <a:r>
              <a:rPr lang="hr-HR" b="1" i="1" dirty="0">
                <a:solidFill>
                  <a:schemeClr val="bg1"/>
                </a:solidFill>
                <a:latin typeface="Gill Sans MT"/>
                <a:cs typeface="Gill Sans MT"/>
              </a:rPr>
              <a:t>t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 (predvidi)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pozitivne i negativne posljedice generiranih alternativa i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izaberi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			      o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ne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koje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će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m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aksimizirati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korist i minimizirati potencijalnu štetu</a:t>
            </a:r>
            <a:endParaRPr lang="en-US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Gill Sans MT"/>
                <a:cs typeface="Gill Sans MT"/>
              </a:rPr>
              <a:t>T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– </a:t>
            </a:r>
            <a:r>
              <a:rPr lang="hr-HR" b="1" i="1" dirty="0">
                <a:solidFill>
                  <a:schemeClr val="bg1"/>
                </a:solidFill>
                <a:latin typeface="Gill Sans MT"/>
                <a:cs typeface="Gill Sans MT"/>
              </a:rPr>
              <a:t>Try out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(ispobaj)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u stvarnom životu isprobaj odabrano rješenje,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			     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ako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je ok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problem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je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r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i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ješen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,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ako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nije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opet na korak A</a:t>
            </a:r>
            <a:endParaRPr lang="en-US" sz="14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378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B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solidFill>
                  <a:schemeClr val="bg1"/>
                </a:solidFill>
                <a:latin typeface="Verdana"/>
                <a:cs typeface="Verdana"/>
              </a:rPr>
              <a:t>PRIMJENA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PST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je potencijano koristan i učinkovit za bilo koji poremećaj u kojem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stres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i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d</a:t>
            </a:r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eficiti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nošenja s istim igraju važnu uloguu održavanju stanja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(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npr.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depresija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,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GAD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, pretilost, dijabetes, delikventi, stres, suicidalnost,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shizofrenija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,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	zlouporaba opojnih droga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, rak, problemi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u odnosima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...)</a:t>
            </a:r>
          </a:p>
          <a:p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rimjenjiv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na svim dobnim skupinama</a:t>
            </a:r>
          </a:p>
          <a:p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rimjenjiv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kao samostalna metoda, kao dio terapijskog paketa,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strategija 	održavanja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, prevencijski program</a:t>
            </a:r>
          </a:p>
          <a:p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Primjenjuje se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individualno, grupno,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kao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bračna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ili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obiteljska terapija, </a:t>
            </a:r>
            <a:endParaRPr lang="ta-IN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radionice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, seminari i tečajevi</a:t>
            </a:r>
          </a:p>
        </p:txBody>
      </p:sp>
      <p:pic>
        <p:nvPicPr>
          <p:cNvPr id="2" name="Picture 1" descr="man_yel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8" y="2147976"/>
            <a:ext cx="462643" cy="462643"/>
          </a:xfrm>
          <a:prstGeom prst="rect">
            <a:avLst/>
          </a:prstGeom>
        </p:spPr>
      </p:pic>
      <p:pic>
        <p:nvPicPr>
          <p:cNvPr id="10" name="Picture 9" descr="man_yel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8" y="3472403"/>
            <a:ext cx="462643" cy="462643"/>
          </a:xfrm>
          <a:prstGeom prst="rect">
            <a:avLst/>
          </a:prstGeom>
        </p:spPr>
      </p:pic>
      <p:pic>
        <p:nvPicPr>
          <p:cNvPr id="11" name="Picture 10" descr="man_yel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8" y="4016690"/>
            <a:ext cx="462643" cy="462643"/>
          </a:xfrm>
          <a:prstGeom prst="rect">
            <a:avLst/>
          </a:prstGeom>
        </p:spPr>
      </p:pic>
      <p:pic>
        <p:nvPicPr>
          <p:cNvPr id="12" name="Picture 11" descr="man_yel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8" y="4827070"/>
            <a:ext cx="462643" cy="4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5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0314" y="2562425"/>
            <a:ext cx="7772400" cy="1731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9600" dirty="0" smtClean="0">
                <a:solidFill>
                  <a:srgbClr val="FF0000"/>
                </a:solidFill>
                <a:latin typeface="Gill Sans MT"/>
                <a:cs typeface="Gill Sans MT"/>
              </a:rPr>
              <a:t>Hvala!</a:t>
            </a:r>
            <a:endParaRPr lang="en-US" sz="96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890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</a:t>
            </a:r>
            <a:r>
              <a:rPr lang="de-DE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endParaRPr lang="ta-IN" dirty="0" smtClean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5" y="6288929"/>
            <a:ext cx="9144000" cy="5752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	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Literatura: </a:t>
            </a:r>
            <a:r>
              <a:rPr lang="de-DE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Dobson, K.</a:t>
            </a:r>
            <a:r>
              <a:rPr lang="de-DE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S. (</a:t>
            </a:r>
            <a:r>
              <a:rPr lang="de-DE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2010</a:t>
            </a:r>
            <a:r>
              <a:rPr lang="de-DE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), Handbook of Cognitive-Behavioral Therapier, Guilford Press, N Y</a:t>
            </a:r>
          </a:p>
          <a:p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		       </a:t>
            </a:r>
            <a:r>
              <a:rPr lang="de-DE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Poglavlje 7: Problem-Solving Therapy (</a:t>
            </a:r>
            <a:r>
              <a:rPr lang="de-DE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D’Zurilla</a:t>
            </a:r>
            <a:r>
              <a:rPr lang="de-DE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&amp;</a:t>
            </a:r>
            <a:r>
              <a:rPr lang="de-DE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Nezu</a:t>
            </a:r>
            <a:r>
              <a:rPr lang="de-DE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) </a:t>
            </a:r>
            <a:endParaRPr lang="en-US" sz="14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6" name="Picture 5" descr="man-fly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291" y="4130841"/>
            <a:ext cx="2158087" cy="2158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7579" y="23261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4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C 0.00122 -0.03565 0.00243 -0.0713 0.00434 -0.08958 C 0.00625 -0.10787 0.00816 -0.10255 0.01163 -0.10926 C 0.0151 -0.11597 0.01806 -0.12153 0.02483 -0.13055 C 0.0316 -0.13958 0.04184 -0.15579 0.0526 -0.16366 C 0.06337 -0.17153 0.07569 -0.17407 0.08906 -0.17731 C 0.10243 -0.18055 0.12274 -0.18356 0.13299 -0.18333 C 0.14323 -0.1831 0.14149 -0.17801 0.15052 -0.17546 C 0.15955 -0.17292 0.17708 -0.17407 0.18698 -0.16759 C 0.1967 -0.16111 0.2 -0.14768 0.21024 -0.13657 C 0.22083 -0.12546 0.23628 -0.11204 0.25 -0.10139 C 0.26372 -0.09074 0.27899 -0.07801 0.29236 -0.07222 C 0.30573 -0.06643 0.31997 -0.06643 0.33038 -0.0662 C 0.3408 -0.06597 0.34861 -0.07037 0.35521 -0.07014 C 0.36181 -0.06991 0.36181 -0.06342 0.36979 -0.06435 C 0.37778 -0.06528 0.39427 -0.06944 0.40347 -0.07592 C 0.4125 -0.08241 0.41927 -0.09537 0.42396 -0.10324 C 0.42847 -0.11111 0.42813 -0.11551 0.43125 -0.12292 C 0.4342 -0.13032 0.43819 -0.13426 0.44288 -0.14815 C 0.4474 -0.16204 0.45642 -0.1912 0.45903 -0.20671 C 0.46163 -0.22222 0.46024 -0.22778 0.45903 -0.24167 C 0.45764 -0.25555 0.45382 -0.27153 0.45017 -0.29051 C 0.44635 -0.30949 0.43819 -0.34005 0.43698 -0.35486 C 0.43559 -0.36967 0.43559 -0.36967 0.44288 -0.38009 C 0.45 -0.39051 0.46615 -0.4125 0.47951 -0.41713 C 0.49288 -0.42176 0.51059 -0.40926 0.52326 -0.40741 C 0.53576 -0.40555 0.54358 -0.40579 0.55538 -0.40555 C 0.56753 -0.40532 0.58403 -0.40555 0.59497 -0.40555 C 0.6059 -0.40555 0.61458 -0.40324 0.62135 -0.40555 C 0.62813 -0.40787 0.63125 -0.41458 0.63594 -0.41921 C 0.64063 -0.42384 0.64497 -0.4287 0.64913 -0.43287 C 0.6533 -0.43704 0.65903 -0.43657 0.66076 -0.44444 C 0.6625 -0.45231 0.65556 -0.47083 0.6592 -0.47963 C 0.66285 -0.48842 0.67604 -0.49375 0.68264 -0.49699 C 0.68924 -0.50023 0.69149 -0.49815 0.69878 -0.49907 C 0.70608 -0.5 0.71632 -0.50162 0.72656 -0.50301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solidFill>
                  <a:schemeClr val="bg1"/>
                </a:solidFill>
                <a:latin typeface="Gill Sans MT"/>
                <a:cs typeface="Gill Sans MT"/>
              </a:rPr>
              <a:t>PROBLEM SOLVING (</a:t>
            </a:r>
            <a:r>
              <a:rPr lang="ta-IN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PS</a:t>
            </a:r>
            <a:r>
              <a:rPr lang="de-DE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)</a:t>
            </a:r>
            <a:endParaRPr lang="en-US" sz="3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Problem 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Solving Tehnika (PST) </a:t>
            </a:r>
            <a:endParaRPr lang="ta-IN" b="1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je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intervencija fokusirana na trening adaptivnih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PS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stavova i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vještina</a:t>
            </a:r>
          </a:p>
          <a:p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Teorija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u podlozi PST uključuje 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dva modela</a:t>
            </a:r>
          </a:p>
          <a:p>
            <a:pPr lvl="1"/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1. Model socijalnog PS</a:t>
            </a:r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2. </a:t>
            </a:r>
            <a:r>
              <a:rPr lang="en-US" dirty="0" smtClean="0">
                <a:solidFill>
                  <a:schemeClr val="bg1"/>
                </a:solidFill>
                <a:latin typeface="Gill Sans MT"/>
                <a:cs typeface="Gill Sans MT"/>
              </a:rPr>
              <a:t>R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elacijski / problem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solving model stresa i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dobrobiti</a:t>
            </a:r>
          </a:p>
          <a:p>
            <a:pPr lvl="1"/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0"/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PST reducira i prevenira psihopatologiju </a:t>
            </a:r>
            <a:r>
              <a:rPr lang="hr-HR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povećavajući sposobnost osobe da se </a:t>
            </a:r>
            <a:r>
              <a:rPr lang="ta-IN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    	</a:t>
            </a:r>
            <a:r>
              <a:rPr lang="hr-HR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učinkovito nosi sa stresni</a:t>
            </a:r>
            <a:r>
              <a:rPr lang="ta-IN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m</a:t>
            </a:r>
            <a:r>
              <a:rPr lang="hr-HR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 </a:t>
            </a:r>
            <a:r>
              <a:rPr lang="ta-IN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životnim </a:t>
            </a:r>
            <a:r>
              <a:rPr lang="hr-HR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problem</a:t>
            </a:r>
            <a:r>
              <a:rPr lang="ta-IN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ima</a:t>
            </a:r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U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ključuje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:</a:t>
            </a:r>
          </a:p>
          <a:p>
            <a:pPr lvl="1"/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	- </a:t>
            </a:r>
            <a:r>
              <a:rPr lang="en-US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romjenu 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stresne situacije na bolje (</a:t>
            </a:r>
            <a:r>
              <a:rPr lang="ta-IN" sz="1400" b="1" dirty="0">
                <a:solidFill>
                  <a:schemeClr val="bg1"/>
                </a:solidFill>
                <a:latin typeface="Gill Sans MT"/>
                <a:cs typeface="Gill Sans MT"/>
              </a:rPr>
              <a:t>orijentacija na problem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)</a:t>
            </a:r>
          </a:p>
          <a:p>
            <a:pPr lvl="1"/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	- </a:t>
            </a:r>
            <a:r>
              <a:rPr lang="en-US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rihvaćanje 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nepovoljnih uvijeta koje osoba ne može kontrolirati ili mijenjati </a:t>
            </a:r>
            <a:r>
              <a:rPr lang="de-DE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de-DE" sz="1400" dirty="0" smtClean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	  (</a:t>
            </a:r>
            <a:r>
              <a:rPr lang="ta-IN" sz="1400" b="1" dirty="0" smtClean="0">
                <a:solidFill>
                  <a:schemeClr val="bg1"/>
                </a:solidFill>
                <a:latin typeface="Gill Sans MT"/>
                <a:cs typeface="Gill Sans MT"/>
              </a:rPr>
              <a:t>orijentacija </a:t>
            </a:r>
            <a:r>
              <a:rPr lang="ta-IN" sz="1400" b="1" dirty="0">
                <a:solidFill>
                  <a:schemeClr val="bg1"/>
                </a:solidFill>
                <a:latin typeface="Gill Sans MT"/>
                <a:cs typeface="Gill Sans MT"/>
              </a:rPr>
              <a:t>na emocije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)</a:t>
            </a:r>
            <a:endParaRPr lang="en-US" sz="14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2" name="Picture 1" descr="man_with_exclamation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9" y="1928432"/>
            <a:ext cx="477314" cy="477314"/>
          </a:xfrm>
          <a:prstGeom prst="rect">
            <a:avLst/>
          </a:prstGeom>
        </p:spPr>
      </p:pic>
      <p:pic>
        <p:nvPicPr>
          <p:cNvPr id="6" name="Picture 5" descr="man_with_exclamation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9" y="2738813"/>
            <a:ext cx="477314" cy="477314"/>
          </a:xfrm>
          <a:prstGeom prst="rect">
            <a:avLst/>
          </a:prstGeom>
        </p:spPr>
      </p:pic>
      <p:pic>
        <p:nvPicPr>
          <p:cNvPr id="8" name="Picture 7" descr="man_with_exclamation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9" y="3833432"/>
            <a:ext cx="477314" cy="477314"/>
          </a:xfrm>
          <a:prstGeom prst="rect">
            <a:avLst/>
          </a:prstGeom>
        </p:spPr>
      </p:pic>
      <p:pic>
        <p:nvPicPr>
          <p:cNvPr id="10" name="Picture 9" descr="man_with_exclamation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9" y="4692193"/>
            <a:ext cx="477314" cy="4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ill Sans MT"/>
                <a:cs typeface="Gill Sans MT"/>
              </a:rPr>
              <a:t>TEORIJSKA </a:t>
            </a:r>
            <a:r>
              <a:rPr lang="en-US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PODLOGA</a:t>
            </a: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>DEFINICIJA OSNOVNIH KONCEPATA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SOCIJALNI </a:t>
            </a:r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PROBLEM SOLVING </a:t>
            </a:r>
            <a:endParaRPr lang="ta-IN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samousmjeravajući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kognitivno-bihevioralni proces pomoću kojeg pojedinac,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par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ili grupa </a:t>
            </a:r>
            <a:endParaRPr lang="ta-IN" sz="1400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pokušavaju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identificirati ili otkriti učinkovita rješenja za specifične probleme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na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koje nailaze u svakodnevnom životu </a:t>
            </a:r>
          </a:p>
          <a:p>
            <a:endParaRPr lang="hr-HR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hr-HR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Gill Sans MT"/>
                <a:cs typeface="Gill Sans MT"/>
              </a:rPr>
              <a:t>PROBLEM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endParaRPr lang="ta-IN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disbalans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(what is and what should be)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između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adaptivnih zahtjeva </a:t>
            </a:r>
            <a:endParaRPr lang="ta-IN" sz="1400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i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dostupnosti efikasnih strategija suočavanja</a:t>
            </a:r>
          </a:p>
          <a:p>
            <a:endParaRPr lang="hr-HR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hr-HR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hr-HR" dirty="0">
                <a:solidFill>
                  <a:schemeClr val="bg1"/>
                </a:solidFill>
                <a:latin typeface="Gill Sans MT"/>
                <a:cs typeface="Gill Sans MT"/>
              </a:rPr>
              <a:t>RJEŠENJE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endParaRPr lang="ta-IN" sz="1400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strategija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suočavanja (odgovor) ili obrazac strategija (odgovora) za specifičnu situaciju </a:t>
            </a:r>
          </a:p>
        </p:txBody>
      </p:sp>
    </p:spTree>
    <p:extLst>
      <p:ext uri="{BB962C8B-B14F-4D97-AF65-F5344CB8AC3E}">
        <p14:creationId xmlns:p14="http://schemas.microsoft.com/office/powerpoint/2010/main" val="352018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ill Sans MT"/>
                <a:cs typeface="Gill Sans MT"/>
              </a:rPr>
              <a:t>TEORIJSKA </a:t>
            </a:r>
            <a:r>
              <a:rPr lang="en-US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PODLOGA</a:t>
            </a: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>GLAVNE </a:t>
            </a:r>
            <a:r>
              <a:rPr lang="en-US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sz="3200" dirty="0">
                <a:solidFill>
                  <a:schemeClr val="bg1"/>
                </a:solidFill>
                <a:latin typeface="Gill Sans MT"/>
                <a:cs typeface="Gill Sans MT"/>
              </a:rPr>
              <a:t>S</a:t>
            </a:r>
            <a:r>
              <a:rPr lang="en-US" sz="32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>DIMENZIJE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b="1" dirty="0" smtClean="0">
                <a:solidFill>
                  <a:srgbClr val="FFFFFF"/>
                </a:solidFill>
                <a:latin typeface="Gill Sans MT"/>
                <a:cs typeface="Gill Sans MT"/>
              </a:rPr>
              <a:t>	1</a:t>
            </a:r>
            <a:r>
              <a:rPr lang="ta-IN" b="1" dirty="0">
                <a:solidFill>
                  <a:srgbClr val="FFFFFF"/>
                </a:solidFill>
                <a:latin typeface="Gill Sans MT"/>
                <a:cs typeface="Gill Sans MT"/>
              </a:rPr>
              <a:t>. </a:t>
            </a:r>
            <a:r>
              <a:rPr lang="ta-IN" b="1" dirty="0" smtClean="0">
                <a:solidFill>
                  <a:srgbClr val="FFFFFF"/>
                </a:solidFill>
                <a:latin typeface="Gill Sans MT"/>
                <a:cs typeface="Gill Sans MT"/>
              </a:rPr>
              <a:t>	Orijentacija </a:t>
            </a:r>
            <a:r>
              <a:rPr lang="ta-IN" b="1" dirty="0">
                <a:solidFill>
                  <a:srgbClr val="FFFFFF"/>
                </a:solidFill>
                <a:latin typeface="Gill Sans MT"/>
                <a:cs typeface="Gill Sans MT"/>
              </a:rPr>
              <a:t>na problem</a:t>
            </a:r>
          </a:p>
          <a:p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		a. </a:t>
            </a:r>
            <a:r>
              <a:rPr lang="en-US" dirty="0" smtClean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ozitivna orijentacija na problem </a:t>
            </a:r>
            <a:b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</a:b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			</a:t>
            </a:r>
            <a: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  <a:t>problem je izazov, rješiv vlasitim sposobnostima, </a:t>
            </a:r>
            <a:b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</a:br>
            <a: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  <a:t>			percepcija da je za uspjeh potrebno vrijeme i trud, problem ne izbjegavati</a:t>
            </a:r>
          </a:p>
          <a:p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		b. </a:t>
            </a:r>
            <a:r>
              <a:rPr lang="en-US" dirty="0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egativna orijentacija na problem </a:t>
            </a:r>
            <a:r>
              <a:rPr lang="ta-IN" sz="1400" dirty="0">
                <a:solidFill>
                  <a:srgbClr val="FFFFFF"/>
                </a:solidFill>
                <a:latin typeface="Gill Sans MT"/>
                <a:cs typeface="Gill Sans MT"/>
              </a:rPr>
              <a:t/>
            </a:r>
            <a:br>
              <a:rPr lang="ta-IN" sz="1400" dirty="0">
                <a:solidFill>
                  <a:srgbClr val="FFFFFF"/>
                </a:solidFill>
                <a:latin typeface="Gill Sans MT"/>
                <a:cs typeface="Gill Sans MT"/>
              </a:rPr>
            </a:br>
            <a: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  <a:t>			problem je prijetnja dobrobiti, sumnja u vlastite sposobnosti, emocionalna uzrujanost</a:t>
            </a:r>
          </a:p>
          <a:p>
            <a:endParaRPr lang="ta-IN" dirty="0" smtClean="0">
              <a:solidFill>
                <a:srgbClr val="FFFFFF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rgbClr val="FFFFFF"/>
                </a:solidFill>
                <a:latin typeface="Gill Sans MT"/>
                <a:cs typeface="Gill Sans MT"/>
              </a:rPr>
              <a:t>	2. 	Stil rješavanja problema</a:t>
            </a:r>
            <a:endParaRPr lang="ta-IN" sz="1400" b="1" dirty="0" smtClean="0">
              <a:solidFill>
                <a:srgbClr val="FFFFFF"/>
              </a:solidFill>
              <a:latin typeface="Gill Sans MT"/>
              <a:cs typeface="Gill Sans MT"/>
            </a:endParaRPr>
          </a:p>
          <a:p>
            <a: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  <a:t>		</a:t>
            </a: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a. Racionalni</a:t>
            </a:r>
            <a:b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</a:b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			</a:t>
            </a:r>
            <a: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  <a:t>racionalna, namjerna i sustavna primjena PS vještina</a:t>
            </a:r>
          </a:p>
          <a:p>
            <a: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  <a:t>		</a:t>
            </a: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b. Impulzivi / nemarni</a:t>
            </a:r>
            <a:b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</a:b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			</a:t>
            </a:r>
            <a: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  <a:t>primjena PS strategija je ograničena, impulzivna, </a:t>
            </a:r>
            <a:b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</a:br>
            <a: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  <a:t>			neoprezna i ne do 	kraja razrađena, često se ide s prvom idejom</a:t>
            </a:r>
          </a:p>
          <a:p>
            <a: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  <a:t>		</a:t>
            </a: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c. Izbjegavajući </a:t>
            </a:r>
            <a:endParaRPr lang="ta-IN" sz="1400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  <a:t>			prokrastinacija, pasivnost, ovisnost, izbjegavanje problema, </a:t>
            </a:r>
            <a:b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</a:br>
            <a:r>
              <a:rPr lang="ta-IN" sz="1400" dirty="0" smtClean="0">
                <a:solidFill>
                  <a:srgbClr val="FFFFFF"/>
                </a:solidFill>
                <a:latin typeface="Gill Sans MT"/>
                <a:cs typeface="Gill Sans MT"/>
              </a:rPr>
              <a:t>			pokušaj prebacivanja problema na drugog</a:t>
            </a:r>
            <a:endParaRPr lang="ta-IN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pic>
        <p:nvPicPr>
          <p:cNvPr id="2" name="Picture 1" descr="man-angry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8481" y="4514779"/>
            <a:ext cx="801559" cy="801559"/>
          </a:xfrm>
          <a:prstGeom prst="rect">
            <a:avLst/>
          </a:prstGeom>
        </p:spPr>
      </p:pic>
      <p:pic>
        <p:nvPicPr>
          <p:cNvPr id="3" name="Picture 2" descr="3d-man-afra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3574" y="5516677"/>
            <a:ext cx="966841" cy="966841"/>
          </a:xfrm>
          <a:prstGeom prst="rect">
            <a:avLst/>
          </a:prstGeom>
        </p:spPr>
      </p:pic>
      <p:pic>
        <p:nvPicPr>
          <p:cNvPr id="7" name="Picture 6" descr="man-walk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2364" y="3675158"/>
            <a:ext cx="964631" cy="9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ill Sans MT"/>
                <a:cs typeface="Gill Sans MT"/>
              </a:rPr>
              <a:t>TEORIJSKA </a:t>
            </a:r>
            <a:r>
              <a:rPr lang="en-US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PODLOGA</a:t>
            </a: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>DEFINICIJA OSNOVNIH KONCEPATA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RELACIJSKI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/ PROBLEM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SOLVING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MODEL STRESA I DOBROBITI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(Lazarus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) </a:t>
            </a:r>
          </a:p>
          <a:p>
            <a:pPr lvl="1"/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stres 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se definira kao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negativna 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afektivna reakcija zasnovana na kognitivnoj procjeni situacije kao opasne ili prijeteće; psihološki stres nastaje kada osoba procijeni da neće moći udovoljiti okolnim ili/i unutarnjim zahtjevima jer ti zahtjevi nadilaze njene mogućnosti </a:t>
            </a:r>
            <a:endParaRPr lang="en-US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ta-IN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STRESNI ŽIVOTNI DOGAĐAJI </a:t>
            </a:r>
            <a:endParaRPr lang="ta-IN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životna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iskustva koja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zahtjevaju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os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obnu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, socijaln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u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, </a:t>
            </a:r>
            <a:r>
              <a:rPr lang="hr-HR" sz="1400" dirty="0">
                <a:solidFill>
                  <a:schemeClr val="bg1"/>
                </a:solidFill>
                <a:latin typeface="Gill Sans MT"/>
                <a:cs typeface="Gill Sans MT"/>
              </a:rPr>
              <a:t>ili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biološk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u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prilagodb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u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;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razlikujemo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velik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e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negativn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e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događaj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e (razvod, smrt bližnjeg, gubitak posla...) i dnevne probleme (ograničeni i specifični)</a:t>
            </a:r>
          </a:p>
          <a:p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EMOCIONALNI STRES </a:t>
            </a:r>
            <a:endParaRPr lang="ta-IN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hr-HR" sz="1400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trenutni </a:t>
            </a:r>
            <a:r>
              <a:rPr lang="hr-HR" sz="1400" dirty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emocionalni odgovori na stresne životne događaje; ovisno </a:t>
            </a:r>
            <a:r>
              <a:rPr lang="ta-IN" sz="1400" dirty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o</a:t>
            </a:r>
            <a:r>
              <a:rPr lang="hr-HR" sz="1400" dirty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 pri</a:t>
            </a:r>
            <a:r>
              <a:rPr lang="ta-IN" sz="1400" dirty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r</a:t>
            </a:r>
            <a:r>
              <a:rPr lang="hr-HR" sz="1400" dirty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odi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stresnih životnih događaja </a:t>
            </a:r>
            <a:r>
              <a:rPr lang="hr-HR" sz="1400" dirty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emocionalni</a:t>
            </a:r>
            <a:r>
              <a:rPr lang="ta-IN" sz="1400" dirty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 </a:t>
            </a:r>
            <a:r>
              <a:rPr lang="hr-HR" sz="1400" dirty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odgovori mogu biti </a:t>
            </a:r>
            <a:r>
              <a:rPr lang="hr-HR" sz="1400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negativni (anksioznost, ljutnja, depresija)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/>
            </a:r>
            <a:br>
              <a:rPr lang="ta-IN" sz="1400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</a:br>
            <a:r>
              <a:rPr lang="hr-HR" sz="1400" dirty="0" smtClean="0">
                <a:solidFill>
                  <a:schemeClr val="bg1"/>
                </a:solidFill>
                <a:latin typeface="Gill Sans MT"/>
                <a:ea typeface="ＭＳ 明朝"/>
                <a:cs typeface="Gill Sans MT"/>
              </a:rPr>
              <a:t>ili pozitivni (nada, olakšanje, radost)</a:t>
            </a:r>
            <a:r>
              <a:rPr lang="en-US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endParaRPr lang="ta-IN" sz="1400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hr-HR" sz="1900" dirty="0">
                <a:solidFill>
                  <a:schemeClr val="bg1"/>
                </a:solidFill>
                <a:latin typeface="Gill Sans MT"/>
                <a:cs typeface="Gill Sans MT"/>
              </a:rPr>
              <a:t>PS </a:t>
            </a:r>
            <a:r>
              <a:rPr lang="ta-IN" sz="1900" dirty="0" smtClean="0">
                <a:solidFill>
                  <a:schemeClr val="bg1"/>
                </a:solidFill>
                <a:latin typeface="Gill Sans MT"/>
                <a:cs typeface="Gill Sans MT"/>
              </a:rPr>
              <a:t>SUOČAVANJE</a:t>
            </a:r>
            <a:r>
              <a:rPr lang="hr-HR" sz="1900" dirty="0" smtClean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endParaRPr lang="ta-IN" sz="1900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integrira sve kognitivne procjene i aktivnosti nošenja sa stresnom situacijom </a:t>
            </a:r>
          </a:p>
          <a:p>
            <a:pPr lvl="1"/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(percepcija stresnog događaja kao problema kojeg treba riješiti, vjerovanje u vlastite sposobnosti rješavanja problema, definiranje problema i postavljanje ciljeva, generiranje rješenja, primjena odabranog rješenja, evaluacija ishoda)</a:t>
            </a:r>
            <a:endParaRPr lang="en-US" sz="14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622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5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ill Sans MT"/>
                <a:cs typeface="Gill Sans MT"/>
              </a:rPr>
              <a:t>PROBLEM SOLVING </a:t>
            </a:r>
            <a:r>
              <a:rPr lang="en-US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MODEL							 </a:t>
            </a:r>
            <a:r>
              <a:rPr lang="ta-IN" dirty="0" smtClean="0">
                <a:solidFill>
                  <a:schemeClr val="bg1"/>
                </a:solidFill>
                <a:latin typeface="Gill Sans MT"/>
                <a:cs typeface="Gill Sans MT"/>
              </a:rPr>
              <a:t>(Prilog 1.)</a:t>
            </a: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>I. ORIJENTACIJA NA PROBLEM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 	</a:t>
            </a:r>
          </a:p>
          <a:p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endParaRPr lang="ta-IN" b="1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	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a. </a:t>
            </a:r>
            <a: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ercepcija 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problema </a:t>
            </a:r>
            <a:endParaRPr lang="ta-IN" b="1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    	     vjerojatnost 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da će osoba točno prepoznati problem i jasno ga artikulirati</a:t>
            </a:r>
          </a:p>
          <a:p>
            <a:endParaRPr lang="ta-IN" sz="1400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 	b. </a:t>
            </a:r>
            <a: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  <a:t>A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tribucija problema </a:t>
            </a:r>
          </a:p>
          <a:p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   	    pozitivna atribucije problema utječe na shvaćanje uzroka problema kao promjenjivog i benignog</a:t>
            </a:r>
          </a:p>
          <a:p>
            <a:endParaRPr lang="ta-IN" sz="1400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 	c. Vrednovanje problema </a:t>
            </a:r>
          </a:p>
          <a:p>
            <a:r>
              <a:rPr lang="ta-IN" sz="1400" b="1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b="1" dirty="0" smtClean="0">
                <a:solidFill>
                  <a:schemeClr val="bg1"/>
                </a:solidFill>
                <a:latin typeface="Gill Sans MT"/>
                <a:cs typeface="Gill Sans MT"/>
              </a:rPr>
              <a:t>    	   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pozitivno vrednovanje važnosti problema za svoju dobrobit</a:t>
            </a:r>
          </a:p>
          <a:p>
            <a:endParaRPr lang="ta-IN" sz="1400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 	d. </a:t>
            </a:r>
            <a: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  <a:t>O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sobna kontrola </a:t>
            </a:r>
          </a:p>
          <a:p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   	    problem je rješiv i kontrolabilan i osoba ga može riješiti vlastitim snagama</a:t>
            </a:r>
          </a:p>
          <a:p>
            <a:endParaRPr lang="ta-IN" sz="1400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 	e. </a:t>
            </a:r>
            <a: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  <a:t>V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rijeme / trud predanost </a:t>
            </a:r>
          </a:p>
          <a:p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    	    točna procjena angažmana te predanost da se osigura vrijeme i uloži trud</a:t>
            </a:r>
          </a:p>
          <a:p>
            <a:endParaRPr lang="ta-IN" sz="1400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algn="r"/>
            <a:endParaRPr lang="ta-IN" sz="1400" dirty="0" smtClean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667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5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Gill Sans MT"/>
                <a:cs typeface="Gill Sans MT"/>
              </a:rPr>
              <a:t>PROBLEM SOLVING </a:t>
            </a:r>
            <a:r>
              <a:rPr lang="en-US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MODEL							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(Prilog 1.)</a:t>
            </a: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en-US" sz="3200" dirty="0">
                <a:solidFill>
                  <a:schemeClr val="bg1"/>
                </a:solidFill>
                <a:latin typeface="Gill Sans MT"/>
                <a:cs typeface="Gill Sans MT"/>
              </a:rPr>
              <a:t>II. DEFINICIJA I FORMULACIJA PROBLEMA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1152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+mj-lt"/>
              <a:buAutoNum type="alphaLcPeriod"/>
            </a:pP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Prikupljanje 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relevantnih 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podataka</a:t>
            </a:r>
          </a:p>
          <a:p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Razumijevanje problema</a:t>
            </a:r>
          </a:p>
          <a:p>
            <a:pPr marL="342900" indent="-342900">
              <a:buFont typeface="+mj-lt"/>
              <a:buAutoNum type="alphaLcPeriod"/>
            </a:pPr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Postavljanje 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realističnih PS 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ciljeva</a:t>
            </a:r>
          </a:p>
          <a:p>
            <a:pPr marL="342900" indent="-342900">
              <a:buFont typeface="+mj-lt"/>
              <a:buAutoNum type="alphaLcPeriod"/>
            </a:pPr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  <a:t>E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valuacija problema</a:t>
            </a:r>
            <a:endParaRPr lang="en-US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endParaRPr lang="ta-IN" b="1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endParaRPr lang="ta-IN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2" name="Picture 1" descr="Man-Thinking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03" y="3967638"/>
            <a:ext cx="2623968" cy="26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0524"/>
            <a:ext cx="8229600" cy="1118809"/>
          </a:xfrm>
          <a:prstGeom prst="roundRect">
            <a:avLst/>
          </a:prstGeom>
          <a:solidFill>
            <a:srgbClr val="FF5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chemeClr val="bg1"/>
                </a:solidFill>
                <a:latin typeface="Gill Sans MT"/>
                <a:cs typeface="Gill Sans MT"/>
              </a:rPr>
              <a:t>PROBLEM SOLVING </a:t>
            </a:r>
            <a:r>
              <a:rPr lang="hr-HR" sz="2400" dirty="0" smtClean="0">
                <a:solidFill>
                  <a:schemeClr val="bg1"/>
                </a:solidFill>
                <a:latin typeface="Gill Sans MT"/>
                <a:cs typeface="Gill Sans MT"/>
              </a:rPr>
              <a:t>MODEL							 </a:t>
            </a:r>
            <a:r>
              <a:rPr lang="ta-IN" dirty="0">
                <a:solidFill>
                  <a:schemeClr val="bg1"/>
                </a:solidFill>
                <a:latin typeface="Gill Sans MT"/>
                <a:cs typeface="Gill Sans MT"/>
              </a:rPr>
              <a:t>(Prilog 1.)</a:t>
            </a:r>
            <a:r>
              <a:rPr lang="hr-HR" sz="3200" dirty="0">
                <a:solidFill>
                  <a:schemeClr val="bg1"/>
                </a:solidFill>
                <a:latin typeface="Gill Sans MT"/>
                <a:cs typeface="Gill Sans MT"/>
              </a:rPr>
              <a:t/>
            </a:r>
            <a:br>
              <a:rPr lang="hr-HR" sz="3200" dirty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hr-HR" sz="3200" dirty="0">
                <a:solidFill>
                  <a:schemeClr val="bg1"/>
                </a:solidFill>
                <a:latin typeface="Gill Sans MT"/>
                <a:cs typeface="Gill Sans MT"/>
              </a:rPr>
              <a:t>III. GENERIRANJE ALTERNATIVNIH RJEŠENJA</a:t>
            </a:r>
            <a:endParaRPr lang="en-US" sz="3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a. Princip 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kvanititete </a:t>
            </a:r>
            <a:endParaRPr lang="ta-IN" b="1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   što 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je više alternativnih rješenja, veća je vjerojatnost da će uključivati dobre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ideje</a:t>
            </a:r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b. </a:t>
            </a:r>
            <a: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rincip odgode odluke </a:t>
            </a:r>
          </a:p>
          <a:p>
            <a:pPr lvl="1"/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   kako bi se generiralo što je moguće više rješenja predložena rješenja </a:t>
            </a:r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     se ne procjenjuju o ovom trenutku</a:t>
            </a:r>
            <a:endParaRPr lang="ta-IN" sz="14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endParaRPr lang="ta-IN" sz="1400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c. </a:t>
            </a:r>
            <a: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  <a:t>P</a:t>
            </a:r>
            <a:r>
              <a:rPr lang="ta-IN" b="1" dirty="0" smtClean="0">
                <a:solidFill>
                  <a:schemeClr val="bg1"/>
                </a:solidFill>
                <a:latin typeface="Gill Sans MT"/>
                <a:cs typeface="Gill Sans MT"/>
              </a:rPr>
              <a:t>rincip </a:t>
            </a:r>
            <a:r>
              <a:rPr lang="ta-IN" b="1" dirty="0">
                <a:solidFill>
                  <a:schemeClr val="bg1"/>
                </a:solidFill>
                <a:latin typeface="Gill Sans MT"/>
                <a:cs typeface="Gill Sans MT"/>
              </a:rPr>
              <a:t>raznovrsnosti </a:t>
            </a:r>
            <a:endParaRPr lang="ta-IN" b="1" dirty="0" smtClean="0">
              <a:solidFill>
                <a:schemeClr val="bg1"/>
              </a:solidFill>
              <a:latin typeface="Gill Sans MT"/>
              <a:cs typeface="Gill Sans MT"/>
            </a:endParaRPr>
          </a:p>
          <a:p>
            <a:pPr lvl="1"/>
            <a:r>
              <a:rPr lang="ta-IN" sz="1400" b="1" dirty="0" smtClean="0">
                <a:solidFill>
                  <a:schemeClr val="bg1"/>
                </a:solidFill>
                <a:latin typeface="Gill Sans MT"/>
                <a:cs typeface="Gill Sans MT"/>
              </a:rPr>
              <a:t>     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što </a:t>
            </a:r>
            <a:r>
              <a:rPr lang="ta-IN" sz="1400" dirty="0">
                <a:solidFill>
                  <a:schemeClr val="bg1"/>
                </a:solidFill>
                <a:latin typeface="Gill Sans MT"/>
                <a:cs typeface="Gill Sans MT"/>
              </a:rPr>
              <a:t>je veća raznovrsnost ideja povećava se vjerojatno otkrivanja novih</a:t>
            </a:r>
            <a:r>
              <a:rPr lang="ta-IN" sz="1400" dirty="0" smtClean="0">
                <a:solidFill>
                  <a:schemeClr val="bg1"/>
                </a:solidFill>
                <a:latin typeface="Gill Sans MT"/>
                <a:cs typeface="Gill Sans MT"/>
              </a:rPr>
              <a:t>, korisnih rješenja</a:t>
            </a:r>
            <a:endParaRPr lang="en-US" sz="12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348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6660"/>
            <a:ext cx="8229600" cy="1118809"/>
          </a:xfrm>
          <a:prstGeom prst="roundRect">
            <a:avLst/>
          </a:prstGeom>
          <a:solidFill>
            <a:srgbClr val="FF5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FFFFFF"/>
                </a:solidFill>
                <a:latin typeface="Gill Sans MT"/>
                <a:cs typeface="Gill Sans MT"/>
              </a:rPr>
              <a:t>PROBLEM SOLVING MODEL </a:t>
            </a:r>
            <a:r>
              <a:rPr lang="hr-HR" sz="2400" dirty="0" smtClean="0">
                <a:solidFill>
                  <a:srgbClr val="FFFFFF"/>
                </a:solidFill>
                <a:latin typeface="Gill Sans MT"/>
                <a:cs typeface="Gill Sans MT"/>
              </a:rPr>
              <a:t>							</a:t>
            </a:r>
            <a:r>
              <a:rPr lang="ta-IN" dirty="0" smtClean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lang="ta-IN" dirty="0">
                <a:solidFill>
                  <a:srgbClr val="FFFFFF"/>
                </a:solidFill>
                <a:latin typeface="Gill Sans MT"/>
                <a:cs typeface="Gill Sans MT"/>
              </a:rPr>
              <a:t>Prilog 1.)</a:t>
            </a:r>
            <a:r>
              <a:rPr lang="hr-HR" sz="3200" dirty="0">
                <a:solidFill>
                  <a:srgbClr val="FFFFFF"/>
                </a:solidFill>
                <a:latin typeface="Gill Sans MT"/>
                <a:cs typeface="Gill Sans MT"/>
              </a:rPr>
              <a:t/>
            </a:r>
            <a:br>
              <a:rPr lang="hr-HR" sz="3200" dirty="0">
                <a:solidFill>
                  <a:srgbClr val="FFFFFF"/>
                </a:solidFill>
                <a:latin typeface="Gill Sans MT"/>
                <a:cs typeface="Gill Sans MT"/>
              </a:rPr>
            </a:br>
            <a:r>
              <a:rPr lang="hr-HR" sz="3200" dirty="0">
                <a:solidFill>
                  <a:srgbClr val="FFFFFF"/>
                </a:solidFill>
                <a:latin typeface="Gill Sans MT"/>
                <a:cs typeface="Gill Sans MT"/>
              </a:rPr>
              <a:t>IV. DONOŠENJE ODLUKE</a:t>
            </a:r>
            <a:endParaRPr lang="en-US" sz="320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716776"/>
            <a:ext cx="8229600" cy="4525963"/>
          </a:xfrm>
          <a:prstGeom prst="roundRect">
            <a:avLst>
              <a:gd name="adj" fmla="val 37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+mj-lt"/>
              <a:buAutoNum type="alphaLcPeriod"/>
            </a:pPr>
            <a:r>
              <a:rPr lang="en-US" b="1" dirty="0" smtClean="0">
                <a:latin typeface="Gill Sans MT"/>
                <a:cs typeface="Gill Sans MT"/>
              </a:rPr>
              <a:t>A</a:t>
            </a:r>
            <a:r>
              <a:rPr lang="ta-IN" b="1" dirty="0" smtClean="0">
                <a:latin typeface="Gill Sans MT"/>
                <a:cs typeface="Gill Sans MT"/>
              </a:rPr>
              <a:t>nticipiranje ishoda / posljedica rješenja</a:t>
            </a:r>
          </a:p>
          <a:p>
            <a:pPr marL="342900" indent="-342900">
              <a:buFont typeface="+mj-lt"/>
              <a:buAutoNum type="alphaLcPeriod"/>
            </a:pPr>
            <a:endParaRPr lang="ta-IN" dirty="0"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b="1" dirty="0">
                <a:latin typeface="Gill Sans MT"/>
                <a:cs typeface="Gill Sans MT"/>
              </a:rPr>
              <a:t>E</a:t>
            </a:r>
            <a:r>
              <a:rPr lang="ta-IN" b="1" dirty="0">
                <a:latin typeface="Gill Sans MT"/>
                <a:cs typeface="Gill Sans MT"/>
              </a:rPr>
              <a:t>valuacija (procjena i usporedba) </a:t>
            </a:r>
            <a:r>
              <a:rPr lang="ta-IN" b="1" dirty="0" smtClean="0">
                <a:latin typeface="Gill Sans MT"/>
                <a:cs typeface="Gill Sans MT"/>
              </a:rPr>
              <a:t>ishoda / posljedica rješenja</a:t>
            </a:r>
          </a:p>
          <a:p>
            <a:endParaRPr lang="ta-IN" dirty="0">
              <a:latin typeface="Gill Sans MT"/>
              <a:cs typeface="Gill Sans MT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ta-IN" b="1" dirty="0">
                <a:latin typeface="Gill Sans MT"/>
                <a:cs typeface="Gill Sans MT"/>
              </a:rPr>
              <a:t>Priprema plana provedbe </a:t>
            </a:r>
            <a:r>
              <a:rPr lang="ta-IN" b="1" dirty="0" smtClean="0">
                <a:latin typeface="Gill Sans MT"/>
                <a:cs typeface="Gill Sans MT"/>
              </a:rPr>
              <a:t>rješenja</a:t>
            </a:r>
            <a:endParaRPr lang="en-US" b="1" dirty="0">
              <a:latin typeface="Gill Sans MT"/>
              <a:cs typeface="Gill Sans MT"/>
            </a:endParaRPr>
          </a:p>
        </p:txBody>
      </p:sp>
      <p:pic>
        <p:nvPicPr>
          <p:cNvPr id="3" name="Picture 2" descr="Man-With-Question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04" y="1022136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335</Words>
  <Application>Microsoft Office PowerPoint</Application>
  <PresentationFormat>On-screen Show (4:3)</PresentationFormat>
  <Paragraphs>204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DRAFT</dc:title>
  <dc:creator>Ivana Pokrovac</dc:creator>
  <cp:lastModifiedBy>HUBIKOT</cp:lastModifiedBy>
  <cp:revision>252</cp:revision>
  <dcterms:created xsi:type="dcterms:W3CDTF">2015-02-12T16:26:18Z</dcterms:created>
  <dcterms:modified xsi:type="dcterms:W3CDTF">2016-08-27T06:33:31Z</dcterms:modified>
</cp:coreProperties>
</file>