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1" r:id="rId5"/>
    <p:sldId id="270" r:id="rId6"/>
    <p:sldId id="258" r:id="rId7"/>
    <p:sldId id="259" r:id="rId8"/>
    <p:sldId id="260" r:id="rId9"/>
    <p:sldId id="272" r:id="rId10"/>
    <p:sldId id="261" r:id="rId11"/>
    <p:sldId id="262" r:id="rId12"/>
    <p:sldId id="273" r:id="rId13"/>
    <p:sldId id="263" r:id="rId14"/>
    <p:sldId id="274" r:id="rId15"/>
    <p:sldId id="264" r:id="rId16"/>
    <p:sldId id="265" r:id="rId17"/>
    <p:sldId id="267" r:id="rId18"/>
    <p:sldId id="268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75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696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91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1568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74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0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2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13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201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4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34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04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9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19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803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918F3E-F9B5-4643-851D-960DF28791F7}" type="datetimeFigureOut">
              <a:rPr lang="hr-HR" smtClean="0"/>
              <a:t>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09F1D0-DBEB-4E71-A78C-2C6C4E9068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392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06046" y="2881065"/>
            <a:ext cx="6815669" cy="1515533"/>
          </a:xfrm>
        </p:spPr>
        <p:txBody>
          <a:bodyPr/>
          <a:lstStyle/>
          <a:p>
            <a:r>
              <a:rPr lang="hr-HR" b="1" dirty="0" smtClean="0"/>
              <a:t>Problemi sa strukturiranjem terapijske seanse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05134" y="4843984"/>
            <a:ext cx="9144000" cy="1655762"/>
          </a:xfrm>
        </p:spPr>
        <p:txBody>
          <a:bodyPr/>
          <a:lstStyle/>
          <a:p>
            <a:pPr algn="r"/>
            <a:r>
              <a:rPr lang="hr-HR" dirty="0" smtClean="0"/>
              <a:t>Ivana </a:t>
            </a:r>
            <a:r>
              <a:rPr lang="hr-HR" dirty="0" err="1" smtClean="0"/>
              <a:t>Benković</a:t>
            </a:r>
            <a:r>
              <a:rPr lang="hr-HR" dirty="0" smtClean="0"/>
              <a:t>, </a:t>
            </a:r>
            <a:r>
              <a:rPr lang="hr-HR" dirty="0" err="1" smtClean="0"/>
              <a:t>mag.psych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24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295397" y="1054584"/>
            <a:ext cx="9601200" cy="4821284"/>
          </a:xfrm>
        </p:spPr>
        <p:txBody>
          <a:bodyPr/>
          <a:lstStyle/>
          <a:p>
            <a:pPr marL="457200" indent="-457200">
              <a:buFont typeface="+mj-lt"/>
              <a:buAutoNum type="alphaUcPeriod" startAt="5"/>
            </a:pPr>
            <a:r>
              <a:rPr lang="hr-HR" sz="3000" b="1" dirty="0" smtClean="0"/>
              <a:t> Pregled </a:t>
            </a:r>
            <a:r>
              <a:rPr lang="hr-HR" sz="3000" b="1" dirty="0" smtClean="0"/>
              <a:t>domaće zadaće</a:t>
            </a:r>
          </a:p>
          <a:p>
            <a:pPr marL="457200" indent="-457200">
              <a:buFont typeface="+mj-lt"/>
              <a:buAutoNum type="alphaUcPeriod" startAt="5"/>
            </a:pPr>
            <a:endParaRPr lang="hr-HR" sz="2800" b="1" dirty="0"/>
          </a:p>
          <a:p>
            <a:r>
              <a:rPr lang="hr-HR" sz="2800" dirty="0" smtClean="0"/>
              <a:t>Terapeut zaboravi pregledati zadaću od prethodne seanse 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			 imati na umu 6 elemenata terapijske seanse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			 pregledati bilješke s prethodne seanse</a:t>
            </a:r>
          </a:p>
          <a:p>
            <a:endParaRPr lang="hr-HR" sz="2800" dirty="0">
              <a:sym typeface="Wingdings" panose="05000000000000000000" pitchFamily="2" charset="2"/>
            </a:endParaRPr>
          </a:p>
          <a:p>
            <a:r>
              <a:rPr lang="hr-HR" sz="2800" dirty="0" smtClean="0">
                <a:sym typeface="Wingdings" panose="05000000000000000000" pitchFamily="2" charset="2"/>
              </a:rPr>
              <a:t>Terapeut previše detaljno pregledava domaću zadaću</a:t>
            </a:r>
            <a:endParaRPr lang="hr-HR" sz="2800" dirty="0"/>
          </a:p>
        </p:txBody>
      </p:sp>
      <p:pic>
        <p:nvPicPr>
          <p:cNvPr id="9218" name="Picture 2" descr="http://missemilianowicz.global2.vic.edu.au/files/2014/02/dogs-and-homework-now-2e0hwn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794" y="4391007"/>
            <a:ext cx="2433234" cy="181032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208868" y="1209110"/>
            <a:ext cx="9601200" cy="50831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6"/>
            </a:pPr>
            <a:r>
              <a:rPr lang="hr-HR" sz="3000" b="1" dirty="0" smtClean="0"/>
              <a:t>Razgovor o problemima s dnevnog reda</a:t>
            </a:r>
          </a:p>
          <a:p>
            <a:pPr marL="0" indent="0">
              <a:buNone/>
            </a:pPr>
            <a:endParaRPr lang="hr-HR" sz="4500" b="1" dirty="0"/>
          </a:p>
          <a:p>
            <a:r>
              <a:rPr lang="hr-HR" sz="2800" dirty="0" smtClean="0"/>
              <a:t>Neusmjereni razgovor </a:t>
            </a:r>
            <a:endParaRPr lang="hr-HR" sz="2800" dirty="0"/>
          </a:p>
          <a:p>
            <a:pPr marL="0" indent="0">
              <a:buNone/>
            </a:pPr>
            <a:r>
              <a:rPr lang="hr-HR" sz="2800" dirty="0" smtClean="0">
                <a:sym typeface="Wingdings" panose="05000000000000000000" pitchFamily="2" charset="2"/>
              </a:rPr>
              <a:t>				</a:t>
            </a:r>
            <a:r>
              <a:rPr lang="hr-HR" sz="3200" dirty="0" smtClean="0">
                <a:sym typeface="Wingdings" panose="05000000000000000000" pitchFamily="2" charset="2"/>
              </a:rPr>
              <a:t> </a:t>
            </a:r>
            <a:r>
              <a:rPr lang="hr-HR" sz="2800" dirty="0" smtClean="0">
                <a:sym typeface="Wingdings" panose="05000000000000000000" pitchFamily="2" charset="2"/>
              </a:rPr>
              <a:t>vraćati pacijenta na temu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		 identificirati automatske misli, emocije, vjerovanja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		 često rezimirati</a:t>
            </a:r>
            <a:endParaRPr lang="hr-HR" sz="2800" dirty="0" smtClean="0"/>
          </a:p>
          <a:p>
            <a:pPr marL="0" indent="0">
              <a:buNone/>
            </a:pPr>
            <a:endParaRPr lang="hr-HR" sz="4500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13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146876" y="928338"/>
            <a:ext cx="10151388" cy="5162496"/>
          </a:xfrm>
        </p:spPr>
        <p:txBody>
          <a:bodyPr>
            <a:noAutofit/>
          </a:bodyPr>
          <a:lstStyle/>
          <a:p>
            <a:r>
              <a:rPr lang="hr-HR" sz="2800" dirty="0"/>
              <a:t>Neuspješan tempo seanse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		</a:t>
            </a:r>
            <a:r>
              <a:rPr lang="hr-HR" sz="2800" dirty="0" smtClean="0">
                <a:sym typeface="Wingdings" panose="05000000000000000000" pitchFamily="2" charset="2"/>
              </a:rPr>
              <a:t> </a:t>
            </a:r>
            <a:r>
              <a:rPr lang="hr-HR" sz="2800" dirty="0">
                <a:sym typeface="Wingdings" panose="05000000000000000000" pitchFamily="2" charset="2"/>
              </a:rPr>
              <a:t>procijeniti koliko se tema može obraditi u </a:t>
            </a:r>
            <a:r>
              <a:rPr lang="hr-HR" sz="2800" dirty="0" smtClean="0">
                <a:sym typeface="Wingdings" panose="05000000000000000000" pitchFamily="2" charset="2"/>
              </a:rPr>
              <a:t>seansi</a:t>
            </a:r>
            <a:endParaRPr lang="hr-HR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			</a:t>
            </a:r>
            <a:r>
              <a:rPr lang="hr-HR" sz="2800" dirty="0" smtClean="0">
                <a:sym typeface="Wingdings" panose="05000000000000000000" pitchFamily="2" charset="2"/>
              </a:rPr>
              <a:t> </a:t>
            </a:r>
            <a:r>
              <a:rPr lang="hr-HR" sz="2800" dirty="0">
                <a:sym typeface="Wingdings" panose="05000000000000000000" pitchFamily="2" charset="2"/>
              </a:rPr>
              <a:t>odrediti prioritete (1-2 teme)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			</a:t>
            </a:r>
            <a:r>
              <a:rPr lang="hr-HR" sz="2800" dirty="0" smtClean="0">
                <a:sym typeface="Wingdings" panose="05000000000000000000" pitchFamily="2" charset="2"/>
              </a:rPr>
              <a:t> </a:t>
            </a:r>
            <a:r>
              <a:rPr lang="hr-HR" sz="2800" dirty="0">
                <a:sym typeface="Wingdings" panose="05000000000000000000" pitchFamily="2" charset="2"/>
              </a:rPr>
              <a:t>zajedno s pacijentom paziti na vrijeme</a:t>
            </a:r>
            <a:endParaRPr lang="hr-HR" sz="2800" dirty="0"/>
          </a:p>
          <a:p>
            <a:endParaRPr lang="hr-HR" sz="2800" dirty="0"/>
          </a:p>
          <a:p>
            <a:r>
              <a:rPr lang="hr-HR" sz="2800" dirty="0"/>
              <a:t>Neprovođenje terapijske intervencije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		</a:t>
            </a:r>
            <a:r>
              <a:rPr lang="hr-HR" sz="2800" dirty="0" smtClean="0">
                <a:sym typeface="Wingdings" panose="05000000000000000000" pitchFamily="2" charset="2"/>
              </a:rPr>
              <a:t> </a:t>
            </a:r>
            <a:r>
              <a:rPr lang="hr-HR" sz="2800" dirty="0">
                <a:sym typeface="Wingdings" panose="05000000000000000000" pitchFamily="2" charset="2"/>
              </a:rPr>
              <a:t>biti koncizan za vrijeme seanse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			 odgovoriti na pacijentove </a:t>
            </a:r>
            <a:r>
              <a:rPr lang="hr-HR" sz="2800" dirty="0" err="1">
                <a:sym typeface="Wingdings" panose="05000000000000000000" pitchFamily="2" charset="2"/>
              </a:rPr>
              <a:t>disfunkcionalne</a:t>
            </a:r>
            <a:r>
              <a:rPr lang="hr-HR" sz="2800" dirty="0">
                <a:sym typeface="Wingdings" panose="05000000000000000000" pitchFamily="2" charset="2"/>
              </a:rPr>
              <a:t> misli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			 osmisliti zadaću koja će </a:t>
            </a:r>
            <a:r>
              <a:rPr lang="hr-HR" sz="2800" dirty="0" smtClean="0">
                <a:sym typeface="Wingdings" panose="05000000000000000000" pitchFamily="2" charset="2"/>
              </a:rPr>
              <a:t>smanjiti</a:t>
            </a:r>
            <a:r>
              <a:rPr lang="hr-HR" sz="2800" dirty="0" smtClean="0">
                <a:sym typeface="Wingdings" panose="05000000000000000000" pitchFamily="2" charset="2"/>
              </a:rPr>
              <a:t> uznemirenost pacijenta</a:t>
            </a:r>
            <a:endParaRPr lang="hr-HR" sz="2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1603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319939" y="914400"/>
            <a:ext cx="9601200" cy="52229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7"/>
            </a:pPr>
            <a:r>
              <a:rPr lang="hr-HR" sz="3000" b="1" dirty="0" smtClean="0"/>
              <a:t> Zadavanje </a:t>
            </a:r>
            <a:r>
              <a:rPr lang="hr-HR" sz="3000" b="1" dirty="0" smtClean="0"/>
              <a:t>nove domaće zadaće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sz="2800" dirty="0" smtClean="0"/>
              <a:t>Zadaća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		</a:t>
            </a:r>
            <a:r>
              <a:rPr lang="hr-HR" sz="2800" dirty="0" smtClean="0">
                <a:sym typeface="Wingdings" panose="05000000000000000000" pitchFamily="2" charset="2"/>
              </a:rPr>
              <a:t></a:t>
            </a:r>
            <a:r>
              <a:rPr lang="hr-HR" sz="2800" dirty="0" smtClean="0"/>
              <a:t> preteška ili </a:t>
            </a:r>
            <a:r>
              <a:rPr lang="hr-HR" sz="2800" dirty="0" smtClean="0"/>
              <a:t>nepovezana s teškoćama</a:t>
            </a:r>
          </a:p>
          <a:p>
            <a:pPr marL="0" indent="0">
              <a:buNone/>
            </a:pPr>
            <a:r>
              <a:rPr lang="hr-HR" sz="2800" dirty="0" smtClean="0"/>
              <a:t>		</a:t>
            </a:r>
            <a:r>
              <a:rPr lang="hr-HR" sz="2800" dirty="0" smtClean="0">
                <a:sym typeface="Wingdings" panose="05000000000000000000" pitchFamily="2" charset="2"/>
              </a:rPr>
              <a:t> n</a:t>
            </a:r>
            <a:r>
              <a:rPr lang="hr-HR" sz="2800" dirty="0" smtClean="0"/>
              <a:t>ije</a:t>
            </a:r>
            <a:r>
              <a:rPr lang="hr-HR" sz="2800" dirty="0" smtClean="0"/>
              <a:t> </a:t>
            </a:r>
            <a:r>
              <a:rPr lang="hr-HR" sz="2800" dirty="0" smtClean="0"/>
              <a:t>dobro </a:t>
            </a:r>
            <a:r>
              <a:rPr lang="hr-HR" sz="2800" dirty="0" smtClean="0"/>
              <a:t>objašnjena svrha ili kako ju napraviti</a:t>
            </a:r>
          </a:p>
          <a:p>
            <a:pPr marL="0" indent="0">
              <a:buNone/>
            </a:pPr>
            <a:endParaRPr lang="hr-HR" sz="2800" dirty="0" smtClean="0"/>
          </a:p>
          <a:p>
            <a:r>
              <a:rPr lang="hr-HR" sz="2800" dirty="0" smtClean="0"/>
              <a:t>Terapeut </a:t>
            </a: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		</a:t>
            </a:r>
            <a:r>
              <a:rPr lang="hr-HR" sz="2800" dirty="0" smtClean="0">
                <a:sym typeface="Wingdings" panose="05000000000000000000" pitchFamily="2" charset="2"/>
              </a:rPr>
              <a:t> </a:t>
            </a:r>
            <a:r>
              <a:rPr lang="hr-HR" sz="2800" dirty="0" smtClean="0"/>
              <a:t>zaboravi </a:t>
            </a:r>
            <a:r>
              <a:rPr lang="hr-HR" sz="2800" dirty="0" smtClean="0"/>
              <a:t>pregledati </a:t>
            </a:r>
            <a:r>
              <a:rPr lang="hr-HR" sz="2800" dirty="0" smtClean="0"/>
              <a:t>zadaću</a:t>
            </a:r>
          </a:p>
          <a:p>
            <a:pPr marL="0" indent="0">
              <a:buNone/>
            </a:pPr>
            <a:r>
              <a:rPr lang="hr-HR" sz="2800" dirty="0" smtClean="0">
                <a:sym typeface="Wingdings" panose="05000000000000000000" pitchFamily="2" charset="2"/>
              </a:rPr>
              <a:t>		 </a:t>
            </a:r>
            <a:r>
              <a:rPr lang="hr-HR" sz="2800" dirty="0" smtClean="0"/>
              <a:t>ne </a:t>
            </a:r>
            <a:r>
              <a:rPr lang="hr-HR" sz="2800" dirty="0" smtClean="0"/>
              <a:t>naglasi važnost izvršavanja </a:t>
            </a:r>
            <a:r>
              <a:rPr lang="hr-HR" sz="2800" dirty="0" smtClean="0"/>
              <a:t>zadaća</a:t>
            </a:r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22016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131376" y="1332854"/>
            <a:ext cx="9601200" cy="4617285"/>
          </a:xfrm>
        </p:spPr>
        <p:txBody>
          <a:bodyPr>
            <a:normAutofit fontScale="92500" lnSpcReduction="10000"/>
          </a:bodyPr>
          <a:lstStyle/>
          <a:p>
            <a:r>
              <a:rPr lang="hr-HR" sz="3000" dirty="0"/>
              <a:t>Zadatak se ne započne na </a:t>
            </a:r>
            <a:r>
              <a:rPr lang="hr-HR" sz="3000" dirty="0" smtClean="0"/>
              <a:t>seansi</a:t>
            </a:r>
          </a:p>
          <a:p>
            <a:pPr marL="0" indent="0">
              <a:buNone/>
            </a:pPr>
            <a:endParaRPr lang="hr-HR" sz="3000" dirty="0"/>
          </a:p>
          <a:p>
            <a:r>
              <a:rPr lang="hr-HR" sz="3000" dirty="0" smtClean="0"/>
              <a:t>Pacijent</a:t>
            </a:r>
          </a:p>
          <a:p>
            <a:pPr marL="0" indent="0">
              <a:buNone/>
            </a:pPr>
            <a:r>
              <a:rPr lang="hr-HR" sz="3000" dirty="0" smtClean="0">
                <a:sym typeface="Wingdings" panose="05000000000000000000" pitchFamily="2" charset="2"/>
              </a:rPr>
              <a:t>		</a:t>
            </a:r>
            <a:r>
              <a:rPr lang="hr-HR" sz="3000" dirty="0" smtClean="0"/>
              <a:t> </a:t>
            </a:r>
            <a:r>
              <a:rPr lang="hr-HR" sz="3000" dirty="0"/>
              <a:t>ne zapiše domaću </a:t>
            </a:r>
            <a:r>
              <a:rPr lang="hr-HR" sz="3000" dirty="0" smtClean="0"/>
              <a:t>zadaću</a:t>
            </a:r>
          </a:p>
          <a:p>
            <a:pPr marL="0" indent="0">
              <a:buNone/>
            </a:pPr>
            <a:r>
              <a:rPr lang="hr-HR" sz="3000" dirty="0" smtClean="0">
                <a:sym typeface="Wingdings" panose="05000000000000000000" pitchFamily="2" charset="2"/>
              </a:rPr>
              <a:t>		 </a:t>
            </a:r>
            <a:r>
              <a:rPr lang="hr-HR" sz="3000" dirty="0" smtClean="0"/>
              <a:t>ne </a:t>
            </a:r>
            <a:r>
              <a:rPr lang="hr-HR" sz="3000" dirty="0"/>
              <a:t>slaže s domaćom </a:t>
            </a:r>
            <a:r>
              <a:rPr lang="hr-HR" sz="3000" dirty="0" smtClean="0"/>
              <a:t>zadaćom</a:t>
            </a:r>
          </a:p>
          <a:p>
            <a:pPr marL="0" indent="0">
              <a:buNone/>
            </a:pPr>
            <a:endParaRPr lang="hr-HR" sz="3000" dirty="0"/>
          </a:p>
          <a:p>
            <a:r>
              <a:rPr lang="hr-HR" sz="3000" dirty="0"/>
              <a:t>Ostalo </a:t>
            </a:r>
            <a:endParaRPr lang="hr-HR" sz="3000" dirty="0" smtClean="0"/>
          </a:p>
          <a:p>
            <a:pPr marL="0" indent="0">
              <a:buNone/>
            </a:pPr>
            <a:r>
              <a:rPr lang="hr-HR" sz="3000" dirty="0" smtClean="0">
                <a:sym typeface="Wingdings" panose="05000000000000000000" pitchFamily="2" charset="2"/>
              </a:rPr>
              <a:t>		 </a:t>
            </a:r>
            <a:r>
              <a:rPr lang="hr-HR" sz="3000" dirty="0" err="1" smtClean="0">
                <a:sym typeface="Wingdings" panose="05000000000000000000" pitchFamily="2" charset="2"/>
              </a:rPr>
              <a:t>disfunkcionalna</a:t>
            </a:r>
            <a:r>
              <a:rPr lang="hr-HR" sz="3000" dirty="0" smtClean="0">
                <a:sym typeface="Wingdings" panose="05000000000000000000" pitchFamily="2" charset="2"/>
              </a:rPr>
              <a:t> </a:t>
            </a:r>
            <a:r>
              <a:rPr lang="hr-HR" sz="3000" dirty="0">
                <a:sym typeface="Wingdings" panose="05000000000000000000" pitchFamily="2" charset="2"/>
              </a:rPr>
              <a:t>vjerovanja o domaćoj zadaći</a:t>
            </a:r>
            <a:endParaRPr lang="hr-HR" sz="30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 descr="http://projects.wakeupstar.com/joom/includes/Archive/homework-books-cartoon-8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16" y="1332854"/>
            <a:ext cx="1972859" cy="197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574976" y="1512520"/>
            <a:ext cx="9601200" cy="4292600"/>
          </a:xfrm>
        </p:spPr>
        <p:txBody>
          <a:bodyPr/>
          <a:lstStyle/>
          <a:p>
            <a:pPr marL="457200" indent="-457200">
              <a:buFont typeface="+mj-lt"/>
              <a:buAutoNum type="alphaUcPeriod" startAt="8"/>
            </a:pPr>
            <a:r>
              <a:rPr lang="hr-HR" sz="3000" b="1" dirty="0" smtClean="0"/>
              <a:t> Konačni </a:t>
            </a:r>
            <a:r>
              <a:rPr lang="hr-HR" sz="3000" b="1" dirty="0" smtClean="0"/>
              <a:t>sažetak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sz="2800" dirty="0" smtClean="0"/>
              <a:t>Pacijent ne zapisuje detalje seanse </a:t>
            </a:r>
            <a:r>
              <a:rPr lang="hr-HR" sz="2800" dirty="0" smtClean="0">
                <a:sym typeface="Wingdings" panose="05000000000000000000" pitchFamily="2" charset="2"/>
              </a:rPr>
              <a:t> periodično sažimati </a:t>
            </a:r>
            <a:r>
              <a:rPr lang="hr-HR" sz="2800" dirty="0" smtClean="0"/>
              <a:t> </a:t>
            </a:r>
            <a:endParaRPr lang="hr-HR" sz="2800" dirty="0"/>
          </a:p>
        </p:txBody>
      </p:sp>
      <p:pic>
        <p:nvPicPr>
          <p:cNvPr id="3080" name="Picture 8" descr="https://thebpenblog.files.wordpress.com/2012/07/wompe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76" y="4056999"/>
            <a:ext cx="3135217" cy="1748121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appleseeds.org/TAKENO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02" y="4050843"/>
            <a:ext cx="1677173" cy="18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295397" y="1195746"/>
            <a:ext cx="9601200" cy="4817596"/>
          </a:xfrm>
        </p:spPr>
        <p:txBody>
          <a:bodyPr/>
          <a:lstStyle/>
          <a:p>
            <a:pPr marL="457200" indent="-457200">
              <a:buFont typeface="+mj-lt"/>
              <a:buAutoNum type="alphaUcPeriod" startAt="9"/>
            </a:pPr>
            <a:r>
              <a:rPr lang="hr-HR" sz="3000" b="1" dirty="0" smtClean="0"/>
              <a:t>Povratna informacija</a:t>
            </a:r>
          </a:p>
          <a:p>
            <a:pPr marL="457200" indent="-457200">
              <a:buFont typeface="+mj-lt"/>
              <a:buAutoNum type="alphaUcPeriod" startAt="9"/>
            </a:pPr>
            <a:endParaRPr lang="hr-HR" b="1" dirty="0"/>
          </a:p>
          <a:p>
            <a:r>
              <a:rPr lang="hr-HR" sz="2800" dirty="0" smtClean="0"/>
              <a:t>Uznemiren pacijent, a nema vremena za smirivanje</a:t>
            </a:r>
          </a:p>
          <a:p>
            <a:pPr marL="0" indent="0">
              <a:buNone/>
            </a:pPr>
            <a:r>
              <a:rPr lang="hr-HR" sz="2800" dirty="0"/>
              <a:t>	</a:t>
            </a:r>
            <a:r>
              <a:rPr lang="hr-HR" sz="2800" dirty="0" smtClean="0"/>
              <a:t>		</a:t>
            </a:r>
            <a:r>
              <a:rPr lang="hr-HR" sz="2800" dirty="0" smtClean="0">
                <a:sym typeface="Wingdings" panose="05000000000000000000" pitchFamily="2" charset="2"/>
              </a:rPr>
              <a:t> početi privoditi seansu kraju 10 minuta ranije</a:t>
            </a:r>
          </a:p>
          <a:p>
            <a:pPr marL="0" indent="0">
              <a:buNone/>
            </a:pPr>
            <a:endParaRPr lang="hr-HR" sz="2800" dirty="0" smtClean="0">
              <a:sym typeface="Wingdings" panose="05000000000000000000" pitchFamily="2" charset="2"/>
            </a:endParaRPr>
          </a:p>
          <a:p>
            <a:r>
              <a:rPr lang="hr-HR" sz="2800" dirty="0" smtClean="0"/>
              <a:t>Pacijent ne uspije izraziti negativne reakcije</a:t>
            </a:r>
          </a:p>
          <a:p>
            <a:pPr marL="0" indent="0">
              <a:buNone/>
            </a:pPr>
            <a:r>
              <a:rPr lang="hr-HR" sz="2800" dirty="0" smtClean="0"/>
              <a:t>			</a:t>
            </a:r>
            <a:r>
              <a:rPr lang="hr-HR" sz="2800" dirty="0">
                <a:sym typeface="Wingdings" panose="05000000000000000000" pitchFamily="2" charset="2"/>
              </a:rPr>
              <a:t> sažeti seansu, otkriti i odgovoriti na povratnu </a:t>
            </a:r>
            <a:r>
              <a:rPr lang="hr-HR" sz="2800" dirty="0" smtClean="0">
                <a:sym typeface="Wingdings" panose="05000000000000000000" pitchFamily="2" charset="2"/>
              </a:rPr>
              <a:t>							informaciju</a:t>
            </a:r>
            <a:endParaRPr lang="hr-HR" sz="28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8" name="Picture 4" descr="http://mailboxexpressed.files.wordpress.com/2012/03/clock_-_alar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07" y="2831015"/>
            <a:ext cx="1533741" cy="213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Problemi koji nastaju zbog </a:t>
            </a:r>
            <a:r>
              <a:rPr lang="hr-HR" dirty="0" err="1" smtClean="0"/>
              <a:t>terapeutovih</a:t>
            </a:r>
            <a:r>
              <a:rPr lang="hr-HR" dirty="0" smtClean="0"/>
              <a:t> misli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2390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 smtClean="0"/>
              <a:t>Misli i vjerovanja koja otežavaju strukturu</a:t>
            </a:r>
          </a:p>
          <a:p>
            <a:pPr marL="0" indent="0">
              <a:buNone/>
            </a:pPr>
            <a:r>
              <a:rPr lang="hr-HR" sz="2800" dirty="0"/>
              <a:t>	</a:t>
            </a:r>
            <a:r>
              <a:rPr lang="hr-HR" sz="2800" dirty="0" smtClean="0"/>
              <a:t>		</a:t>
            </a:r>
            <a:r>
              <a:rPr lang="hr-HR" sz="2800" dirty="0" smtClean="0">
                <a:sym typeface="Wingdings" panose="05000000000000000000" pitchFamily="2" charset="2"/>
              </a:rPr>
              <a:t> ne mogu strukturirati seansu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	 neću se moći jasno izraziti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	 ne bih </a:t>
            </a:r>
            <a:r>
              <a:rPr lang="hr-HR" sz="2800" dirty="0" smtClean="0">
                <a:sym typeface="Wingdings" panose="05000000000000000000" pitchFamily="2" charset="2"/>
              </a:rPr>
              <a:t>trebao</a:t>
            </a:r>
            <a:r>
              <a:rPr lang="hr-HR" sz="2800" dirty="0" smtClean="0">
                <a:sym typeface="Wingdings" panose="05000000000000000000" pitchFamily="2" charset="2"/>
              </a:rPr>
              <a:t> </a:t>
            </a:r>
            <a:r>
              <a:rPr lang="hr-HR" sz="2800" dirty="0" smtClean="0">
                <a:sym typeface="Wingdings" panose="05000000000000000000" pitchFamily="2" charset="2"/>
              </a:rPr>
              <a:t>prekidati pacijenta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	 neće htjeti raditi </a:t>
            </a:r>
            <a:r>
              <a:rPr lang="hr-HR" sz="2800" dirty="0" smtClean="0">
                <a:sym typeface="Wingdings" panose="05000000000000000000" pitchFamily="2" charset="2"/>
              </a:rPr>
              <a:t>zadaću</a:t>
            </a:r>
          </a:p>
          <a:p>
            <a:pPr marL="0" indent="0">
              <a:buNone/>
            </a:pPr>
            <a:endParaRPr lang="hr-HR" sz="2800" dirty="0" smtClean="0">
              <a:sym typeface="Wingdings" panose="05000000000000000000" pitchFamily="2" charset="2"/>
            </a:endParaRPr>
          </a:p>
          <a:p>
            <a:r>
              <a:rPr lang="hr-HR" sz="2800" dirty="0" smtClean="0">
                <a:sym typeface="Wingdings" panose="05000000000000000000" pitchFamily="2" charset="2"/>
              </a:rPr>
              <a:t>Važno je paziti na razinu vlastite nelagode i automatske misli!</a:t>
            </a:r>
            <a:endParaRPr lang="hr-HR" sz="2800" dirty="0"/>
          </a:p>
        </p:txBody>
      </p:sp>
      <p:pic>
        <p:nvPicPr>
          <p:cNvPr id="7" name="Slika 6" descr="http://www.datanumen.com/blogs/wp-content/uploads/2014/11/post-it-note-spoc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83" y="2556932"/>
            <a:ext cx="2314575" cy="2247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2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7" y="1592162"/>
            <a:ext cx="6815669" cy="1515533"/>
          </a:xfrm>
        </p:spPr>
        <p:txBody>
          <a:bodyPr/>
          <a:lstStyle/>
          <a:p>
            <a:r>
              <a:rPr lang="hr-HR" b="1" dirty="0" smtClean="0"/>
              <a:t>Hvala na pažnji</a:t>
            </a:r>
            <a:endParaRPr lang="hr-HR" b="1" dirty="0"/>
          </a:p>
        </p:txBody>
      </p:sp>
      <p:pic>
        <p:nvPicPr>
          <p:cNvPr id="8198" name="Picture 6" descr="http://1.bp.blogspot.com/-REovg4Gylfg/UdXGvxRewtI/AAAAAAAAAQI/8US-hvWCPfc/s657/boring-present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70" y="3572646"/>
            <a:ext cx="2779324" cy="17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postupiti?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62752" y="2556932"/>
            <a:ext cx="7110483" cy="3318936"/>
          </a:xfrm>
        </p:spPr>
        <p:txBody>
          <a:bodyPr>
            <a:noAutofit/>
          </a:bodyPr>
          <a:lstStyle/>
          <a:p>
            <a:r>
              <a:rPr lang="hr-HR" b="1" dirty="0" smtClean="0"/>
              <a:t>Označiti problem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b="1" dirty="0" err="1" smtClean="0"/>
              <a:t>Konceptualizirati</a:t>
            </a:r>
            <a:r>
              <a:rPr lang="hr-HR" b="1" dirty="0" smtClean="0"/>
              <a:t> ga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b="1" dirty="0" smtClean="0"/>
              <a:t>Tražiti rješenja</a:t>
            </a:r>
            <a:endParaRPr lang="hr-HR" b="1" dirty="0"/>
          </a:p>
        </p:txBody>
      </p:sp>
      <p:sp>
        <p:nvSpPr>
          <p:cNvPr id="9" name="Strelica dolje 8"/>
          <p:cNvSpPr/>
          <p:nvPr/>
        </p:nvSpPr>
        <p:spPr>
          <a:xfrm>
            <a:off x="3583115" y="3245286"/>
            <a:ext cx="293563" cy="670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 dolje 9"/>
          <p:cNvSpPr/>
          <p:nvPr/>
        </p:nvSpPr>
        <p:spPr>
          <a:xfrm>
            <a:off x="3583115" y="4718359"/>
            <a:ext cx="293563" cy="732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170" name="Picture 2" descr="http://under30ceo.com/wp-content/uploads/2013/02/Post-It-Notes-Positive-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42" y="2879692"/>
            <a:ext cx="3621867" cy="28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ručno 3"/>
          <p:cNvSpPr/>
          <p:nvPr/>
        </p:nvSpPr>
        <p:spPr>
          <a:xfrm>
            <a:off x="6869681" y="3679085"/>
            <a:ext cx="1131376" cy="236781"/>
          </a:xfrm>
          <a:custGeom>
            <a:avLst/>
            <a:gdLst>
              <a:gd name="connsiteX0" fmla="*/ 0 w 1131376"/>
              <a:gd name="connsiteY0" fmla="*/ 81798 h 236781"/>
              <a:gd name="connsiteX1" fmla="*/ 30997 w 1131376"/>
              <a:gd name="connsiteY1" fmla="*/ 4306 h 236781"/>
              <a:gd name="connsiteX2" fmla="*/ 92990 w 1131376"/>
              <a:gd name="connsiteY2" fmla="*/ 19805 h 236781"/>
              <a:gd name="connsiteX3" fmla="*/ 139485 w 1131376"/>
              <a:gd name="connsiteY3" fmla="*/ 81798 h 236781"/>
              <a:gd name="connsiteX4" fmla="*/ 201478 w 1131376"/>
              <a:gd name="connsiteY4" fmla="*/ 128293 h 236781"/>
              <a:gd name="connsiteX5" fmla="*/ 247973 w 1131376"/>
              <a:gd name="connsiteY5" fmla="*/ 174788 h 236781"/>
              <a:gd name="connsiteX6" fmla="*/ 294468 w 1131376"/>
              <a:gd name="connsiteY6" fmla="*/ 159289 h 236781"/>
              <a:gd name="connsiteX7" fmla="*/ 340963 w 1131376"/>
              <a:gd name="connsiteY7" fmla="*/ 128293 h 236781"/>
              <a:gd name="connsiteX8" fmla="*/ 387458 w 1131376"/>
              <a:gd name="connsiteY8" fmla="*/ 159289 h 236781"/>
              <a:gd name="connsiteX9" fmla="*/ 480448 w 1131376"/>
              <a:gd name="connsiteY9" fmla="*/ 190286 h 236781"/>
              <a:gd name="connsiteX10" fmla="*/ 526943 w 1131376"/>
              <a:gd name="connsiteY10" fmla="*/ 174788 h 236781"/>
              <a:gd name="connsiteX11" fmla="*/ 557939 w 1131376"/>
              <a:gd name="connsiteY11" fmla="*/ 128293 h 236781"/>
              <a:gd name="connsiteX12" fmla="*/ 604434 w 1131376"/>
              <a:gd name="connsiteY12" fmla="*/ 143791 h 236781"/>
              <a:gd name="connsiteX13" fmla="*/ 712922 w 1131376"/>
              <a:gd name="connsiteY13" fmla="*/ 236781 h 236781"/>
              <a:gd name="connsiteX14" fmla="*/ 790414 w 1131376"/>
              <a:gd name="connsiteY14" fmla="*/ 205784 h 236781"/>
              <a:gd name="connsiteX15" fmla="*/ 821410 w 1131376"/>
              <a:gd name="connsiteY15" fmla="*/ 159289 h 236781"/>
              <a:gd name="connsiteX16" fmla="*/ 929899 w 1131376"/>
              <a:gd name="connsiteY16" fmla="*/ 128293 h 236781"/>
              <a:gd name="connsiteX17" fmla="*/ 991892 w 1131376"/>
              <a:gd name="connsiteY17" fmla="*/ 97296 h 236781"/>
              <a:gd name="connsiteX18" fmla="*/ 1022888 w 1131376"/>
              <a:gd name="connsiteY18" fmla="*/ 50801 h 236781"/>
              <a:gd name="connsiteX19" fmla="*/ 1084882 w 1131376"/>
              <a:gd name="connsiteY19" fmla="*/ 66300 h 236781"/>
              <a:gd name="connsiteX20" fmla="*/ 1131376 w 1131376"/>
              <a:gd name="connsiteY20" fmla="*/ 66300 h 23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1376" h="236781">
                <a:moveTo>
                  <a:pt x="0" y="81798"/>
                </a:moveTo>
                <a:cubicBezTo>
                  <a:pt x="10332" y="55967"/>
                  <a:pt x="7849" y="19738"/>
                  <a:pt x="30997" y="4306"/>
                </a:cubicBezTo>
                <a:cubicBezTo>
                  <a:pt x="48720" y="-7509"/>
                  <a:pt x="75657" y="7424"/>
                  <a:pt x="92990" y="19805"/>
                </a:cubicBezTo>
                <a:cubicBezTo>
                  <a:pt x="114009" y="34819"/>
                  <a:pt x="121220" y="63533"/>
                  <a:pt x="139485" y="81798"/>
                </a:cubicBezTo>
                <a:cubicBezTo>
                  <a:pt x="157750" y="100063"/>
                  <a:pt x="181866" y="111483"/>
                  <a:pt x="201478" y="128293"/>
                </a:cubicBezTo>
                <a:cubicBezTo>
                  <a:pt x="218119" y="142557"/>
                  <a:pt x="232475" y="159290"/>
                  <a:pt x="247973" y="174788"/>
                </a:cubicBezTo>
                <a:cubicBezTo>
                  <a:pt x="263471" y="169622"/>
                  <a:pt x="279856" y="166595"/>
                  <a:pt x="294468" y="159289"/>
                </a:cubicBezTo>
                <a:cubicBezTo>
                  <a:pt x="311128" y="150959"/>
                  <a:pt x="322336" y="128293"/>
                  <a:pt x="340963" y="128293"/>
                </a:cubicBezTo>
                <a:cubicBezTo>
                  <a:pt x="359590" y="128293"/>
                  <a:pt x="370437" y="151724"/>
                  <a:pt x="387458" y="159289"/>
                </a:cubicBezTo>
                <a:cubicBezTo>
                  <a:pt x="417315" y="172559"/>
                  <a:pt x="480448" y="190286"/>
                  <a:pt x="480448" y="190286"/>
                </a:cubicBezTo>
                <a:cubicBezTo>
                  <a:pt x="495946" y="185120"/>
                  <a:pt x="514186" y="184993"/>
                  <a:pt x="526943" y="174788"/>
                </a:cubicBezTo>
                <a:cubicBezTo>
                  <a:pt x="541488" y="163152"/>
                  <a:pt x="540645" y="135211"/>
                  <a:pt x="557939" y="128293"/>
                </a:cubicBezTo>
                <a:cubicBezTo>
                  <a:pt x="573107" y="122226"/>
                  <a:pt x="588936" y="138625"/>
                  <a:pt x="604434" y="143791"/>
                </a:cubicBezTo>
                <a:cubicBezTo>
                  <a:pt x="629113" y="176696"/>
                  <a:pt x="659737" y="236781"/>
                  <a:pt x="712922" y="236781"/>
                </a:cubicBezTo>
                <a:cubicBezTo>
                  <a:pt x="740743" y="236781"/>
                  <a:pt x="764583" y="216116"/>
                  <a:pt x="790414" y="205784"/>
                </a:cubicBezTo>
                <a:cubicBezTo>
                  <a:pt x="800746" y="190286"/>
                  <a:pt x="805127" y="168335"/>
                  <a:pt x="821410" y="159289"/>
                </a:cubicBezTo>
                <a:cubicBezTo>
                  <a:pt x="854287" y="141024"/>
                  <a:pt x="894553" y="141146"/>
                  <a:pt x="929899" y="128293"/>
                </a:cubicBezTo>
                <a:cubicBezTo>
                  <a:pt x="951612" y="120398"/>
                  <a:pt x="971228" y="107628"/>
                  <a:pt x="991892" y="97296"/>
                </a:cubicBezTo>
                <a:cubicBezTo>
                  <a:pt x="1002224" y="81798"/>
                  <a:pt x="1005217" y="56691"/>
                  <a:pt x="1022888" y="50801"/>
                </a:cubicBezTo>
                <a:cubicBezTo>
                  <a:pt x="1043096" y="44065"/>
                  <a:pt x="1063795" y="63287"/>
                  <a:pt x="1084882" y="66300"/>
                </a:cubicBezTo>
                <a:cubicBezTo>
                  <a:pt x="1100224" y="68492"/>
                  <a:pt x="1115878" y="66300"/>
                  <a:pt x="1131376" y="66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ostoručno 4"/>
          <p:cNvSpPr/>
          <p:nvPr/>
        </p:nvSpPr>
        <p:spPr>
          <a:xfrm>
            <a:off x="6916176" y="4216400"/>
            <a:ext cx="1084881" cy="140776"/>
          </a:xfrm>
          <a:custGeom>
            <a:avLst/>
            <a:gdLst>
              <a:gd name="connsiteX0" fmla="*/ 0 w 1084881"/>
              <a:gd name="connsiteY0" fmla="*/ 92990 h 140776"/>
              <a:gd name="connsiteX1" fmla="*/ 77491 w 1084881"/>
              <a:gd name="connsiteY1" fmla="*/ 77491 h 140776"/>
              <a:gd name="connsiteX2" fmla="*/ 154983 w 1084881"/>
              <a:gd name="connsiteY2" fmla="*/ 108488 h 140776"/>
              <a:gd name="connsiteX3" fmla="*/ 201478 w 1084881"/>
              <a:gd name="connsiteY3" fmla="*/ 77491 h 140776"/>
              <a:gd name="connsiteX4" fmla="*/ 216976 w 1084881"/>
              <a:gd name="connsiteY4" fmla="*/ 30996 h 140776"/>
              <a:gd name="connsiteX5" fmla="*/ 294468 w 1084881"/>
              <a:gd name="connsiteY5" fmla="*/ 46495 h 140776"/>
              <a:gd name="connsiteX6" fmla="*/ 387457 w 1084881"/>
              <a:gd name="connsiteY6" fmla="*/ 92990 h 140776"/>
              <a:gd name="connsiteX7" fmla="*/ 433952 w 1084881"/>
              <a:gd name="connsiteY7" fmla="*/ 77491 h 140776"/>
              <a:gd name="connsiteX8" fmla="*/ 573437 w 1084881"/>
              <a:gd name="connsiteY8" fmla="*/ 77491 h 140776"/>
              <a:gd name="connsiteX9" fmla="*/ 712922 w 1084881"/>
              <a:gd name="connsiteY9" fmla="*/ 108488 h 140776"/>
              <a:gd name="connsiteX10" fmla="*/ 759417 w 1084881"/>
              <a:gd name="connsiteY10" fmla="*/ 139485 h 140776"/>
              <a:gd name="connsiteX11" fmla="*/ 852407 w 1084881"/>
              <a:gd name="connsiteY11" fmla="*/ 46495 h 140776"/>
              <a:gd name="connsiteX12" fmla="*/ 898901 w 1084881"/>
              <a:gd name="connsiteY12" fmla="*/ 77491 h 140776"/>
              <a:gd name="connsiteX13" fmla="*/ 976393 w 1084881"/>
              <a:gd name="connsiteY13" fmla="*/ 0 h 140776"/>
              <a:gd name="connsiteX14" fmla="*/ 1022888 w 1084881"/>
              <a:gd name="connsiteY14" fmla="*/ 30996 h 140776"/>
              <a:gd name="connsiteX15" fmla="*/ 1069383 w 1084881"/>
              <a:gd name="connsiteY15" fmla="*/ 46495 h 140776"/>
              <a:gd name="connsiteX16" fmla="*/ 1084881 w 1084881"/>
              <a:gd name="connsiteY16" fmla="*/ 77491 h 14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4881" h="140776">
                <a:moveTo>
                  <a:pt x="0" y="92990"/>
                </a:moveTo>
                <a:cubicBezTo>
                  <a:pt x="25830" y="87824"/>
                  <a:pt x="52163" y="70254"/>
                  <a:pt x="77491" y="77491"/>
                </a:cubicBezTo>
                <a:cubicBezTo>
                  <a:pt x="196128" y="111387"/>
                  <a:pt x="21900" y="152848"/>
                  <a:pt x="154983" y="108488"/>
                </a:cubicBezTo>
                <a:cubicBezTo>
                  <a:pt x="170481" y="98156"/>
                  <a:pt x="189842" y="92036"/>
                  <a:pt x="201478" y="77491"/>
                </a:cubicBezTo>
                <a:cubicBezTo>
                  <a:pt x="211683" y="64734"/>
                  <a:pt x="201478" y="36162"/>
                  <a:pt x="216976" y="30996"/>
                </a:cubicBezTo>
                <a:cubicBezTo>
                  <a:pt x="241967" y="22666"/>
                  <a:pt x="268637" y="41329"/>
                  <a:pt x="294468" y="46495"/>
                </a:cubicBezTo>
                <a:cubicBezTo>
                  <a:pt x="317974" y="62166"/>
                  <a:pt x="355376" y="92990"/>
                  <a:pt x="387457" y="92990"/>
                </a:cubicBezTo>
                <a:cubicBezTo>
                  <a:pt x="403794" y="92990"/>
                  <a:pt x="418454" y="82657"/>
                  <a:pt x="433952" y="77491"/>
                </a:cubicBezTo>
                <a:cubicBezTo>
                  <a:pt x="544613" y="114378"/>
                  <a:pt x="499756" y="126612"/>
                  <a:pt x="573437" y="77491"/>
                </a:cubicBezTo>
                <a:cubicBezTo>
                  <a:pt x="681925" y="149817"/>
                  <a:pt x="635430" y="160150"/>
                  <a:pt x="712922" y="108488"/>
                </a:cubicBezTo>
                <a:cubicBezTo>
                  <a:pt x="728420" y="118820"/>
                  <a:pt x="742396" y="147050"/>
                  <a:pt x="759417" y="139485"/>
                </a:cubicBezTo>
                <a:cubicBezTo>
                  <a:pt x="799475" y="121682"/>
                  <a:pt x="852407" y="46495"/>
                  <a:pt x="852407" y="46495"/>
                </a:cubicBezTo>
                <a:cubicBezTo>
                  <a:pt x="867905" y="56827"/>
                  <a:pt x="880275" y="77491"/>
                  <a:pt x="898901" y="77491"/>
                </a:cubicBezTo>
                <a:cubicBezTo>
                  <a:pt x="962740" y="77491"/>
                  <a:pt x="962617" y="41330"/>
                  <a:pt x="976393" y="0"/>
                </a:cubicBezTo>
                <a:cubicBezTo>
                  <a:pt x="991891" y="10332"/>
                  <a:pt x="1006228" y="22666"/>
                  <a:pt x="1022888" y="30996"/>
                </a:cubicBezTo>
                <a:cubicBezTo>
                  <a:pt x="1037500" y="38302"/>
                  <a:pt x="1056314" y="36693"/>
                  <a:pt x="1069383" y="46495"/>
                </a:cubicBezTo>
                <a:cubicBezTo>
                  <a:pt x="1078624" y="53426"/>
                  <a:pt x="1079715" y="67159"/>
                  <a:pt x="1084881" y="77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ostoručno 5"/>
          <p:cNvSpPr/>
          <p:nvPr/>
        </p:nvSpPr>
        <p:spPr>
          <a:xfrm>
            <a:off x="6759683" y="4834711"/>
            <a:ext cx="1208868" cy="250023"/>
          </a:xfrm>
          <a:custGeom>
            <a:avLst/>
            <a:gdLst>
              <a:gd name="connsiteX0" fmla="*/ 0 w 1208868"/>
              <a:gd name="connsiteY0" fmla="*/ 185980 h 250023"/>
              <a:gd name="connsiteX1" fmla="*/ 247973 w 1208868"/>
              <a:gd name="connsiteY1" fmla="*/ 170482 h 250023"/>
              <a:gd name="connsiteX2" fmla="*/ 356461 w 1208868"/>
              <a:gd name="connsiteY2" fmla="*/ 170482 h 250023"/>
              <a:gd name="connsiteX3" fmla="*/ 402956 w 1208868"/>
              <a:gd name="connsiteY3" fmla="*/ 108488 h 250023"/>
              <a:gd name="connsiteX4" fmla="*/ 511444 w 1208868"/>
              <a:gd name="connsiteY4" fmla="*/ 170482 h 250023"/>
              <a:gd name="connsiteX5" fmla="*/ 557939 w 1208868"/>
              <a:gd name="connsiteY5" fmla="*/ 201478 h 250023"/>
              <a:gd name="connsiteX6" fmla="*/ 650929 w 1208868"/>
              <a:gd name="connsiteY6" fmla="*/ 216977 h 250023"/>
              <a:gd name="connsiteX7" fmla="*/ 697424 w 1208868"/>
              <a:gd name="connsiteY7" fmla="*/ 247973 h 250023"/>
              <a:gd name="connsiteX8" fmla="*/ 836909 w 1208868"/>
              <a:gd name="connsiteY8" fmla="*/ 170482 h 250023"/>
              <a:gd name="connsiteX9" fmla="*/ 867905 w 1208868"/>
              <a:gd name="connsiteY9" fmla="*/ 108488 h 250023"/>
              <a:gd name="connsiteX10" fmla="*/ 914400 w 1208868"/>
              <a:gd name="connsiteY10" fmla="*/ 77492 h 250023"/>
              <a:gd name="connsiteX11" fmla="*/ 1007390 w 1208868"/>
              <a:gd name="connsiteY11" fmla="*/ 123987 h 250023"/>
              <a:gd name="connsiteX12" fmla="*/ 1022888 w 1208868"/>
              <a:gd name="connsiteY12" fmla="*/ 77492 h 250023"/>
              <a:gd name="connsiteX13" fmla="*/ 1069383 w 1208868"/>
              <a:gd name="connsiteY13" fmla="*/ 61993 h 250023"/>
              <a:gd name="connsiteX14" fmla="*/ 1115878 w 1208868"/>
              <a:gd name="connsiteY14" fmla="*/ 0 h 250023"/>
              <a:gd name="connsiteX15" fmla="*/ 1162373 w 1208868"/>
              <a:gd name="connsiteY15" fmla="*/ 61993 h 250023"/>
              <a:gd name="connsiteX16" fmla="*/ 1208868 w 1208868"/>
              <a:gd name="connsiteY16" fmla="*/ 154983 h 25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8868" h="250023">
                <a:moveTo>
                  <a:pt x="0" y="185980"/>
                </a:moveTo>
                <a:cubicBezTo>
                  <a:pt x="82658" y="180814"/>
                  <a:pt x="165154" y="170482"/>
                  <a:pt x="247973" y="170482"/>
                </a:cubicBezTo>
                <a:cubicBezTo>
                  <a:pt x="384197" y="170482"/>
                  <a:pt x="244982" y="207641"/>
                  <a:pt x="356461" y="170482"/>
                </a:cubicBezTo>
                <a:cubicBezTo>
                  <a:pt x="371959" y="149817"/>
                  <a:pt x="378770" y="117558"/>
                  <a:pt x="402956" y="108488"/>
                </a:cubicBezTo>
                <a:cubicBezTo>
                  <a:pt x="482125" y="78800"/>
                  <a:pt x="477566" y="136604"/>
                  <a:pt x="511444" y="170482"/>
                </a:cubicBezTo>
                <a:cubicBezTo>
                  <a:pt x="524615" y="183653"/>
                  <a:pt x="540268" y="195588"/>
                  <a:pt x="557939" y="201478"/>
                </a:cubicBezTo>
                <a:cubicBezTo>
                  <a:pt x="587751" y="211415"/>
                  <a:pt x="619932" y="211811"/>
                  <a:pt x="650929" y="216977"/>
                </a:cubicBezTo>
                <a:cubicBezTo>
                  <a:pt x="666427" y="227309"/>
                  <a:pt x="678911" y="245916"/>
                  <a:pt x="697424" y="247973"/>
                </a:cubicBezTo>
                <a:cubicBezTo>
                  <a:pt x="784271" y="257622"/>
                  <a:pt x="797553" y="233453"/>
                  <a:pt x="836909" y="170482"/>
                </a:cubicBezTo>
                <a:cubicBezTo>
                  <a:pt x="849154" y="150890"/>
                  <a:pt x="853114" y="126237"/>
                  <a:pt x="867905" y="108488"/>
                </a:cubicBezTo>
                <a:cubicBezTo>
                  <a:pt x="879829" y="94179"/>
                  <a:pt x="898902" y="87824"/>
                  <a:pt x="914400" y="77492"/>
                </a:cubicBezTo>
                <a:cubicBezTo>
                  <a:pt x="922230" y="82712"/>
                  <a:pt x="989058" y="133153"/>
                  <a:pt x="1007390" y="123987"/>
                </a:cubicBezTo>
                <a:cubicBezTo>
                  <a:pt x="1022002" y="116681"/>
                  <a:pt x="1011336" y="89044"/>
                  <a:pt x="1022888" y="77492"/>
                </a:cubicBezTo>
                <a:cubicBezTo>
                  <a:pt x="1034440" y="65940"/>
                  <a:pt x="1053885" y="67159"/>
                  <a:pt x="1069383" y="61993"/>
                </a:cubicBezTo>
                <a:cubicBezTo>
                  <a:pt x="1084881" y="41329"/>
                  <a:pt x="1090048" y="0"/>
                  <a:pt x="1115878" y="0"/>
                </a:cubicBezTo>
                <a:cubicBezTo>
                  <a:pt x="1141708" y="0"/>
                  <a:pt x="1148683" y="40089"/>
                  <a:pt x="1162373" y="61993"/>
                </a:cubicBezTo>
                <a:lnTo>
                  <a:pt x="1208868" y="1549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5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Općenite teškoće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447749"/>
            <a:ext cx="9601196" cy="3980347"/>
          </a:xfrm>
        </p:spPr>
        <p:txBody>
          <a:bodyPr>
            <a:normAutofit/>
          </a:bodyPr>
          <a:lstStyle/>
          <a:p>
            <a:r>
              <a:rPr lang="hr-HR" sz="2800" dirty="0" smtClean="0"/>
              <a:t>1. </a:t>
            </a:r>
            <a:r>
              <a:rPr lang="hr-HR" sz="2800" b="1" dirty="0" smtClean="0"/>
              <a:t>Neuspješno upoznavanje pacijenta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		</a:t>
            </a:r>
            <a:r>
              <a:rPr lang="hr-HR" sz="2800" dirty="0" smtClean="0">
                <a:sym typeface="Wingdings" panose="05000000000000000000" pitchFamily="2" charset="2"/>
              </a:rPr>
              <a:t> </a:t>
            </a:r>
            <a:r>
              <a:rPr lang="hr-HR" sz="2800" dirty="0" smtClean="0">
                <a:sym typeface="Wingdings" panose="05000000000000000000" pitchFamily="2" charset="2"/>
              </a:rPr>
              <a:t>izoštriti vještinu upoznavanja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 testirati vlastite automatske misli o strukturiranju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		</a:t>
            </a:r>
            <a:r>
              <a:rPr lang="hr-HR" sz="2800" dirty="0" smtClean="0">
                <a:sym typeface="Wingdings" panose="05000000000000000000" pitchFamily="2" charset="2"/>
              </a:rPr>
              <a:t> često nuditi objašnjenja, davati </a:t>
            </a:r>
            <a:r>
              <a:rPr lang="hr-HR" sz="2800" dirty="0" err="1" smtClean="0">
                <a:sym typeface="Wingdings" panose="05000000000000000000" pitchFamily="2" charset="2"/>
              </a:rPr>
              <a:t>feedback</a:t>
            </a:r>
            <a:r>
              <a:rPr lang="hr-HR" sz="2800" dirty="0" smtClean="0">
                <a:sym typeface="Wingdings" panose="05000000000000000000" pitchFamily="2" charset="2"/>
              </a:rPr>
              <a:t> nakon svakog 				elementa 	seanse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1026" name="Picture 2" descr="http://2.bp.blogspot.com/_Enh7qu8paLU/SR5HrBWB5LI/AAAAAAAAGZQ/BOT8uHUm7Cw/s400/wisdom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218" y="2447749"/>
            <a:ext cx="1569492" cy="2220979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255169" y="1512571"/>
            <a:ext cx="9601200" cy="3957637"/>
          </a:xfrm>
        </p:spPr>
        <p:txBody>
          <a:bodyPr>
            <a:normAutofit/>
          </a:bodyPr>
          <a:lstStyle/>
          <a:p>
            <a:r>
              <a:rPr lang="hr-HR" sz="2800" dirty="0"/>
              <a:t>2. </a:t>
            </a:r>
            <a:r>
              <a:rPr lang="hr-HR" sz="2800" b="1" dirty="0"/>
              <a:t>Nevoljko provođenje strukture</a:t>
            </a:r>
          </a:p>
          <a:p>
            <a:pPr marL="0" indent="0">
              <a:buNone/>
            </a:pPr>
            <a:r>
              <a:rPr lang="hr-HR" sz="2800" dirty="0"/>
              <a:t>			</a:t>
            </a:r>
            <a:r>
              <a:rPr lang="hr-HR" sz="2800" dirty="0">
                <a:sym typeface="Wingdings" panose="05000000000000000000" pitchFamily="2" charset="2"/>
              </a:rPr>
              <a:t> </a:t>
            </a:r>
            <a:r>
              <a:rPr lang="hr-HR" sz="2800" dirty="0" err="1">
                <a:sym typeface="Wingdings" panose="05000000000000000000" pitchFamily="2" charset="2"/>
              </a:rPr>
              <a:t>konceptualizirati</a:t>
            </a:r>
            <a:r>
              <a:rPr lang="hr-HR" sz="2800" dirty="0">
                <a:sym typeface="Wingdings" panose="05000000000000000000" pitchFamily="2" charset="2"/>
              </a:rPr>
              <a:t> razloge zbog kojih je problem nastao i </a:t>
            </a:r>
            <a:r>
              <a:rPr lang="hr-HR" sz="2800" dirty="0" smtClean="0">
                <a:sym typeface="Wingdings" panose="05000000000000000000" pitchFamily="2" charset="2"/>
              </a:rPr>
              <a:t>					pronaći rješenje</a:t>
            </a: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/>
              <a:t>3. </a:t>
            </a:r>
            <a:r>
              <a:rPr lang="hr-HR" sz="2800" b="1" dirty="0"/>
              <a:t>Prezahtjevno nametanje strukture</a:t>
            </a:r>
          </a:p>
          <a:p>
            <a:pPr marL="0" indent="0">
              <a:buNone/>
            </a:pPr>
            <a:r>
              <a:rPr lang="hr-HR" sz="2800" dirty="0"/>
              <a:t>			</a:t>
            </a:r>
            <a:r>
              <a:rPr lang="hr-HR" sz="2800" dirty="0">
                <a:sym typeface="Wingdings" panose="05000000000000000000" pitchFamily="2" charset="2"/>
              </a:rPr>
              <a:t> pokušati dijagnosticirati problem preslušavajući snimku </a:t>
            </a:r>
            <a:r>
              <a:rPr lang="hr-HR" sz="2800" dirty="0" smtClean="0">
                <a:sym typeface="Wingdings" panose="05000000000000000000" pitchFamily="2" charset="2"/>
              </a:rPr>
              <a:t>					seanse </a:t>
            </a:r>
            <a:r>
              <a:rPr lang="hr-HR" sz="2800" dirty="0">
                <a:sym typeface="Wingdings" panose="05000000000000000000" pitchFamily="2" charset="2"/>
              </a:rPr>
              <a:t>i </a:t>
            </a:r>
            <a:r>
              <a:rPr lang="hr-HR" sz="2800" dirty="0" smtClean="0">
                <a:sym typeface="Wingdings" panose="05000000000000000000" pitchFamily="2" charset="2"/>
              </a:rPr>
              <a:t>ispraviti </a:t>
            </a:r>
            <a:r>
              <a:rPr lang="hr-HR" sz="2800" dirty="0">
                <a:sym typeface="Wingdings" panose="05000000000000000000" pitchFamily="2" charset="2"/>
              </a:rPr>
              <a:t>ga</a:t>
            </a:r>
            <a:endParaRPr lang="hr-HR" sz="2800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10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Tipični problemi u pojedinim fazama seanse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0876" y="2422476"/>
            <a:ext cx="10590664" cy="41011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hr-HR" sz="3000" b="1" dirty="0" smtClean="0"/>
              <a:t> Kratki </a:t>
            </a:r>
            <a:r>
              <a:rPr lang="hr-HR" sz="3000" b="1" dirty="0" smtClean="0"/>
              <a:t>pregled</a:t>
            </a:r>
          </a:p>
          <a:p>
            <a:r>
              <a:rPr lang="hr-HR" sz="2800" dirty="0" smtClean="0"/>
              <a:t>Preopširni pregled tjedna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					</a:t>
            </a:r>
            <a:r>
              <a:rPr lang="hr-HR" sz="2800" dirty="0" smtClean="0">
                <a:sym typeface="Wingdings" panose="05000000000000000000" pitchFamily="2" charset="2"/>
              </a:rPr>
              <a:t> upozoriti </a:t>
            </a:r>
            <a:r>
              <a:rPr lang="hr-HR" sz="2800" dirty="0" smtClean="0">
                <a:sym typeface="Wingdings" panose="05000000000000000000" pitchFamily="2" charset="2"/>
              </a:rPr>
              <a:t>na važnost usmjeravanja na </a:t>
            </a:r>
            <a:r>
              <a:rPr lang="hr-HR" sz="2800" dirty="0" smtClean="0">
                <a:sym typeface="Wingdings" panose="05000000000000000000" pitchFamily="2" charset="2"/>
              </a:rPr>
              <a:t>specifične 								probleme</a:t>
            </a:r>
            <a:endParaRPr lang="hr-HR" sz="2800" dirty="0" smtClean="0"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r>
              <a:rPr lang="hr-HR" sz="2800" dirty="0" smtClean="0">
                <a:sym typeface="Wingdings" panose="05000000000000000000" pitchFamily="2" charset="2"/>
              </a:rPr>
              <a:t>				 tražiti od pacijenta da pripremi izvješće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							</a:t>
            </a:r>
            <a:r>
              <a:rPr lang="hr-HR" sz="2800" dirty="0" smtClean="0">
                <a:sym typeface="Wingdings" panose="05000000000000000000" pitchFamily="2" charset="2"/>
              </a:rPr>
              <a:t> pri negativnoj reakciji, </a:t>
            </a:r>
            <a:r>
              <a:rPr lang="hr-HR" sz="2800" dirty="0" smtClean="0">
                <a:sym typeface="Wingdings" panose="05000000000000000000" pitchFamily="2" charset="2"/>
              </a:rPr>
              <a:t>identificirati AM pacijenta</a:t>
            </a:r>
            <a:endParaRPr lang="hr-HR" sz="2800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6152" name="Picture 8" descr="https://billysbilling.com/sites/default/files/public/blog-billysbilling-Book-Review-whit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56" y="4041977"/>
            <a:ext cx="1897250" cy="173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160059" y="852407"/>
            <a:ext cx="10126639" cy="531591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hr-HR" sz="3200" b="1" dirty="0" smtClean="0"/>
              <a:t> Provjera </a:t>
            </a:r>
            <a:r>
              <a:rPr lang="hr-HR" sz="3200" b="1" dirty="0"/>
              <a:t>raspoloženja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sz="3000" dirty="0" smtClean="0"/>
              <a:t>Neuspjeh u ispunjavanju </a:t>
            </a:r>
            <a:r>
              <a:rPr lang="hr-HR" sz="3000" dirty="0" smtClean="0"/>
              <a:t>upitnika</a:t>
            </a:r>
          </a:p>
          <a:p>
            <a:pPr marL="0" indent="0">
              <a:buNone/>
            </a:pPr>
            <a:r>
              <a:rPr lang="hr-HR" sz="3000" dirty="0"/>
              <a:t>	</a:t>
            </a:r>
            <a:r>
              <a:rPr lang="hr-HR" sz="3000" dirty="0" smtClean="0"/>
              <a:t>		</a:t>
            </a:r>
            <a:r>
              <a:rPr lang="hr-HR" sz="3000" dirty="0" smtClean="0"/>
              <a:t> </a:t>
            </a:r>
            <a:r>
              <a:rPr lang="hr-HR" sz="3000" dirty="0" smtClean="0">
                <a:sym typeface="Wingdings" panose="05000000000000000000" pitchFamily="2" charset="2"/>
              </a:rPr>
              <a:t> traženje specifičnih problema</a:t>
            </a:r>
            <a:endParaRPr lang="hr-HR" sz="3000" dirty="0" smtClean="0"/>
          </a:p>
          <a:p>
            <a:pPr marL="0" indent="0">
              <a:buNone/>
            </a:pPr>
            <a:endParaRPr lang="hr-HR" sz="3000" dirty="0" smtClean="0"/>
          </a:p>
          <a:p>
            <a:r>
              <a:rPr lang="hr-HR" sz="3000" dirty="0" smtClean="0"/>
              <a:t>Teškoće u izražavanju </a:t>
            </a:r>
            <a:r>
              <a:rPr lang="hr-HR" sz="3000" dirty="0" smtClean="0"/>
              <a:t>raspoloženja </a:t>
            </a:r>
          </a:p>
          <a:p>
            <a:pPr marL="0" indent="0">
              <a:buNone/>
            </a:pPr>
            <a:r>
              <a:rPr lang="hr-HR" sz="3000" dirty="0" smtClean="0">
                <a:sym typeface="Wingdings" panose="05000000000000000000" pitchFamily="2" charset="2"/>
              </a:rPr>
              <a:t>			 </a:t>
            </a:r>
            <a:r>
              <a:rPr lang="hr-HR" sz="3000" dirty="0" smtClean="0">
                <a:sym typeface="Wingdings" panose="05000000000000000000" pitchFamily="2" charset="2"/>
              </a:rPr>
              <a:t>Postaviti određena pitanja </a:t>
            </a:r>
            <a:r>
              <a:rPr lang="hr-HR" sz="3000" dirty="0" smtClean="0">
                <a:sym typeface="Wingdings" panose="05000000000000000000" pitchFamily="2" charset="2"/>
              </a:rPr>
              <a:t>ili demonstrirati </a:t>
            </a:r>
            <a:r>
              <a:rPr lang="hr-HR" sz="3000" dirty="0" smtClean="0">
                <a:sym typeface="Wingdings" panose="05000000000000000000" pitchFamily="2" charset="2"/>
              </a:rPr>
              <a:t>kako </a:t>
            </a:r>
            <a:r>
              <a:rPr lang="hr-HR" sz="3000" dirty="0" smtClean="0">
                <a:sym typeface="Wingdings" panose="05000000000000000000" pitchFamily="2" charset="2"/>
              </a:rPr>
              <a:t>odgovoriti</a:t>
            </a:r>
            <a:endParaRPr lang="hr-HR" sz="3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sz="3000" dirty="0" smtClean="0"/>
          </a:p>
          <a:p>
            <a:r>
              <a:rPr lang="hr-HR" sz="3000" dirty="0" smtClean="0"/>
              <a:t>Odbijanje upitnika </a:t>
            </a:r>
            <a:endParaRPr lang="hr-HR" sz="3000" dirty="0" smtClean="0"/>
          </a:p>
          <a:p>
            <a:pPr marL="0" indent="0">
              <a:buNone/>
            </a:pPr>
            <a:r>
              <a:rPr lang="hr-HR" sz="3000" dirty="0">
                <a:sym typeface="Wingdings" panose="05000000000000000000" pitchFamily="2" charset="2"/>
              </a:rPr>
              <a:t>	</a:t>
            </a:r>
            <a:r>
              <a:rPr lang="hr-HR" sz="3000" dirty="0" smtClean="0">
                <a:sym typeface="Wingdings" panose="05000000000000000000" pitchFamily="2" charset="2"/>
              </a:rPr>
              <a:t>		</a:t>
            </a:r>
            <a:r>
              <a:rPr lang="hr-HR" sz="3000" dirty="0" smtClean="0">
                <a:sym typeface="Wingdings" panose="05000000000000000000" pitchFamily="2" charset="2"/>
              </a:rPr>
              <a:t> automatskih </a:t>
            </a:r>
            <a:r>
              <a:rPr lang="hr-HR" sz="3000" dirty="0" smtClean="0">
                <a:sym typeface="Wingdings" panose="05000000000000000000" pitchFamily="2" charset="2"/>
              </a:rPr>
              <a:t>misli i značajnosti situacije </a:t>
            </a:r>
            <a:r>
              <a:rPr lang="hr-HR" sz="3000" dirty="0" smtClean="0">
                <a:sym typeface="Wingdings" panose="05000000000000000000" pitchFamily="2" charset="2"/>
              </a:rPr>
              <a:t>za pacijenta</a:t>
            </a:r>
            <a:endParaRPr lang="hr-HR" sz="3000" dirty="0" smtClean="0"/>
          </a:p>
        </p:txBody>
      </p:sp>
      <p:pic>
        <p:nvPicPr>
          <p:cNvPr id="3074" name="Picture 2" descr="http://quantifiedself.com/images/Circump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127" y="968187"/>
            <a:ext cx="3083571" cy="21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270862" y="1303607"/>
            <a:ext cx="9601200" cy="453072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hr-HR" sz="4300" b="1" dirty="0" smtClean="0"/>
              <a:t> Povezivanje </a:t>
            </a:r>
            <a:r>
              <a:rPr lang="hr-HR" sz="4300" b="1" dirty="0" smtClean="0"/>
              <a:t>s prethodnom seansom</a:t>
            </a:r>
          </a:p>
          <a:p>
            <a:pPr marL="457200" indent="-457200">
              <a:buFont typeface="+mj-lt"/>
              <a:buAutoNum type="alphaUcPeriod" startAt="3"/>
            </a:pPr>
            <a:endParaRPr lang="hr-HR" b="1" dirty="0"/>
          </a:p>
          <a:p>
            <a:r>
              <a:rPr lang="hr-HR" sz="4000" dirty="0" smtClean="0"/>
              <a:t>Teškoće u zapamćivanju sadržaja seanse </a:t>
            </a:r>
          </a:p>
          <a:p>
            <a:pPr marL="0" indent="0">
              <a:buNone/>
            </a:pPr>
            <a:r>
              <a:rPr lang="hr-HR" sz="4000" dirty="0">
                <a:sym typeface="Wingdings" panose="05000000000000000000" pitchFamily="2" charset="2"/>
              </a:rPr>
              <a:t>	</a:t>
            </a:r>
            <a:r>
              <a:rPr lang="hr-HR" sz="4000" dirty="0" smtClean="0">
                <a:sym typeface="Wingdings" panose="05000000000000000000" pitchFamily="2" charset="2"/>
              </a:rPr>
              <a:t>	 zamoliti pacijenta da ispuni radni list o povezivanju seansi</a:t>
            </a:r>
          </a:p>
          <a:p>
            <a:pPr marL="0" indent="0">
              <a:buNone/>
            </a:pPr>
            <a:r>
              <a:rPr lang="hr-HR" sz="4000" dirty="0">
                <a:sym typeface="Wingdings" panose="05000000000000000000" pitchFamily="2" charset="2"/>
              </a:rPr>
              <a:t>	</a:t>
            </a:r>
            <a:r>
              <a:rPr lang="hr-HR" sz="4000" dirty="0" smtClean="0">
                <a:sym typeface="Wingdings" panose="05000000000000000000" pitchFamily="2" charset="2"/>
              </a:rPr>
              <a:t>										</a:t>
            </a:r>
            <a:endParaRPr lang="hr-HR" sz="4000" dirty="0" smtClean="0"/>
          </a:p>
          <a:p>
            <a:r>
              <a:rPr lang="hr-HR" sz="4000" dirty="0" smtClean="0"/>
              <a:t>Odbijanje izražavanja negativne povratne informacije </a:t>
            </a:r>
          </a:p>
          <a:p>
            <a:pPr marL="0" indent="0">
              <a:buNone/>
            </a:pPr>
            <a:r>
              <a:rPr lang="hr-HR" sz="4000" dirty="0">
                <a:sym typeface="Wingdings" panose="05000000000000000000" pitchFamily="2" charset="2"/>
              </a:rPr>
              <a:t>	</a:t>
            </a:r>
            <a:r>
              <a:rPr lang="hr-HR" sz="4000" dirty="0" smtClean="0">
                <a:sym typeface="Wingdings" panose="05000000000000000000" pitchFamily="2" charset="2"/>
              </a:rPr>
              <a:t>	 ohrabriti pacijenta</a:t>
            </a:r>
          </a:p>
          <a:p>
            <a:pPr marL="0" indent="0">
              <a:buNone/>
            </a:pPr>
            <a:r>
              <a:rPr lang="hr-HR" sz="4000" dirty="0">
                <a:sym typeface="Wingdings" panose="05000000000000000000" pitchFamily="2" charset="2"/>
              </a:rPr>
              <a:t> 	</a:t>
            </a:r>
            <a:r>
              <a:rPr lang="hr-HR" sz="4000" dirty="0" smtClean="0">
                <a:sym typeface="Wingdings" panose="05000000000000000000" pitchFamily="2" charset="2"/>
              </a:rPr>
              <a:t>	 otkriti što za pacijenta znači davanje negativne povratne 						informacije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6624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044144" y="2444331"/>
            <a:ext cx="9601200" cy="42608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1800" b="1" dirty="0"/>
          </a:p>
          <a:p>
            <a:r>
              <a:rPr lang="hr-HR" sz="2800" dirty="0" smtClean="0"/>
              <a:t>Pacijent ne sudjeluje u donošenju dnevnog reda 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	 upoznati pacijenta sa značenjem sastavljanja dnevnog 				reda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</a:t>
            </a:r>
            <a:r>
              <a:rPr lang="hr-HR" sz="2800" dirty="0" smtClean="0">
                <a:sym typeface="Wingdings" panose="05000000000000000000" pitchFamily="2" charset="2"/>
              </a:rPr>
              <a:t>		 Identificirati automatske misli i istražiti pacijentova 					očekivanja od terapije</a:t>
            </a:r>
          </a:p>
          <a:p>
            <a:pPr marL="0" indent="0">
              <a:buNone/>
            </a:pPr>
            <a:endParaRPr lang="hr-HR" sz="1800" dirty="0" smtClean="0">
              <a:sym typeface="Wingdings" panose="05000000000000000000" pitchFamily="2" charset="2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264404" y="1644112"/>
            <a:ext cx="52265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94AF2F"/>
              </a:buClr>
              <a:buFont typeface="+mj-lt"/>
              <a:buAutoNum type="alphaUcPeriod" startAt="4"/>
            </a:pPr>
            <a:r>
              <a:rPr lang="hr-HR" sz="3200" b="1" dirty="0" smtClean="0"/>
              <a:t> Sastavljanje </a:t>
            </a:r>
            <a:r>
              <a:rPr lang="hr-HR" sz="3200" b="1" dirty="0"/>
              <a:t>dnevnog reda</a:t>
            </a:r>
          </a:p>
          <a:p>
            <a:endParaRPr lang="hr-HR" dirty="0"/>
          </a:p>
        </p:txBody>
      </p:sp>
      <p:pic>
        <p:nvPicPr>
          <p:cNvPr id="5" name="Picture 2" descr="http://borowiakbeat.weebly.com/uploads/6/4/7/1/6471305/330021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56" y="1010428"/>
            <a:ext cx="2481017" cy="1816247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394849" y="1131377"/>
            <a:ext cx="9601200" cy="4588978"/>
          </a:xfrm>
        </p:spPr>
        <p:txBody>
          <a:bodyPr>
            <a:normAutofit/>
          </a:bodyPr>
          <a:lstStyle/>
          <a:p>
            <a:r>
              <a:rPr lang="hr-HR" sz="2800" dirty="0">
                <a:sym typeface="Wingdings" panose="05000000000000000000" pitchFamily="2" charset="2"/>
              </a:rPr>
              <a:t>Pacijent je odsutan pri sastavljanju dnevnog reda 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		 pokazati pacijentu da nije sam, tražiti da odabere </a:t>
            </a:r>
            <a:r>
              <a:rPr lang="hr-HR" sz="2800" dirty="0" smtClean="0">
                <a:sym typeface="Wingdings" panose="05000000000000000000" pitchFamily="2" charset="2"/>
              </a:rPr>
              <a:t>					problem </a:t>
            </a:r>
            <a:r>
              <a:rPr lang="hr-HR" sz="2800" dirty="0">
                <a:sym typeface="Wingdings" panose="05000000000000000000" pitchFamily="2" charset="2"/>
              </a:rPr>
              <a:t>na </a:t>
            </a:r>
            <a:r>
              <a:rPr lang="hr-HR" sz="2800" dirty="0" smtClean="0">
                <a:sym typeface="Wingdings" panose="05000000000000000000" pitchFamily="2" charset="2"/>
              </a:rPr>
              <a:t>kojem </a:t>
            </a:r>
            <a:r>
              <a:rPr lang="hr-HR" sz="2800" dirty="0">
                <a:sym typeface="Wingdings" panose="05000000000000000000" pitchFamily="2" charset="2"/>
              </a:rPr>
              <a:t>će raditi i orijentirati ga prema </a:t>
            </a:r>
            <a:r>
              <a:rPr lang="hr-HR" sz="2800" dirty="0" smtClean="0">
                <a:sym typeface="Wingdings" panose="05000000000000000000" pitchFamily="2" charset="2"/>
              </a:rPr>
              <a:t>rješenju</a:t>
            </a:r>
          </a:p>
          <a:p>
            <a:pPr marL="0" indent="0">
              <a:buNone/>
            </a:pPr>
            <a:endParaRPr lang="hr-HR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sz="2800" dirty="0">
              <a:sym typeface="Wingdings" panose="05000000000000000000" pitchFamily="2" charset="2"/>
            </a:endParaRPr>
          </a:p>
          <a:p>
            <a:r>
              <a:rPr lang="hr-HR" sz="2800" dirty="0">
                <a:sym typeface="Wingdings" panose="05000000000000000000" pitchFamily="2" charset="2"/>
              </a:rPr>
              <a:t>Pacijent je neuspješan u razgovoru o problemima s dnevnog reda </a:t>
            </a:r>
          </a:p>
          <a:p>
            <a:pPr marL="0" indent="0">
              <a:buNone/>
            </a:pPr>
            <a:r>
              <a:rPr lang="hr-HR" sz="2800" dirty="0">
                <a:sym typeface="Wingdings" panose="05000000000000000000" pitchFamily="2" charset="2"/>
              </a:rPr>
              <a:t>			 domaća zadaća – napisati teme dnevnog reda</a:t>
            </a:r>
            <a:endParaRPr lang="hr-HR" sz="2800" dirty="0"/>
          </a:p>
          <a:p>
            <a:endParaRPr lang="hr-HR" dirty="0"/>
          </a:p>
        </p:txBody>
      </p:sp>
      <p:pic>
        <p:nvPicPr>
          <p:cNvPr id="6" name="Picture 2" descr="http://www.catalanotto.ch/sketching-kit/collections/print/time-table/sketch-from-SketchingKit-by-Daniele-Catalanot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30" y="2630579"/>
            <a:ext cx="1945037" cy="19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1348</TotalTime>
  <Words>150</Words>
  <Application>Microsoft Office PowerPoint</Application>
  <PresentationFormat>Široki zaslon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Organski</vt:lpstr>
      <vt:lpstr>Problemi sa strukturiranjem terapijske seanse</vt:lpstr>
      <vt:lpstr>Kako postupiti?</vt:lpstr>
      <vt:lpstr>Općenite teškoće</vt:lpstr>
      <vt:lpstr>PowerPointova prezentacija</vt:lpstr>
      <vt:lpstr>Tipični problemi u pojedinim fazama seanse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Problemi koji nastaju zbog terapeutovih misli</vt:lpstr>
      <vt:lpstr>Hvala na pažnji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Problemi u strukturiranju seanse</dc:title>
  <dc:creator>Tapsi Fapsi</dc:creator>
  <cp:lastModifiedBy>Tapsi Fapsi</cp:lastModifiedBy>
  <cp:revision>137</cp:revision>
  <dcterms:created xsi:type="dcterms:W3CDTF">2015-04-20T13:24:16Z</dcterms:created>
  <dcterms:modified xsi:type="dcterms:W3CDTF">2015-05-05T10:55:51Z</dcterms:modified>
</cp:coreProperties>
</file>