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70" r:id="rId12"/>
    <p:sldId id="271" r:id="rId13"/>
    <p:sldId id="275" r:id="rId14"/>
    <p:sldId id="272" r:id="rId15"/>
    <p:sldId id="277" r:id="rId16"/>
    <p:sldId id="278" r:id="rId17"/>
    <p:sldId id="273" r:id="rId18"/>
    <p:sldId id="279" r:id="rId19"/>
    <p:sldId id="280" r:id="rId20"/>
    <p:sldId id="274" r:id="rId21"/>
    <p:sldId id="276" r:id="rId22"/>
    <p:sldId id="262" r:id="rId23"/>
    <p:sldId id="263" r:id="rId24"/>
    <p:sldId id="264" r:id="rId25"/>
    <p:sldId id="265" r:id="rId26"/>
    <p:sldId id="28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6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3B766A-B2F2-4AB1-99A0-6C4EDA9089BC}" type="datetimeFigureOut">
              <a:rPr lang="en-US" smtClean="0"/>
              <a:pPr/>
              <a:t>1/8/2017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430B10C-B1FF-4698-850A-D5802A4D7CC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Problemi u terapiji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Božana Šarić, psiholog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/>
          </a:bodyPr>
          <a:lstStyle/>
          <a:p>
            <a:r>
              <a:rPr lang="hr-HR" dirty="0" smtClean="0"/>
              <a:t>3. Strukturiranje i tempo seanse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57364"/>
            <a:ext cx="4038600" cy="491802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200" b="1" i="1" dirty="0" smtClean="0"/>
              <a:t>Dnevni red</a:t>
            </a:r>
          </a:p>
          <a:p>
            <a:r>
              <a:rPr lang="hr-HR" dirty="0" smtClean="0"/>
              <a:t>Jesmo li postavili dnevni red?</a:t>
            </a:r>
          </a:p>
          <a:p>
            <a:r>
              <a:rPr lang="hr-HR" dirty="0" smtClean="0"/>
              <a:t>Jesmo li to zajednički napravili?</a:t>
            </a:r>
          </a:p>
          <a:p>
            <a:r>
              <a:rPr lang="hr-HR" dirty="0" smtClean="0"/>
              <a:t>Jesmo li dnevni red postavili brzo?</a:t>
            </a:r>
          </a:p>
          <a:p>
            <a:r>
              <a:rPr lang="hr-HR" dirty="0" smtClean="0"/>
              <a:t>Je li klijent točke dnevnog reda imenovao u nekoliko riječi ili ih je opširno opisivao?</a:t>
            </a:r>
          </a:p>
          <a:p>
            <a:r>
              <a:rPr lang="hr-HR" dirty="0" smtClean="0"/>
              <a:t>Je li klijent imenovao točke dnevnog reda ili je pokušao o njima razgovarati?</a:t>
            </a:r>
          </a:p>
          <a:p>
            <a:r>
              <a:rPr lang="hr-HR" dirty="0" smtClean="0"/>
              <a:t>Jesmo li odredili prioritetne točke?</a:t>
            </a:r>
          </a:p>
          <a:p>
            <a:r>
              <a:rPr lang="hr-HR" dirty="0" smtClean="0"/>
              <a:t>Jesmo li zajednički odlučili o količini vremena za svaku točku dnevnog reda?</a:t>
            </a:r>
          </a:p>
          <a:p>
            <a:r>
              <a:rPr lang="hr-HR" dirty="0" smtClean="0"/>
              <a:t>Jesmo li zajednički odlučili o kojoj ćemo točki prvo razgovarati?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8802"/>
            <a:ext cx="4038600" cy="484658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b="1" i="1" dirty="0" smtClean="0"/>
              <a:t>Tempo</a:t>
            </a:r>
          </a:p>
          <a:p>
            <a:r>
              <a:rPr lang="hr-HR" dirty="0" smtClean="0"/>
              <a:t>Jesam li pratio kako trošimo naše terapijsko vrijeme?</a:t>
            </a:r>
          </a:p>
          <a:p>
            <a:r>
              <a:rPr lang="hr-HR" dirty="0" smtClean="0"/>
              <a:t>Jesmo li raspodijelili i potrošili primjerenu količinu vremena na standardne elemente seanse: provjeru raspoloženja, kratki pregled tjedna, sastavljanje dnevnog reda, razgovor o točkama dnevnog reda, periodična sažimanja, povratnu informaciju?</a:t>
            </a:r>
          </a:p>
          <a:p>
            <a:r>
              <a:rPr lang="hr-HR" dirty="0" smtClean="0"/>
              <a:t>Kad je nekoj točki dnevnog reda ili drugom elementu seanse isteklo vrijeme jesmo li zajednički odlučili treba li nastaviti ili prijeći na drugu točku?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57158" y="714356"/>
            <a:ext cx="8229600" cy="1066800"/>
          </a:xfrm>
        </p:spPr>
        <p:txBody>
          <a:bodyPr/>
          <a:lstStyle/>
          <a:p>
            <a:r>
              <a:rPr lang="hr-HR" i="1" dirty="0" smtClean="0">
                <a:solidFill>
                  <a:schemeClr val="tx1"/>
                </a:solidFill>
              </a:rPr>
              <a:t>Tempo 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>
            <a:normAutofit fontScale="85000" lnSpcReduction="20000"/>
          </a:bodyPr>
          <a:lstStyle/>
          <a:p>
            <a:r>
              <a:rPr lang="hr-HR" dirty="0" smtClean="0"/>
              <a:t>U slučaju da se pojavila neka važna tema koja nije bila dio originalnog dnevnog reda,jesmo li zajednički odlučili što učiniti?</a:t>
            </a:r>
          </a:p>
          <a:p>
            <a:r>
              <a:rPr lang="hr-HR" dirty="0" smtClean="0"/>
              <a:t>Jesmo li proveli previše vremena na neproduktivan razgovor?</a:t>
            </a:r>
          </a:p>
          <a:p>
            <a:r>
              <a:rPr lang="hr-HR" dirty="0" smtClean="0"/>
              <a:t>Jesam li primjereno i obzirno prekidao klijenta i vodio ga prema korisnijim temama?</a:t>
            </a:r>
          </a:p>
          <a:p>
            <a:r>
              <a:rPr lang="hr-HR" dirty="0" smtClean="0"/>
              <a:t>Jesam li na kraju seanse ostavljao dovoljno vremena za sažimanje najvažnijih dijelova seanse, dopustio klijentu zapisivanje novih zaključaka, osigurao se kako je klijent razumio i složio se sa zadaćom, tražio povratnu informaciju na brižljiv način i odgovorio na nju?</a:t>
            </a:r>
          </a:p>
          <a:p>
            <a:r>
              <a:rPr lang="hr-HR" dirty="0" smtClean="0"/>
              <a:t>Jesam li seansu tempirao tako da se ne aktiviraju bazična vjerovanja klijenta te umanje klijentove neg.emocije, kako bi seansu napustio bez znakova uznemirenosti?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4. Upoznavanje klijenta s kognitivnom terapijom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5720" y="1928802"/>
            <a:ext cx="4210080" cy="484658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r-HR" b="1" i="1" dirty="0" smtClean="0"/>
              <a:t>Kognitivni model</a:t>
            </a:r>
          </a:p>
          <a:p>
            <a:r>
              <a:rPr lang="hr-HR" dirty="0" smtClean="0"/>
              <a:t>Je li klijent razumio i prihvatio kognitivni model?</a:t>
            </a:r>
          </a:p>
          <a:p>
            <a:r>
              <a:rPr lang="hr-HR" dirty="0" smtClean="0"/>
              <a:t>Je li klijent razumio kako je iskrivljeno mišljenje simptom njegova poremećaja?</a:t>
            </a:r>
          </a:p>
          <a:p>
            <a:r>
              <a:rPr lang="hr-HR" dirty="0" smtClean="0"/>
              <a:t>Vjeruje li klijent kako njegove misli o nekoj situaciji mogu biti iskrivljene?</a:t>
            </a:r>
          </a:p>
          <a:p>
            <a:r>
              <a:rPr lang="hr-HR" dirty="0" smtClean="0"/>
              <a:t>Shvaća li klijent kako iskrivljeno mišljenje utječe na njegovo raspoloženje i ponašanje na disfunkcionalan način?</a:t>
            </a:r>
          </a:p>
          <a:p>
            <a:r>
              <a:rPr lang="hr-HR" dirty="0" smtClean="0"/>
              <a:t>Vjeruje li da će se osjećati bolje i adaptivnije ponašati ako evaluira i modificira svoje disfunkcionalno mišljenje?</a:t>
            </a:r>
          </a:p>
          <a:p>
            <a:r>
              <a:rPr lang="hr-HR" dirty="0" smtClean="0"/>
              <a:t>Vjeruje li da je sposoban za promjene?</a:t>
            </a:r>
          </a:p>
          <a:p>
            <a:r>
              <a:rPr lang="hr-HR" dirty="0" smtClean="0"/>
              <a:t>Je li voljan mijenjati se?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43050"/>
            <a:ext cx="4210080" cy="5132337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hr-HR" b="1" i="1" dirty="0" smtClean="0"/>
              <a:t>Očekivanja</a:t>
            </a:r>
          </a:p>
          <a:p>
            <a:r>
              <a:rPr lang="hr-HR" dirty="0" smtClean="0"/>
              <a:t>Što klijent očekuje od sebe i mene u terapiji?</a:t>
            </a:r>
          </a:p>
          <a:p>
            <a:r>
              <a:rPr lang="hr-HR" dirty="0" smtClean="0"/>
              <a:t>Vjeruje li da bi trebao moći rješavati probleme lako i brzo?</a:t>
            </a:r>
          </a:p>
          <a:p>
            <a:r>
              <a:rPr lang="hr-HR" dirty="0" smtClean="0"/>
              <a:t>Očekuje li klijent da mu ja rješavam njegove probleme?</a:t>
            </a:r>
          </a:p>
          <a:p>
            <a:r>
              <a:rPr lang="hr-HR" dirty="0" smtClean="0"/>
              <a:t>Vjeruje li u mogućnost rješavanja njegovih problema?</a:t>
            </a:r>
          </a:p>
          <a:p>
            <a:r>
              <a:rPr lang="hr-HR" dirty="0" smtClean="0"/>
              <a:t>Razumije li svoju ulogu i odgovornost u terapiji?</a:t>
            </a:r>
          </a:p>
          <a:p>
            <a:r>
              <a:rPr lang="hr-HR" dirty="0" smtClean="0"/>
              <a:t>Razumije li da mora preuzeti aktivnu ulogu?</a:t>
            </a:r>
          </a:p>
          <a:p>
            <a:r>
              <a:rPr lang="hr-HR" dirty="0" smtClean="0"/>
              <a:t>Surađuje li lako?</a:t>
            </a:r>
          </a:p>
          <a:p>
            <a:r>
              <a:rPr lang="hr-HR" dirty="0" smtClean="0"/>
              <a:t>Razumije li da će morati naučiti određene vještine i koristiti ih?</a:t>
            </a:r>
          </a:p>
          <a:p>
            <a:r>
              <a:rPr lang="hr-HR" dirty="0" smtClean="0"/>
              <a:t>Boji li se rješavati trenutne probleme jer bi onda dotakao i druge probleme?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282" y="714356"/>
            <a:ext cx="4281518" cy="60610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b="1" i="1" dirty="0" smtClean="0"/>
              <a:t>Orijentacija na rješavanje problema</a:t>
            </a:r>
          </a:p>
          <a:p>
            <a:r>
              <a:rPr lang="hr-HR" sz="2400" dirty="0" smtClean="0"/>
              <a:t>Je li klijent odredio problem na kojem treba raditi?</a:t>
            </a:r>
          </a:p>
          <a:p>
            <a:r>
              <a:rPr lang="hr-HR" sz="2400" dirty="0" smtClean="0"/>
              <a:t>Radimo li aktivno na rješavanju problema ili ga samo spominjemo?</a:t>
            </a:r>
          </a:p>
          <a:p>
            <a:r>
              <a:rPr lang="hr-HR" sz="2400" dirty="0" smtClean="0"/>
              <a:t>Je li klijent odredio specifične ciljeve? Jesu li realni?</a:t>
            </a:r>
          </a:p>
          <a:p>
            <a:r>
              <a:rPr lang="hr-HR" sz="2400" dirty="0" smtClean="0"/>
              <a:t>Razumije li klijent kako je rad na svakoj seansi povezan s tim ciljevima?</a:t>
            </a:r>
          </a:p>
          <a:p>
            <a:r>
              <a:rPr lang="hr-HR" sz="2400" dirty="0" smtClean="0"/>
              <a:t>Trudi li se klijent promijeniti nekog drugog umjesto sebe?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85794"/>
            <a:ext cx="4138642" cy="598959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200" b="1" i="1" dirty="0" smtClean="0"/>
              <a:t>Domaća zadaća</a:t>
            </a:r>
          </a:p>
          <a:p>
            <a:r>
              <a:rPr lang="hr-HR" sz="2200" dirty="0" smtClean="0"/>
              <a:t>Radi li klijent domaću zadaću u potpunosti?</a:t>
            </a:r>
          </a:p>
          <a:p>
            <a:r>
              <a:rPr lang="hr-HR" sz="2200" dirty="0" smtClean="0"/>
              <a:t>Vidi li zadaću kao slobodan izbor ili kao potrebu?</a:t>
            </a:r>
          </a:p>
          <a:p>
            <a:r>
              <a:rPr lang="hr-HR" sz="2200" dirty="0" smtClean="0"/>
              <a:t>Radi li zadaću samo kako bi meni ugodio?</a:t>
            </a:r>
          </a:p>
          <a:p>
            <a:r>
              <a:rPr lang="hr-HR" sz="2200" dirty="0" smtClean="0"/>
              <a:t>Razumije li klijent kako je zadaća povezana s radom na terapijskoj seansi i s njegovim krajnjim ciljevima?</a:t>
            </a:r>
          </a:p>
          <a:p>
            <a:r>
              <a:rPr lang="hr-HR" sz="2200" dirty="0" smtClean="0"/>
              <a:t>Razmišlja li o našem terapijskom radu preko tjedna?</a:t>
            </a:r>
          </a:p>
          <a:p>
            <a:r>
              <a:rPr lang="hr-HR" sz="2200" dirty="0" smtClean="0"/>
              <a:t>Je li zadaća bila dobro osmišljena u odnosu na klijentove ključne probleme?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066800"/>
          </a:xfrm>
        </p:spPr>
        <p:txBody>
          <a:bodyPr/>
          <a:lstStyle/>
          <a:p>
            <a:r>
              <a:rPr lang="hr-HR" dirty="0" smtClean="0"/>
              <a:t>5. Rad s automatskim mislima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b="1" dirty="0" smtClean="0"/>
              <a:t>Identificiranje i izdvajanje ključnih automatskih misli</a:t>
            </a:r>
          </a:p>
          <a:p>
            <a:r>
              <a:rPr lang="hr-HR" dirty="0" smtClean="0"/>
              <a:t>Jesmo li identificirali riječi i/ili predodžbe koje su prošle kroz klijentovu glavu kada je bio uznemiren?</a:t>
            </a:r>
          </a:p>
          <a:p>
            <a:r>
              <a:rPr lang="hr-HR" dirty="0" smtClean="0"/>
              <a:t>Jesmo li identificirali sve relevantne AM?</a:t>
            </a:r>
          </a:p>
          <a:p>
            <a:r>
              <a:rPr lang="hr-HR" dirty="0" smtClean="0"/>
              <a:t>Jesmo li izdvojili po jednu misao za evaluaciju?</a:t>
            </a:r>
          </a:p>
          <a:p>
            <a:r>
              <a:rPr lang="hr-HR" dirty="0" smtClean="0"/>
              <a:t>Jesmo li odabrali misao koja je bila povezana s emocionalnom uznemirenošću?</a:t>
            </a:r>
          </a:p>
          <a:p>
            <a:r>
              <a:rPr lang="hr-HR" dirty="0" smtClean="0"/>
              <a:t>Jesmo li odabrali misao koja je bila disfunkcionalna ili iskrivljena?</a:t>
            </a:r>
          </a:p>
          <a:p>
            <a:r>
              <a:rPr lang="hr-HR" dirty="0" smtClean="0"/>
              <a:t>Jesmo li odabrali misao koja bi, modificirana, vjerojatno pomogla klijentu u dostizanju njegovih ciljeva ili rješavanju problema? Odnosno, je li misao bila važna?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r-HR" b="1" dirty="0" smtClean="0"/>
              <a:t>Odgovaranja na automatske misli</a:t>
            </a:r>
          </a:p>
          <a:p>
            <a:r>
              <a:rPr lang="hr-HR" dirty="0" smtClean="0"/>
              <a:t>Jesmo li </a:t>
            </a:r>
            <a:r>
              <a:rPr lang="hr-HR" dirty="0" smtClean="0"/>
              <a:t>ne </a:t>
            </a:r>
            <a:r>
              <a:rPr lang="hr-HR" dirty="0"/>
              <a:t>samo </a:t>
            </a:r>
            <a:r>
              <a:rPr lang="hr-HR" dirty="0" smtClean="0"/>
              <a:t>identificirali </a:t>
            </a:r>
            <a:r>
              <a:rPr lang="hr-HR" dirty="0"/>
              <a:t>AM</a:t>
            </a:r>
            <a:r>
              <a:rPr lang="hr-HR" dirty="0" smtClean="0"/>
              <a:t>, već je i vrednovali i odgovorili na nju?</a:t>
            </a:r>
          </a:p>
          <a:p>
            <a:r>
              <a:rPr lang="hr-HR" dirty="0" smtClean="0"/>
              <a:t>Jesam li izbjegao </a:t>
            </a:r>
            <a:r>
              <a:rPr lang="hr-HR" i="1" dirty="0" smtClean="0"/>
              <a:t>a priori </a:t>
            </a:r>
            <a:r>
              <a:rPr lang="hr-HR" dirty="0" smtClean="0"/>
              <a:t>pretpostaviti kako je misao bila iskrivljena? Jesam li izbjegao uvjeravati klijenta kako je njegovo mišljenje pogrešno, umjesto zajedničkog evaluiranja misli?</a:t>
            </a:r>
          </a:p>
          <a:p>
            <a:r>
              <a:rPr lang="hr-HR" dirty="0" smtClean="0"/>
              <a:t>Jesam li koristio ispitivanje?</a:t>
            </a:r>
          </a:p>
          <a:p>
            <a:r>
              <a:rPr lang="hr-HR" dirty="0" smtClean="0"/>
              <a:t>Ako je jedna vrsta ispitivanja bila neučinkovita, jesam li pokušao druge načine?</a:t>
            </a:r>
          </a:p>
          <a:p>
            <a:r>
              <a:rPr lang="hr-HR" dirty="0" smtClean="0"/>
              <a:t>Jesam li izbjegao pretjerano izazivanje i/ili uvjeravanje?</a:t>
            </a:r>
          </a:p>
          <a:p>
            <a:r>
              <a:rPr lang="hr-HR" dirty="0" smtClean="0"/>
              <a:t>Nakon zajedničkog formuliranja alternativnog odgovora, jesam li provjeravao koliko klijent vjeruje u njega? Je li se smanjila njegova uznemirenost?</a:t>
            </a:r>
          </a:p>
          <a:p>
            <a:r>
              <a:rPr lang="hr-HR" dirty="0" smtClean="0"/>
              <a:t>Ako je bilo potrebno, jesmo li pokušali i druge tehnike u cilju smanjivanja klijentove uznemirenosti? Ako je bilo potrebno, jesmo li označili tu AM za budući rad?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radni\KBT\Praktikum II\Predavanja\mind-chatt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714752"/>
            <a:ext cx="2851248" cy="286210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002924"/>
          </a:xfrm>
        </p:spPr>
        <p:txBody>
          <a:bodyPr/>
          <a:lstStyle/>
          <a:p>
            <a:pPr>
              <a:buNone/>
            </a:pPr>
            <a:r>
              <a:rPr lang="hr-HR" sz="3200" b="1" dirty="0" smtClean="0"/>
              <a:t>Povećavanje vjerojatnosti kognitivne promjene</a:t>
            </a:r>
          </a:p>
          <a:p>
            <a:r>
              <a:rPr lang="hr-HR" dirty="0" smtClean="0"/>
              <a:t>Je li klijent zapisao svoja nova, funkcionalnija shvaćanja?</a:t>
            </a:r>
          </a:p>
          <a:p>
            <a:r>
              <a:rPr lang="hr-HR" dirty="0" smtClean="0"/>
              <a:t>Jesmo li identificirali kognitivne distorzije?</a:t>
            </a:r>
          </a:p>
          <a:p>
            <a:r>
              <a:rPr lang="hr-HR" dirty="0" smtClean="0"/>
              <a:t>Jesmo li istražili je li klijent već imao slične distorzije u prošlosti i predvidjeli</a:t>
            </a:r>
          </a:p>
          <a:p>
            <a:pPr>
              <a:buNone/>
            </a:pPr>
            <a:r>
              <a:rPr lang="hr-HR" dirty="0" smtClean="0"/>
              <a:t> moguće distorzije ovog tipa </a:t>
            </a:r>
          </a:p>
          <a:p>
            <a:pPr>
              <a:buNone/>
            </a:pPr>
            <a:r>
              <a:rPr lang="hr-HR" dirty="0" smtClean="0"/>
              <a:t> u budućnosti?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radni\KBT\Praktikum II\Predavanja\therapeutic goal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5143503"/>
            <a:ext cx="2285996" cy="171449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6. Dostizanje terapijskih ciljeva na i kroz seanse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71678"/>
            <a:ext cx="4038600" cy="470370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hr-HR" sz="2200" b="1" dirty="0" smtClean="0"/>
              <a:t>Identificiranje općih terapijskih i ciljeva svake pojedine seanse</a:t>
            </a:r>
          </a:p>
          <a:p>
            <a:r>
              <a:rPr lang="hr-HR" dirty="0" smtClean="0"/>
              <a:t>Jesam li primjereno iznio te ciljeve klijentu (ako ih on već nije sam za sebe odredio)? Je li se klijent složio s tim ciljevima?</a:t>
            </a:r>
          </a:p>
          <a:p>
            <a:r>
              <a:rPr lang="hr-HR" dirty="0" smtClean="0"/>
              <a:t>Jesam li te ciljeve </a:t>
            </a:r>
            <a:r>
              <a:rPr lang="hr-HR" b="1" dirty="0" smtClean="0"/>
              <a:t>rastavio</a:t>
            </a:r>
            <a:r>
              <a:rPr lang="hr-HR" dirty="0" smtClean="0"/>
              <a:t> na posredne ciljeve prema fazama terapije u kojoj se nalazimo?</a:t>
            </a:r>
          </a:p>
          <a:p>
            <a:r>
              <a:rPr lang="hr-HR" dirty="0" smtClean="0"/>
              <a:t>Jesam li koristio te ciljeve prilikom sastavljanja dnevnog reda?</a:t>
            </a:r>
          </a:p>
          <a:p>
            <a:r>
              <a:rPr lang="hr-HR" dirty="0" smtClean="0"/>
              <a:t>Jesam li koristio klijentove točke dnevnog reda za dostizanje svojih ciljeva kad god je to bilo moguće?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857364"/>
            <a:ext cx="4038600" cy="4703709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U danoj seansi, jesam li pomogao klijentu odrediti važan problem na koji se treba usredotočiti?</a:t>
            </a:r>
          </a:p>
          <a:p>
            <a:r>
              <a:rPr lang="hr-HR" dirty="0" smtClean="0"/>
              <a:t>Je li problem primjeren klijentovoj razini funkcioniranja i fazi terapije u kojoj se nalazi?</a:t>
            </a:r>
          </a:p>
          <a:p>
            <a:r>
              <a:rPr lang="hr-HR" dirty="0" smtClean="0"/>
              <a:t>Jesmo li posvetili dovoljno vremena rješavanju problema i kogn. restrukturaciji?</a:t>
            </a:r>
          </a:p>
          <a:p>
            <a:r>
              <a:rPr lang="hr-HR" dirty="0" smtClean="0"/>
              <a:t>Jesmo li u zadaćama radili i na bihevioralnoj promjeni i na kogn. promjeni?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70000"/>
              </a:lnSpc>
              <a:buNone/>
            </a:pPr>
            <a:r>
              <a:rPr lang="hr-HR" b="1" dirty="0" smtClean="0"/>
              <a:t>Održavanje konzistentnog usredotočivanja</a:t>
            </a:r>
          </a:p>
          <a:p>
            <a:pPr algn="just"/>
            <a:r>
              <a:rPr lang="hr-HR" dirty="0" smtClean="0"/>
              <a:t>Jesam li koristio </a:t>
            </a:r>
            <a:r>
              <a:rPr lang="hr-HR" b="1" dirty="0" smtClean="0"/>
              <a:t>vođeno otkrivanje </a:t>
            </a:r>
            <a:r>
              <a:rPr lang="hr-HR" dirty="0" smtClean="0"/>
              <a:t>kako bih pomogao klijentu identificirati relevantna vjerovanja?</a:t>
            </a:r>
          </a:p>
          <a:p>
            <a:pPr algn="just"/>
            <a:r>
              <a:rPr lang="hr-HR" dirty="0" smtClean="0"/>
              <a:t>Jesam li utvrdio koja su vjerovanja klijentu središnja, a koja periferna? Je li se klijent složio?</a:t>
            </a:r>
          </a:p>
          <a:p>
            <a:pPr algn="just"/>
            <a:r>
              <a:rPr lang="hr-HR" dirty="0" smtClean="0"/>
              <a:t>Jesam li dosljedno istraživao odnos novih problema prema centralnim vjerovanjima ili smo skakali s jednog problema na sljedeći ili s jednog disfunkcionalnog vjerovanja na drugo bez njihovih povezivanja s općom konceptualizacijom?</a:t>
            </a:r>
          </a:p>
          <a:p>
            <a:pPr algn="just"/>
            <a:r>
              <a:rPr lang="hr-HR" dirty="0" smtClean="0"/>
              <a:t>Jesmo li obavljali </a:t>
            </a:r>
            <a:r>
              <a:rPr lang="hr-HR" b="1" dirty="0" smtClean="0"/>
              <a:t>dosljedan</a:t>
            </a:r>
            <a:r>
              <a:rPr lang="hr-HR" dirty="0" smtClean="0"/>
              <a:t> posao na klijentovim centralnim vjerovanjima na svakoj seansi, umjesto samo u kriznim intervencijama?</a:t>
            </a:r>
          </a:p>
          <a:p>
            <a:pPr algn="just"/>
            <a:r>
              <a:rPr lang="hr-HR" dirty="0" smtClean="0"/>
              <a:t>Dok smo razgovarali o događajima iz djetinjstva, jesam li klijentu pomogao prevesti interpretacije u vjerovanja?</a:t>
            </a:r>
          </a:p>
          <a:p>
            <a:pPr algn="just"/>
            <a:r>
              <a:rPr lang="hr-HR" dirty="0" smtClean="0"/>
              <a:t>Jesam li pomogao klijentu uvidjeti kako su ta vjerovanja povezana sa sadašnjim problemima?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sz="3100" b="1" dirty="0" smtClean="0"/>
              <a:t>Intervencije</a:t>
            </a:r>
          </a:p>
          <a:p>
            <a:r>
              <a:rPr lang="hr-HR" dirty="0" smtClean="0"/>
              <a:t>Jesam li intervencije odabirao na temelju mojih ciljeva za seansu i klijentovog dnevnog reda?</a:t>
            </a:r>
          </a:p>
          <a:p>
            <a:r>
              <a:rPr lang="hr-HR" dirty="0" smtClean="0"/>
              <a:t>Mogu li sebi </a:t>
            </a:r>
            <a:r>
              <a:rPr lang="hr-HR" b="1" dirty="0" smtClean="0"/>
              <a:t>jasno odrediti </a:t>
            </a:r>
            <a:r>
              <a:rPr lang="hr-HR" dirty="0" smtClean="0"/>
              <a:t>klijentovo disfunkcionalno vjerovanje i funkcionalnije vjerovanje prema kojem vodim klijenta?</a:t>
            </a:r>
          </a:p>
          <a:p>
            <a:r>
              <a:rPr lang="hr-HR" dirty="0" smtClean="0"/>
              <a:t>Jesam li </a:t>
            </a:r>
            <a:r>
              <a:rPr lang="hr-HR" b="1" dirty="0" smtClean="0"/>
              <a:t>provjerio</a:t>
            </a:r>
            <a:r>
              <a:rPr lang="hr-HR" dirty="0" smtClean="0"/>
              <a:t> koliko se klijent osjećao uznemireno i koliko snažno vjeruje AM ili vjerovanju prije i nakon intervencije tako da mogu procijeniti koliko je intervencija bila uspješna?</a:t>
            </a:r>
          </a:p>
          <a:p>
            <a:r>
              <a:rPr lang="hr-HR" dirty="0" smtClean="0"/>
              <a:t>Ako je intervencija bila realtivno neuspješna, jesam li pokušao drugim načinom?</a:t>
            </a:r>
          </a:p>
          <a:p>
            <a:r>
              <a:rPr lang="hr-HR" dirty="0" smtClean="0"/>
              <a:t>Jesam li konceptualizirao zašto je intervencija bila neuspješna? Je li razlog bio u odabiru tehnika ili u jačini klijentova disfunkcionalnog mišljenja?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radni\KBT\Praktikum II\Predavanja\identification-formulation-of-problem-1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143380"/>
            <a:ext cx="3364085" cy="2525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u terapiji...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Mogućnost dorađivanja konceptualizacije klijenta</a:t>
            </a:r>
          </a:p>
          <a:p>
            <a:r>
              <a:rPr lang="hr-HR" dirty="0" smtClean="0"/>
              <a:t>Uvid u probleme koje klijent doživljava izvan ureda</a:t>
            </a:r>
          </a:p>
          <a:p>
            <a:r>
              <a:rPr lang="hr-HR" dirty="0" smtClean="0"/>
              <a:t>Teškoće vode usavršavanju terapeuta (njegovih vještina, povećanje fleksibilnosti i kreativnosti i dosezanje više razine razumijevanja i stručnosti u pomaganju drugima)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boba\Slike\Sample Pictures\making thinking visib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571480"/>
            <a:ext cx="2143116" cy="214311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7. Klijentovo razumijevanje </a:t>
            </a:r>
            <a:br>
              <a:rPr lang="hr-HR" dirty="0" smtClean="0"/>
            </a:br>
            <a:r>
              <a:rPr lang="hr-HR" dirty="0" smtClean="0"/>
              <a:t>    sadržaja seanse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hr-HR" b="1" i="1" dirty="0" smtClean="0"/>
              <a:t>Motrenje klijentova razumijevanja</a:t>
            </a:r>
          </a:p>
          <a:p>
            <a:r>
              <a:rPr lang="hr-HR" dirty="0" smtClean="0"/>
              <a:t>Jesam li tijekom seanse često </a:t>
            </a:r>
            <a:r>
              <a:rPr lang="hr-HR" b="1" dirty="0" smtClean="0"/>
              <a:t>rezimirao</a:t>
            </a:r>
            <a:r>
              <a:rPr lang="hr-HR" dirty="0" smtClean="0"/>
              <a:t> (ili to tražio od klijenta?)</a:t>
            </a:r>
          </a:p>
          <a:p>
            <a:r>
              <a:rPr lang="hr-HR" dirty="0" smtClean="0"/>
              <a:t>Jesam li pitao klijenta je li mu sadržaj jasan i/ili jesam li od njega tražio da zaključke ponovi svojim riječima?</a:t>
            </a:r>
          </a:p>
          <a:p>
            <a:r>
              <a:rPr lang="hr-HR" dirty="0" smtClean="0"/>
              <a:t>Jesam li bio pripravan na neverbalne signale nerazumijevanja ili neslaganja?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hr-HR" b="1" i="1" dirty="0" smtClean="0"/>
              <a:t>Povećanje mogućnosti učenja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Što sam napravio kako bih se osigurao da će klijent zapamtiti ključne dijelove seanse za vrijeme tjedna, pa čak i nakon završetka terapije?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Je li klijent </a:t>
            </a:r>
            <a:r>
              <a:rPr lang="hr-HR" b="1" dirty="0" smtClean="0"/>
              <a:t>zapisao</a:t>
            </a:r>
            <a:r>
              <a:rPr lang="hr-HR" dirty="0" smtClean="0"/>
              <a:t> ključne točke pismeno ili na audiovrpci?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r-HR" b="1" i="1" dirty="0" smtClean="0"/>
              <a:t>Konceptualiziranje problema glede razumijevanja</a:t>
            </a:r>
          </a:p>
          <a:p>
            <a:pPr algn="just"/>
            <a:r>
              <a:rPr lang="hr-HR" dirty="0" smtClean="0"/>
              <a:t>Jesam li s klijentom </a:t>
            </a:r>
            <a:r>
              <a:rPr lang="hr-HR" b="1" dirty="0" smtClean="0"/>
              <a:t>provjerio</a:t>
            </a:r>
            <a:r>
              <a:rPr lang="hr-HR" dirty="0" smtClean="0"/>
              <a:t> svoje pretpostavke?</a:t>
            </a:r>
          </a:p>
          <a:p>
            <a:pPr algn="just"/>
            <a:r>
              <a:rPr lang="hr-HR" dirty="0" smtClean="0"/>
              <a:t>U slučaju da je klijent imao poteškoća u razumijevanju onog što želim reći, je li to zbog moje pogreške?</a:t>
            </a:r>
          </a:p>
          <a:p>
            <a:pPr algn="just"/>
            <a:r>
              <a:rPr lang="hr-HR" dirty="0" smtClean="0"/>
              <a:t>Jesu li teškoće u razumijevanju povezane s razinom složenosti? Nedovoljnom konkretnosti? Mojim rječnikom? Količini materijala koji sam iznio na jednoj seansi?</a:t>
            </a:r>
          </a:p>
          <a:p>
            <a:pPr algn="just"/>
            <a:r>
              <a:rPr lang="hr-HR" dirty="0" smtClean="0"/>
              <a:t>Jesu li teškoće u razumijevanju povezane s klijentovom razinom uznemirenosti na terapijskoj seansi? S AM koje je klijent imao na seansi?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radni\KBT\Praktikum II\Predavanja\deadlock.jpg12864887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785794"/>
            <a:ext cx="1940253" cy="11128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5643602" cy="1066800"/>
          </a:xfrm>
        </p:spPr>
        <p:txBody>
          <a:bodyPr/>
          <a:lstStyle/>
          <a:p>
            <a:pPr algn="ctr"/>
            <a:r>
              <a:rPr lang="hr-HR" dirty="0" smtClean="0"/>
              <a:t>ZASTOJI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>
            <a:normAutofit fontScale="92500" lnSpcReduction="20000"/>
          </a:bodyPr>
          <a:lstStyle/>
          <a:p>
            <a:pPr marL="624078" indent="-514350" algn="just">
              <a:buFont typeface="+mj-lt"/>
              <a:buAutoNum type="arabicPeriod"/>
            </a:pPr>
            <a:r>
              <a:rPr lang="hr-HR" dirty="0" smtClean="0"/>
              <a:t>Imamo li klijent i ja </a:t>
            </a:r>
            <a:r>
              <a:rPr lang="hr-HR" b="1" i="1" u="sng" dirty="0" smtClean="0"/>
              <a:t>čvrst terapijski savez</a:t>
            </a:r>
            <a:r>
              <a:rPr lang="hr-HR" dirty="0" smtClean="0"/>
              <a:t>?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hr-HR" dirty="0" smtClean="0"/>
              <a:t>Imamo li oboje jasnu ideju o </a:t>
            </a:r>
            <a:r>
              <a:rPr lang="hr-HR" b="1" i="1" u="sng" dirty="0" smtClean="0"/>
              <a:t>klijentovim ciljevima</a:t>
            </a:r>
            <a:r>
              <a:rPr lang="hr-HR" b="1" i="1" dirty="0" smtClean="0"/>
              <a:t> </a:t>
            </a:r>
            <a:r>
              <a:rPr lang="hr-HR" dirty="0" smtClean="0"/>
              <a:t>u terapiji? Je li se klijent obvezao raditi prema svojim ciljevima?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hr-HR" dirty="0" smtClean="0"/>
              <a:t>Vjeruje li klijent istinski u </a:t>
            </a:r>
            <a:r>
              <a:rPr lang="hr-HR" b="1" i="1" u="sng" dirty="0" smtClean="0"/>
              <a:t>kognitivni model</a:t>
            </a:r>
            <a:r>
              <a:rPr lang="hr-HR" b="1" i="1" dirty="0" smtClean="0"/>
              <a:t>?</a:t>
            </a:r>
            <a:r>
              <a:rPr lang="hr-HR" dirty="0" smtClean="0"/>
              <a:t> (Kako njegovo mišljenje utječe na njegovo raspoloženje i ponašanje...)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hr-HR" dirty="0" smtClean="0"/>
              <a:t>Je li klijent </a:t>
            </a:r>
            <a:r>
              <a:rPr lang="hr-HR" b="1" i="1" u="sng" dirty="0" smtClean="0"/>
              <a:t>upoznat</a:t>
            </a:r>
            <a:r>
              <a:rPr lang="hr-HR" u="sng" dirty="0" smtClean="0"/>
              <a:t> s kognitivnom terapijom</a:t>
            </a:r>
            <a:r>
              <a:rPr lang="hr-HR" dirty="0" smtClean="0"/>
              <a:t> – sudjeluje li u izradi dnevnog reda, radi li zadaće, daje povratnu informaciju terapeutu?</a:t>
            </a:r>
          </a:p>
          <a:p>
            <a:pPr marL="624078" indent="-514350" algn="just">
              <a:buFont typeface="+mj-lt"/>
              <a:buAutoNum type="arabicPeriod"/>
            </a:pPr>
            <a:r>
              <a:rPr lang="hr-HR" dirty="0" smtClean="0"/>
              <a:t>Ometaju li klijentovo </a:t>
            </a:r>
            <a:r>
              <a:rPr lang="hr-HR" b="1" i="1" u="sng" dirty="0" smtClean="0"/>
              <a:t>fiziološko stanje</a:t>
            </a:r>
            <a:r>
              <a:rPr lang="hr-HR" b="1" i="1" dirty="0" smtClean="0"/>
              <a:t> </a:t>
            </a:r>
            <a:r>
              <a:rPr lang="hr-HR" dirty="0" smtClean="0"/>
              <a:t>(bolesti, nuspojave lijekova) ili njegova </a:t>
            </a:r>
            <a:r>
              <a:rPr lang="hr-HR" b="1" i="1" u="sng" dirty="0" smtClean="0"/>
              <a:t>okolina</a:t>
            </a:r>
            <a:r>
              <a:rPr lang="hr-HR" dirty="0" smtClean="0"/>
              <a:t> (prezahtjevan posao, zlostavljajući partner, pretjerano siromaštvo...) naš rad?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radni\KBT\Praktikum II\Predavanja\solu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5" y="2958311"/>
            <a:ext cx="3286116" cy="246141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UKLANJANJE PROBLEMA U TERAPIJI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/>
              <a:t>Raditi dublju </a:t>
            </a:r>
            <a:r>
              <a:rPr lang="hr-HR" b="1" dirty="0" smtClean="0"/>
              <a:t>dijagnostičku evaluaciju</a:t>
            </a:r>
            <a:r>
              <a:rPr lang="hr-HR" dirty="0" smtClean="0"/>
              <a:t>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Uputiti klijenta na </a:t>
            </a:r>
            <a:r>
              <a:rPr lang="hr-HR" b="1" dirty="0" smtClean="0"/>
              <a:t>liječnički i neuropsihijatrijski pregled.</a:t>
            </a:r>
          </a:p>
          <a:p>
            <a:pPr marL="624078" indent="-514350">
              <a:buFont typeface="+mj-lt"/>
              <a:buAutoNum type="arabicPeriod"/>
            </a:pPr>
            <a:r>
              <a:rPr lang="hr-HR" b="1" dirty="0" smtClean="0"/>
              <a:t>Doraditi konceptualizaciju </a:t>
            </a:r>
            <a:r>
              <a:rPr lang="hr-HR" dirty="0" smtClean="0"/>
              <a:t>klijenta i pregledati ju s klijentom.</a:t>
            </a:r>
          </a:p>
          <a:p>
            <a:pPr marL="624078" indent="-514350">
              <a:buFont typeface="+mj-lt"/>
              <a:buAutoNum type="arabicPeriod"/>
            </a:pPr>
            <a:r>
              <a:rPr lang="hr-HR" b="1" dirty="0" smtClean="0"/>
              <a:t>Čitati literaturu </a:t>
            </a:r>
            <a:r>
              <a:rPr lang="hr-HR" dirty="0" smtClean="0"/>
              <a:t>o tretmanu klijenta </a:t>
            </a:r>
            <a:r>
              <a:rPr lang="hr-HR" smtClean="0"/>
              <a:t>s </a:t>
            </a:r>
            <a:r>
              <a:rPr lang="hr-HR" smtClean="0"/>
              <a:t>određenim poremećajima.</a:t>
            </a:r>
            <a:endParaRPr lang="hr-HR" dirty="0" smtClean="0"/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Tražiti specifičnu </a:t>
            </a:r>
            <a:r>
              <a:rPr lang="hr-HR" b="1" dirty="0" smtClean="0"/>
              <a:t>povratnu informaciju </a:t>
            </a:r>
            <a:r>
              <a:rPr lang="hr-HR" dirty="0" smtClean="0"/>
              <a:t>od klijenta o iskustvu u terapiji i o terapeutu.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0"/>
            <a:ext cx="8401080" cy="4931486"/>
          </a:xfrm>
        </p:spPr>
        <p:txBody>
          <a:bodyPr>
            <a:normAutofit/>
          </a:bodyPr>
          <a:lstStyle/>
          <a:p>
            <a:pPr marL="624078" indent="-514350" algn="just">
              <a:buFont typeface="+mj-lt"/>
              <a:buAutoNum type="arabicPeriod" startAt="6"/>
            </a:pPr>
            <a:r>
              <a:rPr lang="hr-HR" dirty="0" smtClean="0"/>
              <a:t>Ponovno postaviti klijentove </a:t>
            </a:r>
            <a:r>
              <a:rPr lang="hr-HR" b="1" dirty="0" smtClean="0"/>
              <a:t>ciljeve</a:t>
            </a:r>
            <a:r>
              <a:rPr lang="hr-HR" dirty="0" smtClean="0"/>
              <a:t> u terapiji (i utvrditi prednosti i nedostatke njihova dostizanja)</a:t>
            </a:r>
          </a:p>
          <a:p>
            <a:pPr marL="624078" indent="-514350" algn="just">
              <a:buFont typeface="+mj-lt"/>
              <a:buAutoNum type="arabicPeriod" startAt="6"/>
            </a:pPr>
            <a:r>
              <a:rPr lang="hr-HR" dirty="0" smtClean="0"/>
              <a:t>Identificirati i odgovoriti na </a:t>
            </a:r>
            <a:r>
              <a:rPr lang="hr-HR" b="1" dirty="0" smtClean="0"/>
              <a:t>terapeutove vlastite automatske misli</a:t>
            </a:r>
            <a:r>
              <a:rPr lang="hr-HR" dirty="0" smtClean="0"/>
              <a:t> o klijentu ili o njegovim terapeutskim vještinama.</a:t>
            </a:r>
          </a:p>
          <a:p>
            <a:pPr marL="624078" indent="-514350" algn="just">
              <a:buFont typeface="+mj-lt"/>
              <a:buAutoNum type="arabicPeriod" startAt="6"/>
            </a:pPr>
            <a:r>
              <a:rPr lang="hr-HR" dirty="0" smtClean="0"/>
              <a:t>Ponovno se </a:t>
            </a:r>
            <a:r>
              <a:rPr lang="hr-HR" b="1" dirty="0" smtClean="0"/>
              <a:t>osvrnuti na kognitivni model </a:t>
            </a:r>
            <a:r>
              <a:rPr lang="hr-HR" dirty="0" smtClean="0"/>
              <a:t>s klijentom i otkriti ima li nekih sumnji ili nerazumijevanja.</a:t>
            </a:r>
          </a:p>
          <a:p>
            <a:pPr marL="624078" indent="-514350" algn="just">
              <a:buFont typeface="+mj-lt"/>
              <a:buAutoNum type="arabicPeriod" startAt="6"/>
            </a:pPr>
            <a:r>
              <a:rPr lang="hr-HR" dirty="0" smtClean="0"/>
              <a:t>Ponovno se </a:t>
            </a:r>
            <a:r>
              <a:rPr lang="hr-HR" b="1" dirty="0" smtClean="0"/>
              <a:t>osvrnuti na plan tretmana </a:t>
            </a:r>
            <a:r>
              <a:rPr lang="hr-HR" dirty="0" smtClean="0"/>
              <a:t>s klijentom (otkriti postoji li zabrinutost ili sumnja glede plana)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502990"/>
          </a:xfrm>
        </p:spPr>
        <p:txBody>
          <a:bodyPr>
            <a:normAutofit fontScale="92500"/>
          </a:bodyPr>
          <a:lstStyle/>
          <a:p>
            <a:pPr marL="624078" indent="-514350" algn="just">
              <a:buFont typeface="+mj-lt"/>
              <a:buAutoNum type="arabicPeriod" startAt="10"/>
            </a:pPr>
            <a:r>
              <a:rPr lang="hr-HR" dirty="0" smtClean="0"/>
              <a:t>Osvrnuti se na </a:t>
            </a:r>
            <a:r>
              <a:rPr lang="hr-HR" b="1" dirty="0" smtClean="0"/>
              <a:t>klijentovu odgovornost </a:t>
            </a:r>
            <a:r>
              <a:rPr lang="hr-HR" dirty="0" smtClean="0"/>
              <a:t>(i otkriti njegove reakcije)</a:t>
            </a:r>
          </a:p>
          <a:p>
            <a:pPr marL="624078" indent="-514350" algn="just">
              <a:buFont typeface="+mj-lt"/>
              <a:buAutoNum type="arabicPeriod" startAt="10"/>
            </a:pPr>
            <a:r>
              <a:rPr lang="hr-HR" dirty="0" smtClean="0"/>
              <a:t>Naglasiti zadavanje i pregledavanje </a:t>
            </a:r>
            <a:r>
              <a:rPr lang="hr-HR" b="1" dirty="0" smtClean="0"/>
              <a:t>domaće zadaće </a:t>
            </a:r>
            <a:r>
              <a:rPr lang="hr-HR" dirty="0" smtClean="0"/>
              <a:t>na seansi i izvršavanje zadaće tijekom tjedna. </a:t>
            </a:r>
          </a:p>
          <a:p>
            <a:pPr marL="624078" indent="-514350" algn="just">
              <a:buFont typeface="+mj-lt"/>
              <a:buAutoNum type="arabicPeriod" startAt="10"/>
            </a:pPr>
            <a:r>
              <a:rPr lang="hr-HR" b="1" dirty="0" smtClean="0"/>
              <a:t>Dosljedno raditi </a:t>
            </a:r>
            <a:r>
              <a:rPr lang="hr-HR" dirty="0" smtClean="0"/>
              <a:t>na ključnim automatskim mislima, vjerovanjima i ponašanju kroz seanse.</a:t>
            </a:r>
          </a:p>
          <a:p>
            <a:pPr marL="624078" indent="-514350" algn="just">
              <a:buFont typeface="+mj-lt"/>
              <a:buAutoNum type="arabicPeriod" startAt="10"/>
            </a:pPr>
            <a:r>
              <a:rPr lang="hr-HR" dirty="0" smtClean="0"/>
              <a:t>Provjeravati klijentovo </a:t>
            </a:r>
            <a:r>
              <a:rPr lang="hr-HR" b="1" dirty="0" smtClean="0"/>
              <a:t>razumijevanje</a:t>
            </a:r>
            <a:r>
              <a:rPr lang="hr-HR" dirty="0" smtClean="0"/>
              <a:t> sadržaja seanse i tražiti zapisivanje najvažnijih točaka.</a:t>
            </a:r>
          </a:p>
          <a:p>
            <a:pPr marL="624078" indent="-514350" algn="just">
              <a:buFont typeface="+mj-lt"/>
              <a:buAutoNum type="arabicPeriod" startAt="10"/>
            </a:pPr>
            <a:r>
              <a:rPr lang="hr-HR" dirty="0" smtClean="0"/>
              <a:t>Na osnovi klijentovih potreba i sklonosti </a:t>
            </a:r>
            <a:r>
              <a:rPr lang="hr-HR" b="1" dirty="0" smtClean="0"/>
              <a:t>mijenjati</a:t>
            </a:r>
            <a:r>
              <a:rPr lang="hr-HR" dirty="0" smtClean="0"/>
              <a:t> tempo ili strukturu seanse, količinu ili težinu pokrivenih sadržaja, stupanj terapeutove empatije, poučavanja ili uvjeravanja i relativnu usredotočenost na rješavanje problema.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:\radni\KBT\Praktikum II\Predavanja\skill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4062354"/>
            <a:ext cx="4400786" cy="2495748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325112"/>
          </a:xfrm>
        </p:spPr>
        <p:txBody>
          <a:bodyPr/>
          <a:lstStyle/>
          <a:p>
            <a:r>
              <a:rPr lang="hr-HR" dirty="0" smtClean="0"/>
              <a:t>Terapeut ima izbor: katastrofizirati o problemu, kriviti sebe ili klijenta</a:t>
            </a:r>
          </a:p>
          <a:p>
            <a:pPr lvl="3"/>
            <a:r>
              <a:rPr lang="hr-HR" sz="3600" dirty="0" smtClean="0"/>
              <a:t>ILI</a:t>
            </a:r>
          </a:p>
          <a:p>
            <a:r>
              <a:rPr lang="hr-HR" b="1" i="1" dirty="0" smtClean="0"/>
              <a:t>Pretvoriti problem u </a:t>
            </a:r>
            <a:r>
              <a:rPr lang="hr-HR" b="1" i="1" dirty="0" smtClean="0">
                <a:solidFill>
                  <a:schemeClr val="accent1">
                    <a:lumMod val="75000"/>
                  </a:schemeClr>
                </a:solidFill>
              </a:rPr>
              <a:t>mogućnost</a:t>
            </a:r>
            <a:r>
              <a:rPr lang="hr-HR" b="1" i="1" dirty="0" smtClean="0"/>
              <a:t> usavršavanja i poboljšavanja svojih vještina </a:t>
            </a:r>
            <a:endParaRPr lang="en-GB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Otkrivanje postojanja problema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/>
              <a:t>Slušajući nezatraženu klijentovu povratnu informaciju.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Izravnim izazivanjem klijentove povratne informacije, bez obzira ima li ili nema verbalnih ili neverbalnih signala za problem.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Pregledavajući audio ili videovrpcu terapijske seanse s kolegom ili supervizorom.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Prateći napredak prema objektivnim testovima i klijentovim subjektivnim izvješćima o smanjenju simptoma.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radni\KBT\Praktikum II\Predavanja\I-dont-know-Donna-Cardill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49949" y="571480"/>
            <a:ext cx="3294051" cy="3294051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Konceptualizacija problema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/>
              <a:t>Je li to samo </a:t>
            </a:r>
            <a:r>
              <a:rPr lang="hr-HR" b="1" i="1" dirty="0" smtClean="0"/>
              <a:t>problem tehnike</a:t>
            </a:r>
            <a:r>
              <a:rPr lang="hr-HR" dirty="0" smtClean="0"/>
              <a:t>? (je li tehnika netočno upotrijebljena ili krivo odabrana)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Radi li se o </a:t>
            </a:r>
            <a:r>
              <a:rPr lang="hr-HR" b="1" i="1" dirty="0" smtClean="0"/>
              <a:t>složenijem problemu </a:t>
            </a:r>
            <a:r>
              <a:rPr lang="hr-HR" dirty="0" smtClean="0"/>
              <a:t>sa seansom kao cjelinom? (možda je terapeut pravilno identificirao disfunkcionalne misli, a zatim nije efikasno intervenirao)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Radi li se o problemu koji traje </a:t>
            </a:r>
            <a:r>
              <a:rPr lang="hr-HR" b="1" i="1" dirty="0" smtClean="0"/>
              <a:t>nekoliko seansi</a:t>
            </a:r>
            <a:r>
              <a:rPr lang="hr-HR" dirty="0" smtClean="0"/>
              <a:t>? (je li došlo do prekida suradnje)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se javljaju u kategorijama: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hr-HR" dirty="0" smtClean="0"/>
              <a:t>Dijagnosticiranje, konceptualizacija i planiranje tretmana.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Terapijski savez.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Struktura i/ili tempo seanse.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Educiranje pacijenta.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Rad s automatskim mislima.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Postizanje terapijskih ciljeva na i kroz seanse.</a:t>
            </a:r>
          </a:p>
          <a:p>
            <a:pPr marL="624078" indent="-514350">
              <a:buFont typeface="+mj-lt"/>
              <a:buAutoNum type="arabicPeriod"/>
            </a:pPr>
            <a:r>
              <a:rPr lang="hr-HR" dirty="0" smtClean="0"/>
              <a:t>Klijentovo razumijevanje sadržaja seanse.</a:t>
            </a:r>
            <a:endParaRPr lang="en-GB" dirty="0"/>
          </a:p>
        </p:txBody>
      </p:sp>
      <p:pic>
        <p:nvPicPr>
          <p:cNvPr id="2050" name="Picture 2" descr="E:\radni\KBT\Praktikum II\Predavanja\problem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3071810"/>
            <a:ext cx="2457450" cy="1857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1. Dijagnosticiranje, konceptualizacija i planiranje tretmana.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00034" y="2143116"/>
            <a:ext cx="4038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400" b="1" i="1" dirty="0" smtClean="0"/>
              <a:t>Dijagnosticiranje:</a:t>
            </a:r>
          </a:p>
          <a:p>
            <a:r>
              <a:rPr lang="hr-HR" sz="2400" dirty="0" smtClean="0"/>
              <a:t>Imam li točne dijagnoze prema </a:t>
            </a:r>
            <a:r>
              <a:rPr lang="hr-HR" sz="2400" dirty="0" smtClean="0"/>
              <a:t>priručniku?</a:t>
            </a:r>
            <a:endParaRPr lang="hr-HR" sz="2400" dirty="0" smtClean="0"/>
          </a:p>
          <a:p>
            <a:r>
              <a:rPr lang="hr-HR" sz="2400" dirty="0" smtClean="0"/>
              <a:t>Jesu li primarna i sekundarna dijagnoza u pravilnom poretku?</a:t>
            </a:r>
          </a:p>
          <a:p>
            <a:r>
              <a:rPr lang="hr-HR" sz="2400" dirty="0" smtClean="0"/>
              <a:t>Pati li klijent od nedijagnosticiranog organskog poremećaja?</a:t>
            </a:r>
          </a:p>
          <a:p>
            <a:r>
              <a:rPr lang="hr-HR" sz="2400" dirty="0" smtClean="0"/>
              <a:t>Odgovara li medikamentozno liječenje ovom klijentu?</a:t>
            </a:r>
            <a:endParaRPr lang="en-GB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14876" y="1928802"/>
            <a:ext cx="4138642" cy="47149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b="1" i="1" dirty="0" smtClean="0"/>
              <a:t>Konceptualizacija:</a:t>
            </a:r>
          </a:p>
          <a:p>
            <a:r>
              <a:rPr lang="hr-HR" dirty="0" smtClean="0"/>
              <a:t>Imam li konkretnu i točnu konceptualizaciju?</a:t>
            </a:r>
          </a:p>
          <a:p>
            <a:r>
              <a:rPr lang="hr-HR" dirty="0" smtClean="0"/>
              <a:t>Mogu li objasniti na koji su način klijentove reakcije na trenutne situacije povezane s vjerovanjima i strategijama?</a:t>
            </a:r>
          </a:p>
          <a:p>
            <a:r>
              <a:rPr lang="hr-HR" dirty="0" smtClean="0"/>
              <a:t>Mogu li kontinuirano dorađivati konceptualizaciju dobivanjem novih podataka?</a:t>
            </a:r>
          </a:p>
          <a:p>
            <a:r>
              <a:rPr lang="hr-HR" dirty="0" smtClean="0"/>
              <a:t>Pokazujem li konceptualizaciju klijentu u primjerenom trenutku?</a:t>
            </a:r>
          </a:p>
          <a:p>
            <a:r>
              <a:rPr lang="hr-HR" dirty="0" smtClean="0"/>
              <a:t>Čini li se konceptualizacija razumna klijentu?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hr-HR" b="1" i="1" dirty="0" smtClean="0"/>
              <a:t>Planiranje tretmana:</a:t>
            </a:r>
          </a:p>
          <a:p>
            <a:pPr algn="just"/>
            <a:r>
              <a:rPr lang="hr-HR" dirty="0" smtClean="0"/>
              <a:t>Jesam li od početka odredio terapiju prema primarnom </a:t>
            </a:r>
            <a:r>
              <a:rPr lang="hr-HR" dirty="0" smtClean="0"/>
              <a:t>poremećaju?</a:t>
            </a:r>
            <a:endParaRPr lang="hr-HR" dirty="0" smtClean="0"/>
          </a:p>
          <a:p>
            <a:pPr algn="just"/>
            <a:r>
              <a:rPr lang="hr-HR" dirty="0" smtClean="0"/>
              <a:t>Jesam li promijenio standardnu kognitivnu terapiju za ovaj </a:t>
            </a:r>
            <a:r>
              <a:rPr lang="hr-HR" dirty="0" smtClean="0"/>
              <a:t>klijentov poremećaj? </a:t>
            </a:r>
            <a:r>
              <a:rPr lang="hr-HR" dirty="0" smtClean="0"/>
              <a:t>Jesam li koristio svoju konceptualizaciju u planiranju terapije za ovog klijenta?</a:t>
            </a:r>
          </a:p>
          <a:p>
            <a:pPr algn="just"/>
            <a:r>
              <a:rPr lang="hr-HR" dirty="0" smtClean="0"/>
              <a:t>Jesam li planirao potrebu za većim životnim promjenama u slučaju da postane očigledno kako je poboljšanje pomoću same terapije malo vjerojatno? </a:t>
            </a:r>
            <a:r>
              <a:rPr lang="hr-HR" i="1" dirty="0" smtClean="0"/>
              <a:t>(npr. klijent u vezi – zlostavljanje, životni uvjeti netolerantni, posao opasan za njega...)</a:t>
            </a:r>
          </a:p>
          <a:p>
            <a:pPr algn="just"/>
            <a:r>
              <a:rPr lang="hr-HR" dirty="0" smtClean="0"/>
              <a:t>Jesam li primjereno planirao potrebna uvježbavanja vještina?</a:t>
            </a:r>
          </a:p>
          <a:p>
            <a:pPr algn="just"/>
            <a:r>
              <a:rPr lang="hr-HR" dirty="0" smtClean="0"/>
              <a:t>Jesam li uključio u terapiju članove obitelji kada je to bilo primjereno?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>
            <a:normAutofit/>
          </a:bodyPr>
          <a:lstStyle/>
          <a:p>
            <a:r>
              <a:rPr lang="hr-HR" dirty="0" smtClean="0"/>
              <a:t>2. Terapijski savez.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85720" y="1500174"/>
            <a:ext cx="4500594" cy="513233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b="1" i="1" dirty="0" smtClean="0"/>
              <a:t>Suradnja</a:t>
            </a:r>
          </a:p>
          <a:p>
            <a:r>
              <a:rPr lang="hr-HR" sz="2200" dirty="0" smtClean="0"/>
              <a:t>Jesmo li klijent i ja stvarno surađivali? Jesmo li funkcionirali kao tim? Jesmo li se oboje jako trudili? Jesmo li oboje osjećali odgovornost za napredak?</a:t>
            </a:r>
          </a:p>
          <a:p>
            <a:r>
              <a:rPr lang="hr-HR" sz="2200" dirty="0" smtClean="0"/>
              <a:t>Jesmo li </a:t>
            </a:r>
            <a:r>
              <a:rPr lang="hr-HR" sz="2200" b="1" dirty="0" smtClean="0"/>
              <a:t>zajednički donosili terapijske odluke</a:t>
            </a:r>
            <a:r>
              <a:rPr lang="hr-HR" sz="2200" dirty="0" smtClean="0"/>
              <a:t>? Jesmo li uspješno savladavali: zadaće, raspodjele vremena za točke dnevnog reda i sl.? Jesmo li obuhvatili klijentu najznačajnije probleme?</a:t>
            </a:r>
          </a:p>
          <a:p>
            <a:r>
              <a:rPr lang="hr-HR" sz="2200" dirty="0" smtClean="0"/>
              <a:t>Jesam li vodio klijenta prema primjerenoj razini suglasnosti i kontrole na terapijskoj senasi?</a:t>
            </a:r>
          </a:p>
          <a:p>
            <a:r>
              <a:rPr lang="hr-HR" sz="2200" dirty="0" smtClean="0"/>
              <a:t>Jesmo li se složili glede mojih i njegovih terapijskih ciljeva?</a:t>
            </a:r>
          </a:p>
          <a:p>
            <a:r>
              <a:rPr lang="hr-HR" sz="2200" dirty="0" smtClean="0"/>
              <a:t>Jesam li osigurao objašnjenje za svoje intervencije i zadaće? 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857752" y="1643050"/>
            <a:ext cx="3824286" cy="450059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hr-HR" b="1" i="1" dirty="0" smtClean="0"/>
              <a:t>Klijentova povratna informacija</a:t>
            </a:r>
          </a:p>
          <a:p>
            <a:pPr algn="just"/>
            <a:r>
              <a:rPr lang="hr-HR" dirty="0" smtClean="0"/>
              <a:t>Jesam li redovito </a:t>
            </a:r>
            <a:r>
              <a:rPr lang="hr-HR" b="1" dirty="0" smtClean="0"/>
              <a:t>tražio povratnu informaciju</a:t>
            </a:r>
            <a:r>
              <a:rPr lang="hr-HR" dirty="0" smtClean="0"/>
              <a:t> o seansi?</a:t>
            </a:r>
          </a:p>
          <a:p>
            <a:pPr algn="just"/>
            <a:r>
              <a:rPr lang="hr-HR" dirty="0" smtClean="0"/>
              <a:t>Jesam li </a:t>
            </a:r>
            <a:r>
              <a:rPr lang="hr-HR" b="1" dirty="0" smtClean="0"/>
              <a:t>poticao klijenta </a:t>
            </a:r>
            <a:r>
              <a:rPr lang="hr-HR" dirty="0" smtClean="0"/>
              <a:t>na izražavanje i evaluiranje njegovih sumnji?</a:t>
            </a:r>
          </a:p>
          <a:p>
            <a:pPr algn="just"/>
            <a:r>
              <a:rPr lang="hr-HR" dirty="0" smtClean="0"/>
              <a:t>Jesam li motrio klijentovo </a:t>
            </a:r>
            <a:r>
              <a:rPr lang="hr-HR" b="1" dirty="0" smtClean="0"/>
              <a:t>raspoloženje</a:t>
            </a:r>
            <a:r>
              <a:rPr lang="hr-HR" dirty="0" smtClean="0"/>
              <a:t> za vrijeme seanse i pitao za automatske misli kad je došlo do promjene raspoloženja?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066800"/>
          </a:xfrm>
        </p:spPr>
        <p:txBody>
          <a:bodyPr/>
          <a:lstStyle/>
          <a:p>
            <a:r>
              <a:rPr lang="hr-HR" dirty="0" smtClean="0"/>
              <a:t>2. Terapijski savez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7158" y="2000240"/>
            <a:ext cx="4038600" cy="39290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b="1" i="1" dirty="0" smtClean="0"/>
              <a:t>Klijentovo mišljenje o terapiji</a:t>
            </a:r>
          </a:p>
          <a:p>
            <a:r>
              <a:rPr lang="hr-HR" sz="2400" dirty="0" smtClean="0"/>
              <a:t>Ima li klijent </a:t>
            </a:r>
            <a:r>
              <a:rPr lang="hr-HR" sz="2400" b="1" dirty="0" smtClean="0"/>
              <a:t>pozitivno</a:t>
            </a:r>
            <a:r>
              <a:rPr lang="hr-HR" sz="2400" dirty="0" smtClean="0"/>
              <a:t> mišljenje o terapiji i meni?</a:t>
            </a:r>
          </a:p>
          <a:p>
            <a:r>
              <a:rPr lang="hr-HR" sz="2400" dirty="0" smtClean="0"/>
              <a:t>Vjeruje li bar malo kako mu terapija može pomoći?</a:t>
            </a:r>
          </a:p>
          <a:p>
            <a:r>
              <a:rPr lang="hr-HR" sz="2400" dirty="0" smtClean="0"/>
              <a:t>Vidi li me kao sposobnog, suradničkog i brižnog?</a:t>
            </a:r>
            <a:endParaRPr lang="en-GB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4488"/>
            <a:ext cx="4038600" cy="50608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400" b="1" i="1" dirty="0" smtClean="0"/>
              <a:t>Terapeutove reakcije</a:t>
            </a:r>
          </a:p>
          <a:p>
            <a:r>
              <a:rPr lang="hr-HR" dirty="0" smtClean="0"/>
              <a:t>Je li mi klijent drag? Dopire li to do njega?</a:t>
            </a:r>
          </a:p>
          <a:p>
            <a:r>
              <a:rPr lang="hr-HR" dirty="0" smtClean="0"/>
              <a:t>Osjećam li se sposobnim pomoći ovom klijentu? Dopire li to do njega?</a:t>
            </a:r>
          </a:p>
          <a:p>
            <a:r>
              <a:rPr lang="hr-HR" dirty="0" smtClean="0"/>
              <a:t>Imam li negativne misli o ovom klijentu? Jesam li ih vrednovao i odgovorio na njih?</a:t>
            </a:r>
          </a:p>
          <a:p>
            <a:r>
              <a:rPr lang="hr-HR" dirty="0" smtClean="0"/>
              <a:t>Vidim li probleme u terapijskom savezu kao mogućnost za unapređenje ili kao nevolju?</a:t>
            </a:r>
          </a:p>
          <a:p>
            <a:r>
              <a:rPr lang="hr-HR" dirty="0" smtClean="0"/>
              <a:t>Ostavljam li optimističan dojam glede načina kako terapija može pomoći?</a:t>
            </a:r>
            <a:endParaRPr lang="en-GB" dirty="0"/>
          </a:p>
        </p:txBody>
      </p:sp>
      <p:pic>
        <p:nvPicPr>
          <p:cNvPr id="5" name="Picture 2" descr="E:\radni\KBT\Praktikum II\Predavanja\Therapeutic-Relationship-1024x784.jpg"/>
          <p:cNvPicPr>
            <a:picLocks noChangeAspect="1" noChangeArrowheads="1"/>
          </p:cNvPicPr>
          <p:nvPr/>
        </p:nvPicPr>
        <p:blipFill>
          <a:blip r:embed="rId2"/>
          <a:srcRect l="31014" t="28674" r="34324" b="36918"/>
          <a:stretch>
            <a:fillRect/>
          </a:stretch>
        </p:blipFill>
        <p:spPr bwMode="auto">
          <a:xfrm>
            <a:off x="1785918" y="4827656"/>
            <a:ext cx="2143140" cy="20303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1373</TotalTime>
  <Words>2343</Words>
  <Application>Microsoft Office PowerPoint</Application>
  <PresentationFormat>On-screen Show (4:3)</PresentationFormat>
  <Paragraphs>197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Urban</vt:lpstr>
      <vt:lpstr>Problemi u terapiji</vt:lpstr>
      <vt:lpstr>Problemi u terapiji...</vt:lpstr>
      <vt:lpstr>Otkrivanje postojanja problema</vt:lpstr>
      <vt:lpstr>Konceptualizacija problema</vt:lpstr>
      <vt:lpstr>Problemi se javljaju u kategorijama:</vt:lpstr>
      <vt:lpstr>1. Dijagnosticiranje, konceptualizacija i planiranje tretmana.</vt:lpstr>
      <vt:lpstr>PowerPoint Presentation</vt:lpstr>
      <vt:lpstr>2. Terapijski savez.</vt:lpstr>
      <vt:lpstr>2. Terapijski savez</vt:lpstr>
      <vt:lpstr>3. Strukturiranje i tempo seanse</vt:lpstr>
      <vt:lpstr>Tempo </vt:lpstr>
      <vt:lpstr>4. Upoznavanje klijenta s kognitivnom terapijom</vt:lpstr>
      <vt:lpstr>PowerPoint Presentation</vt:lpstr>
      <vt:lpstr>5. Rad s automatskim mislima</vt:lpstr>
      <vt:lpstr>PowerPoint Presentation</vt:lpstr>
      <vt:lpstr>PowerPoint Presentation</vt:lpstr>
      <vt:lpstr>6. Dostizanje terapijskih ciljeva na i kroz seanse</vt:lpstr>
      <vt:lpstr>PowerPoint Presentation</vt:lpstr>
      <vt:lpstr>PowerPoint Presentation</vt:lpstr>
      <vt:lpstr>7. Klijentovo razumijevanje      sadržaja seanse</vt:lpstr>
      <vt:lpstr>PowerPoint Presentation</vt:lpstr>
      <vt:lpstr>ZASTOJI</vt:lpstr>
      <vt:lpstr>UKLANJANJE PROBLEMA U TERAPIJI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Problemi u terapiji</dc:title>
  <dc:creator>boba</dc:creator>
  <cp:lastModifiedBy>Dragana</cp:lastModifiedBy>
  <cp:revision>67</cp:revision>
  <dcterms:created xsi:type="dcterms:W3CDTF">2016-12-12T17:09:19Z</dcterms:created>
  <dcterms:modified xsi:type="dcterms:W3CDTF">2017-01-08T14:57:28Z</dcterms:modified>
</cp:coreProperties>
</file>