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72" r:id="rId3"/>
    <p:sldId id="273" r:id="rId4"/>
    <p:sldId id="257" r:id="rId5"/>
    <p:sldId id="260" r:id="rId6"/>
    <p:sldId id="258" r:id="rId7"/>
    <p:sldId id="266" r:id="rId8"/>
    <p:sldId id="265" r:id="rId9"/>
    <p:sldId id="264" r:id="rId10"/>
    <p:sldId id="263" r:id="rId11"/>
    <p:sldId id="262" r:id="rId12"/>
    <p:sldId id="261" r:id="rId13"/>
    <p:sldId id="27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46" d="100"/>
          <a:sy n="46" d="100"/>
        </p:scale>
        <p:origin x="-96" y="-8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A5EF-A3C9-4DB0-A534-CC795EF31E71}" type="datetimeFigureOut">
              <a:rPr lang="hr-HR" smtClean="0"/>
              <a:t>7.2.2015.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802D-E7FD-4AF9-9AEF-18D5829C1619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A5EF-A3C9-4DB0-A534-CC795EF31E71}" type="datetimeFigureOut">
              <a:rPr lang="hr-HR" smtClean="0"/>
              <a:t>7.2.2015.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802D-E7FD-4AF9-9AEF-18D5829C161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A5EF-A3C9-4DB0-A534-CC795EF31E71}" type="datetimeFigureOut">
              <a:rPr lang="hr-HR" smtClean="0"/>
              <a:t>7.2.2015.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802D-E7FD-4AF9-9AEF-18D5829C161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A5EF-A3C9-4DB0-A534-CC795EF31E71}" type="datetimeFigureOut">
              <a:rPr lang="hr-HR" smtClean="0"/>
              <a:t>7.2.2015.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802D-E7FD-4AF9-9AEF-18D5829C161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A5EF-A3C9-4DB0-A534-CC795EF31E71}" type="datetimeFigureOut">
              <a:rPr lang="hr-HR" smtClean="0"/>
              <a:t>7.2.2015.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802D-E7FD-4AF9-9AEF-18D5829C1619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A5EF-A3C9-4DB0-A534-CC795EF31E71}" type="datetimeFigureOut">
              <a:rPr lang="hr-HR" smtClean="0"/>
              <a:t>7.2.2015.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802D-E7FD-4AF9-9AEF-18D5829C161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A5EF-A3C9-4DB0-A534-CC795EF31E71}" type="datetimeFigureOut">
              <a:rPr lang="hr-HR" smtClean="0"/>
              <a:t>7.2.2015.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802D-E7FD-4AF9-9AEF-18D5829C161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A5EF-A3C9-4DB0-A534-CC795EF31E71}" type="datetimeFigureOut">
              <a:rPr lang="hr-HR" smtClean="0"/>
              <a:t>7.2.2015.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802D-E7FD-4AF9-9AEF-18D5829C161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A5EF-A3C9-4DB0-A534-CC795EF31E71}" type="datetimeFigureOut">
              <a:rPr lang="hr-HR" smtClean="0"/>
              <a:t>7.2.2015.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802D-E7FD-4AF9-9AEF-18D5829C161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A5EF-A3C9-4DB0-A534-CC795EF31E71}" type="datetimeFigureOut">
              <a:rPr lang="hr-HR" smtClean="0"/>
              <a:t>7.2.2015.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802D-E7FD-4AF9-9AEF-18D5829C1619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C177A5EF-A3C9-4DB0-A534-CC795EF31E71}" type="datetimeFigureOut">
              <a:rPr lang="hr-HR" smtClean="0"/>
              <a:t>7.2.2015.</a:t>
            </a:fld>
            <a:endParaRPr lang="hr-HR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716802D-E7FD-4AF9-9AEF-18D5829C1619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177A5EF-A3C9-4DB0-A534-CC795EF31E71}" type="datetimeFigureOut">
              <a:rPr lang="hr-HR" smtClean="0"/>
              <a:t>7.2.2015.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716802D-E7FD-4AF9-9AEF-18D5829C1619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58975"/>
            <a:ext cx="7772400" cy="1470025"/>
          </a:xfrm>
        </p:spPr>
        <p:txBody>
          <a:bodyPr>
            <a:normAutofit/>
          </a:bodyPr>
          <a:lstStyle/>
          <a:p>
            <a:r>
              <a:rPr lang="hr-HR" dirty="0" smtClean="0"/>
              <a:t>Psihoedukacija o paničnom poremećaju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0192" y="5589240"/>
            <a:ext cx="2408312" cy="625624"/>
          </a:xfrm>
        </p:spPr>
        <p:txBody>
          <a:bodyPr>
            <a:normAutofit/>
          </a:bodyPr>
          <a:lstStyle/>
          <a:p>
            <a:pPr algn="r"/>
            <a:r>
              <a:rPr lang="hr-HR" dirty="0" smtClean="0"/>
              <a:t>Joško Jurman</a:t>
            </a:r>
          </a:p>
          <a:p>
            <a:pPr algn="r"/>
            <a:r>
              <a:rPr lang="hr-HR" dirty="0" smtClean="0"/>
              <a:t>7.02.2015.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1844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Kognitivne distorzije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Možete li se sjetiti o čemu ste razmišljali tijekom svog paničnog napada?</a:t>
            </a:r>
          </a:p>
          <a:p>
            <a:pPr lvl="2"/>
            <a:r>
              <a:rPr lang="hr-HR" dirty="0" smtClean="0"/>
              <a:t>kada ljudi zamijete vlastite tjelesne senzacije</a:t>
            </a:r>
            <a:endParaRPr lang="hr-HR" dirty="0"/>
          </a:p>
          <a:p>
            <a:r>
              <a:rPr lang="hr-HR" dirty="0" smtClean="0"/>
              <a:t>Očekujete li napade panike u budućnosti?</a:t>
            </a:r>
          </a:p>
          <a:p>
            <a:pPr lvl="2"/>
            <a:r>
              <a:rPr lang="hr-HR" dirty="0" smtClean="0"/>
              <a:t>raste vjerojatnost napada panike</a:t>
            </a:r>
            <a:endParaRPr lang="hr-HR" dirty="0"/>
          </a:p>
          <a:p>
            <a:r>
              <a:rPr lang="hr-HR" dirty="0" smtClean="0"/>
              <a:t>Što će se dogoditi ako opet doživite napad panike?</a:t>
            </a:r>
          </a:p>
          <a:p>
            <a:pPr lvl="2"/>
            <a:r>
              <a:rPr lang="hr-HR" dirty="0" smtClean="0"/>
              <a:t>podcjenjivanje sposobnosti suočavanja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3027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Odmažemo li sami sebi ponekad?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Kako to da i dalje vjerujemo da će nam se ono najstrašnije dogoditi?</a:t>
            </a:r>
          </a:p>
          <a:p>
            <a:r>
              <a:rPr lang="hr-HR" dirty="0" smtClean="0"/>
              <a:t>Bitno je i naše ponašanje</a:t>
            </a:r>
            <a:endParaRPr lang="hr-HR" dirty="0"/>
          </a:p>
          <a:p>
            <a:pPr lvl="1"/>
            <a:r>
              <a:rPr lang="hr-HR" dirty="0" smtClean="0"/>
              <a:t>izbjegavanje „opasnih” situacija</a:t>
            </a:r>
          </a:p>
          <a:p>
            <a:pPr lvl="1"/>
            <a:r>
              <a:rPr lang="hr-HR" dirty="0" smtClean="0"/>
              <a:t>bježanje iz „opasnih” situacija</a:t>
            </a:r>
          </a:p>
          <a:p>
            <a:pPr lvl="1"/>
            <a:endParaRPr lang="hr-HR" dirty="0"/>
          </a:p>
          <a:p>
            <a:pPr lvl="1"/>
            <a:endParaRPr lang="hr-HR" dirty="0" smtClean="0"/>
          </a:p>
        </p:txBody>
      </p:sp>
      <p:sp>
        <p:nvSpPr>
          <p:cNvPr id="4" name="Right Arrow 3"/>
          <p:cNvSpPr/>
          <p:nvPr/>
        </p:nvSpPr>
        <p:spPr>
          <a:xfrm>
            <a:off x="1259632" y="5085184"/>
            <a:ext cx="100811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TextBox 4"/>
          <p:cNvSpPr txBox="1"/>
          <p:nvPr/>
        </p:nvSpPr>
        <p:spPr>
          <a:xfrm>
            <a:off x="2483768" y="4752726"/>
            <a:ext cx="44644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Ne naučimo da se katastrofa neće desiti</a:t>
            </a:r>
          </a:p>
          <a:p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337721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 što smo sigurni?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Cloud 3"/>
          <p:cNvSpPr/>
          <p:nvPr/>
        </p:nvSpPr>
        <p:spPr>
          <a:xfrm>
            <a:off x="971600" y="1988840"/>
            <a:ext cx="7200800" cy="417646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TextBox 4"/>
          <p:cNvSpPr txBox="1"/>
          <p:nvPr/>
        </p:nvSpPr>
        <p:spPr>
          <a:xfrm>
            <a:off x="2447764" y="2849783"/>
            <a:ext cx="42484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Od paničnog napada se ne umire.</a:t>
            </a:r>
          </a:p>
          <a:p>
            <a:r>
              <a:rPr lang="hr-HR" sz="2400" dirty="0" smtClean="0"/>
              <a:t>Za vrijeme paničnog napada se ne možemo onesvijestiti.</a:t>
            </a:r>
          </a:p>
          <a:p>
            <a:r>
              <a:rPr lang="hr-HR" sz="2400" dirty="0" smtClean="0"/>
              <a:t>Od paničnog napada nećemo poludjeti.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74313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Kako još bolje razumijeti paniku?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Je li bilo što ostalo nejasno u vezi anksioznosti i nastanka paničnih napada?</a:t>
            </a:r>
          </a:p>
          <a:p>
            <a:endParaRPr lang="hr-HR" dirty="0"/>
          </a:p>
          <a:p>
            <a:r>
              <a:rPr lang="hr-HR" dirty="0" smtClean="0"/>
              <a:t>Kako možemo još bolje razumijeti panični poremećaj?</a:t>
            </a:r>
          </a:p>
          <a:p>
            <a:endParaRPr lang="hr-HR" dirty="0"/>
          </a:p>
          <a:p>
            <a:r>
              <a:rPr lang="hr-HR" dirty="0" smtClean="0"/>
              <a:t>Uloga biblioterapije</a:t>
            </a:r>
          </a:p>
          <a:p>
            <a:pPr lvl="1"/>
            <a:r>
              <a:rPr lang="hr-HR" dirty="0" smtClean="0"/>
              <a:t>Priručnik o razumijevanju panike</a:t>
            </a:r>
          </a:p>
        </p:txBody>
      </p:sp>
    </p:spTree>
    <p:extLst>
      <p:ext uri="{BB962C8B-B14F-4D97-AF65-F5344CB8AC3E}">
        <p14:creationId xmlns:p14="http://schemas.microsoft.com/office/powerpoint/2010/main" val="271865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Otkud ta anksioznost i panika?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Svi smo potomci anksioznih ljudi</a:t>
            </a:r>
          </a:p>
          <a:p>
            <a:pPr lvl="1"/>
            <a:r>
              <a:rPr lang="hr-HR" dirty="0" smtClean="0"/>
              <a:t>evolucija i genetika su odigrale svoju ulogu</a:t>
            </a:r>
          </a:p>
          <a:p>
            <a:pPr lvl="1"/>
            <a:endParaRPr lang="hr-HR" dirty="0"/>
          </a:p>
          <a:p>
            <a:r>
              <a:rPr lang="hr-HR" dirty="0"/>
              <a:t>M</a:t>
            </a:r>
            <a:r>
              <a:rPr lang="hr-HR" dirty="0" smtClean="0"/>
              <a:t>ožete li zamisliti život u potpunosti bez anksioznosti?</a:t>
            </a:r>
          </a:p>
          <a:p>
            <a:pPr lvl="1"/>
            <a:r>
              <a:rPr lang="hr-HR" dirty="0" smtClean="0"/>
              <a:t>što bi se dogodilo?</a:t>
            </a:r>
          </a:p>
          <a:p>
            <a:pPr lvl="1"/>
            <a:endParaRPr lang="hr-HR" dirty="0"/>
          </a:p>
          <a:p>
            <a:pPr marL="457200" lvl="1" indent="0">
              <a:buNone/>
            </a:pPr>
            <a:r>
              <a:rPr lang="hr-HR" dirty="0" smtClean="0"/>
              <a:t> 			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3482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Anksioznost i panika u suvremenom svijetu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Naš mozak ne stigne pratiti razvoj naše okoline</a:t>
            </a:r>
          </a:p>
          <a:p>
            <a:endParaRPr lang="hr-HR" dirty="0"/>
          </a:p>
          <a:p>
            <a:r>
              <a:rPr lang="hr-HR" dirty="0" smtClean="0"/>
              <a:t>I danas </a:t>
            </a:r>
            <a:r>
              <a:rPr lang="hr-HR" smtClean="0"/>
              <a:t>se dešavaju razni </a:t>
            </a:r>
            <a:r>
              <a:rPr lang="hr-HR" dirty="0" smtClean="0"/>
              <a:t>stresni životni događaji</a:t>
            </a:r>
          </a:p>
          <a:p>
            <a:pPr lvl="1"/>
            <a:r>
              <a:rPr lang="hr-HR" dirty="0"/>
              <a:t>a</a:t>
            </a:r>
            <a:r>
              <a:rPr lang="hr-HR" dirty="0" smtClean="0"/>
              <a:t>nksioznost nam ne pomaže uvijek kao prije</a:t>
            </a:r>
          </a:p>
        </p:txBody>
      </p:sp>
    </p:spTree>
    <p:extLst>
      <p:ext uri="{BB962C8B-B14F-4D97-AF65-F5344CB8AC3E}">
        <p14:creationId xmlns:p14="http://schemas.microsoft.com/office/powerpoint/2010/main" val="397101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Zašto osoba doživi prvi napad panike?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1. </a:t>
            </a:r>
            <a:r>
              <a:rPr lang="hr-HR" smtClean="0"/>
              <a:t>iskustvo </a:t>
            </a:r>
            <a:r>
              <a:rPr lang="hr-HR" smtClean="0"/>
              <a:t>panike</a:t>
            </a:r>
          </a:p>
          <a:p>
            <a:endParaRPr lang="hr-HR" dirty="0"/>
          </a:p>
          <a:p>
            <a:r>
              <a:rPr lang="hr-HR" dirty="0"/>
              <a:t>P</a:t>
            </a:r>
            <a:r>
              <a:rPr lang="hr-HR" dirty="0" smtClean="0"/>
              <a:t>ogrešne interpretacije </a:t>
            </a:r>
          </a:p>
          <a:p>
            <a:pPr lvl="1"/>
            <a:r>
              <a:rPr lang="hr-HR" dirty="0" smtClean="0"/>
              <a:t>„Imam infarkt!”, „Poludjet ću!”</a:t>
            </a:r>
          </a:p>
          <a:p>
            <a:pPr lvl="1"/>
            <a:endParaRPr lang="hr-HR" dirty="0"/>
          </a:p>
          <a:p>
            <a:endParaRPr lang="hr-HR" dirty="0" smtClean="0"/>
          </a:p>
        </p:txBody>
      </p:sp>
      <p:sp>
        <p:nvSpPr>
          <p:cNvPr id="4" name="Right Arrow 3"/>
          <p:cNvSpPr/>
          <p:nvPr/>
        </p:nvSpPr>
        <p:spPr>
          <a:xfrm>
            <a:off x="1259632" y="5085184"/>
            <a:ext cx="100811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TextBox 5"/>
          <p:cNvSpPr txBox="1"/>
          <p:nvPr/>
        </p:nvSpPr>
        <p:spPr>
          <a:xfrm>
            <a:off x="2483768" y="4942038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 smtClean="0"/>
              <a:t>Pretjerana budnost</a:t>
            </a:r>
            <a:endParaRPr lang="hr-HR" sz="3600" dirty="0"/>
          </a:p>
        </p:txBody>
      </p:sp>
    </p:spTree>
    <p:extLst>
      <p:ext uri="{BB962C8B-B14F-4D97-AF65-F5344CB8AC3E}">
        <p14:creationId xmlns:p14="http://schemas.microsoft.com/office/powerpoint/2010/main" val="148579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Zašto osoba doživi prvi napad panike?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Nove situacije – opet pogrešno tumačenje</a:t>
            </a:r>
            <a:endParaRPr lang="hr-HR" dirty="0"/>
          </a:p>
        </p:txBody>
      </p:sp>
      <p:sp>
        <p:nvSpPr>
          <p:cNvPr id="4" name="Oval 3"/>
          <p:cNvSpPr/>
          <p:nvPr/>
        </p:nvSpPr>
        <p:spPr>
          <a:xfrm>
            <a:off x="2087724" y="2564904"/>
            <a:ext cx="4968552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TextBox 4"/>
          <p:cNvSpPr txBox="1"/>
          <p:nvPr/>
        </p:nvSpPr>
        <p:spPr>
          <a:xfrm>
            <a:off x="3029638" y="3044279"/>
            <a:ext cx="30963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4400" dirty="0" smtClean="0"/>
              <a:t>Lažni alarm!</a:t>
            </a:r>
            <a:endParaRPr lang="hr-HR" sz="4400" dirty="0"/>
          </a:p>
        </p:txBody>
      </p:sp>
      <p:sp>
        <p:nvSpPr>
          <p:cNvPr id="7" name="Right Arrow 6"/>
          <p:cNvSpPr/>
          <p:nvPr/>
        </p:nvSpPr>
        <p:spPr>
          <a:xfrm>
            <a:off x="1259632" y="5085184"/>
            <a:ext cx="100811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TextBox 7"/>
          <p:cNvSpPr txBox="1"/>
          <p:nvPr/>
        </p:nvSpPr>
        <p:spPr>
          <a:xfrm>
            <a:off x="2483768" y="4942038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 smtClean="0"/>
              <a:t>Novi panični napad</a:t>
            </a:r>
            <a:endParaRPr lang="hr-HR" sz="3600" dirty="0"/>
          </a:p>
        </p:txBody>
      </p:sp>
    </p:spTree>
    <p:extLst>
      <p:ext uri="{BB962C8B-B14F-4D97-AF65-F5344CB8AC3E}">
        <p14:creationId xmlns:p14="http://schemas.microsoft.com/office/powerpoint/2010/main" val="299906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Zašto se to baš meni događa?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Bitna je naša biologija i okolina</a:t>
            </a:r>
          </a:p>
          <a:p>
            <a:pPr lvl="1"/>
            <a:r>
              <a:rPr lang="hr-HR" dirty="0" smtClean="0"/>
              <a:t>biološka ranjivost + stres</a:t>
            </a:r>
          </a:p>
          <a:p>
            <a:pPr marL="457200" lvl="1" indent="0">
              <a:buNone/>
            </a:pPr>
            <a:endParaRPr lang="hr-HR" dirty="0" smtClean="0"/>
          </a:p>
          <a:p>
            <a:pPr lvl="1"/>
            <a:r>
              <a:rPr lang="hr-HR" dirty="0" smtClean="0"/>
              <a:t>psihološka ranjivost  + strah od budućih napada</a:t>
            </a:r>
            <a:endParaRPr lang="hr-HR" dirty="0"/>
          </a:p>
        </p:txBody>
      </p:sp>
      <p:sp>
        <p:nvSpPr>
          <p:cNvPr id="4" name="Right Arrow 3"/>
          <p:cNvSpPr/>
          <p:nvPr/>
        </p:nvSpPr>
        <p:spPr>
          <a:xfrm>
            <a:off x="1259632" y="5085184"/>
            <a:ext cx="100811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TextBox 4"/>
          <p:cNvSpPr txBox="1"/>
          <p:nvPr/>
        </p:nvSpPr>
        <p:spPr>
          <a:xfrm>
            <a:off x="2483768" y="4863015"/>
            <a:ext cx="44644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osoba nauči postati ustrašena zbog tjelesnih znakova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99710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Zašto se to baš meni događa?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Bitno je i kako razmišljamo (kognitivni činitelji)</a:t>
            </a:r>
          </a:p>
          <a:p>
            <a:pPr lvl="1"/>
            <a:r>
              <a:rPr lang="hr-HR" dirty="0" smtClean="0"/>
              <a:t>krive kognitivne procjene – mogu se javiti u različitim situacijama</a:t>
            </a:r>
          </a:p>
          <a:p>
            <a:pPr lvl="1"/>
            <a:r>
              <a:rPr lang="hr-HR" dirty="0" smtClean="0"/>
              <a:t>javljaju se simptomi slični paničnom napadu</a:t>
            </a:r>
          </a:p>
        </p:txBody>
      </p:sp>
      <p:sp>
        <p:nvSpPr>
          <p:cNvPr id="4" name="Right Arrow 3"/>
          <p:cNvSpPr/>
          <p:nvPr/>
        </p:nvSpPr>
        <p:spPr>
          <a:xfrm>
            <a:off x="1259632" y="5085184"/>
            <a:ext cx="100811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TextBox 4"/>
          <p:cNvSpPr txBox="1"/>
          <p:nvPr/>
        </p:nvSpPr>
        <p:spPr>
          <a:xfrm>
            <a:off x="2483768" y="4942038"/>
            <a:ext cx="446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Stvaranje zlokobnog kruga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218365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Kako se održava zlokobni krug?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Podražaji se pogrešno tumače </a:t>
            </a:r>
          </a:p>
          <a:p>
            <a:pPr lvl="2"/>
            <a:r>
              <a:rPr lang="hr-HR" dirty="0" smtClean="0"/>
              <a:t>„Srce mi lupa, sigurno ću imati napad panike.”</a:t>
            </a:r>
          </a:p>
          <a:p>
            <a:pPr lvl="2"/>
            <a:endParaRPr lang="hr-HR" dirty="0"/>
          </a:p>
          <a:p>
            <a:r>
              <a:rPr lang="hr-HR" dirty="0" smtClean="0"/>
              <a:t>Strah potiče zastrašujuće simptome</a:t>
            </a:r>
          </a:p>
          <a:p>
            <a:pPr lvl="2"/>
            <a:r>
              <a:rPr lang="hr-HR" dirty="0" smtClean="0"/>
              <a:t>npr. srce nam još brže lupa, disanje se ubrzava</a:t>
            </a:r>
          </a:p>
          <a:p>
            <a:pPr lvl="2"/>
            <a:endParaRPr lang="hr-HR" dirty="0"/>
          </a:p>
          <a:p>
            <a:r>
              <a:rPr lang="hr-HR" dirty="0" smtClean="0"/>
              <a:t>Ponovno katastrofično tumačenje...</a:t>
            </a:r>
          </a:p>
          <a:p>
            <a:pPr lvl="2"/>
            <a:r>
              <a:rPr lang="hr-HR" dirty="0" smtClean="0"/>
              <a:t>„Imat ću infarkt!”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8970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Posljedice?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Explosion 1 4"/>
          <p:cNvSpPr/>
          <p:nvPr/>
        </p:nvSpPr>
        <p:spPr>
          <a:xfrm>
            <a:off x="899592" y="1772816"/>
            <a:ext cx="7344816" cy="453650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TextBox 5"/>
          <p:cNvSpPr txBox="1"/>
          <p:nvPr/>
        </p:nvSpPr>
        <p:spPr>
          <a:xfrm>
            <a:off x="2339752" y="3573016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 smtClean="0"/>
              <a:t>Novi panični napad</a:t>
            </a:r>
            <a:endParaRPr lang="hr-HR" sz="3600" dirty="0"/>
          </a:p>
        </p:txBody>
      </p:sp>
    </p:spTree>
    <p:extLst>
      <p:ext uri="{BB962C8B-B14F-4D97-AF65-F5344CB8AC3E}">
        <p14:creationId xmlns:p14="http://schemas.microsoft.com/office/powerpoint/2010/main" val="287559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115</TotalTime>
  <Words>377</Words>
  <Application>Microsoft Office PowerPoint</Application>
  <PresentationFormat>On-screen Show (4:3)</PresentationFormat>
  <Paragraphs>72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Module</vt:lpstr>
      <vt:lpstr>Psihoedukacija o paničnom poremećaju</vt:lpstr>
      <vt:lpstr>Otkud ta anksioznost i panika?</vt:lpstr>
      <vt:lpstr>Anksioznost i panika u suvremenom svijetu</vt:lpstr>
      <vt:lpstr>Zašto osoba doživi prvi napad panike?</vt:lpstr>
      <vt:lpstr>Zašto osoba doživi prvi napad panike?</vt:lpstr>
      <vt:lpstr>Zašto se to baš meni događa?</vt:lpstr>
      <vt:lpstr>Zašto se to baš meni događa?</vt:lpstr>
      <vt:lpstr>Kako se održava zlokobni krug?</vt:lpstr>
      <vt:lpstr>Posljedice?</vt:lpstr>
      <vt:lpstr>Kognitivne distorzije</vt:lpstr>
      <vt:lpstr>Odmažemo li sami sebi ponekad?</vt:lpstr>
      <vt:lpstr>U što smo sigurni?</vt:lpstr>
      <vt:lpstr>Kako još bolje razumijeti paniku?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Psihoedukacija o paničnom poremećaju</dc:title>
  <dc:creator>HUBIKOT</dc:creator>
  <cp:lastModifiedBy>HUBIKOT</cp:lastModifiedBy>
  <cp:revision>13</cp:revision>
  <dcterms:created xsi:type="dcterms:W3CDTF">2015-01-30T12:13:35Z</dcterms:created>
  <dcterms:modified xsi:type="dcterms:W3CDTF">2015-02-07T07:45:32Z</dcterms:modified>
</cp:coreProperties>
</file>