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F490A1F-FAB8-4B1A-B43F-E1F75B264954}" type="datetimeFigureOut">
              <a:rPr lang="hr-HR" smtClean="0"/>
              <a:pPr/>
              <a:t>30.11.2016.</a:t>
            </a:fld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59A23B0-9449-4321-81E3-E7A09AAD2D69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Razvijanje i korištenje terapijske suradnje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3848" y="5517232"/>
            <a:ext cx="5768146" cy="1070992"/>
          </a:xfrm>
        </p:spPr>
        <p:txBody>
          <a:bodyPr/>
          <a:lstStyle/>
          <a:p>
            <a:r>
              <a:rPr lang="hr-HR" dirty="0" smtClean="0"/>
              <a:t>Anita Romčević, mag. psych.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839861"/>
          </a:xfrm>
        </p:spPr>
        <p:txBody>
          <a:bodyPr>
            <a:normAutofit lnSpcReduction="10000"/>
          </a:bodyPr>
          <a:lstStyle/>
          <a:p>
            <a:r>
              <a:rPr lang="hr-HR" sz="2800" dirty="0" smtClean="0"/>
              <a:t>Učinkovita kognitivna terapija zahtjeva dobru terapijsku suradnju</a:t>
            </a:r>
          </a:p>
          <a:p>
            <a:endParaRPr lang="hr-HR" sz="2800" dirty="0" smtClean="0"/>
          </a:p>
          <a:p>
            <a:r>
              <a:rPr lang="hr-HR" sz="2800" dirty="0" smtClean="0"/>
              <a:t>Kod nekih pacijenata je vrlo lako razviti dobru suradnju dok je kod drugih to puno teže</a:t>
            </a:r>
          </a:p>
          <a:p>
            <a:pPr>
              <a:buNone/>
            </a:pPr>
            <a:endParaRPr lang="hr-HR" sz="2800" dirty="0" smtClean="0"/>
          </a:p>
          <a:p>
            <a:pPr>
              <a:buNone/>
            </a:pPr>
            <a:r>
              <a:rPr lang="hr-HR" sz="2800" dirty="0" smtClean="0"/>
              <a:t>“Moj će terapeut biti vjerojatno pun razumijevanja.”, “Moći ću raditi što mi terapeut kaže.”, “Zbog terapije ću se osjećati bolje.”</a:t>
            </a:r>
          </a:p>
          <a:p>
            <a:pPr>
              <a:buNone/>
            </a:pPr>
            <a:endParaRPr lang="hr-HR" sz="2800" dirty="0" smtClean="0"/>
          </a:p>
          <a:p>
            <a:pPr>
              <a:buNone/>
            </a:pPr>
            <a:endParaRPr lang="hr-HR" sz="2800" dirty="0" smtClean="0"/>
          </a:p>
          <a:p>
            <a:pPr>
              <a:buNone/>
            </a:pPr>
            <a:r>
              <a:rPr lang="hr-HR" sz="2800" dirty="0" smtClean="0"/>
              <a:t>“Moj će me terapeut povrijediti.”, “Bit ću neuspješan.”, “Zbog terapije ću se osjećati gore.”</a:t>
            </a:r>
          </a:p>
          <a:p>
            <a:pPr>
              <a:buNone/>
            </a:pPr>
            <a:endParaRPr lang="hr-HR" sz="2800" dirty="0" smtClean="0"/>
          </a:p>
          <a:p>
            <a:pPr>
              <a:buNone/>
            </a:pPr>
            <a:endParaRPr lang="hr-HR" sz="2800" dirty="0"/>
          </a:p>
        </p:txBody>
      </p:sp>
      <p:sp>
        <p:nvSpPr>
          <p:cNvPr id="4" name="Smiley Face 3"/>
          <p:cNvSpPr/>
          <p:nvPr/>
        </p:nvSpPr>
        <p:spPr>
          <a:xfrm>
            <a:off x="7956376" y="3429000"/>
            <a:ext cx="648072" cy="57606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1026" name="Picture 2" descr="Slikovni rezultat za green sad fa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517232"/>
            <a:ext cx="1114558" cy="10793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843808" y="2276872"/>
            <a:ext cx="2808312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3203848" y="2708920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Strategije za razvijanje terapijske suradnje</a:t>
            </a:r>
            <a:endParaRPr lang="hr-HR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1979712" y="1340768"/>
            <a:ext cx="1080120" cy="12241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5652120" y="1484784"/>
            <a:ext cx="864096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1691680" y="3861048"/>
            <a:ext cx="1152128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11960" y="4293096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580112" y="4005064"/>
            <a:ext cx="122413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971600" y="54868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Aktivna suradnja s pacijentom</a:t>
            </a:r>
            <a:endParaRPr lang="hr-HR" dirty="0"/>
          </a:p>
        </p:txBody>
      </p:sp>
      <p:sp>
        <p:nvSpPr>
          <p:cNvPr id="18" name="TextBox 17"/>
          <p:cNvSpPr txBox="1"/>
          <p:nvPr/>
        </p:nvSpPr>
        <p:spPr>
          <a:xfrm>
            <a:off x="6156176" y="69269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Empatija, brižnost i razumijevanje</a:t>
            </a:r>
            <a:endParaRPr lang="hr-HR" dirty="0"/>
          </a:p>
        </p:txBody>
      </p:sp>
      <p:sp>
        <p:nvSpPr>
          <p:cNvPr id="19" name="TextBox 18"/>
          <p:cNvSpPr txBox="1"/>
          <p:nvPr/>
        </p:nvSpPr>
        <p:spPr>
          <a:xfrm>
            <a:off x="539552" y="47251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Prilagođavanje terapijskog stila</a:t>
            </a:r>
            <a:endParaRPr lang="hr-HR" dirty="0"/>
          </a:p>
        </p:txBody>
      </p:sp>
      <p:sp>
        <p:nvSpPr>
          <p:cNvPr id="20" name="TextBox 19"/>
          <p:cNvSpPr txBox="1"/>
          <p:nvPr/>
        </p:nvSpPr>
        <p:spPr>
          <a:xfrm>
            <a:off x="3347864" y="5589240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Ublažavanje uznemirenosti</a:t>
            </a:r>
            <a:endParaRPr lang="hr-HR" dirty="0"/>
          </a:p>
        </p:txBody>
      </p:sp>
      <p:sp>
        <p:nvSpPr>
          <p:cNvPr id="21" name="TextBox 20"/>
          <p:cNvSpPr txBox="1"/>
          <p:nvPr/>
        </p:nvSpPr>
        <p:spPr>
          <a:xfrm>
            <a:off x="6588224" y="4869160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Povratne informacije</a:t>
            </a:r>
            <a:endParaRPr lang="hr-HR" dirty="0"/>
          </a:p>
        </p:txBody>
      </p:sp>
      <p:pic>
        <p:nvPicPr>
          <p:cNvPr id="7172" name="Picture 4" descr="Slikovni rezultat za psychothera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348880"/>
            <a:ext cx="2448272" cy="1632181"/>
          </a:xfrm>
          <a:prstGeom prst="rect">
            <a:avLst/>
          </a:prstGeom>
          <a:noFill/>
        </p:spPr>
      </p:pic>
      <p:pic>
        <p:nvPicPr>
          <p:cNvPr id="7174" name="Picture 6" descr="Slikovni rezultat za psychotherap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2204864"/>
            <a:ext cx="2376264" cy="15730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7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3600" dirty="0" smtClean="0"/>
              <a:t>Identificiranje i rješavanje problema vezanih uz terapijsku suradnju</a:t>
            </a:r>
            <a:endParaRPr lang="hr-H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95111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hr-HR" dirty="0" smtClean="0"/>
              <a:t>Identificiranje problema</a:t>
            </a:r>
          </a:p>
          <a:p>
            <a:pPr marL="514350" indent="-514350">
              <a:buFontTx/>
              <a:buChar char="-"/>
            </a:pPr>
            <a:r>
              <a:rPr lang="hr-HR" sz="2800" dirty="0" smtClean="0"/>
              <a:t>ponekad očiti (laganje, ispitivanje stručnosti terapeuta), a ponekad jedva primjetni (oklijevanje, uznemirenost)</a:t>
            </a:r>
          </a:p>
          <a:p>
            <a:pPr marL="514350" indent="-514350">
              <a:buFontTx/>
              <a:buChar char="-"/>
            </a:pPr>
            <a:r>
              <a:rPr lang="hr-HR" sz="2800" dirty="0" smtClean="0"/>
              <a:t>“ Kako se sada osjećate?”, “Što vam je sada prošlo kroz glavu?”</a:t>
            </a:r>
          </a:p>
          <a:p>
            <a:pPr marL="514350" indent="-514350">
              <a:buNone/>
            </a:pPr>
            <a:r>
              <a:rPr lang="hr-HR" sz="2800" dirty="0" smtClean="0"/>
              <a:t>2. Konceptualizacija problema i planiranje strategija</a:t>
            </a:r>
          </a:p>
          <a:p>
            <a:pPr marL="514350" indent="-514350">
              <a:buFontTx/>
              <a:buChar char="-"/>
            </a:pPr>
            <a:r>
              <a:rPr lang="hr-HR" sz="2800" dirty="0" smtClean="0"/>
              <a:t>procijeniti je li problem bolje ignorirati, iznijeti poslije ili odmah</a:t>
            </a:r>
          </a:p>
          <a:p>
            <a:pPr marL="514350" indent="-514350">
              <a:buFontTx/>
              <a:buChar char="-"/>
            </a:pPr>
            <a:r>
              <a:rPr lang="hr-HR" sz="2800" dirty="0" smtClean="0"/>
              <a:t>HITNO!</a:t>
            </a:r>
            <a:endParaRPr lang="hr-HR" sz="2800" dirty="0"/>
          </a:p>
        </p:txBody>
      </p:sp>
      <p:sp>
        <p:nvSpPr>
          <p:cNvPr id="4" name="Right Arrow 3"/>
          <p:cNvSpPr/>
          <p:nvPr/>
        </p:nvSpPr>
        <p:spPr>
          <a:xfrm>
            <a:off x="2483768" y="6093296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 smtClean="0"/>
          </a:p>
          <a:p>
            <a:pPr algn="ctr"/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6093296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Ljutnja na terapeuta, visoka anksioznost, dominacija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48680"/>
            <a:ext cx="7772400" cy="576064"/>
          </a:xfrm>
        </p:spPr>
        <p:txBody>
          <a:bodyPr/>
          <a:lstStyle/>
          <a:p>
            <a:pPr algn="ctr"/>
            <a:r>
              <a:rPr lang="hr-HR" dirty="0" smtClean="0"/>
              <a:t>- Važno konceptualizirati zašto se problem javio -</a:t>
            </a:r>
            <a:endParaRPr lang="hr-HR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907704" y="1268760"/>
            <a:ext cx="792088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6084168" y="1268760"/>
            <a:ext cx="1008112" cy="15121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lowchart: Alternate Process 7"/>
          <p:cNvSpPr/>
          <p:nvPr/>
        </p:nvSpPr>
        <p:spPr>
          <a:xfrm>
            <a:off x="539552" y="3068960"/>
            <a:ext cx="2448272" cy="115212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Terapeutova pogreška</a:t>
            </a:r>
            <a:endParaRPr lang="hr-HR" dirty="0"/>
          </a:p>
        </p:txBody>
      </p:sp>
      <p:sp>
        <p:nvSpPr>
          <p:cNvPr id="9" name="Flowchart: Alternate Process 8"/>
          <p:cNvSpPr/>
          <p:nvPr/>
        </p:nvSpPr>
        <p:spPr>
          <a:xfrm>
            <a:off x="6084168" y="2996952"/>
            <a:ext cx="2448272" cy="12241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Pacijentova vjerovanja</a:t>
            </a:r>
            <a:endParaRPr lang="hr-HR" dirty="0"/>
          </a:p>
        </p:txBody>
      </p:sp>
      <p:sp>
        <p:nvSpPr>
          <p:cNvPr id="10" name="TextBox 9"/>
          <p:cNvSpPr txBox="1"/>
          <p:nvPr/>
        </p:nvSpPr>
        <p:spPr>
          <a:xfrm>
            <a:off x="899592" y="479715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Preslušavanje</a:t>
            </a:r>
          </a:p>
          <a:p>
            <a:r>
              <a:rPr lang="hr-HR" dirty="0" smtClean="0"/>
              <a:t>Isprika</a:t>
            </a:r>
            <a:endParaRPr lang="hr-HR" dirty="0"/>
          </a:p>
        </p:txBody>
      </p:sp>
      <p:sp>
        <p:nvSpPr>
          <p:cNvPr id="11" name="TextBox 10"/>
          <p:cNvSpPr txBox="1"/>
          <p:nvPr/>
        </p:nvSpPr>
        <p:spPr>
          <a:xfrm>
            <a:off x="6228184" y="4509120"/>
            <a:ext cx="25202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Odrediti ometajuća vjerovanja</a:t>
            </a:r>
          </a:p>
          <a:p>
            <a:r>
              <a:rPr lang="hr-HR" dirty="0" smtClean="0"/>
              <a:t>Konceptualizacija</a:t>
            </a:r>
          </a:p>
          <a:p>
            <a:r>
              <a:rPr lang="hr-HR" dirty="0" smtClean="0"/>
              <a:t>Testiranje i rad na vjerovanjima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9" grpId="0" animBg="1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772400" cy="1096382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Terapijska suradnja kao sredstvo postizanja terapijskih ciljeva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56792"/>
            <a:ext cx="7772400" cy="4968552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hr-HR" dirty="0" smtClean="0"/>
              <a:t> mnogo je strategija koje terapeuti mogu koristiti kako bi pojačali suradnju i istovremeno ostvarili i terapijske ciljeve</a:t>
            </a:r>
          </a:p>
          <a:p>
            <a:pPr algn="l">
              <a:buFontTx/>
              <a:buChar char="-"/>
            </a:pPr>
            <a:r>
              <a:rPr lang="hr-HR" dirty="0" smtClean="0"/>
              <a:t> osiguravanje pozitivnog terapijskog iskustva, rad na problemima terapijske suradnje te generalizacija onoga što je pacijent naučio i na druge važne odnose u životu</a:t>
            </a:r>
          </a:p>
          <a:p>
            <a:pPr algn="l">
              <a:buFontTx/>
              <a:buChar char="-"/>
            </a:pPr>
            <a:r>
              <a:rPr lang="hr-HR" dirty="0" smtClean="0"/>
              <a:t>Terapeuti mogu pomoći pacijentima jačati pozitivnije viđenje sebe i drugih na mnogo načina:</a:t>
            </a:r>
          </a:p>
          <a:p>
            <a:pPr algn="l"/>
            <a:r>
              <a:rPr lang="hr-HR" dirty="0" smtClean="0">
                <a:solidFill>
                  <a:schemeClr val="accent6">
                    <a:lumMod val="75000"/>
                  </a:schemeClr>
                </a:solidFill>
              </a:rPr>
              <a:t>1. Pozitivno osnaživanje </a:t>
            </a:r>
            <a:r>
              <a:rPr lang="hr-HR" dirty="0" smtClean="0"/>
              <a:t>– traže od pacijenta da kaže koje su se pozitivne stvari dogodile </a:t>
            </a:r>
          </a:p>
          <a:p>
            <a:pPr algn="l"/>
            <a:r>
              <a:rPr lang="hr-HR" dirty="0" smtClean="0"/>
              <a:t>  </a:t>
            </a:r>
            <a:r>
              <a:rPr lang="hr-HR" i="1" dirty="0" smtClean="0"/>
              <a:t>npr. “Drago mi je što ste otišli na zabavu i dobro se proveli.”</a:t>
            </a:r>
          </a:p>
          <a:p>
            <a:pPr algn="l"/>
            <a:r>
              <a:rPr lang="hr-HR" i="1" dirty="0" smtClean="0"/>
              <a:t>            “Nadam se da ste ponosni na sebe što ste mogli odraditi          ispite.”</a:t>
            </a:r>
          </a:p>
          <a:p>
            <a:pPr algn="l"/>
            <a:r>
              <a:rPr lang="hr-HR" i="1" dirty="0" smtClean="0"/>
              <a:t>            “Kako divno što ste pomogli susjedu kad je trebalo.”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6785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2. Samootkrivanje </a:t>
            </a:r>
            <a:r>
              <a:rPr lang="hr-HR" sz="2000" dirty="0" smtClean="0"/>
              <a:t>– iznošenje kako se terapeut nosio s nekim sličnim problemom</a:t>
            </a:r>
          </a:p>
          <a:p>
            <a:pPr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3. Ravnoteža u terapijskom odnosu </a:t>
            </a:r>
            <a:r>
              <a:rPr lang="hr-HR" sz="2000" dirty="0" smtClean="0"/>
              <a:t>– kod onih koji se osjećaju podređeno; tražiti od njih neke savjete i potvrđivati njihovu vrijednost</a:t>
            </a:r>
          </a:p>
          <a:p>
            <a:pPr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4. Neslaganje s pacijentovim negativnim vjerovanjima</a:t>
            </a:r>
          </a:p>
          <a:p>
            <a:pPr>
              <a:buNone/>
            </a:pPr>
            <a:r>
              <a:rPr lang="hr-HR" sz="2000" dirty="0" smtClean="0"/>
              <a:t>    “</a:t>
            </a:r>
            <a:r>
              <a:rPr lang="hr-HR" sz="2000" i="1" dirty="0" smtClean="0"/>
              <a:t>Vi možete misliti da ste loši zbog odnosa s ocem, ali želim da znate kako ja uopće ne vjerujem da ste loši.”</a:t>
            </a:r>
          </a:p>
          <a:p>
            <a:pPr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5. Izravno izražavanje empatije i brižnosti</a:t>
            </a:r>
          </a:p>
          <a:p>
            <a:pPr>
              <a:buNone/>
            </a:pPr>
            <a:r>
              <a:rPr lang="hr-HR" sz="2000" dirty="0" smtClean="0"/>
              <a:t>    </a:t>
            </a:r>
            <a:r>
              <a:rPr lang="hr-HR" sz="2000" i="1" dirty="0" smtClean="0"/>
              <a:t>“Jako mi je žao što vam se to dogodilo. Nitko, a najmanje vi, ne zaslužuje takvo što.”</a:t>
            </a:r>
          </a:p>
          <a:p>
            <a:pPr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6. Žaljenje zbog terapijskih ograničenja</a:t>
            </a:r>
          </a:p>
          <a:p>
            <a:pPr>
              <a:buNone/>
            </a:pPr>
            <a:r>
              <a:rPr lang="hr-HR" sz="2000" i="1" dirty="0" smtClean="0"/>
              <a:t>     “Žao mi je što ne mogu za vas učiniti više, voljela bi da imam moć maknuti vašu bol. Ipak bih voljela vidjeti što možemo učiniti kako bi tu bol umanjili.”</a:t>
            </a:r>
          </a:p>
          <a:p>
            <a:pPr>
              <a:buNone/>
            </a:pPr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</a:rPr>
              <a:t>7. Izražavanje povezanosti s pacijentom</a:t>
            </a:r>
          </a:p>
          <a:p>
            <a:pPr>
              <a:buNone/>
            </a:pPr>
            <a:r>
              <a:rPr lang="hr-HR" sz="2000" dirty="0" smtClean="0"/>
              <a:t>    “</a:t>
            </a:r>
            <a:r>
              <a:rPr lang="hr-HR" sz="2000" i="1" dirty="0" smtClean="0"/>
              <a:t>Razmišljala sam o vama ovaj tjedan i palo mi je na pamet kako bi moglo pomoći ako u ovoj seansi...”</a:t>
            </a:r>
            <a:endParaRPr lang="hr-HR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1058562"/>
          </a:xfrm>
        </p:spPr>
        <p:txBody>
          <a:bodyPr/>
          <a:lstStyle/>
          <a:p>
            <a:pPr algn="ctr"/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844824"/>
            <a:ext cx="7772400" cy="2736304"/>
          </a:xfrm>
        </p:spPr>
        <p:txBody>
          <a:bodyPr/>
          <a:lstStyle/>
          <a:p>
            <a:pPr algn="l">
              <a:buFontTx/>
              <a:buChar char="-"/>
            </a:pPr>
            <a:r>
              <a:rPr lang="hr-HR" dirty="0" smtClean="0"/>
              <a:t>većina pacijenata nema teškoća u razvijanju suradnje sa svojim terapeutom</a:t>
            </a:r>
          </a:p>
          <a:p>
            <a:pPr algn="l">
              <a:buFontTx/>
              <a:buChar char="-"/>
            </a:pPr>
            <a:r>
              <a:rPr lang="hr-HR" dirty="0" smtClean="0"/>
              <a:t>- važno je biti spreman na različite situacije u kojima terapijska suradnja može biti ugrožena</a:t>
            </a:r>
          </a:p>
          <a:p>
            <a:pPr algn="l">
              <a:buFontTx/>
              <a:buChar char="-"/>
            </a:pPr>
            <a:r>
              <a:rPr lang="hr-HR" dirty="0" smtClean="0"/>
              <a:t>- važno je konceptualizirati problem te utvrditi uzrok</a:t>
            </a:r>
          </a:p>
          <a:p>
            <a:pPr algn="l">
              <a:buFontTx/>
              <a:buChar char="-"/>
            </a:pPr>
            <a:r>
              <a:rPr lang="hr-HR" dirty="0" smtClean="0"/>
              <a:t>- koristiti strategije koje mogu učvrstiti i poboljšati terapijsku suradnju</a:t>
            </a:r>
            <a:endParaRPr lang="hr-HR" dirty="0"/>
          </a:p>
        </p:txBody>
      </p:sp>
      <p:pic>
        <p:nvPicPr>
          <p:cNvPr id="2050" name="Picture 2" descr="Slikovni rezultat za psihoterapij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05064"/>
            <a:ext cx="2736304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122</TotalTime>
  <Words>533</Words>
  <Application>Microsoft Office PowerPoint</Application>
  <PresentationFormat>Prikaz na zaslonu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2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1" baseType="lpstr">
      <vt:lpstr>Rockwell</vt:lpstr>
      <vt:lpstr>Wingdings 2</vt:lpstr>
      <vt:lpstr>Foundry</vt:lpstr>
      <vt:lpstr>Razvijanje i korištenje terapijske suradnje</vt:lpstr>
      <vt:lpstr>PowerPointova prezentacija</vt:lpstr>
      <vt:lpstr>PowerPointova prezentacija</vt:lpstr>
      <vt:lpstr>Identificiranje i rješavanje problema vezanih uz terapijsku suradnju</vt:lpstr>
      <vt:lpstr>PowerPointova prezentacija</vt:lpstr>
      <vt:lpstr>Terapijska suradnja kao sredstvo postizanja terapijskih ciljeva</vt:lpstr>
      <vt:lpstr>PowerPointova prezentacija</vt:lpstr>
      <vt:lpstr>Zaključak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Razvijanje i korištenje terapijske suradnje</dc:title>
  <dc:creator>Anita Romcevic</dc:creator>
  <cp:lastModifiedBy>Milica Kolundzija</cp:lastModifiedBy>
  <cp:revision>24</cp:revision>
  <dcterms:created xsi:type="dcterms:W3CDTF">2016-11-25T17:12:22Z</dcterms:created>
  <dcterms:modified xsi:type="dcterms:W3CDTF">2016-11-30T07:49:08Z</dcterms:modified>
</cp:coreProperties>
</file>