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10.12.2016.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2FA58-E3C6-4BF8-B248-C199FCEC87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472610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10.12.2016.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D794B-E61B-42F0-AE68-051356CD21C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720582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D794B-E61B-42F0-AE68-051356CD21C4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10.12.2016.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413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E1F7E-1064-4F11-A03B-F1DB0C783B12}" type="datetimeFigureOut">
              <a:rPr lang="hr-HR" smtClean="0"/>
              <a:pPr/>
              <a:t>9.12.2016.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7D3B3-1E7C-4942-B326-3DD2F0855455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4632" cy="2475706"/>
          </a:xfrm>
        </p:spPr>
        <p:txBody>
          <a:bodyPr>
            <a:noAutofit/>
          </a:bodyPr>
          <a:lstStyle/>
          <a:p>
            <a:r>
              <a:rPr lang="hr-HR" sz="6000" dirty="0" smtClean="0"/>
              <a:t>Razvijanje i korištenje terapijske suradnje</a:t>
            </a:r>
            <a:endParaRPr lang="hr-HR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4000" dirty="0" smtClean="0">
                <a:solidFill>
                  <a:schemeClr val="tx1"/>
                </a:solidFill>
              </a:rPr>
              <a:t>Linda Rossini Gajšak</a:t>
            </a:r>
          </a:p>
          <a:p>
            <a:r>
              <a:rPr lang="hr-HR" sz="4000" dirty="0" smtClean="0">
                <a:solidFill>
                  <a:schemeClr val="tx1"/>
                </a:solidFill>
              </a:rPr>
              <a:t>Praktikum 2, Grupa ZG D, Zagreb, 10.12.2016.</a:t>
            </a:r>
            <a:endParaRPr lang="hr-HR" sz="4000" dirty="0">
              <a:solidFill>
                <a:schemeClr val="tx1"/>
              </a:solidFill>
            </a:endParaRPr>
          </a:p>
        </p:txBody>
      </p:sp>
      <p:pic>
        <p:nvPicPr>
          <p:cNvPr id="20482" name="Picture 2" descr="Image result for hubik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0"/>
            <a:ext cx="2924175" cy="156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TERAPIJSKA SURADNJA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r-HR" sz="4600" b="1" dirty="0" smtClean="0"/>
              <a:t>= </a:t>
            </a:r>
            <a:r>
              <a:rPr lang="hr-HR" sz="4200" b="1" dirty="0" smtClean="0"/>
              <a:t>ČIMBENIK PROMJENE</a:t>
            </a:r>
            <a:endParaRPr lang="hr-HR" sz="4200" b="1" dirty="0"/>
          </a:p>
        </p:txBody>
      </p:sp>
      <p:pic>
        <p:nvPicPr>
          <p:cNvPr id="1026" name="Picture 2" descr="C:\Users\Roland\Desktop\humani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605022"/>
            <a:ext cx="5400600" cy="41201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Aspekti terapijske suradnje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1. Klijentova predviđanja o tretmanu</a:t>
            </a:r>
          </a:p>
          <a:p>
            <a:r>
              <a:rPr lang="hr-HR" dirty="0" smtClean="0"/>
              <a:t>2. Osnovne strategije za razvijanje terapijske suradnje</a:t>
            </a:r>
          </a:p>
          <a:p>
            <a:r>
              <a:rPr lang="hr-HR" dirty="0" smtClean="0"/>
              <a:t>3. Identificiranje i rješavanje problema suradnje</a:t>
            </a:r>
          </a:p>
          <a:p>
            <a:r>
              <a:rPr lang="hr-HR" dirty="0" smtClean="0"/>
              <a:t>4. Kako se služiti terapijskom suradnjom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Klijentova predviđanja o tretmanu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Optimistično gledište</a:t>
            </a:r>
          </a:p>
          <a:p>
            <a:pPr lvl="1"/>
            <a:r>
              <a:rPr lang="hr-HR" dirty="0" smtClean="0"/>
              <a:t>“terapeut će biti pun razumijevanja”</a:t>
            </a:r>
          </a:p>
          <a:p>
            <a:pPr lvl="1"/>
            <a:r>
              <a:rPr lang="hr-HR" dirty="0" smtClean="0"/>
              <a:t>“zbog terapije ću se osjećati bolje”</a:t>
            </a:r>
          </a:p>
          <a:p>
            <a:pPr lvl="1"/>
            <a:r>
              <a:rPr lang="hr-HR" dirty="0" smtClean="0"/>
              <a:t>“moj će me terapeut vidjeti na pozitivan način”</a:t>
            </a:r>
          </a:p>
          <a:p>
            <a:pPr lvl="2"/>
            <a:endParaRPr lang="hr-HR" dirty="0" smtClean="0"/>
          </a:p>
          <a:p>
            <a:r>
              <a:rPr lang="hr-HR" dirty="0" smtClean="0"/>
              <a:t>Negativni set predviđanja</a:t>
            </a:r>
          </a:p>
          <a:p>
            <a:pPr lvl="1"/>
            <a:r>
              <a:rPr lang="hr-HR" dirty="0" smtClean="0"/>
              <a:t>“moj će me terapeut kritizirati”</a:t>
            </a:r>
          </a:p>
          <a:p>
            <a:pPr lvl="1"/>
            <a:r>
              <a:rPr lang="hr-HR" dirty="0" smtClean="0"/>
              <a:t>“biti ću neuspješan”</a:t>
            </a:r>
          </a:p>
          <a:p>
            <a:pPr lvl="1"/>
            <a:r>
              <a:rPr lang="hr-HR" dirty="0" smtClean="0"/>
              <a:t>“zbog terapije ću se osjećati gore”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Strategije za razvijanje terapijske suradnje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5141168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Aktivna suradnja s klijentom</a:t>
            </a:r>
          </a:p>
          <a:p>
            <a:r>
              <a:rPr lang="hr-HR" dirty="0" smtClean="0"/>
              <a:t>Pokazivanje empatije, brižnosti i razumijevanja</a:t>
            </a:r>
          </a:p>
          <a:p>
            <a:r>
              <a:rPr lang="hr-HR" dirty="0" smtClean="0"/>
              <a:t>Prilagodba terapijskog stila</a:t>
            </a:r>
          </a:p>
          <a:p>
            <a:r>
              <a:rPr lang="hr-HR" dirty="0" smtClean="0"/>
              <a:t>Ublaživanje uznemirenosti</a:t>
            </a:r>
          </a:p>
          <a:p>
            <a:r>
              <a:rPr lang="hr-HR" dirty="0" smtClean="0"/>
              <a:t>Traženje povratne informacije na kraju seanse</a:t>
            </a:r>
          </a:p>
          <a:p>
            <a:pPr lvl="1"/>
            <a:r>
              <a:rPr lang="hr-HR" dirty="0" smtClean="0"/>
              <a:t>“Što mislite o današnjoj seansi?”</a:t>
            </a:r>
          </a:p>
          <a:p>
            <a:pPr lvl="1"/>
            <a:r>
              <a:rPr lang="hr-HR" dirty="0" smtClean="0"/>
              <a:t>“Jeste li pomislili da sam nešto krivo učinio, ili nešto niste razumjeli?”</a:t>
            </a:r>
          </a:p>
          <a:p>
            <a:pPr lvl="1"/>
            <a:r>
              <a:rPr lang="hr-HR" dirty="0" smtClean="0"/>
              <a:t>“Ima li bilo čega što želite drugačije napraviti u sljedećoj seansi?"</a:t>
            </a:r>
          </a:p>
          <a:p>
            <a:pPr lvl="1"/>
            <a:endParaRPr lang="hr-HR" dirty="0"/>
          </a:p>
        </p:txBody>
      </p:sp>
      <p:pic>
        <p:nvPicPr>
          <p:cNvPr id="7169" name="Picture 1" descr="C:\Users\Roland\Desktop\th all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908720"/>
            <a:ext cx="2304256" cy="12970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Identificiranje i rješavanje problema terapijske suradnje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676456" cy="5256584"/>
          </a:xfrm>
        </p:spPr>
        <p:txBody>
          <a:bodyPr>
            <a:normAutofit fontScale="92500" lnSpcReduction="20000"/>
          </a:bodyPr>
          <a:lstStyle/>
          <a:p>
            <a:r>
              <a:rPr lang="hr-HR" b="1" dirty="0" smtClean="0"/>
              <a:t>Identificiranje problema</a:t>
            </a:r>
          </a:p>
          <a:p>
            <a:pPr lvl="1"/>
            <a:r>
              <a:rPr lang="hr-HR" dirty="0" smtClean="0"/>
              <a:t>“Kako se sada osjećate?”</a:t>
            </a:r>
          </a:p>
          <a:p>
            <a:pPr lvl="1"/>
            <a:r>
              <a:rPr lang="hr-HR" dirty="0" smtClean="0"/>
              <a:t>“Što Vam je upravo sada prošlo kroz glavu?”</a:t>
            </a:r>
          </a:p>
          <a:p>
            <a:pPr lvl="1"/>
            <a:r>
              <a:rPr lang="hr-HR" dirty="0" smtClean="0"/>
              <a:t>Klijenti sa sljedećim AM neće profitirati</a:t>
            </a:r>
          </a:p>
          <a:p>
            <a:pPr lvl="2"/>
            <a:r>
              <a:rPr lang="hr-HR" dirty="0" smtClean="0"/>
              <a:t>“Moj me terapeut ne razumije”</a:t>
            </a:r>
          </a:p>
          <a:p>
            <a:pPr lvl="2"/>
            <a:r>
              <a:rPr lang="hr-HR" dirty="0" smtClean="0"/>
              <a:t>“Moj bi me terapeut trebao dovesti u red”</a:t>
            </a:r>
          </a:p>
          <a:p>
            <a:pPr lvl="1"/>
            <a:r>
              <a:rPr lang="hr-HR" dirty="0" smtClean="0"/>
              <a:t>Promjene u raspoloženju ne moraju biti vezane uz terapijsku suradnju; Promjene ponašanja mogu omesti terapijsku suradnju</a:t>
            </a:r>
          </a:p>
          <a:p>
            <a:pPr lvl="1"/>
            <a:r>
              <a:rPr lang="hr-HR" dirty="0" smtClean="0"/>
              <a:t>Što terapeut može učiniti</a:t>
            </a:r>
          </a:p>
          <a:p>
            <a:pPr lvl="2"/>
            <a:r>
              <a:rPr lang="hr-HR" dirty="0" smtClean="0"/>
              <a:t>“Neki klijenti ne vole raditi domaću zadaću jer se osjećaju kao da im naređujem što će učiniti. Postoji li mogućnost da se i Vi tako osjećate?”</a:t>
            </a:r>
          </a:p>
          <a:p>
            <a:pPr lvl="4"/>
            <a:r>
              <a:rPr lang="hr-HR" dirty="0" smtClean="0"/>
              <a:t>Primjeri klijenta koji uporno govori da nešto ne zna, ili ne odgovara iskreno na pitanja, ili mijenja temu	</a:t>
            </a:r>
          </a:p>
          <a:p>
            <a:pPr lvl="4"/>
            <a:endParaRPr lang="hr-HR" dirty="0" smtClean="0"/>
          </a:p>
          <a:p>
            <a:pPr lvl="4"/>
            <a:endParaRPr lang="hr-HR" dirty="0" smtClean="0"/>
          </a:p>
          <a:p>
            <a:pPr lvl="1"/>
            <a:endParaRPr lang="hr-HR" dirty="0"/>
          </a:p>
          <a:p>
            <a:pPr lvl="4">
              <a:buNone/>
            </a:pPr>
            <a:endParaRPr lang="hr-HR" dirty="0" smtClean="0"/>
          </a:p>
          <a:p>
            <a:pPr lvl="4"/>
            <a:endParaRPr lang="hr-HR" dirty="0"/>
          </a:p>
        </p:txBody>
      </p:sp>
      <p:pic>
        <p:nvPicPr>
          <p:cNvPr id="6146" name="Picture 2" descr="C:\Users\Roland\Desktop\th all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9101" y="1628800"/>
            <a:ext cx="2094899" cy="2232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Identificiranje i rješavanje problema terapijske suradnje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hr-HR" b="1" dirty="0" smtClean="0"/>
              <a:t>Konceptualizacija problema i planiranje strategije</a:t>
            </a:r>
          </a:p>
          <a:p>
            <a:pPr lvl="1"/>
            <a:r>
              <a:rPr lang="hr-HR" dirty="0" smtClean="0"/>
              <a:t>Određivanje širine i hitnosti problema</a:t>
            </a:r>
          </a:p>
          <a:p>
            <a:pPr lvl="1"/>
            <a:r>
              <a:rPr lang="hr-HR" dirty="0" smtClean="0"/>
              <a:t>Konceptualizacija uzroka problema</a:t>
            </a:r>
          </a:p>
          <a:p>
            <a:pPr lvl="3"/>
            <a:r>
              <a:rPr lang="hr-HR" dirty="0" smtClean="0"/>
              <a:t>Kada se radi o terapeutovoj pogrešci</a:t>
            </a:r>
          </a:p>
          <a:p>
            <a:pPr lvl="3"/>
            <a:r>
              <a:rPr lang="hr-HR" dirty="0" smtClean="0"/>
              <a:t>Kada klijentovo disfunkcionalno vjerovanje ometa suradnju</a:t>
            </a:r>
          </a:p>
          <a:p>
            <a:pPr lvl="4"/>
            <a:r>
              <a:rPr lang="hr-HR" dirty="0" smtClean="0"/>
              <a:t>Određivanje klijentovih ometajućih vjerovanja i planiranje strategije na čvrstoj konceptualizaciji</a:t>
            </a:r>
          </a:p>
          <a:p>
            <a:pPr lvl="4"/>
            <a:r>
              <a:rPr lang="hr-HR" dirty="0" smtClean="0"/>
              <a:t>Izravno traženje i testiranje vjerovanja</a:t>
            </a:r>
          </a:p>
          <a:p>
            <a:pPr lvl="4"/>
            <a:r>
              <a:rPr lang="hr-HR" dirty="0" smtClean="0"/>
              <a:t>Prikriveno identificiranje i rad na vjerovanjima</a:t>
            </a:r>
          </a:p>
          <a:p>
            <a:endParaRPr lang="hr-HR" dirty="0"/>
          </a:p>
        </p:txBody>
      </p:sp>
      <p:pic>
        <p:nvPicPr>
          <p:cNvPr id="5121" name="Picture 1" descr="C:\Users\Roland\Desktop\th all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9212" y="4293096"/>
            <a:ext cx="2204788" cy="2564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Terapijska suradnja kao sredstvo postizanja terapijskih ciljeva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Osiguravanje pozitivnog terapijskog iskustva</a:t>
            </a:r>
          </a:p>
          <a:p>
            <a:pPr lvl="1"/>
            <a:r>
              <a:rPr lang="hr-HR" dirty="0" smtClean="0"/>
              <a:t>Koristeći pozitivno osnaživanje</a:t>
            </a:r>
          </a:p>
          <a:p>
            <a:pPr lvl="1"/>
            <a:r>
              <a:rPr lang="hr-HR" dirty="0" smtClean="0"/>
              <a:t>Koristeći samootkrivanje</a:t>
            </a:r>
          </a:p>
          <a:p>
            <a:pPr lvl="1"/>
            <a:r>
              <a:rPr lang="hr-HR" dirty="0" smtClean="0"/>
              <a:t>Smanjujući nejednakost u terapijskom odnosu</a:t>
            </a:r>
          </a:p>
          <a:p>
            <a:pPr lvl="1"/>
            <a:r>
              <a:rPr lang="hr-HR" dirty="0" smtClean="0"/>
              <a:t>Ne slažući se s klijentovim negativnim viđenjem sebe</a:t>
            </a:r>
          </a:p>
          <a:p>
            <a:pPr lvl="1"/>
            <a:r>
              <a:rPr lang="hr-HR" dirty="0" smtClean="0"/>
              <a:t>Izravno izražavajući empatiju i brižnost</a:t>
            </a:r>
          </a:p>
          <a:p>
            <a:pPr lvl="1"/>
            <a:r>
              <a:rPr lang="hr-HR" dirty="0" smtClean="0"/>
              <a:t>Izražavajući žaljenje zbog terapijskih ograničenja</a:t>
            </a:r>
          </a:p>
          <a:p>
            <a:pPr lvl="1"/>
            <a:r>
              <a:rPr lang="hr-HR" dirty="0" smtClean="0"/>
              <a:t>Pomažući klijentu da uvidi terapeutov osjećaj povezanosti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64219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Rad na problemima terapijske suradnje i generaliziranje na odnose s ostalim ljudima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16832"/>
            <a:ext cx="8496944" cy="4941168"/>
          </a:xfrm>
        </p:spPr>
        <p:txBody>
          <a:bodyPr>
            <a:normAutofit fontScale="92500"/>
          </a:bodyPr>
          <a:lstStyle/>
          <a:p>
            <a:r>
              <a:rPr lang="hr-HR" b="1" dirty="0" smtClean="0"/>
              <a:t>Kada klijente uznemiruje terapeut</a:t>
            </a:r>
          </a:p>
          <a:p>
            <a:pPr lvl="1"/>
            <a:r>
              <a:rPr lang="hr-HR" dirty="0" smtClean="0"/>
              <a:t>Otkrij, a zatim </a:t>
            </a:r>
            <a:r>
              <a:rPr lang="hr-HR" smtClean="0"/>
              <a:t>rezimiraj klijentove </a:t>
            </a:r>
            <a:r>
              <a:rPr lang="hr-HR" dirty="0" smtClean="0"/>
              <a:t>iskrivljene AM</a:t>
            </a:r>
          </a:p>
          <a:p>
            <a:pPr lvl="1"/>
            <a:r>
              <a:rPr lang="hr-HR" dirty="0" smtClean="0"/>
              <a:t>Pomozi provjeriti valjanosti AM i alternativog mišljenja putem sokratovskog ispitivanja</a:t>
            </a:r>
          </a:p>
          <a:p>
            <a:pPr lvl="1"/>
            <a:r>
              <a:rPr lang="hr-HR" dirty="0" smtClean="0"/>
              <a:t>Ohrabruj klijenta da izravno pita terapeuta</a:t>
            </a:r>
          </a:p>
          <a:p>
            <a:pPr lvl="1"/>
            <a:r>
              <a:rPr lang="hr-HR" dirty="0" smtClean="0"/>
              <a:t>Nudi izravnu, iskrenu pozitivnu informaciju</a:t>
            </a:r>
          </a:p>
          <a:p>
            <a:pPr lvl="1"/>
            <a:r>
              <a:rPr lang="hr-HR" dirty="0" smtClean="0"/>
              <a:t>Koristi tehniku rješavanja problema</a:t>
            </a:r>
          </a:p>
          <a:p>
            <a:pPr lvl="1"/>
            <a:r>
              <a:rPr lang="hr-HR" dirty="0" smtClean="0"/>
              <a:t>Identificiraj/modificiraj disfunkcionalne postavke</a:t>
            </a:r>
          </a:p>
          <a:p>
            <a:pPr lvl="1"/>
            <a:r>
              <a:rPr lang="hr-HR" dirty="0" smtClean="0"/>
              <a:t>Vrednuj pretpostavku u kontekstu međuljudskih odnosa</a:t>
            </a:r>
          </a:p>
          <a:p>
            <a:pPr lvl="1"/>
            <a:r>
              <a:rPr lang="hr-HR" dirty="0" smtClean="0"/>
              <a:t>Klijent  treba rezimirati naučeno i zapisati kao podsjetnik</a:t>
            </a:r>
          </a:p>
          <a:p>
            <a:pPr lvl="1"/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71420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Rad na problemima terapijske suradnje i generaliziranje na odnose s ostalim ljudima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363272" cy="3849291"/>
          </a:xfrm>
        </p:spPr>
        <p:txBody>
          <a:bodyPr/>
          <a:lstStyle/>
          <a:p>
            <a:r>
              <a:rPr lang="hr-HR" b="1" dirty="0" smtClean="0"/>
              <a:t>Kada klijenti trebaju povratnu informaciju o svojem interpersonalnom stilu</a:t>
            </a:r>
          </a:p>
          <a:p>
            <a:pPr lvl="1"/>
            <a:r>
              <a:rPr lang="hr-HR" dirty="0" smtClean="0"/>
              <a:t>Procjena stupnja ponašanja klijenta u seansi i izvan seanse kroz vlastite negativne reakcije terapeuta</a:t>
            </a:r>
          </a:p>
          <a:p>
            <a:pPr lvl="1"/>
            <a:r>
              <a:rPr lang="hr-HR" dirty="0" smtClean="0"/>
              <a:t>Učenje klijenata interpersonalnim vještinama radeći na terapijskoj suradnji</a:t>
            </a:r>
          </a:p>
          <a:p>
            <a:pPr lvl="1">
              <a:buNone/>
            </a:pPr>
            <a:endParaRPr lang="hr-HR" dirty="0" smtClean="0"/>
          </a:p>
          <a:p>
            <a:pPr lvl="1"/>
            <a:endParaRPr lang="hr-HR" dirty="0" smtClean="0"/>
          </a:p>
          <a:p>
            <a:pPr lvl="1"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498</Words>
  <Application>Microsoft Office PowerPoint</Application>
  <PresentationFormat>On-screen Show (4:3)</PresentationFormat>
  <Paragraphs>80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Razvijanje i korištenje terapijske suradnje</vt:lpstr>
      <vt:lpstr>Aspekti terapijske suradnje</vt:lpstr>
      <vt:lpstr>Klijentova predviđanja o tretmanu</vt:lpstr>
      <vt:lpstr>Strategije za razvijanje terapijske suradnje</vt:lpstr>
      <vt:lpstr>Identificiranje i rješavanje problema terapijske suradnje</vt:lpstr>
      <vt:lpstr>Identificiranje i rješavanje problema terapijske suradnje</vt:lpstr>
      <vt:lpstr>Terapijska suradnja kao sredstvo postizanja terapijskih ciljeva</vt:lpstr>
      <vt:lpstr>Rad na problemima terapijske suradnje i generaliziranje na odnose s ostalim ljudima</vt:lpstr>
      <vt:lpstr>Rad na problemima terapijske suradnje i generaliziranje na odnose s ostalim ljudima</vt:lpstr>
      <vt:lpstr>TERAPIJSKA SURADNJA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Roland</dc:creator>
  <cp:lastModifiedBy>HUBIKOT</cp:lastModifiedBy>
  <cp:revision>33</cp:revision>
  <cp:lastPrinted>2016-12-09T14:59:24Z</cp:lastPrinted>
  <dcterms:created xsi:type="dcterms:W3CDTF">2016-12-01T22:54:12Z</dcterms:created>
  <dcterms:modified xsi:type="dcterms:W3CDTF">2016-12-09T15:12:24Z</dcterms:modified>
</cp:coreProperties>
</file>