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70" r:id="rId5"/>
    <p:sldId id="267" r:id="rId6"/>
    <p:sldId id="259" r:id="rId7"/>
    <p:sldId id="260" r:id="rId8"/>
    <p:sldId id="262" r:id="rId9"/>
    <p:sldId id="261" r:id="rId10"/>
    <p:sldId id="263" r:id="rId11"/>
    <p:sldId id="264" r:id="rId12"/>
    <p:sldId id="268" r:id="rId13"/>
    <p:sldId id="266" r:id="rId14"/>
    <p:sldId id="269" r:id="rId15"/>
  </p:sldIdLst>
  <p:sldSz cx="9144000" cy="6858000" type="screen4x3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41" autoAdjust="0"/>
    <p:restoredTop sz="88988" autoAdjust="0"/>
  </p:normalViewPr>
  <p:slideViewPr>
    <p:cSldViewPr>
      <p:cViewPr>
        <p:scale>
          <a:sx n="80" d="100"/>
          <a:sy n="80" d="100"/>
        </p:scale>
        <p:origin x="-184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5.12.2015.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FDE22-5B6F-41B5-88CF-2665B235A7E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818980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5.12.2015.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41EE3-0EC3-427F-B348-FC1BDE92F1C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90429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41EE3-0EC3-427F-B348-FC1BDE92F1CD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5.12.2015.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9317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41EE3-0EC3-427F-B348-FC1BDE92F1CD}" type="slidenum">
              <a:rPr lang="hr-HR" smtClean="0"/>
              <a:t>6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5.12.2015.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2251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Pripremila</a:t>
            </a:r>
            <a:r>
              <a:rPr lang="hr-HR" baseline="0" dirty="0" smtClean="0"/>
              <a:t> sam zapis u jednom posebnom dokumentu te ću ga podijeliti kolegama za lakše praćenje i zamislila sam da zajedno prođemo kroz obrazac za vrijeme prezentacije</a:t>
            </a:r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41EE3-0EC3-427F-B348-FC1BDE92F1CD}" type="slidenum">
              <a:rPr lang="hr-HR" smtClean="0"/>
              <a:t>8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5.12.2015.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5737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-pokušajte</a:t>
            </a:r>
            <a:r>
              <a:rPr lang="hr-HR" baseline="0" dirty="0" smtClean="0"/>
              <a:t> klijenta motivirati tako da s njim dogovorite da isproba koristiti ZDM kao eksperiment kako bi vidjeli da li će im se raspoloženje promijeniti</a:t>
            </a:r>
          </a:p>
          <a:p>
            <a:r>
              <a:rPr lang="hr-HR" baseline="0" dirty="0" smtClean="0"/>
              <a:t>-obrazac se nosi u novčaniku ispunjava na klupi, u autu, kupaonici 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41EE3-0EC3-427F-B348-FC1BDE92F1CD}" type="slidenum">
              <a:rPr lang="hr-HR" smtClean="0"/>
              <a:t>11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5.12.2015.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502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B57561-58AA-4110-B45E-F33317DDF14D}" type="datetimeFigureOut">
              <a:rPr lang="hr-HR" smtClean="0"/>
              <a:t>4.12.2015.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D8D076-5EA1-4545-B5E7-4B363DAB2B15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168896"/>
          </a:xfrm>
        </p:spPr>
        <p:txBody>
          <a:bodyPr/>
          <a:lstStyle/>
          <a:p>
            <a:r>
              <a:rPr lang="hr-HR" dirty="0" smtClean="0"/>
              <a:t>Reagiranje na automatske misli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752" y="4365104"/>
            <a:ext cx="6172200" cy="369894"/>
          </a:xfrm>
        </p:spPr>
        <p:txBody>
          <a:bodyPr/>
          <a:lstStyle/>
          <a:p>
            <a:r>
              <a:rPr lang="hr-HR" dirty="0" smtClean="0"/>
              <a:t>Ivana Krbavčić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9943">
            <a:off x="5820856" y="781648"/>
            <a:ext cx="2616324" cy="20764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71603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hr-HR" dirty="0" smtClean="0"/>
              <a:t>Upoznavanje s druge 2 kolone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z</a:t>
            </a:r>
            <a:r>
              <a:rPr lang="hr-HR" dirty="0" smtClean="0"/>
              <a:t>adnje dvije kolone pomažu klijentu da vrednuje svoje automatske misli i da nauči dati adaptivan odgovor na njih.</a:t>
            </a:r>
          </a:p>
          <a:p>
            <a:r>
              <a:rPr lang="hr-HR" dirty="0" smtClean="0"/>
              <a:t>5</a:t>
            </a:r>
            <a:r>
              <a:rPr lang="en-GB" dirty="0" smtClean="0"/>
              <a:t>.</a:t>
            </a:r>
            <a:r>
              <a:rPr lang="hr-HR" dirty="0" smtClean="0"/>
              <a:t> kolona; vodimo se pitanjima na dnu tablice i odgovore upisujemo redom u kolonu adaptivnog odgovora</a:t>
            </a:r>
          </a:p>
          <a:p>
            <a:r>
              <a:rPr lang="hr-HR" dirty="0" smtClean="0"/>
              <a:t>6</a:t>
            </a:r>
            <a:r>
              <a:rPr lang="en-GB" dirty="0" smtClean="0"/>
              <a:t>.</a:t>
            </a:r>
            <a:r>
              <a:rPr lang="hr-HR" dirty="0" smtClean="0"/>
              <a:t> kolona: upisujemo postotak vjerovanja u automatsku misao i postotak intenziteta emocije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259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64807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Motiviranje pacijenta za korištenje ZDM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obrazac kao eksperiment i pomoć za promjenu raspoloženja</a:t>
            </a:r>
          </a:p>
          <a:p>
            <a:r>
              <a:rPr lang="hr-HR" dirty="0" smtClean="0"/>
              <a:t>odradite zajedno nekoliko primjera kako bi klijenti stekli sigurnost</a:t>
            </a:r>
          </a:p>
          <a:p>
            <a:r>
              <a:rPr lang="hr-HR" dirty="0" smtClean="0"/>
              <a:t>naglasite da je potrebna vježba i da će greške biti korisne jer će pomoći otkriti što klijenta zbunjuje i što treba još pojasniti</a:t>
            </a:r>
          </a:p>
          <a:p>
            <a:r>
              <a:rPr lang="hr-HR" dirty="0"/>
              <a:t>p</a:t>
            </a:r>
            <a:r>
              <a:rPr lang="hr-HR" dirty="0" smtClean="0"/>
              <a:t>omognite klijentu planirati vrijeme i mjesto ispunjavanja ZDM 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7533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8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Alternativne tehnike odgovaranja na Automatske misli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hr-HR" dirty="0" smtClean="0"/>
              <a:t>zvođenje ZDM u mislima</a:t>
            </a:r>
          </a:p>
          <a:p>
            <a:r>
              <a:rPr lang="en-GB" dirty="0"/>
              <a:t>č</a:t>
            </a:r>
            <a:r>
              <a:rPr lang="hr-HR" dirty="0" smtClean="0"/>
              <a:t>itanje prije napisanih ZDM-a ili bilježaka s terapije koji sadrže identične ili slične automatske misli</a:t>
            </a:r>
          </a:p>
          <a:p>
            <a:r>
              <a:rPr lang="en-GB" dirty="0"/>
              <a:t>d</a:t>
            </a:r>
            <a:r>
              <a:rPr lang="hr-HR" dirty="0" smtClean="0"/>
              <a:t>iktiranje ZDM-a nekom drugome</a:t>
            </a:r>
          </a:p>
          <a:p>
            <a:r>
              <a:rPr lang="en-GB" dirty="0"/>
              <a:t>č</a:t>
            </a:r>
            <a:r>
              <a:rPr lang="hr-HR" dirty="0" smtClean="0"/>
              <a:t>itanje kartica suočavanja (automatska misao-adaptivni odgovor)</a:t>
            </a:r>
          </a:p>
          <a:p>
            <a:r>
              <a:rPr lang="en-GB" dirty="0"/>
              <a:t>s</a:t>
            </a:r>
            <a:r>
              <a:rPr lang="hr-HR" dirty="0" smtClean="0"/>
              <a:t>lušanje terapijske seanse ili jednog djela s audiovrpce</a:t>
            </a:r>
          </a:p>
          <a:p>
            <a:r>
              <a:rPr lang="en-GB" dirty="0"/>
              <a:t>p</a:t>
            </a:r>
            <a:r>
              <a:rPr lang="hr-HR" dirty="0" smtClean="0"/>
              <a:t>ronalazak mogućih načina za rješavanje problema (posuđivanje bilježaka, pomoć prijatelja)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943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187" y="1600200"/>
            <a:ext cx="4873625" cy="4873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3665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hr-HR" b="1" dirty="0" smtClean="0"/>
              <a:t>Reagiranje na automatske misli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680520"/>
          </a:xfrm>
        </p:spPr>
        <p:txBody>
          <a:bodyPr/>
          <a:lstStyle/>
          <a:p>
            <a:r>
              <a:rPr lang="en-GB" dirty="0"/>
              <a:t>t</a:t>
            </a:r>
            <a:r>
              <a:rPr lang="hr-HR" dirty="0" smtClean="0"/>
              <a:t>erapeut pomaže klijentu da vrednuje automatsku misao i to čini različitim pitanjima</a:t>
            </a:r>
          </a:p>
          <a:p>
            <a:r>
              <a:rPr lang="hr-HR" dirty="0"/>
              <a:t>u</a:t>
            </a:r>
            <a:r>
              <a:rPr lang="hr-HR" dirty="0" smtClean="0"/>
              <a:t>z verbalnu interakciju terapeut koristi i napisane odgovore koji kasnije klijentu pomažu da se na njih osloni</a:t>
            </a:r>
          </a:p>
          <a:p>
            <a:r>
              <a:rPr lang="hr-HR" dirty="0"/>
              <a:t>t</a:t>
            </a:r>
            <a:r>
              <a:rPr lang="hr-HR" dirty="0" smtClean="0"/>
              <a:t>akvi zapisi nazivaju se: </a:t>
            </a:r>
            <a:r>
              <a:rPr lang="hr-HR" b="1" i="1" dirty="0" smtClean="0"/>
              <a:t>Zapisi </a:t>
            </a:r>
            <a:r>
              <a:rPr lang="hr-HR" b="1" i="1" dirty="0" err="1" smtClean="0"/>
              <a:t>disfunkcionalnih</a:t>
            </a:r>
            <a:r>
              <a:rPr lang="hr-HR" b="1" i="1" dirty="0" smtClean="0"/>
              <a:t> misli</a:t>
            </a:r>
            <a:r>
              <a:rPr lang="hr-HR" dirty="0" smtClean="0"/>
              <a:t> (</a:t>
            </a:r>
            <a:r>
              <a:rPr lang="hr-HR" dirty="0" err="1" smtClean="0"/>
              <a:t>Dysfunctional</a:t>
            </a:r>
            <a:r>
              <a:rPr lang="hr-HR" dirty="0" smtClean="0"/>
              <a:t> </a:t>
            </a:r>
            <a:r>
              <a:rPr lang="hr-HR" dirty="0" err="1" smtClean="0"/>
              <a:t>Thought</a:t>
            </a:r>
            <a:r>
              <a:rPr lang="hr-HR" dirty="0" smtClean="0"/>
              <a:t> </a:t>
            </a:r>
            <a:r>
              <a:rPr lang="hr-HR" dirty="0" err="1" smtClean="0"/>
              <a:t>Record</a:t>
            </a:r>
            <a:r>
              <a:rPr lang="hr-HR" dirty="0" smtClean="0"/>
              <a:t>)</a:t>
            </a:r>
          </a:p>
          <a:p>
            <a:r>
              <a:rPr lang="hr-HR" dirty="0" smtClean="0"/>
              <a:t>služe za pismeno vrednovanje i odgovaranje na automatske misli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7865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hr-HR" dirty="0" smtClean="0"/>
              <a:t>Zapis </a:t>
            </a:r>
            <a:r>
              <a:rPr lang="hr-HR" dirty="0" err="1" smtClean="0"/>
              <a:t>disfunkcionalnih</a:t>
            </a:r>
            <a:r>
              <a:rPr lang="hr-HR" dirty="0" smtClean="0"/>
              <a:t> misli – </a:t>
            </a:r>
            <a:r>
              <a:rPr lang="hr-HR" dirty="0" err="1" smtClean="0"/>
              <a:t>zdm</a:t>
            </a:r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19256" cy="5565232"/>
          </a:xfrm>
        </p:spPr>
        <p:txBody>
          <a:bodyPr>
            <a:normAutofit/>
          </a:bodyPr>
          <a:lstStyle/>
          <a:p>
            <a:r>
              <a:rPr lang="en-GB" dirty="0"/>
              <a:t>o</a:t>
            </a:r>
            <a:r>
              <a:rPr lang="hr-HR" dirty="0" smtClean="0"/>
              <a:t>rganizirani obrazac koji pomaže klijentu efikasnije odgovoriti na automatske misli i pomaže im smanjiti uznemirenost</a:t>
            </a:r>
          </a:p>
          <a:p>
            <a:r>
              <a:rPr lang="en-GB" dirty="0"/>
              <a:t>k</a:t>
            </a:r>
            <a:r>
              <a:rPr lang="hr-HR" dirty="0" smtClean="0"/>
              <a:t>ako bi povećali korištenje obrasca važno je na primjeren način klijente upoznati s obrascem i svakako ga demonstrirati i pokušati zajedno ispuniti</a:t>
            </a:r>
          </a:p>
          <a:p>
            <a:r>
              <a:rPr lang="en-GB" dirty="0"/>
              <a:t>u</a:t>
            </a:r>
            <a:r>
              <a:rPr lang="hr-HR" dirty="0" smtClean="0"/>
              <a:t>koliko je forma ZDM-a prenaporna, klijenta podučite  pitanjima za ispitivanje automatskih misli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501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915648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988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</p:spPr>
      </p:pic>
    </p:spTree>
    <p:extLst>
      <p:ext uri="{BB962C8B-B14F-4D97-AF65-F5344CB8AC3E}">
        <p14:creationId xmlns:p14="http://schemas.microsoft.com/office/powerpoint/2010/main" val="24391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hr-HR" dirty="0" smtClean="0"/>
              <a:t>Savjeti za korištenje obrasca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064896" cy="5377808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</a:pPr>
            <a:r>
              <a:rPr lang="en-GB" dirty="0"/>
              <a:t>t</a:t>
            </a:r>
            <a:r>
              <a:rPr lang="hr-HR" dirty="0" smtClean="0"/>
              <a:t>erapeut mora biti dobro upoznat s korištenjem ZDM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SzPct val="81000"/>
              <a:buFont typeface="+mj-lt"/>
              <a:buAutoNum type="arabicPeriod"/>
            </a:pPr>
            <a:r>
              <a:rPr lang="en-GB" dirty="0"/>
              <a:t>u</a:t>
            </a:r>
            <a:r>
              <a:rPr lang="hr-HR" dirty="0" smtClean="0"/>
              <a:t>poznavanje klijenta s ZDM planira se u dvije faze kroz dvije ili više seansi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SzPct val="81000"/>
              <a:buFont typeface="+mj-lt"/>
              <a:buAutoNum type="arabicPeriod"/>
            </a:pPr>
            <a:r>
              <a:rPr lang="en-GB" dirty="0"/>
              <a:t>p</a:t>
            </a:r>
            <a:r>
              <a:rPr lang="hr-HR" dirty="0" smtClean="0"/>
              <a:t>rva faza pokriva prve 4 kolone, a druga zadnje 2 kolone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SzPct val="81000"/>
              <a:buFont typeface="+mj-lt"/>
              <a:buAutoNum type="arabicPeriod"/>
            </a:pPr>
            <a:r>
              <a:rPr lang="en-GB" dirty="0"/>
              <a:t>t</a:t>
            </a:r>
            <a:r>
              <a:rPr lang="hr-HR" dirty="0" smtClean="0"/>
              <a:t>erapeut mora biti siguran da je klijent shvatio i da vjeruje u kognitivni model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SzPct val="81000"/>
              <a:buFont typeface="+mj-lt"/>
              <a:buAutoNum type="arabicPeriod"/>
            </a:pPr>
            <a:r>
              <a:rPr lang="en-GB" dirty="0"/>
              <a:t>t</a:t>
            </a:r>
            <a:r>
              <a:rPr lang="hr-HR" dirty="0" smtClean="0"/>
              <a:t>erapeut mora biti u potpunosti siguran da klijent razlikuje i može identificirati automatske misli i emocije, te prepoznaje situacije, emocije i fiziološke reakcije koje ne miješa sa automatskim mislima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14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920880" cy="4585720"/>
          </a:xfrm>
        </p:spPr>
        <p:txBody>
          <a:bodyPr/>
          <a:lstStyle/>
          <a:p>
            <a:pPr marL="457200" indent="-457200">
              <a:buClr>
                <a:schemeClr val="accent1">
                  <a:lumMod val="75000"/>
                </a:schemeClr>
              </a:buClr>
              <a:buSzPct val="81000"/>
              <a:buFont typeface="+mj-lt"/>
              <a:buAutoNum type="arabicPeriod" startAt="6"/>
            </a:pPr>
            <a:r>
              <a:rPr lang="en-GB" dirty="0"/>
              <a:t>t</a:t>
            </a:r>
            <a:r>
              <a:rPr lang="hr-HR" dirty="0" smtClean="0"/>
              <a:t>erapeut treba kroz samostalno </a:t>
            </a:r>
            <a:r>
              <a:rPr lang="hr-HR" dirty="0"/>
              <a:t>ispunjavanje </a:t>
            </a:r>
            <a:r>
              <a:rPr lang="hr-HR" dirty="0" smtClean="0"/>
              <a:t>potvrditi da </a:t>
            </a:r>
            <a:r>
              <a:rPr lang="hr-HR" dirty="0"/>
              <a:t>klijent razumije prve </a:t>
            </a:r>
            <a:r>
              <a:rPr lang="hr-HR" dirty="0" smtClean="0"/>
              <a:t>4 kolone </a:t>
            </a:r>
            <a:r>
              <a:rPr lang="hr-HR" dirty="0"/>
              <a:t>prije upoznavanja sa zadnje dvije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SzPct val="81000"/>
              <a:buFont typeface="+mj-lt"/>
              <a:buAutoNum type="arabicPeriod" startAt="6"/>
            </a:pPr>
            <a:r>
              <a:rPr lang="en-GB" dirty="0"/>
              <a:t>p</a:t>
            </a:r>
            <a:r>
              <a:rPr lang="hr-HR" dirty="0" smtClean="0"/>
              <a:t>otrebno </a:t>
            </a:r>
            <a:r>
              <a:rPr lang="hr-HR" dirty="0"/>
              <a:t>je s klijentom verbalno vrednovati najmanje jednu automatsku misao i smanjiti uznemirenost 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SzPct val="81000"/>
              <a:buFont typeface="+mj-lt"/>
              <a:buAutoNum type="arabicPeriod" startAt="6"/>
            </a:pPr>
            <a:r>
              <a:rPr lang="en-GB" dirty="0"/>
              <a:t>a</a:t>
            </a:r>
            <a:r>
              <a:rPr lang="hr-HR" dirty="0" smtClean="0"/>
              <a:t>ko </a:t>
            </a:r>
            <a:r>
              <a:rPr lang="hr-HR" dirty="0"/>
              <a:t>klijent ne </a:t>
            </a:r>
            <a:r>
              <a:rPr lang="hr-HR" dirty="0" smtClean="0"/>
              <a:t>uspije, </a:t>
            </a:r>
            <a:r>
              <a:rPr lang="hr-HR" dirty="0"/>
              <a:t>terapeut treba otkriti koje se automatske misli klijentu javljaju u radu s ZDM-om, pomoći u rješavanju problema i predložiti korištenje ZDM-a kao eksperiment </a:t>
            </a:r>
          </a:p>
          <a:p>
            <a:endParaRPr lang="hr-H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hr-HR" dirty="0" smtClean="0"/>
              <a:t>Savjeti za korištenje obrasca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9533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hr-HR" dirty="0" smtClean="0"/>
              <a:t>Upoznavanje s prve 4 kolone: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/>
          <a:lstStyle/>
          <a:p>
            <a:r>
              <a:rPr lang="en-GB" dirty="0"/>
              <a:t>z</a:t>
            </a:r>
            <a:r>
              <a:rPr lang="hr-HR" dirty="0" smtClean="0"/>
              <a:t>ajedno s klijentom prolazimo problematičnu situaciju i identificiramo prve 4 kolone</a:t>
            </a:r>
          </a:p>
          <a:p>
            <a:r>
              <a:rPr lang="hr-HR" b="1" dirty="0" smtClean="0">
                <a:solidFill>
                  <a:srgbClr val="FF0000"/>
                </a:solidFill>
              </a:rPr>
              <a:t>T</a:t>
            </a:r>
            <a:r>
              <a:rPr lang="hr-HR" dirty="0" smtClean="0"/>
              <a:t>: Što ste pomislili u tom trenutku?</a:t>
            </a:r>
          </a:p>
          <a:p>
            <a:r>
              <a:rPr lang="hr-HR" b="1" dirty="0" smtClean="0">
                <a:solidFill>
                  <a:schemeClr val="accent2">
                    <a:lumMod val="75000"/>
                  </a:schemeClr>
                </a:solidFill>
              </a:rPr>
              <a:t>K</a:t>
            </a:r>
            <a:r>
              <a:rPr lang="hr-HR" dirty="0" smtClean="0"/>
              <a:t>:”Sigurno me više ne voli”.</a:t>
            </a:r>
          </a:p>
          <a:p>
            <a:r>
              <a:rPr lang="hr-HR" b="1" dirty="0" smtClean="0">
                <a:solidFill>
                  <a:srgbClr val="FF0000"/>
                </a:solidFill>
              </a:rPr>
              <a:t>T</a:t>
            </a:r>
            <a:r>
              <a:rPr lang="hr-HR" dirty="0" smtClean="0"/>
              <a:t>: Kada ste to pomislili? (dan, datum,sat)</a:t>
            </a:r>
          </a:p>
          <a:p>
            <a:r>
              <a:rPr lang="hr-HR" b="1" dirty="0" smtClean="0">
                <a:solidFill>
                  <a:srgbClr val="FF0000"/>
                </a:solidFill>
              </a:rPr>
              <a:t>T</a:t>
            </a:r>
            <a:r>
              <a:rPr lang="hr-HR" dirty="0" smtClean="0"/>
              <a:t>: U drugu kolonu upišite situaciju –gdje ste bili, što ste radili?</a:t>
            </a:r>
          </a:p>
          <a:p>
            <a:pPr marL="0" indent="0">
              <a:buNone/>
            </a:pPr>
            <a:r>
              <a:rPr lang="hr-HR" b="1" dirty="0" smtClean="0"/>
              <a:t>Situacija može biti:</a:t>
            </a:r>
          </a:p>
          <a:p>
            <a:r>
              <a:rPr lang="en-GB" dirty="0"/>
              <a:t>a</a:t>
            </a:r>
            <a:r>
              <a:rPr lang="hr-HR" dirty="0" smtClean="0"/>
              <a:t>ktualni događaj </a:t>
            </a:r>
            <a:r>
              <a:rPr lang="hr-HR" i="1" dirty="0" smtClean="0"/>
              <a:t>(</a:t>
            </a:r>
            <a:r>
              <a:rPr lang="en-GB" i="1" dirty="0"/>
              <a:t>T</a:t>
            </a:r>
            <a:r>
              <a:rPr lang="hr-HR" i="1" dirty="0" smtClean="0"/>
              <a:t>elefonski razgovor)</a:t>
            </a:r>
          </a:p>
          <a:p>
            <a:r>
              <a:rPr lang="en-GB" dirty="0"/>
              <a:t>o</a:t>
            </a:r>
            <a:r>
              <a:rPr lang="hr-HR" dirty="0" smtClean="0"/>
              <a:t>no što je klijent mislio ili zamišljao </a:t>
            </a:r>
            <a:r>
              <a:rPr lang="hr-HR" i="1" dirty="0" smtClean="0"/>
              <a:t>(</a:t>
            </a:r>
            <a:r>
              <a:rPr lang="en-GB" i="1" dirty="0"/>
              <a:t>R</a:t>
            </a:r>
            <a:r>
              <a:rPr lang="hr-HR" i="1" dirty="0" smtClean="0"/>
              <a:t>azmišljanje o telefonskom razgovoru)</a:t>
            </a:r>
          </a:p>
          <a:p>
            <a:r>
              <a:rPr lang="en-GB" dirty="0"/>
              <a:t>e</a:t>
            </a:r>
            <a:r>
              <a:rPr lang="hr-HR" dirty="0" smtClean="0"/>
              <a:t>mocionalni ili fizički osjećaj klijenta </a:t>
            </a:r>
            <a:r>
              <a:rPr lang="hr-HR" i="1" dirty="0" smtClean="0"/>
              <a:t>(Osjećam se tužno)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218481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hr-HR" dirty="0"/>
              <a:t>Upoznavanje s prve 4 kolone: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75240" cy="5277200"/>
          </a:xfrm>
        </p:spPr>
        <p:txBody>
          <a:bodyPr/>
          <a:lstStyle/>
          <a:p>
            <a:r>
              <a:rPr lang="en-GB" dirty="0" smtClean="0"/>
              <a:t>u</a:t>
            </a:r>
            <a:r>
              <a:rPr lang="hr-HR" dirty="0" smtClean="0"/>
              <a:t> 3.kolonu upisuju se aktualne riječi ili predodžbe koje klijentu prođu kroz glavu, te postotak vjerovanja </a:t>
            </a:r>
          </a:p>
          <a:p>
            <a:r>
              <a:rPr lang="en-GB" dirty="0" smtClean="0"/>
              <a:t>u</a:t>
            </a:r>
            <a:r>
              <a:rPr lang="hr-HR" dirty="0" smtClean="0"/>
              <a:t> 4.kolonu upisuje se emocija i njezin intenzitet u tom trenutku</a:t>
            </a:r>
          </a:p>
          <a:p>
            <a:endParaRPr lang="hr-HR" dirty="0"/>
          </a:p>
          <a:p>
            <a:r>
              <a:rPr lang="en-GB" dirty="0"/>
              <a:t>n</a:t>
            </a:r>
            <a:r>
              <a:rPr lang="hr-HR" dirty="0" smtClean="0"/>
              <a:t>akon upoznavanja za domaću zadaću zadajemo klijentu da do sljedeće</a:t>
            </a:r>
            <a:r>
              <a:rPr lang="en-GB" dirty="0" smtClean="0"/>
              <a:t>g</a:t>
            </a:r>
            <a:r>
              <a:rPr lang="hr-HR" dirty="0" smtClean="0"/>
              <a:t> puta pokuša s nekoliko primjera/situacija ispuniti obrazac uz naputak da promjene u raspoloženju koriste kao znak da se upitaju što im prolazi kroz glavu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013176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1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1441</TotalTime>
  <Words>700</Words>
  <Application>Microsoft Office PowerPoint</Application>
  <PresentationFormat>On-screen Show (4:3)</PresentationFormat>
  <Paragraphs>64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Reagiranje na automatske misli</vt:lpstr>
      <vt:lpstr>Reagiranje na automatske misli</vt:lpstr>
      <vt:lpstr>Zapis disfunkcionalnih misli – zdm </vt:lpstr>
      <vt:lpstr>PowerPoint Presentation</vt:lpstr>
      <vt:lpstr>PowerPoint Presentation</vt:lpstr>
      <vt:lpstr>Savjeti za korištenje obrasca</vt:lpstr>
      <vt:lpstr>Savjeti za korištenje obrasca</vt:lpstr>
      <vt:lpstr>Upoznavanje s prve 4 kolone:</vt:lpstr>
      <vt:lpstr>Upoznavanje s prve 4 kolone:</vt:lpstr>
      <vt:lpstr>Upoznavanje s druge 2 kolone</vt:lpstr>
      <vt:lpstr>Motiviranje pacijenta za korištenje ZDM</vt:lpstr>
      <vt:lpstr>PowerPoint Presentation</vt:lpstr>
      <vt:lpstr>Alternativne tehnike odgovaranja na Automatske misli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Ivana Krbavčić</dc:creator>
  <cp:lastModifiedBy>HUBIKOT</cp:lastModifiedBy>
  <cp:revision>26</cp:revision>
  <cp:lastPrinted>2015-12-04T09:20:01Z</cp:lastPrinted>
  <dcterms:created xsi:type="dcterms:W3CDTF">2015-12-01T16:20:45Z</dcterms:created>
  <dcterms:modified xsi:type="dcterms:W3CDTF">2015-12-04T09:24:58Z</dcterms:modified>
</cp:coreProperties>
</file>