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2155" autoAdjust="0"/>
  </p:normalViewPr>
  <p:slideViewPr>
    <p:cSldViewPr>
      <p:cViewPr varScale="1">
        <p:scale>
          <a:sx n="95" d="100"/>
          <a:sy n="95" d="100"/>
        </p:scale>
        <p:origin x="-20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1074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627254-0BB2-4A85-8E64-18B0AEF583E1}" type="datetimeFigureOut">
              <a:rPr lang="sr-Latn-CS" smtClean="0"/>
              <a:t>30.1.2015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090FEE-7FFE-4A57-BE43-877045E0D2E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139173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090FEE-7FFE-4A57-BE43-877045E0D2E2}" type="slidenum">
              <a:rPr lang="hr-HR" smtClean="0"/>
              <a:t>1</a:t>
            </a:fld>
            <a:endParaRPr lang="hr-H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r-HR" altLang="sr-Latn-RS" sz="1200" dirty="0" smtClean="0"/>
              <a:t>Većina pacijenata osjeća se ugodnije kada zna što od terapije očekivati, kada jasno razumiju svoju odgovornost i odgovornost terapeuta i kada jasno znaju kako će se terapija odvijati unutar jedne seanse i kroz cijeli tretman</a:t>
            </a:r>
          </a:p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090FEE-7FFE-4A57-BE43-877045E0D2E2}" type="slidenum">
              <a:rPr lang="hr-HR" smtClean="0"/>
              <a:t>4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78918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090FEE-7FFE-4A57-BE43-877045E0D2E2}" type="slidenum">
              <a:rPr lang="hr-HR" smtClean="0"/>
              <a:t>10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412920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slov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28" name="Rezervirano mjesto datuma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77A1A-14E2-49D9-B577-DD219F3E59AF}" type="datetimeFigureOut">
              <a:rPr lang="sr-Latn-CS" smtClean="0"/>
              <a:t>30.1.2015</a:t>
            </a:fld>
            <a:endParaRPr lang="hr-HR"/>
          </a:p>
        </p:txBody>
      </p:sp>
      <p:sp>
        <p:nvSpPr>
          <p:cNvPr id="17" name="Rezervirano mjesto podnožja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29" name="Rezervirano mjesto broja slajda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4A662-7896-4362-A34C-8B5C969F53DE}" type="slidenum">
              <a:rPr lang="hr-HR" smtClean="0"/>
              <a:t>‹#›</a:t>
            </a:fld>
            <a:endParaRPr lang="hr-HR"/>
          </a:p>
        </p:txBody>
      </p:sp>
      <p:sp>
        <p:nvSpPr>
          <p:cNvPr id="9" name="Podnaslov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r-HR" smtClean="0"/>
              <a:t>Kliknite da biste uredili stil podnaslova matrice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77A1A-14E2-49D9-B577-DD219F3E59AF}" type="datetimeFigureOut">
              <a:rPr lang="sr-Latn-CS" smtClean="0"/>
              <a:t>30.1.2015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4A662-7896-4362-A34C-8B5C969F53DE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77A1A-14E2-49D9-B577-DD219F3E59AF}" type="datetimeFigureOut">
              <a:rPr lang="sr-Latn-CS" smtClean="0"/>
              <a:t>30.1.2015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4A662-7896-4362-A34C-8B5C969F53DE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77A1A-14E2-49D9-B577-DD219F3E59AF}" type="datetimeFigureOut">
              <a:rPr lang="sr-Latn-CS" smtClean="0"/>
              <a:t>30.1.2015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4A662-7896-4362-A34C-8B5C969F53DE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77A1A-14E2-49D9-B577-DD219F3E59AF}" type="datetimeFigureOut">
              <a:rPr lang="sr-Latn-CS" smtClean="0"/>
              <a:t>30.1.2015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3464A662-7896-4362-A34C-8B5C969F53DE}" type="slidenum">
              <a:rPr lang="hr-HR" smtClean="0"/>
              <a:t>‹#›</a:t>
            </a:fld>
            <a:endParaRPr lang="hr-H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77A1A-14E2-49D9-B577-DD219F3E59AF}" type="datetimeFigureOut">
              <a:rPr lang="sr-Latn-CS" smtClean="0"/>
              <a:t>30.1.2015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4A662-7896-4362-A34C-8B5C969F53DE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5" name="Rezervirano mjesto sadržaja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77A1A-14E2-49D9-B577-DD219F3E59AF}" type="datetimeFigureOut">
              <a:rPr lang="sr-Latn-CS" smtClean="0"/>
              <a:t>30.1.2015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4A662-7896-4362-A34C-8B5C969F53DE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77A1A-14E2-49D9-B577-DD219F3E59AF}" type="datetimeFigureOut">
              <a:rPr lang="sr-Latn-CS" smtClean="0"/>
              <a:t>30.1.2015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4A662-7896-4362-A34C-8B5C969F53DE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77A1A-14E2-49D9-B577-DD219F3E59AF}" type="datetimeFigureOut">
              <a:rPr lang="sr-Latn-CS" smtClean="0"/>
              <a:t>30.1.2015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4A662-7896-4362-A34C-8B5C969F53DE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77A1A-14E2-49D9-B577-DD219F3E59AF}" type="datetimeFigureOut">
              <a:rPr lang="sr-Latn-CS" smtClean="0"/>
              <a:t>30.1.2015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4A662-7896-4362-A34C-8B5C969F53DE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hr-H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Pritisnite ikonu za dodavanje slike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77A1A-14E2-49D9-B577-DD219F3E59AF}" type="datetimeFigureOut">
              <a:rPr lang="sr-Latn-CS" smtClean="0"/>
              <a:t>30.1.2015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4A662-7896-4362-A34C-8B5C969F53DE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zervirano mjesto naslova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13" name="Rezervirano mjesto teksta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  <a:p>
            <a:pPr lvl="1" eaLnBrk="1" latinLnBrk="0" hangingPunct="1"/>
            <a:r>
              <a:rPr kumimoji="0" lang="hr-HR" smtClean="0"/>
              <a:t>Druga razina</a:t>
            </a:r>
          </a:p>
          <a:p>
            <a:pPr lvl="2" eaLnBrk="1" latinLnBrk="0" hangingPunct="1"/>
            <a:r>
              <a:rPr kumimoji="0" lang="hr-HR" smtClean="0"/>
              <a:t>Treća razina</a:t>
            </a:r>
          </a:p>
          <a:p>
            <a:pPr lvl="3" eaLnBrk="1" latinLnBrk="0" hangingPunct="1"/>
            <a:r>
              <a:rPr kumimoji="0" lang="hr-HR" smtClean="0"/>
              <a:t>Četvrta razina</a:t>
            </a:r>
          </a:p>
          <a:p>
            <a:pPr lvl="4" eaLnBrk="1" latinLnBrk="0" hangingPunct="1"/>
            <a:r>
              <a:rPr kumimoji="0" lang="hr-HR" smtClean="0"/>
              <a:t>Peta razina</a:t>
            </a:r>
            <a:endParaRPr kumimoji="0" lang="en-US"/>
          </a:p>
        </p:txBody>
      </p:sp>
      <p:sp>
        <p:nvSpPr>
          <p:cNvPr id="14" name="Rezervirano mjesto datuma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0277A1A-14E2-49D9-B577-DD219F3E59AF}" type="datetimeFigureOut">
              <a:rPr lang="sr-Latn-CS" smtClean="0"/>
              <a:t>30.1.2015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23" name="Rezervirano mjesto broja slajda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464A662-7896-4362-A34C-8B5C969F53DE}" type="slidenum">
              <a:rPr lang="hr-HR" smtClean="0"/>
              <a:t>‹#›</a:t>
            </a:fld>
            <a:endParaRPr lang="hr-H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STRUKTURA PRVE TERAPIJSKE SEANSE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pPr algn="r"/>
            <a:endParaRPr lang="hr-HR" dirty="0" smtClean="0"/>
          </a:p>
          <a:p>
            <a:pPr algn="r"/>
            <a:endParaRPr lang="hr-HR" dirty="0" smtClean="0"/>
          </a:p>
          <a:p>
            <a:pPr algn="r"/>
            <a:r>
              <a:rPr lang="hr-HR" dirty="0" smtClean="0"/>
              <a:t>	Petra </a:t>
            </a:r>
            <a:r>
              <a:rPr lang="hr-HR" dirty="0" smtClean="0"/>
              <a:t>Takač </a:t>
            </a:r>
          </a:p>
          <a:p>
            <a:pPr algn="r"/>
            <a:r>
              <a:rPr lang="hr-HR" dirty="0" smtClean="0"/>
              <a:t>mag.psihologije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hr-HR" dirty="0" smtClean="0"/>
              <a:t>Educiranje pacijenta o kognitivnom modelu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altLang="sr-Latn-RS" dirty="0"/>
              <a:t>Provjera prethodnog znanja klijenta o ovoj vrsti terapije</a:t>
            </a:r>
          </a:p>
          <a:p>
            <a:r>
              <a:rPr lang="hr-HR" altLang="sr-Latn-RS" dirty="0"/>
              <a:t>Edukacija o kognitivno-bihevioralnom modelu koristeći klijentove vlastite primjere</a:t>
            </a:r>
          </a:p>
          <a:p>
            <a:r>
              <a:rPr lang="hr-HR" altLang="sr-Latn-RS" dirty="0"/>
              <a:t>Provjera klijentova razumijevanja KBT modela</a:t>
            </a:r>
          </a:p>
          <a:p>
            <a:r>
              <a:rPr lang="hr-HR" altLang="sr-Latn-RS" i="1" dirty="0"/>
              <a:t>Poticati klijenta da radi </a:t>
            </a:r>
            <a:r>
              <a:rPr lang="hr-HR" altLang="sr-Latn-RS" i="1" dirty="0" smtClean="0"/>
              <a:t>bilješke</a:t>
            </a:r>
          </a:p>
          <a:p>
            <a:endParaRPr lang="hr-HR" altLang="sr-Latn-RS" i="1" dirty="0"/>
          </a:p>
          <a:p>
            <a:pPr lvl="1"/>
            <a:r>
              <a:rPr lang="hr-HR" altLang="sr-Latn-RS" dirty="0" smtClean="0"/>
              <a:t>Misli i predodžbe</a:t>
            </a:r>
            <a:endParaRPr lang="hr-HR" altLang="sr-Latn-RS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788330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hr-HR" dirty="0" smtClean="0"/>
              <a:t>Očekivanja od terapije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altLang="sr-Latn-RS" dirty="0"/>
              <a:t>Provjera klijentovih očekivanja</a:t>
            </a:r>
          </a:p>
          <a:p>
            <a:r>
              <a:rPr lang="hr-HR" altLang="sr-Latn-RS" dirty="0"/>
              <a:t>Stvaranje realnih očekivanja</a:t>
            </a:r>
          </a:p>
          <a:p>
            <a:r>
              <a:rPr lang="hr-HR" altLang="sr-Latn-RS" dirty="0"/>
              <a:t>Ponuditi okvirnu procjenu trajanja terapije</a:t>
            </a:r>
          </a:p>
        </p:txBody>
      </p:sp>
    </p:spTree>
    <p:extLst>
      <p:ext uri="{BB962C8B-B14F-4D97-AF65-F5344CB8AC3E}">
        <p14:creationId xmlns:p14="http://schemas.microsoft.com/office/powerpoint/2010/main" val="2001767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hr-HR" dirty="0" smtClean="0"/>
              <a:t>Educiranje pacijenta o njegovu poremećaju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altLang="sr-Latn-RS" sz="2500" dirty="0"/>
              <a:t>Objasniti dijagnozu, educirati klijenta o poremećaju</a:t>
            </a:r>
          </a:p>
          <a:p>
            <a:pPr lvl="1"/>
            <a:r>
              <a:rPr lang="hr-HR" altLang="sr-Latn-RS" sz="2500" dirty="0"/>
              <a:t>Poremećaj ličnosti: izbjegavati davanje dijagnoze; bolje općenito opisati, npr. </a:t>
            </a:r>
            <a:r>
              <a:rPr lang="hr-HR" altLang="sr-Latn-RS" sz="2500" dirty="0" smtClean="0"/>
              <a:t>“izgleda kako ste bili prilično depresivni u proteklih godinu dana i imate </a:t>
            </a:r>
            <a:r>
              <a:rPr lang="hr-HR" altLang="sr-Latn-RS" sz="2500" dirty="0"/>
              <a:t>neke trajnije probleme u komunikaciji s drugima”</a:t>
            </a:r>
          </a:p>
          <a:p>
            <a:r>
              <a:rPr lang="hr-HR" altLang="sr-Latn-RS" sz="2500" dirty="0"/>
              <a:t>Dodatna literatura</a:t>
            </a:r>
          </a:p>
          <a:p>
            <a:r>
              <a:rPr lang="hr-HR" altLang="sr-Latn-RS" sz="2500" i="1" dirty="0"/>
              <a:t>Poticati klijenta da radi bilješke</a:t>
            </a:r>
          </a:p>
          <a:p>
            <a:pPr marL="137160" indent="0">
              <a:buNone/>
            </a:pPr>
            <a:endParaRPr lang="hr-HR" dirty="0" smtClean="0"/>
          </a:p>
          <a:p>
            <a:pPr marL="137160" indent="0">
              <a:buNone/>
            </a:pPr>
            <a:r>
              <a:rPr lang="hr-HR" altLang="sr-Latn-RS" dirty="0"/>
              <a:t>Klijenti žele potvrdu da nisu ludi i terapeuta koji ima iskustva u radu sa sličnim problemima</a:t>
            </a:r>
          </a:p>
          <a:p>
            <a:pPr marL="13716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978736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hr-HR" dirty="0" smtClean="0"/>
              <a:t>Sažetak i zadavanje domaće zadaće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hr-HR" altLang="sr-Latn-RS" dirty="0"/>
              <a:t>Rezimirati i naglasiti sve važne točke na seansi</a:t>
            </a:r>
          </a:p>
          <a:p>
            <a:pPr>
              <a:lnSpc>
                <a:spcPct val="90000"/>
              </a:lnSpc>
            </a:pPr>
            <a:r>
              <a:rPr lang="hr-HR" altLang="sr-Latn-RS" dirty="0"/>
              <a:t>Pregled domaćih zadaća za sljedeći susret</a:t>
            </a:r>
          </a:p>
          <a:p>
            <a:pPr>
              <a:lnSpc>
                <a:spcPct val="90000"/>
              </a:lnSpc>
            </a:pPr>
            <a:r>
              <a:rPr lang="hr-HR" altLang="sr-Latn-RS" dirty="0"/>
              <a:t>Provjera klijentove motiviranosti za domaće zadaće</a:t>
            </a:r>
          </a:p>
          <a:p>
            <a:pPr>
              <a:lnSpc>
                <a:spcPct val="90000"/>
              </a:lnSpc>
            </a:pPr>
            <a:endParaRPr lang="hr-HR" altLang="sr-Latn-RS" dirty="0"/>
          </a:p>
          <a:p>
            <a:pPr>
              <a:lnSpc>
                <a:spcPct val="90000"/>
              </a:lnSpc>
            </a:pPr>
            <a:r>
              <a:rPr lang="hr-HR" altLang="sr-Latn-RS" i="1" dirty="0"/>
              <a:t>Uobičajene zadaće na ranim seansama:</a:t>
            </a:r>
          </a:p>
          <a:p>
            <a:pPr lvl="1">
              <a:lnSpc>
                <a:spcPct val="90000"/>
              </a:lnSpc>
            </a:pPr>
            <a:r>
              <a:rPr lang="hr-HR" altLang="sr-Latn-RS" i="1" dirty="0"/>
              <a:t>Psihoedukacija</a:t>
            </a:r>
          </a:p>
          <a:p>
            <a:pPr lvl="1">
              <a:lnSpc>
                <a:spcPct val="90000"/>
              </a:lnSpc>
            </a:pPr>
            <a:r>
              <a:rPr lang="hr-HR" altLang="sr-Latn-RS" i="1" dirty="0"/>
              <a:t>Motrenje, planiranje, pravljenje rasporeda</a:t>
            </a:r>
          </a:p>
        </p:txBody>
      </p:sp>
    </p:spTree>
    <p:extLst>
      <p:ext uri="{BB962C8B-B14F-4D97-AF65-F5344CB8AC3E}">
        <p14:creationId xmlns:p14="http://schemas.microsoft.com/office/powerpoint/2010/main" val="2996116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hr-HR" dirty="0" smtClean="0"/>
              <a:t>Povratna informacija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hr-HR" altLang="sr-Latn-RS" sz="2000" dirty="0"/>
              <a:t>Pomaže u jačanju terapijskog saveza</a:t>
            </a:r>
          </a:p>
          <a:p>
            <a:pPr>
              <a:lnSpc>
                <a:spcPct val="80000"/>
              </a:lnSpc>
            </a:pPr>
            <a:r>
              <a:rPr lang="hr-HR" altLang="sr-Latn-RS" sz="2000" dirty="0"/>
              <a:t>Ispravljanje krivih </a:t>
            </a:r>
            <a:r>
              <a:rPr lang="hr-HR" altLang="sr-Latn-RS" sz="2000" dirty="0" smtClean="0"/>
              <a:t>interpretacija</a:t>
            </a:r>
            <a:endParaRPr lang="hr-HR" altLang="sr-Latn-RS" sz="2000" dirty="0"/>
          </a:p>
          <a:p>
            <a:pPr>
              <a:lnSpc>
                <a:spcPct val="80000"/>
              </a:lnSpc>
            </a:pPr>
            <a:r>
              <a:rPr lang="hr-HR" altLang="sr-Latn-RS" sz="2000" dirty="0"/>
              <a:t>Razrješavanje nesporazuma</a:t>
            </a:r>
          </a:p>
          <a:p>
            <a:pPr>
              <a:lnSpc>
                <a:spcPct val="80000"/>
              </a:lnSpc>
            </a:pPr>
            <a:r>
              <a:rPr lang="hr-HR" altLang="sr-Latn-RS" sz="2000" dirty="0"/>
              <a:t>Razvoj partnerskog odnosa</a:t>
            </a:r>
          </a:p>
          <a:p>
            <a:pPr>
              <a:lnSpc>
                <a:spcPct val="80000"/>
              </a:lnSpc>
            </a:pPr>
            <a:endParaRPr lang="hr-HR" altLang="sr-Latn-RS" sz="2000" dirty="0"/>
          </a:p>
          <a:p>
            <a:pPr lvl="1">
              <a:lnSpc>
                <a:spcPct val="80000"/>
              </a:lnSpc>
            </a:pPr>
            <a:r>
              <a:rPr lang="hr-HR" altLang="sr-Latn-RS" sz="1900" dirty="0"/>
              <a:t>Kako se klijent osjećao tijekom seanse</a:t>
            </a:r>
          </a:p>
          <a:p>
            <a:pPr lvl="1">
              <a:lnSpc>
                <a:spcPct val="80000"/>
              </a:lnSpc>
            </a:pPr>
            <a:r>
              <a:rPr lang="hr-HR" altLang="sr-Latn-RS" sz="1900" dirty="0"/>
              <a:t>Ima li kakvih pitanja</a:t>
            </a:r>
          </a:p>
          <a:p>
            <a:pPr lvl="1">
              <a:lnSpc>
                <a:spcPct val="80000"/>
              </a:lnSpc>
            </a:pPr>
            <a:r>
              <a:rPr lang="hr-HR" altLang="sr-Latn-RS" sz="1900" dirty="0"/>
              <a:t>Je li mu nešto zasmetalo...</a:t>
            </a:r>
          </a:p>
          <a:p>
            <a:pPr lvl="1">
              <a:lnSpc>
                <a:spcPct val="80000"/>
              </a:lnSpc>
            </a:pPr>
            <a:endParaRPr lang="hr-HR" altLang="sr-Latn-RS" sz="19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hr-HR" altLang="sr-Latn-RS" sz="2000" dirty="0">
                <a:solidFill>
                  <a:schemeClr val="accent1"/>
                </a:solidFill>
              </a:rPr>
              <a:t>Negativna reakcija:</a:t>
            </a:r>
          </a:p>
          <a:p>
            <a:pPr>
              <a:lnSpc>
                <a:spcPct val="80000"/>
              </a:lnSpc>
            </a:pPr>
            <a:r>
              <a:rPr lang="hr-HR" altLang="sr-Latn-RS" sz="2000" dirty="0"/>
              <a:t>Odrediti problem</a:t>
            </a:r>
          </a:p>
          <a:p>
            <a:pPr>
              <a:lnSpc>
                <a:spcPct val="80000"/>
              </a:lnSpc>
            </a:pPr>
            <a:r>
              <a:rPr lang="hr-HR" altLang="sr-Latn-RS" sz="2000" dirty="0"/>
              <a:t>Odrediti značenje tog problema za klijenta</a:t>
            </a:r>
          </a:p>
          <a:p>
            <a:pPr>
              <a:lnSpc>
                <a:spcPct val="80000"/>
              </a:lnSpc>
            </a:pPr>
            <a:r>
              <a:rPr lang="hr-HR" altLang="sr-Latn-RS" sz="2000" dirty="0"/>
              <a:t>Intervencija</a:t>
            </a:r>
          </a:p>
          <a:p>
            <a:pPr>
              <a:lnSpc>
                <a:spcPct val="80000"/>
              </a:lnSpc>
            </a:pPr>
            <a:r>
              <a:rPr lang="hr-HR" altLang="sr-Latn-RS" sz="2000" dirty="0"/>
              <a:t>Označavanje problema za rad na sljedećoj seansi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674937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hr-HR" dirty="0" smtClean="0"/>
              <a:t>Sažetak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altLang="sr-Latn-RS" dirty="0">
                <a:solidFill>
                  <a:schemeClr val="accent1"/>
                </a:solidFill>
              </a:rPr>
              <a:t>Ciljevi:</a:t>
            </a:r>
            <a:r>
              <a:rPr lang="hr-HR" altLang="sr-Latn-RS" dirty="0"/>
              <a:t> uspostavljanje suradnje, dorađivanje konceptualizacije, edukacija o KBT modelu, terapiji i poremećaju, ulijevanje nade i oslobađanje od simptoma</a:t>
            </a:r>
          </a:p>
          <a:p>
            <a:endParaRPr lang="hr-HR" altLang="sr-Latn-RS" dirty="0"/>
          </a:p>
          <a:p>
            <a:pPr algn="ctr">
              <a:buFont typeface="Wingdings" pitchFamily="2" charset="2"/>
              <a:buNone/>
            </a:pPr>
            <a:r>
              <a:rPr lang="hr-HR" altLang="sr-Latn-RS" dirty="0">
                <a:solidFill>
                  <a:schemeClr val="accent1"/>
                </a:solidFill>
              </a:rPr>
              <a:t>	</a:t>
            </a:r>
            <a:r>
              <a:rPr lang="hr-HR" altLang="sr-Latn-RS" b="1" dirty="0">
                <a:solidFill>
                  <a:schemeClr val="accent1"/>
                </a:solidFill>
              </a:rPr>
              <a:t>Razvijanje dobre terapijske suradnje i </a:t>
            </a:r>
            <a:r>
              <a:rPr lang="hr-HR" altLang="sr-Latn-RS" b="1">
                <a:solidFill>
                  <a:schemeClr val="accent1"/>
                </a:solidFill>
              </a:rPr>
              <a:t>ohrabrivanje </a:t>
            </a:r>
            <a:r>
              <a:rPr lang="hr-HR" altLang="sr-Latn-RS" b="1" smtClean="0">
                <a:solidFill>
                  <a:schemeClr val="accent1"/>
                </a:solidFill>
              </a:rPr>
              <a:t>pacijenta </a:t>
            </a:r>
            <a:r>
              <a:rPr lang="hr-HR" altLang="sr-Latn-RS" b="1" dirty="0">
                <a:solidFill>
                  <a:schemeClr val="accent1"/>
                </a:solidFill>
              </a:rPr>
              <a:t>na zajednički rad s terapeutom radi postizanja terapijskih ciljeva ključni su elementi prve seanse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345218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hr-HR" altLang="sr-Latn-RS" dirty="0"/>
              <a:t>Osnovni </a:t>
            </a:r>
            <a:r>
              <a:rPr lang="hr-HR" altLang="sr-Latn-RS" dirty="0" smtClean="0"/>
              <a:t>ciljevi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altLang="sr-Latn-RS" dirty="0"/>
              <a:t>Učiniti terapijski proces razumljivim i klijentu i terapeutu</a:t>
            </a:r>
          </a:p>
          <a:p>
            <a:endParaRPr lang="hr-HR" altLang="sr-Latn-RS" dirty="0"/>
          </a:p>
          <a:p>
            <a:r>
              <a:rPr lang="hr-HR" altLang="sr-Latn-RS" dirty="0"/>
              <a:t>Što efikasnije voditi terapiju</a:t>
            </a:r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hr-HR" dirty="0" smtClean="0"/>
              <a:t>Priprema za prvu seansu</a:t>
            </a:r>
            <a:endParaRPr lang="hr-HR" dirty="0"/>
          </a:p>
        </p:txBody>
      </p:sp>
      <p:sp>
        <p:nvSpPr>
          <p:cNvPr id="5" name="TextBox 4"/>
          <p:cNvSpPr txBox="1"/>
          <p:nvPr/>
        </p:nvSpPr>
        <p:spPr>
          <a:xfrm>
            <a:off x="827584" y="1484784"/>
            <a:ext cx="2088232" cy="120032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r-HR" sz="2400" dirty="0" smtClean="0"/>
              <a:t>Potpuno dijagnostičko ispitivanje</a:t>
            </a:r>
            <a:endParaRPr lang="hr-HR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4718520" y="1340768"/>
            <a:ext cx="3744416" cy="193899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r-HR" sz="2400" dirty="0" smtClean="0"/>
              <a:t>Koji su pacijentovi sadašnji problemi, trenutno funkcioniranje, simptomi, pacijentova prošlost</a:t>
            </a:r>
            <a:endParaRPr lang="hr-HR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1403648" y="4096236"/>
            <a:ext cx="6075702" cy="5232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hr-HR" sz="2800" dirty="0" smtClean="0">
                <a:effectLst>
                  <a:reflection blurRad="6350" stA="60000" endA="900" endPos="58000" dir="5400000" sy="-100000" algn="bl" rotWithShape="0"/>
                </a:effectLst>
              </a:rPr>
              <a:t> POČETNA KONCEPTUALIZACIJA</a:t>
            </a:r>
            <a:endParaRPr lang="hr-HR" sz="2800" dirty="0">
              <a:effectLst>
                <a:reflection blurRad="6350" stA="60000" endA="900" endPos="58000" dir="5400000" sy="-100000" algn="bl" rotWithShape="0"/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339752" y="5193884"/>
            <a:ext cx="3886000" cy="5232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hr-HR" sz="2800" dirty="0" smtClean="0">
                <a:effectLst>
                  <a:reflection blurRad="6350" stA="60000" endA="900" endPos="58000" dir="5400000" sy="-100000" algn="bl" rotWithShape="0"/>
                </a:effectLst>
              </a:rPr>
              <a:t>OPĆI PLAN TERAPIJE</a:t>
            </a:r>
            <a:endParaRPr lang="hr-HR" sz="2800" dirty="0">
              <a:effectLst>
                <a:reflection blurRad="6350" stA="60000" endA="900" endPos="58000" dir="5400000" sy="-100000" algn="bl" rotWithShape="0"/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444208" y="5455494"/>
            <a:ext cx="1802704" cy="120032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r-HR" sz="2400" dirty="0" smtClean="0"/>
              <a:t>Obrazac zabilješki s terapije</a:t>
            </a: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2646851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hr-HR" altLang="sr-Latn-RS" sz="4400" dirty="0"/>
              <a:t>Terapeutovi ciljevi za inicijalnu seansu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hr-HR" altLang="sr-Latn-RS" dirty="0"/>
              <a:t>Uspostavljanje povjerenja i suradnje</a:t>
            </a:r>
          </a:p>
          <a:p>
            <a:pPr>
              <a:lnSpc>
                <a:spcPct val="90000"/>
              </a:lnSpc>
            </a:pPr>
            <a:r>
              <a:rPr lang="hr-HR" altLang="sr-Latn-RS" dirty="0"/>
              <a:t>Upoznavanje </a:t>
            </a:r>
            <a:r>
              <a:rPr lang="hr-HR" altLang="sr-Latn-RS" dirty="0" smtClean="0"/>
              <a:t>pacijenta </a:t>
            </a:r>
            <a:r>
              <a:rPr lang="hr-HR" altLang="sr-Latn-RS" dirty="0"/>
              <a:t>s </a:t>
            </a:r>
            <a:r>
              <a:rPr lang="hr-HR" altLang="sr-Latn-RS" dirty="0" smtClean="0"/>
              <a:t>kognitivnom terapijom</a:t>
            </a:r>
            <a:endParaRPr lang="hr-HR" altLang="sr-Latn-RS" dirty="0"/>
          </a:p>
          <a:p>
            <a:pPr>
              <a:lnSpc>
                <a:spcPct val="90000"/>
              </a:lnSpc>
            </a:pPr>
            <a:r>
              <a:rPr lang="hr-HR" altLang="sr-Latn-RS" dirty="0"/>
              <a:t>Educiranje </a:t>
            </a:r>
            <a:r>
              <a:rPr lang="hr-HR" altLang="sr-Latn-RS" dirty="0" smtClean="0"/>
              <a:t>pacijenta </a:t>
            </a:r>
            <a:r>
              <a:rPr lang="hr-HR" altLang="sr-Latn-RS" dirty="0"/>
              <a:t>o njegovu poremećaju, KBT modelu, terapijskom procesu</a:t>
            </a:r>
          </a:p>
          <a:p>
            <a:pPr>
              <a:lnSpc>
                <a:spcPct val="90000"/>
              </a:lnSpc>
            </a:pPr>
            <a:r>
              <a:rPr lang="hr-HR" altLang="sr-Latn-RS" dirty="0"/>
              <a:t>Normaliziranje </a:t>
            </a:r>
            <a:r>
              <a:rPr lang="hr-HR" altLang="sr-Latn-RS" dirty="0" smtClean="0"/>
              <a:t>pacijentovih </a:t>
            </a:r>
            <a:r>
              <a:rPr lang="hr-HR" altLang="sr-Latn-RS" dirty="0"/>
              <a:t>teškoća i ulijevanje nade</a:t>
            </a:r>
          </a:p>
          <a:p>
            <a:pPr>
              <a:lnSpc>
                <a:spcPct val="90000"/>
              </a:lnSpc>
            </a:pPr>
            <a:r>
              <a:rPr lang="hr-HR" altLang="sr-Latn-RS" dirty="0"/>
              <a:t>Otkrivanje (i po potrebi ispravljanje) </a:t>
            </a:r>
            <a:r>
              <a:rPr lang="hr-HR" altLang="sr-Latn-RS" dirty="0" smtClean="0"/>
              <a:t>pacijentovih </a:t>
            </a:r>
            <a:r>
              <a:rPr lang="hr-HR" altLang="sr-Latn-RS" dirty="0"/>
              <a:t>očekivanja od terapije</a:t>
            </a:r>
          </a:p>
          <a:p>
            <a:pPr>
              <a:lnSpc>
                <a:spcPct val="90000"/>
              </a:lnSpc>
            </a:pPr>
            <a:r>
              <a:rPr lang="hr-HR" altLang="sr-Latn-RS" dirty="0"/>
              <a:t>Prikupljanje dodatnih informacija o </a:t>
            </a:r>
            <a:r>
              <a:rPr lang="hr-HR" altLang="sr-Latn-RS" dirty="0" smtClean="0"/>
              <a:t>pacijentovim </a:t>
            </a:r>
            <a:r>
              <a:rPr lang="hr-HR" altLang="sr-Latn-RS" dirty="0"/>
              <a:t>teškoćama</a:t>
            </a:r>
          </a:p>
          <a:p>
            <a:pPr>
              <a:lnSpc>
                <a:spcPct val="90000"/>
              </a:lnSpc>
            </a:pPr>
            <a:r>
              <a:rPr lang="hr-HR" altLang="sr-Latn-RS" dirty="0"/>
              <a:t>Upotreba tih informacija radi sastavljanja liste ciljeva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25743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hr-HR" altLang="sr-Latn-RS" sz="4400" dirty="0"/>
              <a:t>Preporučljiva struktura inicijalne seanse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57200" indent="-457200">
              <a:lnSpc>
                <a:spcPct val="90000"/>
              </a:lnSpc>
              <a:buFontTx/>
              <a:buAutoNum type="arabicPeriod"/>
            </a:pPr>
            <a:r>
              <a:rPr lang="hr-HR" altLang="sr-Latn-RS" dirty="0"/>
              <a:t>Sastavljanje dnevnog reda</a:t>
            </a:r>
          </a:p>
          <a:p>
            <a:pPr marL="457200" indent="-457200">
              <a:lnSpc>
                <a:spcPct val="90000"/>
              </a:lnSpc>
              <a:buFontTx/>
              <a:buAutoNum type="arabicPeriod"/>
            </a:pPr>
            <a:r>
              <a:rPr lang="hr-HR" altLang="sr-Latn-RS" dirty="0"/>
              <a:t>Provjera raspoloženja, uključujući i rezultate objektivnog mjerenja</a:t>
            </a:r>
          </a:p>
          <a:p>
            <a:pPr marL="457200" indent="-457200">
              <a:lnSpc>
                <a:spcPct val="90000"/>
              </a:lnSpc>
              <a:buFontTx/>
              <a:buAutoNum type="arabicPeriod"/>
            </a:pPr>
            <a:r>
              <a:rPr lang="hr-HR" altLang="sr-Latn-RS" dirty="0"/>
              <a:t>Kratki pregled iznijetih problema i sređivanje podataka</a:t>
            </a:r>
          </a:p>
          <a:p>
            <a:pPr marL="457200" indent="-457200">
              <a:lnSpc>
                <a:spcPct val="90000"/>
              </a:lnSpc>
              <a:buFontTx/>
              <a:buAutoNum type="arabicPeriod"/>
            </a:pPr>
            <a:r>
              <a:rPr lang="hr-HR" altLang="sr-Latn-RS" dirty="0"/>
              <a:t>Identificiranje problema i postavljanje ciljeva</a:t>
            </a:r>
          </a:p>
          <a:p>
            <a:pPr marL="457200" indent="-457200">
              <a:lnSpc>
                <a:spcPct val="90000"/>
              </a:lnSpc>
              <a:buFontTx/>
              <a:buAutoNum type="arabicPeriod"/>
            </a:pPr>
            <a:r>
              <a:rPr lang="hr-HR" altLang="sr-Latn-RS" dirty="0"/>
              <a:t>Educiranje </a:t>
            </a:r>
            <a:r>
              <a:rPr lang="hr-HR" altLang="sr-Latn-RS" dirty="0" smtClean="0"/>
              <a:t>pacijenta </a:t>
            </a:r>
            <a:r>
              <a:rPr lang="hr-HR" altLang="sr-Latn-RS" dirty="0"/>
              <a:t>o kognitivnom modelu</a:t>
            </a:r>
          </a:p>
          <a:p>
            <a:pPr marL="457200" indent="-457200">
              <a:lnSpc>
                <a:spcPct val="90000"/>
              </a:lnSpc>
              <a:buFontTx/>
              <a:buAutoNum type="arabicPeriod"/>
            </a:pPr>
            <a:r>
              <a:rPr lang="hr-HR" altLang="sr-Latn-RS" dirty="0"/>
              <a:t>Otkrivanje </a:t>
            </a:r>
            <a:r>
              <a:rPr lang="hr-HR" altLang="sr-Latn-RS" dirty="0" smtClean="0"/>
              <a:t>pacijentovih </a:t>
            </a:r>
            <a:r>
              <a:rPr lang="hr-HR" altLang="sr-Latn-RS" dirty="0"/>
              <a:t>očekivanja od terapije</a:t>
            </a:r>
          </a:p>
          <a:p>
            <a:pPr marL="457200" indent="-457200">
              <a:lnSpc>
                <a:spcPct val="90000"/>
              </a:lnSpc>
              <a:buFontTx/>
              <a:buAutoNum type="arabicPeriod"/>
            </a:pPr>
            <a:r>
              <a:rPr lang="hr-HR" altLang="sr-Latn-RS" dirty="0"/>
              <a:t>Educiranje </a:t>
            </a:r>
            <a:r>
              <a:rPr lang="hr-HR" altLang="sr-Latn-RS" dirty="0" smtClean="0"/>
              <a:t>pacijenta </a:t>
            </a:r>
            <a:r>
              <a:rPr lang="hr-HR" altLang="sr-Latn-RS" dirty="0"/>
              <a:t>o njegovu poremećaju</a:t>
            </a:r>
          </a:p>
          <a:p>
            <a:pPr marL="457200" indent="-457200">
              <a:lnSpc>
                <a:spcPct val="90000"/>
              </a:lnSpc>
              <a:buFontTx/>
              <a:buAutoNum type="arabicPeriod"/>
            </a:pPr>
            <a:r>
              <a:rPr lang="hr-HR" altLang="sr-Latn-RS" dirty="0"/>
              <a:t>Zadavanje domaće zadaće</a:t>
            </a:r>
          </a:p>
          <a:p>
            <a:pPr marL="457200" indent="-457200">
              <a:lnSpc>
                <a:spcPct val="90000"/>
              </a:lnSpc>
              <a:buFontTx/>
              <a:buAutoNum type="arabicPeriod"/>
            </a:pPr>
            <a:r>
              <a:rPr lang="hr-HR" altLang="sr-Latn-RS" dirty="0"/>
              <a:t>Osiguravanje </a:t>
            </a:r>
            <a:r>
              <a:rPr lang="hr-HR" altLang="sr-Latn-RS" dirty="0" smtClean="0"/>
              <a:t>sažetka</a:t>
            </a:r>
            <a:endParaRPr lang="hr-HR" altLang="sr-Latn-RS" dirty="0"/>
          </a:p>
          <a:p>
            <a:pPr marL="457200" indent="-457200">
              <a:lnSpc>
                <a:spcPct val="90000"/>
              </a:lnSpc>
              <a:buFontTx/>
              <a:buAutoNum type="arabicPeriod"/>
            </a:pPr>
            <a:r>
              <a:rPr lang="hr-HR" altLang="sr-Latn-RS" dirty="0"/>
              <a:t>Povratna informacija </a:t>
            </a:r>
          </a:p>
          <a:p>
            <a:endParaRPr lang="hr-HR" dirty="0"/>
          </a:p>
        </p:txBody>
      </p:sp>
      <p:sp>
        <p:nvSpPr>
          <p:cNvPr id="5" name="TextBox 4"/>
          <p:cNvSpPr txBox="1"/>
          <p:nvPr/>
        </p:nvSpPr>
        <p:spPr>
          <a:xfrm>
            <a:off x="5004048" y="5085184"/>
            <a:ext cx="4032448" cy="1477328"/>
          </a:xfrm>
          <a:prstGeom prst="rect">
            <a:avLst/>
          </a:prstGeom>
        </p:spPr>
        <p:style>
          <a:lnRef idx="2">
            <a:schemeClr val="accent2"/>
          </a:lnRef>
          <a:fillRef idx="1003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r-HR" dirty="0" smtClean="0"/>
              <a:t>SUICIDALNOST        usmjeriti se na osjećaj beznađa</a:t>
            </a:r>
          </a:p>
          <a:p>
            <a:r>
              <a:rPr lang="hr-HR" dirty="0" smtClean="0"/>
              <a:t>Krizne intervencije imaju prednost pred drugima kada je pacijent opasan za druge, ili je u opasnosti od drugih</a:t>
            </a:r>
            <a:endParaRPr lang="hr-HR" dirty="0"/>
          </a:p>
        </p:txBody>
      </p:sp>
      <p:sp>
        <p:nvSpPr>
          <p:cNvPr id="6" name="Right Arrow 5"/>
          <p:cNvSpPr/>
          <p:nvPr/>
        </p:nvSpPr>
        <p:spPr>
          <a:xfrm>
            <a:off x="6907005" y="5229200"/>
            <a:ext cx="288032" cy="12115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07201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hr-HR" altLang="sr-Latn-RS" sz="4400" dirty="0"/>
              <a:t>Uspostavljanje povjerenja i suradnje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2540" y="3413744"/>
            <a:ext cx="3384376" cy="1040011"/>
          </a:xfrm>
        </p:spPr>
        <p:txBody>
          <a:bodyPr>
            <a:noAutofit/>
          </a:bodyPr>
          <a:lstStyle/>
          <a:p>
            <a:pPr marL="137160" indent="0">
              <a:buNone/>
            </a:pPr>
            <a:r>
              <a:rPr lang="hr-HR" sz="2000" dirty="0" smtClean="0"/>
              <a:t>ISKUSTVO RJEŠAVANJA ISTIH ILI SLIČNIH PROBLEMA</a:t>
            </a:r>
            <a:endParaRPr lang="hr-HR" sz="20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631594" y="3068960"/>
            <a:ext cx="2796390" cy="79208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548640" indent="-411480" algn="l" rtl="0" eaLnBrk="1" latinLnBrk="0" hangingPunct="1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68680" indent="-283464" algn="l" rtl="0" eaLnBrk="1" latinLnBrk="0" hangingPunct="1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Char char="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33856" indent="-228600" algn="l" rtl="0" eaLnBrk="1" latinLnBrk="0" hangingPunct="1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Char char="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5331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Char char="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533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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6479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Char char="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5960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67128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6829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37160" indent="0">
              <a:buFont typeface="Wingdings 2"/>
              <a:buNone/>
            </a:pPr>
            <a:r>
              <a:rPr lang="hr-HR" sz="2000" dirty="0" smtClean="0"/>
              <a:t>RAZUMIJEVANJE I PODRŠKA</a:t>
            </a:r>
            <a:endParaRPr lang="hr-HR" sz="20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267744" y="4585817"/>
            <a:ext cx="2603781" cy="116223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548640" indent="-411480" algn="l" rtl="0" eaLnBrk="1" latinLnBrk="0" hangingPunct="1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68680" indent="-283464" algn="l" rtl="0" eaLnBrk="1" latinLnBrk="0" hangingPunct="1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Char char="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33856" indent="-228600" algn="l" rtl="0" eaLnBrk="1" latinLnBrk="0" hangingPunct="1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Char char="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5331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Char char="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533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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6479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Char char="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5960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67128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6829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37160" indent="0">
              <a:buFont typeface="Wingdings 2"/>
              <a:buNone/>
            </a:pPr>
            <a:r>
              <a:rPr lang="hr-HR" sz="2000" dirty="0" smtClean="0"/>
              <a:t>NIJE SAVLADAN PACIJENTOVIM PROBLEMIMA</a:t>
            </a:r>
            <a:endParaRPr lang="hr-HR" sz="200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796569" y="5827204"/>
            <a:ext cx="1707695" cy="43870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548640" indent="-411480" algn="l" rtl="0" eaLnBrk="1" latinLnBrk="0" hangingPunct="1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68680" indent="-283464" algn="l" rtl="0" eaLnBrk="1" latinLnBrk="0" hangingPunct="1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Char char="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33856" indent="-228600" algn="l" rtl="0" eaLnBrk="1" latinLnBrk="0" hangingPunct="1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Char char="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5331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Char char="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533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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6479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Char char="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5960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67128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6829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37160" indent="0">
              <a:buFont typeface="Wingdings 2"/>
              <a:buNone/>
            </a:pPr>
            <a:r>
              <a:rPr lang="hr-HR" sz="2000" dirty="0" smtClean="0"/>
              <a:t>POUZDAN</a:t>
            </a:r>
            <a:endParaRPr lang="hr-HR" sz="2000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827584" y="4122651"/>
            <a:ext cx="1608021" cy="674501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548640" indent="-411480" algn="l" rtl="0" eaLnBrk="1" latinLnBrk="0" hangingPunct="1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68680" indent="-283464" algn="l" rtl="0" eaLnBrk="1" latinLnBrk="0" hangingPunct="1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Char char="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33856" indent="-228600" algn="l" rtl="0" eaLnBrk="1" latinLnBrk="0" hangingPunct="1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Char char="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5331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Char char="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533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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6479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Char char="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5960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67128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6829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37160" indent="0">
              <a:buFont typeface="Wingdings 2"/>
              <a:buNone/>
            </a:pPr>
            <a:r>
              <a:rPr lang="hr-HR" sz="2000" dirty="0" smtClean="0"/>
              <a:t>ISKAZUJE BRIGU</a:t>
            </a:r>
            <a:endParaRPr lang="hr-HR" sz="2000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827584" y="1916832"/>
            <a:ext cx="2425270" cy="52427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548640" indent="-411480" algn="l" rtl="0" eaLnBrk="1" latinLnBrk="0" hangingPunct="1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68680" indent="-283464" algn="l" rtl="0" eaLnBrk="1" latinLnBrk="0" hangingPunct="1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Char char="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33856" indent="-228600" algn="l" rtl="0" eaLnBrk="1" latinLnBrk="0" hangingPunct="1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Char char="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5331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Char char="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533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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6479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Char char="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5960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67128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6829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37160" indent="0">
              <a:buFont typeface="Wingdings 2"/>
              <a:buNone/>
            </a:pPr>
            <a:r>
              <a:rPr lang="hr-HR" sz="2000" dirty="0" smtClean="0"/>
              <a:t>EMPATIČAN</a:t>
            </a:r>
            <a:endParaRPr lang="hr-HR" sz="2000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5994249" y="6024736"/>
            <a:ext cx="2443100" cy="48235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548640" indent="-411480" algn="l" rtl="0" eaLnBrk="1" latinLnBrk="0" hangingPunct="1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68680" indent="-283464" algn="l" rtl="0" eaLnBrk="1" latinLnBrk="0" hangingPunct="1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Char char="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33856" indent="-228600" algn="l" rtl="0" eaLnBrk="1" latinLnBrk="0" hangingPunct="1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Char char="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5331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Char char="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533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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6479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Char char="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5960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67128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6829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37160" indent="0">
              <a:buFont typeface="Wingdings 2"/>
              <a:buNone/>
            </a:pPr>
            <a:r>
              <a:rPr lang="hr-HR" sz="2000" dirty="0" smtClean="0"/>
              <a:t>KOMPETENTAN</a:t>
            </a:r>
            <a:endParaRPr lang="hr-HR" sz="2000" dirty="0"/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4070531" y="1609595"/>
            <a:ext cx="2304256" cy="955309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548640" indent="-411480" algn="l" rtl="0" eaLnBrk="1" latinLnBrk="0" hangingPunct="1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68680" indent="-283464" algn="l" rtl="0" eaLnBrk="1" latinLnBrk="0" hangingPunct="1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Char char="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33856" indent="-228600" algn="l" rtl="0" eaLnBrk="1" latinLnBrk="0" hangingPunct="1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Char char="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5331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Char char="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533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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6479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Char char="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5960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67128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6829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37160" indent="0">
              <a:buFont typeface="Wingdings 2"/>
              <a:buNone/>
            </a:pPr>
            <a:r>
              <a:rPr lang="hr-HR" sz="2000" dirty="0" smtClean="0"/>
              <a:t>VJERUJE U PRIMJERENOST TERAPIJE</a:t>
            </a:r>
            <a:endParaRPr lang="hr-HR" sz="2000" dirty="0"/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4871525" y="5026267"/>
            <a:ext cx="2868827" cy="800937"/>
          </a:xfrm>
          <a:prstGeom prst="rect">
            <a:avLst/>
          </a:prstGeom>
        </p:spPr>
        <p:txBody>
          <a:bodyPr vert="horz">
            <a:normAutofit/>
          </a:bodyPr>
          <a:lstStyle>
            <a:lvl1pPr marL="548640" indent="-411480" algn="l" rtl="0" eaLnBrk="1" latinLnBrk="0" hangingPunct="1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68680" indent="-283464" algn="l" rtl="0" eaLnBrk="1" latinLnBrk="0" hangingPunct="1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Char char="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33856" indent="-228600" algn="l" rtl="0" eaLnBrk="1" latinLnBrk="0" hangingPunct="1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Char char="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5331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Char char="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533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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6479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Char char="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5960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67128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6829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37160" indent="0">
              <a:buFont typeface="Wingdings 2"/>
              <a:buNone/>
            </a:pPr>
            <a:r>
              <a:rPr lang="hr-HR" sz="2000" dirty="0" smtClean="0"/>
              <a:t>TRAŽI POVRATNU INFORMACIJU</a:t>
            </a:r>
            <a:endParaRPr lang="hr-HR" sz="2000" dirty="0"/>
          </a:p>
        </p:txBody>
      </p:sp>
    </p:spTree>
    <p:extLst>
      <p:ext uri="{BB962C8B-B14F-4D97-AF65-F5344CB8AC3E}">
        <p14:creationId xmlns:p14="http://schemas.microsoft.com/office/powerpoint/2010/main" val="2364999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hr-HR" altLang="sr-Latn-RS" dirty="0" smtClean="0"/>
              <a:t>Sastavljanje </a:t>
            </a:r>
            <a:r>
              <a:rPr lang="hr-HR" altLang="sr-Latn-RS" dirty="0"/>
              <a:t>dnevnog reda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altLang="sr-Latn-RS" dirty="0"/>
              <a:t>Efikasnije korištenje vremena</a:t>
            </a:r>
          </a:p>
          <a:p>
            <a:r>
              <a:rPr lang="hr-HR" altLang="sr-Latn-RS" dirty="0"/>
              <a:t>Osigurava se usmjerenost na teme važne za terapijski proces</a:t>
            </a:r>
          </a:p>
          <a:p>
            <a:r>
              <a:rPr lang="hr-HR" altLang="sr-Latn-RS" dirty="0"/>
              <a:t>Klijentu se daje osjećaj kontrole</a:t>
            </a:r>
          </a:p>
          <a:p>
            <a:r>
              <a:rPr lang="hr-HR" altLang="sr-Latn-RS" dirty="0"/>
              <a:t>Potiče se aktivno sudjelovanje klijenta</a:t>
            </a:r>
          </a:p>
        </p:txBody>
      </p:sp>
    </p:spTree>
    <p:extLst>
      <p:ext uri="{BB962C8B-B14F-4D97-AF65-F5344CB8AC3E}">
        <p14:creationId xmlns:p14="http://schemas.microsoft.com/office/powerpoint/2010/main" val="4112205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hr-HR" altLang="sr-Latn-RS" dirty="0" smtClean="0"/>
              <a:t>Provjera </a:t>
            </a:r>
            <a:r>
              <a:rPr lang="hr-HR" altLang="sr-Latn-RS" dirty="0"/>
              <a:t>raspoloženja</a:t>
            </a:r>
            <a:endParaRPr lang="hr-HR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hr-HR" altLang="sr-Latn-RS" dirty="0"/>
              <a:t>Subjektivna </a:t>
            </a:r>
            <a:r>
              <a:rPr lang="hr-HR" altLang="sr-Latn-RS" dirty="0" smtClean="0"/>
              <a:t>procjena</a:t>
            </a:r>
            <a:endParaRPr lang="hr-HR" altLang="sr-Latn-RS" sz="2400" dirty="0"/>
          </a:p>
          <a:p>
            <a:pPr>
              <a:lnSpc>
                <a:spcPct val="90000"/>
              </a:lnSpc>
            </a:pPr>
            <a:r>
              <a:rPr lang="hr-HR" altLang="sr-Latn-RS" dirty="0"/>
              <a:t>Objektivni upitnici</a:t>
            </a:r>
          </a:p>
          <a:p>
            <a:pPr>
              <a:lnSpc>
                <a:spcPct val="90000"/>
              </a:lnSpc>
            </a:pPr>
            <a:r>
              <a:rPr lang="hr-HR" altLang="sr-Latn-RS" dirty="0"/>
              <a:t>Skale procjene</a:t>
            </a:r>
          </a:p>
          <a:p>
            <a:pPr>
              <a:lnSpc>
                <a:spcPct val="90000"/>
              </a:lnSpc>
            </a:pPr>
            <a:endParaRPr lang="hr-HR" altLang="sr-Latn-RS" dirty="0"/>
          </a:p>
          <a:p>
            <a:pPr>
              <a:lnSpc>
                <a:spcPct val="90000"/>
              </a:lnSpc>
            </a:pPr>
            <a:r>
              <a:rPr lang="hr-HR" altLang="sr-Latn-RS" dirty="0"/>
              <a:t>Analiza upitnika</a:t>
            </a:r>
          </a:p>
          <a:p>
            <a:endParaRPr lang="hr-HR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hr-HR" altLang="sr-Latn-RS" dirty="0"/>
              <a:t>Kako se klijent osjeća?</a:t>
            </a:r>
          </a:p>
          <a:p>
            <a:pPr>
              <a:lnSpc>
                <a:spcPct val="90000"/>
              </a:lnSpc>
            </a:pPr>
            <a:r>
              <a:rPr lang="hr-HR" altLang="sr-Latn-RS" dirty="0"/>
              <a:t>Kakvo raspoloženje dominira?</a:t>
            </a:r>
          </a:p>
          <a:p>
            <a:pPr>
              <a:lnSpc>
                <a:spcPct val="90000"/>
              </a:lnSpc>
            </a:pPr>
            <a:r>
              <a:rPr lang="hr-HR" altLang="sr-Latn-RS" dirty="0"/>
              <a:t>Odgovara li njegov objektivni rezultat subjektivnoj </a:t>
            </a:r>
            <a:r>
              <a:rPr lang="hr-HR" altLang="sr-Latn-RS" dirty="0" smtClean="0"/>
              <a:t>procjeni? </a:t>
            </a:r>
            <a:r>
              <a:rPr lang="hr-HR" altLang="sr-Latn-RS" dirty="0"/>
              <a:t>Ako ne, zašto ne?</a:t>
            </a:r>
          </a:p>
          <a:p>
            <a:pPr>
              <a:lnSpc>
                <a:spcPct val="90000"/>
              </a:lnSpc>
            </a:pPr>
            <a:r>
              <a:rPr lang="hr-HR" altLang="sr-Latn-RS" dirty="0"/>
              <a:t>Ima li nečega vezanog za njegovo raspoloženje što bismo trebali staviti na dnevni red?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911423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r"/>
            <a:r>
              <a:rPr lang="hr-HR" altLang="sr-Latn-RS" sz="3600" dirty="0"/>
              <a:t>Pregled iznošenja problema, identifikacije problema i određivanje ciljeva</a:t>
            </a:r>
            <a:endParaRPr lang="hr-H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95300" indent="-495300">
              <a:lnSpc>
                <a:spcPct val="90000"/>
              </a:lnSpc>
            </a:pPr>
            <a:endParaRPr lang="hr-HR" altLang="sr-Latn-RS" dirty="0" smtClean="0"/>
          </a:p>
          <a:p>
            <a:pPr marL="495300" indent="-495300">
              <a:lnSpc>
                <a:spcPct val="90000"/>
              </a:lnSpc>
            </a:pPr>
            <a:r>
              <a:rPr lang="hr-HR" altLang="sr-Latn-RS" dirty="0" smtClean="0"/>
              <a:t>Problem </a:t>
            </a:r>
            <a:r>
              <a:rPr lang="hr-HR" altLang="sr-Latn-RS" dirty="0"/>
              <a:t>kako ga vidi klijent </a:t>
            </a:r>
          </a:p>
          <a:p>
            <a:pPr marL="495300" indent="-495300">
              <a:lnSpc>
                <a:spcPct val="90000"/>
              </a:lnSpc>
            </a:pPr>
            <a:r>
              <a:rPr lang="hr-HR" altLang="sr-Latn-RS" dirty="0"/>
              <a:t>Najnoviji podaci – je li se nešto promijenilo od početne procjene</a:t>
            </a:r>
          </a:p>
          <a:p>
            <a:pPr marL="495300" indent="-495300">
              <a:lnSpc>
                <a:spcPct val="90000"/>
              </a:lnSpc>
            </a:pPr>
            <a:r>
              <a:rPr lang="hr-HR" altLang="sr-Latn-RS" dirty="0"/>
              <a:t>Identifikacija specifičnih problema</a:t>
            </a:r>
          </a:p>
          <a:p>
            <a:pPr marL="495300" indent="-495300">
              <a:lnSpc>
                <a:spcPct val="90000"/>
              </a:lnSpc>
            </a:pPr>
            <a:r>
              <a:rPr lang="hr-HR" altLang="sr-Latn-RS" dirty="0"/>
              <a:t>Postavljanje </a:t>
            </a:r>
            <a:r>
              <a:rPr lang="hr-HR" altLang="sr-Latn-RS" dirty="0" smtClean="0"/>
              <a:t>ciljeva</a:t>
            </a:r>
          </a:p>
          <a:p>
            <a:pPr marL="495300" indent="-495300">
              <a:lnSpc>
                <a:spcPct val="90000"/>
              </a:lnSpc>
            </a:pPr>
            <a:r>
              <a:rPr lang="hr-HR" altLang="sr-Latn-RS" dirty="0" smtClean="0"/>
              <a:t>Zapisivanje ciljeva</a:t>
            </a:r>
          </a:p>
          <a:p>
            <a:pPr marL="815340" lvl="1" indent="-495300">
              <a:lnSpc>
                <a:spcPct val="90000"/>
              </a:lnSpc>
            </a:pPr>
            <a:r>
              <a:rPr lang="hr-HR" altLang="sr-Latn-RS" dirty="0" smtClean="0"/>
              <a:t>Ciljevi postavljeni i zapisani bihevioralnim terminima</a:t>
            </a:r>
          </a:p>
        </p:txBody>
      </p:sp>
    </p:spTree>
    <p:extLst>
      <p:ext uri="{BB962C8B-B14F-4D97-AF65-F5344CB8AC3E}">
        <p14:creationId xmlns:p14="http://schemas.microsoft.com/office/powerpoint/2010/main" val="2885120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rh">
  <a:themeElements>
    <a:clrScheme name="Oduševljenj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rh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Vrh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234</TotalTime>
  <Words>585</Words>
  <Application>Microsoft Office PowerPoint</Application>
  <PresentationFormat>On-screen Show (4:3)</PresentationFormat>
  <Paragraphs>118</Paragraphs>
  <Slides>15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Vrh</vt:lpstr>
      <vt:lpstr>STRUKTURA PRVE TERAPIJSKE SEANSE</vt:lpstr>
      <vt:lpstr>Osnovni ciljevi</vt:lpstr>
      <vt:lpstr>Priprema za prvu seansu</vt:lpstr>
      <vt:lpstr>Terapeutovi ciljevi za inicijalnu seansu</vt:lpstr>
      <vt:lpstr>Preporučljiva struktura inicijalne seanse</vt:lpstr>
      <vt:lpstr>Uspostavljanje povjerenja i suradnje</vt:lpstr>
      <vt:lpstr>Sastavljanje dnevnog reda</vt:lpstr>
      <vt:lpstr>Provjera raspoloženja</vt:lpstr>
      <vt:lpstr>Pregled iznošenja problema, identifikacije problema i određivanje ciljeva</vt:lpstr>
      <vt:lpstr>Educiranje pacijenta o kognitivnom modelu</vt:lpstr>
      <vt:lpstr>Očekivanja od terapije</vt:lpstr>
      <vt:lpstr>Educiranje pacijenta o njegovu poremećaju</vt:lpstr>
      <vt:lpstr>Sažetak i zadavanje domaće zadaće</vt:lpstr>
      <vt:lpstr>Povratna informacija</vt:lpstr>
      <vt:lpstr>Sažetak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STRUKTURA PRVE TERAPIJSKE SEANSE</dc:title>
  <dc:creator>Centar</dc:creator>
  <cp:lastModifiedBy>PC</cp:lastModifiedBy>
  <cp:revision>18</cp:revision>
  <dcterms:created xsi:type="dcterms:W3CDTF">2015-01-20T07:58:42Z</dcterms:created>
  <dcterms:modified xsi:type="dcterms:W3CDTF">2015-01-30T07:03:25Z</dcterms:modified>
</cp:coreProperties>
</file>