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6"/>
  </p:notesMasterIdLst>
  <p:sldIdLst>
    <p:sldId id="256" r:id="rId2"/>
    <p:sldId id="262" r:id="rId3"/>
    <p:sldId id="281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5" r:id="rId14"/>
    <p:sldId id="282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938" autoAdjust="0"/>
  </p:normalViewPr>
  <p:slideViewPr>
    <p:cSldViewPr>
      <p:cViewPr varScale="1">
        <p:scale>
          <a:sx n="82" d="100"/>
          <a:sy n="82" d="100"/>
        </p:scale>
        <p:origin x="-24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5BE06-2818-4872-8E11-66E3F1247DD7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14E6F-E98F-4A2A-9992-928E20764CE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0142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Prikazana je uobičajena struktura 2. seanse</a:t>
            </a:r>
          </a:p>
          <a:p>
            <a:pPr marL="171450" indent="-171450">
              <a:buFontTx/>
              <a:buChar char="-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Ovakva se struktura koristi i pri svim sljedećim seansama</a:t>
            </a:r>
          </a:p>
          <a:p>
            <a:pPr marL="171450" indent="-171450">
              <a:buFontTx/>
              <a:buChar char="-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Struktura se može pokazati klijentu kako bi dobio bolji uvid u tijek tretmana i kako bi i T i K lakše zajednički pratili svoj rad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76490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hr-HR" dirty="0" smtClean="0"/>
              <a:t>T</a:t>
            </a:r>
            <a:r>
              <a:rPr lang="hr-HR" baseline="0" dirty="0" smtClean="0"/>
              <a:t> navodi popis problema na kojima će se raditi i pita K s kojim bi problemom želio početi – na taj način K se navodi da bude aktivan i preuzme odgovornost</a:t>
            </a:r>
          </a:p>
          <a:p>
            <a:pPr marL="171450" indent="-171450">
              <a:buFontTx/>
              <a:buChar char="-"/>
            </a:pPr>
            <a:r>
              <a:rPr lang="hr-HR" baseline="0" dirty="0" smtClean="0"/>
              <a:t>Ako T smatra da je neki od problema jako važan, može i on predložiti da određeni problem bude prvi na popisu</a:t>
            </a:r>
          </a:p>
          <a:p>
            <a:pPr marL="171450" indent="-171450">
              <a:buFontTx/>
              <a:buChar char="-"/>
            </a:pPr>
            <a:endParaRPr lang="hr-HR" dirty="0" smtClean="0"/>
          </a:p>
          <a:p>
            <a:r>
              <a:rPr lang="hr-HR" dirty="0" smtClean="0"/>
              <a:t>Rad na problemu: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hr-HR" dirty="0" smtClean="0"/>
              <a:t>prikupljanje</a:t>
            </a:r>
            <a:r>
              <a:rPr lang="hr-HR" baseline="0" dirty="0" smtClean="0"/>
              <a:t> podataka o problemu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hr-HR" baseline="0" dirty="0" smtClean="0"/>
              <a:t>konceptualizacija K teškoća prema kognitivnom modelu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hr-HR" baseline="0" dirty="0" smtClean="0"/>
              <a:t>zajedničko donošenje odluke na kojem dijelu kognitivnog modela će se raditi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hr-HR" baseline="0" dirty="0" smtClean="0"/>
              <a:t>rješavanje problemske situacije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hr-HR" baseline="0" dirty="0" smtClean="0"/>
              <a:t>evaluacija automatskih misli,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hr-HR" baseline="0" dirty="0" smtClean="0"/>
              <a:t>ublažavanje K emocionalne uznemirenosti ako je izrazito visoka i onemogućuje drugu vrstu rada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baseline="0" dirty="0" smtClean="0"/>
              <a:t>ublažavanje fizioloških reakcija ako je izrazito visok i onemogućuje drugu vrstu rada</a:t>
            </a:r>
            <a:endParaRPr lang="hr-HR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hr-HR" baseline="0" dirty="0" smtClean="0"/>
              <a:t>predlaganje bihevioralnih promjena i poučavanje vještina ukoliko je potrebno.</a:t>
            </a:r>
          </a:p>
          <a:p>
            <a:pPr marL="0" indent="0">
              <a:buFontTx/>
              <a:buNone/>
            </a:pPr>
            <a:endParaRPr lang="hr-HR" baseline="0" dirty="0" smtClean="0"/>
          </a:p>
          <a:p>
            <a:pPr marL="0" indent="0">
              <a:buFontTx/>
              <a:buNone/>
            </a:pPr>
            <a:r>
              <a:rPr lang="hr-HR" baseline="0" dirty="0" smtClean="0"/>
              <a:t>U okviru rasprave o problemu:</a:t>
            </a:r>
          </a:p>
          <a:p>
            <a:pPr marL="0" indent="0">
              <a:buFontTx/>
              <a:buNone/>
            </a:pPr>
            <a:r>
              <a:rPr lang="hr-HR" baseline="0" dirty="0" smtClean="0"/>
              <a:t>- dogovaraju se zadaci za zadaću</a:t>
            </a:r>
          </a:p>
          <a:p>
            <a:pPr marL="171450" indent="-171450">
              <a:buFontTx/>
              <a:buChar char="-"/>
            </a:pPr>
            <a:r>
              <a:rPr lang="hr-HR" baseline="0" dirty="0" smtClean="0"/>
              <a:t>uče se K vještine kognitivnog modela kao npr. identifikacija automatskih misli i vjerovanja</a:t>
            </a:r>
          </a:p>
          <a:p>
            <a:pPr marL="171450" indent="-171450">
              <a:buFontTx/>
              <a:buChar char="-"/>
            </a:pPr>
            <a:r>
              <a:rPr lang="hr-HR" baseline="0" dirty="0" smtClean="0"/>
              <a:t>ublažavaju se simptomi na način da se K pomogne odgovoriti na anksiozne/depresivne misli</a:t>
            </a:r>
          </a:p>
          <a:p>
            <a:pPr marL="171450" indent="-171450">
              <a:buFontTx/>
              <a:buChar char="-"/>
            </a:pPr>
            <a:r>
              <a:rPr lang="hr-HR" baseline="0" dirty="0" smtClean="0"/>
              <a:t>jača se povjerenje i gradi se odnos kroz međusobno točno razumijevanje.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3760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hr-HR" dirty="0" smtClean="0"/>
              <a:t>Sažimanje sadržaja problema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 često opisuju</a:t>
            </a:r>
            <a:r>
              <a:rPr lang="hr-HR" baseline="0" dirty="0" smtClean="0"/>
              <a:t> problem vrlo detaljno. T sažima </a:t>
            </a:r>
            <a:r>
              <a:rPr lang="hr-HR" baseline="0" dirty="0" err="1" smtClean="0"/>
              <a:t>klijentov</a:t>
            </a:r>
            <a:r>
              <a:rPr lang="hr-HR" baseline="0" dirty="0" smtClean="0"/>
              <a:t> opis u okviru kognitivnog modela kako bi bio siguran da je dobro </a:t>
            </a:r>
            <a:r>
              <a:rPr lang="hr-HR" u="sng" baseline="0" dirty="0" smtClean="0"/>
              <a:t>identificirao</a:t>
            </a:r>
            <a:r>
              <a:rPr lang="hr-HR" baseline="0" dirty="0" smtClean="0"/>
              <a:t> što K stvara problem te kako bi problem prikazao na </a:t>
            </a:r>
            <a:r>
              <a:rPr lang="hr-HR" u="sng" baseline="0" dirty="0" smtClean="0"/>
              <a:t>kratak i jasan</a:t>
            </a:r>
            <a:r>
              <a:rPr lang="hr-HR" u="none" baseline="0" dirty="0" smtClean="0"/>
              <a:t> </a:t>
            </a:r>
            <a:r>
              <a:rPr lang="hr-HR" baseline="0" dirty="0" smtClean="0"/>
              <a:t>način.</a:t>
            </a:r>
          </a:p>
          <a:p>
            <a:pPr marL="0" indent="0">
              <a:buNone/>
            </a:pPr>
            <a:endParaRPr lang="hr-HR" baseline="0" dirty="0" smtClean="0"/>
          </a:p>
          <a:p>
            <a:pPr marL="0" indent="0">
              <a:buNone/>
            </a:pPr>
            <a:r>
              <a:rPr lang="hr-HR" baseline="0" dirty="0" smtClean="0"/>
              <a:t>Npr.:</a:t>
            </a:r>
          </a:p>
          <a:p>
            <a:pPr marL="0" indent="0">
              <a:buNone/>
            </a:pPr>
            <a:r>
              <a:rPr lang="hr-HR" dirty="0" smtClean="0"/>
              <a:t>T: </a:t>
            </a:r>
            <a:r>
              <a:rPr lang="hr-HR" i="1" dirty="0" smtClean="0"/>
              <a:t>Evo, da vidimo koliko sam razumio. Razmišljali ste o pronalasku</a:t>
            </a:r>
            <a:r>
              <a:rPr lang="hr-HR" i="1" baseline="0" dirty="0" smtClean="0"/>
              <a:t> honorarnog posla, a onda ste pomislili: „Neću ga uspjeti dobro odraditi.” i ta Vas je pomisao toliko rastužila da ste ugasili kompjuter, otišli u krevet i plakali pola sata. Je li tako bilo?</a:t>
            </a:r>
            <a:endParaRPr lang="hr-HR" i="1" dirty="0" smtClean="0"/>
          </a:p>
          <a:p>
            <a:endParaRPr lang="hr-HR" dirty="0" smtClean="0"/>
          </a:p>
          <a:p>
            <a:r>
              <a:rPr lang="hr-HR" dirty="0" smtClean="0"/>
              <a:t>Važno je koristiti se K riječima, jer u slučaju parafraziranja </a:t>
            </a:r>
            <a:r>
              <a:rPr lang="hr-HR" dirty="0" err="1" smtClean="0"/>
              <a:t>klijentovih</a:t>
            </a:r>
            <a:r>
              <a:rPr lang="hr-HR" dirty="0" smtClean="0"/>
              <a:t> riječi može</a:t>
            </a:r>
            <a:r>
              <a:rPr lang="hr-HR" baseline="0" dirty="0" smtClean="0"/>
              <a:t> se smanjiti intenzitet njegovih automatskih misli i jačina proizašlih emocija, pa je onda i naknadna evaluacija tih misli slabije učinkovita.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6395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Sažimanje seanse</a:t>
            </a:r>
          </a:p>
          <a:p>
            <a:r>
              <a:rPr lang="hr-HR" b="0" dirty="0" smtClean="0"/>
              <a:t>-</a:t>
            </a:r>
            <a:r>
              <a:rPr lang="hr-HR" b="0" baseline="0" dirty="0" smtClean="0"/>
              <a:t>  C</a:t>
            </a:r>
            <a:r>
              <a:rPr lang="hr-HR" b="0" dirty="0" smtClean="0"/>
              <a:t>ilj sažimanja je usmjeriti K pažnju na najvažnije točke u seansi</a:t>
            </a:r>
            <a:r>
              <a:rPr lang="hr-HR" b="0" baseline="0" dirty="0" smtClean="0"/>
              <a:t> na pozitivan način</a:t>
            </a:r>
          </a:p>
          <a:p>
            <a:pPr marL="171450" indent="-171450">
              <a:buFontTx/>
              <a:buChar char="-"/>
            </a:pPr>
            <a:r>
              <a:rPr lang="hr-HR" b="0" baseline="0" dirty="0" smtClean="0"/>
              <a:t>U početnim seansama češće sažima T, a kasnije K</a:t>
            </a:r>
          </a:p>
          <a:p>
            <a:pPr marL="171450" indent="-171450">
              <a:buFontTx/>
              <a:buChar char="-"/>
            </a:pPr>
            <a:r>
              <a:rPr lang="hr-HR" b="0" baseline="0" dirty="0" smtClean="0"/>
              <a:t>Sažimanje je lakše kada se vode bilješke</a:t>
            </a:r>
          </a:p>
          <a:p>
            <a:pPr marL="171450" indent="-171450">
              <a:buFontTx/>
              <a:buChar char="-"/>
            </a:pPr>
            <a:endParaRPr lang="hr-HR" b="0" baseline="0" dirty="0" smtClean="0"/>
          </a:p>
          <a:p>
            <a:pPr marL="0" indent="0">
              <a:buFontTx/>
              <a:buNone/>
            </a:pPr>
            <a:r>
              <a:rPr lang="hr-HR" b="0" baseline="0" dirty="0" smtClean="0"/>
              <a:t>Primjer:</a:t>
            </a:r>
          </a:p>
          <a:p>
            <a:pPr marL="0" indent="0">
              <a:buFontTx/>
              <a:buNone/>
            </a:pPr>
            <a:r>
              <a:rPr lang="hr-HR" b="0" baseline="0" dirty="0" smtClean="0"/>
              <a:t>T: </a:t>
            </a:r>
            <a:r>
              <a:rPr lang="hr-HR" b="0" i="1" baseline="0" dirty="0" err="1" smtClean="0"/>
              <a:t>Ok</a:t>
            </a:r>
            <a:r>
              <a:rPr lang="hr-HR" b="0" i="1" baseline="0" dirty="0" smtClean="0"/>
              <a:t>, ostalo nam je još samo nekoliko minuta. Što mislite što je najvažnije iz ove seanse što ćete ponijeti sa sobom i čega ćete se sjetiti tijekom sljedećeg tjedna?</a:t>
            </a:r>
          </a:p>
          <a:p>
            <a:pPr marL="0" indent="0">
              <a:buFontTx/>
              <a:buNone/>
            </a:pPr>
            <a:endParaRPr lang="hr-HR" b="0" baseline="0" dirty="0" smtClean="0"/>
          </a:p>
          <a:p>
            <a:pPr marL="0" indent="0">
              <a:buFontTx/>
              <a:buNone/>
            </a:pPr>
            <a:r>
              <a:rPr lang="hr-HR" b="0" baseline="0" dirty="0" smtClean="0"/>
              <a:t>Nakon sažimanja seanse, T pokušava dobiti povratnu </a:t>
            </a:r>
            <a:r>
              <a:rPr lang="hr-HR" b="0" baseline="0" dirty="0" err="1" smtClean="0"/>
              <a:t>info</a:t>
            </a:r>
            <a:r>
              <a:rPr lang="hr-HR" b="0" baseline="0" dirty="0" smtClean="0"/>
              <a:t> od K o tijeku seanse.</a:t>
            </a:r>
          </a:p>
          <a:p>
            <a:pPr marL="0" indent="0">
              <a:buFontTx/>
              <a:buNone/>
            </a:pPr>
            <a:r>
              <a:rPr lang="hr-HR" b="0" baseline="0" dirty="0" smtClean="0"/>
              <a:t>T: </a:t>
            </a:r>
            <a:r>
              <a:rPr lang="hr-HR" b="0" i="1" baseline="0" dirty="0" smtClean="0"/>
              <a:t>Što mislite o današnjoj seansi? Jesam li možda rekao nešto što Vas je uznemirilo? Ili sam možda nešto krivo shvatio?</a:t>
            </a:r>
          </a:p>
          <a:p>
            <a:pPr marL="0" indent="0">
              <a:buFontTx/>
              <a:buNone/>
            </a:pPr>
            <a:r>
              <a:rPr lang="hr-HR" b="0" baseline="0" dirty="0" smtClean="0"/>
              <a:t>K: </a:t>
            </a:r>
            <a:r>
              <a:rPr lang="hr-HR" b="0" i="1" baseline="0" dirty="0" smtClean="0"/>
              <a:t>Malo me brine da bi moglo opet doći do pogoršanja.</a:t>
            </a:r>
          </a:p>
          <a:p>
            <a:pPr marL="0" indent="0">
              <a:buFontTx/>
              <a:buNone/>
            </a:pPr>
            <a:r>
              <a:rPr lang="hr-HR" b="0" i="0" baseline="0" dirty="0" smtClean="0"/>
              <a:t>T: </a:t>
            </a:r>
            <a:r>
              <a:rPr lang="hr-HR" b="0" i="1" baseline="0" dirty="0" smtClean="0"/>
              <a:t>Pogoršanje je moguće i ako se zateknete da se osjećate lošije do idućeg susreta, volio bih da me nazovete da raspravimo da li bi bilo dobro da dođete i ranije. No, s druge strane, moguće je i da ćete se osjećati bolje tijekom idućeg tjedna.</a:t>
            </a:r>
          </a:p>
          <a:p>
            <a:pPr marL="0" indent="0">
              <a:buFontTx/>
              <a:buNone/>
            </a:pPr>
            <a:endParaRPr lang="hr-HR" b="0" baseline="0" dirty="0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047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540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190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Postizanje ciljeva seanse lakše je ukoliko K neposredno prije seanse pregleda Pitanja za pripremu i odgovori na njih bilo u sebi bilo u pisanom obliku.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9638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Kratka</a:t>
            </a:r>
          </a:p>
          <a:p>
            <a:pPr marL="171450" indent="-171450">
              <a:buFontTx/>
              <a:buChar char="-"/>
            </a:pPr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Tipičan početak 2. seanse: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„Dobar dan! Kako ste se osjećali tijekom ovog tjedna?”</a:t>
            </a:r>
          </a:p>
          <a:p>
            <a:pPr marL="0" indent="0">
              <a:buFontTx/>
              <a:buNone/>
            </a:pPr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FontTx/>
              <a:buNone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Svrha: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hr-HR" b="0" dirty="0" smtClean="0"/>
              <a:t> Izražavanje brige za K</a:t>
            </a:r>
          </a:p>
          <a:p>
            <a:pPr marL="171450" indent="-171450">
              <a:buFontTx/>
              <a:buChar char="-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Pomaže u praćenju napretka (T stječe uvid u način na koji K objašnjava napredak odnosno nedostatak napretka i njegov način mišljenja potkrepljuje ili ispravlja, time potkrepljuje kognitivni model)</a:t>
            </a:r>
          </a:p>
          <a:p>
            <a:pPr marL="171450" indent="-171450">
              <a:buFontTx/>
              <a:buChar char="-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Provjera ima li K dodatnih problema koje nije navodio (npr. suicidalne </a:t>
            </a:r>
            <a:r>
              <a:rPr lang="hr-H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ideacije</a:t>
            </a: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probleme sa spavanjem, samopoštovanjem, krivnjom, strahom, povišenom iritabilnošću i sl.), a na kojima bi bilo važno raditi</a:t>
            </a:r>
          </a:p>
          <a:p>
            <a:pPr marL="171450" indent="-171450">
              <a:buFontTx/>
              <a:buChar char="-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Usporedba subjektivnih iskaza s rezultatima na objektivnim testovima – 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„Dakle, osjećate se lošije, no skala depresivnosti je zapravo niža nego prošli tjedan. Kako Vam se to čini?”</a:t>
            </a:r>
          </a:p>
          <a:p>
            <a:pPr marL="171450" indent="-171450">
              <a:buFontTx/>
              <a:buChar char="-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Usporedba rezultata na objektivnim testovima s rezultatima prethodnih tjedana – 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„Rezultat na anksioznosti je niži nego prošli tjedan. Jeste li se osjećali manje anksiozno tijekom ovog tjedna?”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4345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hr-HR" dirty="0" smtClean="0"/>
              <a:t>Umjesto pitanja:</a:t>
            </a:r>
            <a:r>
              <a:rPr lang="hr-HR" baseline="0" dirty="0" smtClean="0"/>
              <a:t> „O čemu biste danas željeli razgovarati?” ili „Što biste željeli staviti na dnevni red?” (što može dovesti do manje učinkovite rasprave), dobro je formulirati pitanje u terminima rješavanja problema:</a:t>
            </a:r>
          </a:p>
          <a:p>
            <a:pPr marL="171450" indent="-171450">
              <a:buFontTx/>
              <a:buChar char="-"/>
            </a:pPr>
            <a:endParaRPr lang="hr-HR" baseline="0" dirty="0" smtClean="0"/>
          </a:p>
          <a:p>
            <a:pPr marL="0" indent="0">
              <a:buFontTx/>
              <a:buNone/>
            </a:pPr>
            <a:r>
              <a:rPr lang="hr-HR" baseline="0" dirty="0" smtClean="0"/>
              <a:t>T: „</a:t>
            </a:r>
            <a:r>
              <a:rPr lang="hr-HR" i="1" baseline="0" dirty="0" smtClean="0"/>
              <a:t>Koji problem ili probleme biste željeli da danas pokušamo riješiti? Pokušajte navesti samo naziv problema.”</a:t>
            </a:r>
          </a:p>
          <a:p>
            <a:pPr marL="0" indent="0">
              <a:buFontTx/>
              <a:buNone/>
            </a:pPr>
            <a:endParaRPr lang="hr-HR" i="1" baseline="0" dirty="0" smtClean="0"/>
          </a:p>
          <a:p>
            <a:pPr marL="0" indent="0">
              <a:buFontTx/>
              <a:buNone/>
            </a:pPr>
            <a:r>
              <a:rPr lang="hr-HR" baseline="0" dirty="0" smtClean="0"/>
              <a:t>T: „Koji problem ili probleme biste željeli da danas pokušamo riješiti? Pokušajte navesti samo naziv problema.”</a:t>
            </a:r>
          </a:p>
          <a:p>
            <a:pPr marL="0" indent="0">
              <a:buFontTx/>
              <a:buNone/>
            </a:pPr>
            <a:endParaRPr lang="hr-HR" baseline="0" dirty="0" smtClean="0"/>
          </a:p>
          <a:p>
            <a:pPr marL="0" indent="0">
              <a:buFontTx/>
              <a:buNone/>
            </a:pPr>
            <a:r>
              <a:rPr lang="hr-HR" baseline="0" dirty="0" smtClean="0"/>
              <a:t>K: Pa, imam ispit i teško mi ide učenje, ništa ne razumijem. Brinem se, ne mogu se koncentrirati. Ne znam što da radim, čitam to, ali…”</a:t>
            </a:r>
          </a:p>
          <a:p>
            <a:pPr marL="0" indent="0">
              <a:buFontTx/>
              <a:buNone/>
            </a:pPr>
            <a:endParaRPr lang="hr-HR" baseline="0" dirty="0" smtClean="0"/>
          </a:p>
          <a:p>
            <a:pPr marL="0" indent="0">
              <a:buFontTx/>
              <a:buNone/>
            </a:pPr>
            <a:r>
              <a:rPr lang="hr-HR" baseline="0" dirty="0" smtClean="0"/>
              <a:t>T: „Hoćemo li onda </a:t>
            </a:r>
            <a:r>
              <a:rPr lang="hr-HR" u="sng" baseline="0" dirty="0" smtClean="0"/>
              <a:t>ispit</a:t>
            </a:r>
            <a:r>
              <a:rPr lang="hr-HR" baseline="0" dirty="0" smtClean="0"/>
              <a:t> staviti na dnevni red?”</a:t>
            </a:r>
            <a:endParaRPr lang="hr-HR" dirty="0" smtClean="0"/>
          </a:p>
          <a:p>
            <a:endParaRPr lang="hr-HR" dirty="0" smtClean="0"/>
          </a:p>
          <a:p>
            <a:pPr marL="171450" indent="-171450">
              <a:buFontTx/>
              <a:buChar char="-"/>
            </a:pPr>
            <a:r>
              <a:rPr lang="hr-HR" dirty="0" smtClean="0"/>
              <a:t>Upuštanje u dugotrajno</a:t>
            </a:r>
            <a:r>
              <a:rPr lang="hr-HR" baseline="0" dirty="0" smtClean="0"/>
              <a:t> opisivanje problema oduzelo bi klijentu vrijeme koje mu je potrebno da procijeni što mu je najvažnije da proradi u seansi, a to ne mora biti prvi problem koji je spomenuo.</a:t>
            </a:r>
          </a:p>
          <a:p>
            <a:pPr marL="171450" indent="-171450">
              <a:buFontTx/>
              <a:buChar char="-"/>
            </a:pPr>
            <a:r>
              <a:rPr lang="hr-HR" baseline="0" dirty="0" smtClean="0"/>
              <a:t>Nakon identifikacije jednog problema, terapeut na sličan način navodi klijenta da iznese još neki problem na kojem bi u toj seansi želio raditi.</a:t>
            </a:r>
          </a:p>
          <a:p>
            <a:pPr marL="0" indent="0">
              <a:buFontTx/>
              <a:buNone/>
            </a:pPr>
            <a:endParaRPr lang="en-US" dirty="0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8759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Kako bi se premostile dvije seanse, T pita što se događalo tijekom tjedna s K te razmatra je li nešto od dobivenih podataka potencijalno</a:t>
            </a:r>
            <a:r>
              <a:rPr lang="hr-HR" baseline="0" dirty="0" smtClean="0"/>
              <a:t> važno za staviti na dnevni red.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Najprije se nastoji dobiti generalna</a:t>
            </a:r>
            <a:r>
              <a:rPr lang="hr-HR" baseline="0" dirty="0" smtClean="0"/>
              <a:t> slika o tome kako je K funkcionirao između dvije seanse.</a:t>
            </a:r>
          </a:p>
          <a:p>
            <a:r>
              <a:rPr lang="hr-HR" baseline="0" dirty="0" smtClean="0"/>
              <a:t>T: </a:t>
            </a:r>
            <a:r>
              <a:rPr lang="hr-HR" i="1" baseline="0" dirty="0" smtClean="0"/>
              <a:t>Je li se tijekom ovog tjedna dogodilo nešto što je važno da ja znam?</a:t>
            </a:r>
          </a:p>
          <a:p>
            <a:r>
              <a:rPr lang="hr-HR" baseline="0" dirty="0" smtClean="0"/>
              <a:t>K: …</a:t>
            </a:r>
          </a:p>
          <a:p>
            <a:r>
              <a:rPr lang="hr-HR" baseline="0" dirty="0" smtClean="0"/>
              <a:t>T: </a:t>
            </a:r>
            <a:r>
              <a:rPr lang="hr-HR" i="1" baseline="0" dirty="0" smtClean="0"/>
              <a:t>Je li to problem o kojem želite da danas razgovaramo?</a:t>
            </a:r>
            <a:endParaRPr lang="hr-HR" i="1" dirty="0" smtClean="0"/>
          </a:p>
          <a:p>
            <a:r>
              <a:rPr lang="hr-HR" dirty="0" smtClean="0"/>
              <a:t>K: …</a:t>
            </a:r>
          </a:p>
          <a:p>
            <a:endParaRPr lang="hr-H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Navođenje pozitivnih iskustava: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T: </a:t>
            </a:r>
            <a:r>
              <a:rPr lang="hr-HR" i="1" dirty="0" smtClean="0"/>
              <a:t>Dobro, možete li mi reći što se pozitivno dogodilo tijekom ovog tjedna? Ili</a:t>
            </a:r>
            <a:r>
              <a:rPr lang="hr-HR" i="1" baseline="0" dirty="0" smtClean="0"/>
              <a:t> barem navesti situaciju u kojoj ste se osjećali malo bolje?</a:t>
            </a:r>
            <a:endParaRPr lang="hr-HR" i="1" dirty="0" smtClean="0"/>
          </a:p>
          <a:p>
            <a:endParaRPr lang="hr-HR" dirty="0" smtClean="0"/>
          </a:p>
          <a:p>
            <a:r>
              <a:rPr lang="hr-HR" dirty="0" smtClean="0"/>
              <a:t>Svrha: </a:t>
            </a:r>
          </a:p>
          <a:p>
            <a:pPr marL="171450" indent="-171450">
              <a:buFontTx/>
              <a:buChar char="-"/>
            </a:pPr>
            <a:r>
              <a:rPr lang="hr-HR" dirty="0" smtClean="0"/>
              <a:t>navesti</a:t>
            </a:r>
            <a:r>
              <a:rPr lang="hr-HR" baseline="0" dirty="0" smtClean="0"/>
              <a:t> K da uoči da se nije neprestano osjećao loše</a:t>
            </a:r>
          </a:p>
          <a:p>
            <a:pPr marL="171450" indent="-171450">
              <a:buFontTx/>
              <a:buChar char="-"/>
            </a:pPr>
            <a:r>
              <a:rPr lang="hr-HR" baseline="0" dirty="0" smtClean="0"/>
              <a:t>pozitivni podaci koriste se kasnije tijekom ove ili narednih seansi pri planiranju aktivnosti u koje će se K uključiti ili pri pomaganju K u evaluaciji automatskih misli i vjerovanja</a:t>
            </a:r>
            <a:endParaRPr lang="hr-HR" dirty="0" smtClean="0"/>
          </a:p>
          <a:p>
            <a:endParaRPr lang="en-US" dirty="0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2637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r-HR" dirty="0" smtClean="0"/>
              <a:t>važno je svaki put</a:t>
            </a:r>
            <a:r>
              <a:rPr lang="hr-HR" baseline="0" dirty="0" smtClean="0"/>
              <a:t> </a:t>
            </a:r>
            <a:r>
              <a:rPr lang="hr-HR" dirty="0" smtClean="0"/>
              <a:t>pregledati DZ, kako K ne bi odustao od zadaća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r-HR" dirty="0" smtClean="0"/>
              <a:t>ponekad</a:t>
            </a:r>
            <a:r>
              <a:rPr lang="hr-HR" baseline="0" dirty="0" smtClean="0"/>
              <a:t> je pregled zadaće kratak, a ponekad to može predstavljati i veći dio seanse (ako je povezan s problemom na kojem se radi)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hr-HR" dirty="0" smtClean="0"/>
          </a:p>
          <a:p>
            <a:r>
              <a:rPr lang="hr-HR" dirty="0" smtClean="0"/>
              <a:t>K se pita da na glas pročita</a:t>
            </a:r>
            <a:r>
              <a:rPr lang="hr-HR" baseline="0" dirty="0" smtClean="0"/>
              <a:t> zadatke s popisa za DZ.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-Ukoliko je od jedan</a:t>
            </a:r>
            <a:r>
              <a:rPr lang="hr-HR" baseline="0" dirty="0" smtClean="0"/>
              <a:t> od zadataka bio čitanje nekih funkcionalnih izjava koje su proizišle testiranjem ranijih nefunkcionalnih automatskih misli i vjerovanja, zadatak T je pitati K koliko sad vjeruje u ove nove izjave odnosno odgovore na nekorisne automatske misli i vjerovanja.</a:t>
            </a:r>
          </a:p>
          <a:p>
            <a:r>
              <a:rPr lang="hr-HR" baseline="0" dirty="0" smtClean="0"/>
              <a:t>„</a:t>
            </a:r>
            <a:r>
              <a:rPr lang="hr-HR" i="1" baseline="0" dirty="0" smtClean="0"/>
              <a:t>Kada primijetim da mi se raspoloženje pogoršava, zapitat ću se: „Što mi sad prolazi kroz glavu?” i zapisat ću odgovor. Važno je sjetiti se da to što nešto mislim ne znači nužno i da je to i točno.”</a:t>
            </a:r>
          </a:p>
          <a:p>
            <a:endParaRPr lang="hr-HR" baseline="0" dirty="0" smtClean="0"/>
          </a:p>
          <a:p>
            <a:r>
              <a:rPr lang="hr-HR" dirty="0" smtClean="0"/>
              <a:t>-U vezi s bihevioralnim zadacima,</a:t>
            </a:r>
            <a:r>
              <a:rPr lang="hr-HR" baseline="0" dirty="0" smtClean="0"/>
              <a:t> važno je saznati što je K odradio i što je iz tih zadataka naučio.</a:t>
            </a:r>
          </a:p>
          <a:p>
            <a:r>
              <a:rPr lang="hr-HR" i="1" baseline="0" dirty="0" smtClean="0"/>
              <a:t>Pročitati knjižicu Suočavanje s depresijom.</a:t>
            </a:r>
          </a:p>
          <a:p>
            <a:endParaRPr lang="hr-HR" baseline="0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3274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 navodi na sažet način teme koje je prikupio tijekom:</a:t>
            </a:r>
          </a:p>
          <a:p>
            <a:pPr marL="228600" indent="-228600">
              <a:buAutoNum type="alphaLcParenR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sastavljanja inicijalnog dnevnog reda, </a:t>
            </a:r>
          </a:p>
          <a:p>
            <a:pPr marL="228600" indent="-228600">
              <a:buAutoNum type="alphaLcParenR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prikupljanja podataka između dvije seanse i </a:t>
            </a:r>
          </a:p>
          <a:p>
            <a:pPr marL="228600" indent="-228600">
              <a:buAutoNum type="alphaLcParenR"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pregleda zadaće.</a:t>
            </a:r>
          </a:p>
          <a:p>
            <a:pPr marL="228600" indent="-228600">
              <a:buAutoNum type="alphaLcParenR"/>
            </a:pPr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-ako je previše tema na dnevnom redu, T i K zajednički odlučuju koje su teme prioritet za raspravu, a koje se mogu odgoditi za idući susret.</a:t>
            </a:r>
          </a:p>
          <a:p>
            <a:pPr marL="228600" indent="-228600">
              <a:buAutoNum type="alphaLcParenR"/>
            </a:pPr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T: </a:t>
            </a:r>
            <a:r>
              <a:rPr lang="hr-HR" sz="1200" b="0" i="1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Ok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možemo li sada odredili prioritete među temama kako bismo dogovorili na čemu ćemo danas raditi?</a:t>
            </a:r>
          </a:p>
          <a:p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Spomenuli ste ispit, problem s cimerom, kao i to da ste se prilično loše osjećali dok ste učili i za vrijeme nastave. </a:t>
            </a:r>
          </a:p>
          <a:p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Postoji li još neki problem koji bi bio važniji od ovoga što smo naveli?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K: 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Pa, osjećala sam se prilično loše zbog toga što nisam nazvala sestričnu</a:t>
            </a:r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T: </a:t>
            </a:r>
            <a:r>
              <a:rPr lang="hr-HR" sz="1200" b="0" i="1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Ok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Ja bih također želio da porazgovaramo o tome kako Vam se raspoloženje može popraviti i još malo o automatskim mislima. Čini li Vam se to u redu?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K: 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Da, to je u redu.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T: 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Imamo li još nešto za staviti na dnevni red?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K: 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Mislim da ne.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T: 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 znam hoćemo li sve to stići, no ako potrošimo sve vrijeme, možemo li nešto ostaviti za idući put? I što bi to bilo?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Ili</a:t>
            </a:r>
          </a:p>
          <a:p>
            <a:endParaRPr lang="hr-H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T: </a:t>
            </a:r>
            <a:r>
              <a:rPr lang="hr-H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 imamo vremena za razgovor samo o jednom ili dva od ovih problema, koji bi to bili? Koji se čine najvažnijima?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14E6F-E98F-4A2A-9992-928E20764CE1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38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13DAD30-AB80-441B-819D-77B03F92B115}" type="datetimeFigureOut">
              <a:rPr lang="hr-HR" smtClean="0"/>
              <a:t>26.2.2015.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D0ECC0BA-33AF-42E2-A143-94960F25D5CA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8000" dirty="0" smtClean="0"/>
              <a:t>Struktura 2. seanse</a:t>
            </a:r>
            <a:endParaRPr lang="hr-HR" sz="80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Mina </a:t>
            </a:r>
            <a:r>
              <a:rPr lang="hr-HR" dirty="0" err="1" smtClean="0"/>
              <a:t>đorđević</a:t>
            </a:r>
            <a:endParaRPr lang="hr-HR" dirty="0" smtClean="0"/>
          </a:p>
          <a:p>
            <a:r>
              <a:rPr lang="hr-HR" dirty="0" smtClean="0"/>
              <a:t>7.3.2015.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3065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91264" cy="611986"/>
          </a:xfrm>
        </p:spPr>
        <p:txBody>
          <a:bodyPr>
            <a:normAutofit fontScale="90000"/>
          </a:bodyPr>
          <a:lstStyle/>
          <a:p>
            <a:r>
              <a:rPr lang="vi-VN" b="1" dirty="0">
                <a:latin typeface="Gothic720BT-BoldItalicB"/>
              </a:rPr>
              <a:t>Postavljanje prioriteta među temama na dnevnom redu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268760"/>
            <a:ext cx="7620000" cy="4785395"/>
          </a:xfrm>
        </p:spPr>
        <p:txBody>
          <a:bodyPr/>
          <a:lstStyle/>
          <a:p>
            <a:r>
              <a:rPr lang="vi-VN" dirty="0" smtClean="0"/>
              <a:t>T</a:t>
            </a:r>
            <a:r>
              <a:rPr lang="vi-VN" dirty="0"/>
              <a:t>: Ok, možemo li sada odredili prioritete među temama kako bismo dogovorili na čemu ćemo danas raditi?</a:t>
            </a:r>
          </a:p>
          <a:p>
            <a:r>
              <a:rPr lang="vi-VN" dirty="0"/>
              <a:t>Spomenuli ste ispit, problem s cimerom, kao i to da ste se prilično loše osjećali dok ste učili i za vrijeme nastave. </a:t>
            </a:r>
          </a:p>
          <a:p>
            <a:r>
              <a:rPr lang="vi-VN" dirty="0"/>
              <a:t>Postoji li još neki problem koji bi bio važniji od ovoga što smo naveli</a:t>
            </a:r>
            <a:r>
              <a:rPr lang="vi-VN" dirty="0" smtClean="0"/>
              <a:t>?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Ili</a:t>
            </a:r>
          </a:p>
          <a:p>
            <a:endParaRPr lang="hr-HR" dirty="0"/>
          </a:p>
          <a:p>
            <a:r>
              <a:rPr lang="hr-HR" dirty="0"/>
              <a:t>T: Da imamo vremena za razgovor samo o jednom ili dva od ovih problema, koji bi to bili? Koji se čine najvažnijima?</a:t>
            </a:r>
          </a:p>
          <a:p>
            <a:endParaRPr lang="hr-HR" dirty="0" smtClean="0"/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826003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900018"/>
          </a:xfrm>
        </p:spPr>
        <p:txBody>
          <a:bodyPr>
            <a:normAutofit/>
          </a:bodyPr>
          <a:lstStyle/>
          <a:p>
            <a:r>
              <a:rPr lang="en-US" dirty="0" err="1"/>
              <a:t>Središnji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seanse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4929411"/>
          </a:xfrm>
        </p:spPr>
        <p:txBody>
          <a:bodyPr/>
          <a:lstStyle/>
          <a:p>
            <a:r>
              <a:rPr lang="hr-HR" dirty="0"/>
              <a:t>Rad na problemu: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hr-HR" dirty="0"/>
              <a:t>prikupljanje podataka o problemu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hr-HR" dirty="0"/>
              <a:t>konceptualizacija K teškoća prema kognitivnom modelu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hr-HR" dirty="0"/>
              <a:t>zajedničko donošenje odluke na kojem dijelu kognitivnog modela će se raditi </a:t>
            </a:r>
          </a:p>
          <a:p>
            <a:pPr marL="628650" lvl="1" indent="-171450"/>
            <a:r>
              <a:rPr lang="hr-HR" dirty="0"/>
              <a:t>rješavanje problemske situacije</a:t>
            </a:r>
          </a:p>
          <a:p>
            <a:pPr marL="628650" lvl="1" indent="-171450"/>
            <a:r>
              <a:rPr lang="hr-HR" dirty="0"/>
              <a:t>evaluacija automatskih misli, </a:t>
            </a:r>
          </a:p>
          <a:p>
            <a:pPr marL="628650" lvl="1" indent="-171450"/>
            <a:r>
              <a:rPr lang="hr-HR" dirty="0"/>
              <a:t>ublažavanje K emocionalne uznemirenosti ako je izrazito visoka i onemogućuje drugu vrstu rada</a:t>
            </a:r>
          </a:p>
          <a:p>
            <a:pPr marL="628650" lvl="1" indent="-171450">
              <a:spcBef>
                <a:spcPts val="0"/>
              </a:spcBef>
              <a:buClrTx/>
              <a:defRPr/>
            </a:pPr>
            <a:r>
              <a:rPr lang="hr-HR" dirty="0"/>
              <a:t>ublažavanje fizioloških reakcija ako </a:t>
            </a:r>
            <a:r>
              <a:rPr lang="hr-HR" dirty="0" smtClean="0"/>
              <a:t>su izrazito snažne i onemogućuju </a:t>
            </a:r>
            <a:r>
              <a:rPr lang="hr-HR" dirty="0"/>
              <a:t>drugu vrstu rada</a:t>
            </a:r>
          </a:p>
          <a:p>
            <a:pPr marL="628650" lvl="1" indent="-171450"/>
            <a:r>
              <a:rPr lang="hr-HR" dirty="0"/>
              <a:t>predlaganje bihevioralnih promjena i poučavanje vještina ukoliko je potrebno.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69162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995120" cy="828010"/>
          </a:xfrm>
        </p:spPr>
        <p:txBody>
          <a:bodyPr/>
          <a:lstStyle/>
          <a:p>
            <a:r>
              <a:rPr lang="hr-HR" b="1" dirty="0" smtClean="0">
                <a:latin typeface="Gothic720BT-BoldItalicB"/>
              </a:rPr>
              <a:t>Povremena sažimanja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4857403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hr-HR" dirty="0" smtClean="0"/>
              <a:t>sažimati </a:t>
            </a:r>
            <a:r>
              <a:rPr lang="hr-HR" dirty="0" err="1" smtClean="0"/>
              <a:t>klijentov</a:t>
            </a:r>
            <a:r>
              <a:rPr lang="hr-HR" dirty="0" smtClean="0"/>
              <a:t> opis problema </a:t>
            </a:r>
            <a:r>
              <a:rPr lang="hr-HR" dirty="0"/>
              <a:t>u okviru kognitivnog modela </a:t>
            </a:r>
            <a:r>
              <a:rPr lang="hr-HR" dirty="0" smtClean="0"/>
              <a:t>(AM, E, </a:t>
            </a:r>
            <a:r>
              <a:rPr lang="hr-HR" dirty="0" err="1" smtClean="0"/>
              <a:t>P</a:t>
            </a:r>
            <a:r>
              <a:rPr lang="hr-HR" dirty="0" smtClean="0"/>
              <a:t>)</a:t>
            </a:r>
          </a:p>
          <a:p>
            <a:pPr marL="342900" indent="-342900">
              <a:buFontTx/>
              <a:buChar char="-"/>
            </a:pPr>
            <a:r>
              <a:rPr lang="hr-HR" dirty="0" smtClean="0"/>
              <a:t>koristiti K riječi – kako bi NAM ostale aktivirane i kako bi problem bio točno prikazan</a:t>
            </a:r>
          </a:p>
          <a:p>
            <a:pPr marL="342900" indent="-342900"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17400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683994"/>
          </a:xfrm>
        </p:spPr>
        <p:txBody>
          <a:bodyPr/>
          <a:lstStyle/>
          <a:p>
            <a:r>
              <a:rPr lang="hr-HR" dirty="0" smtClean="0"/>
              <a:t>Kraj seanse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145435"/>
          </a:xfrm>
        </p:spPr>
        <p:txBody>
          <a:bodyPr/>
          <a:lstStyle/>
          <a:p>
            <a:r>
              <a:rPr lang="hr-HR" dirty="0" smtClean="0"/>
              <a:t>Sažimanje seanse</a:t>
            </a:r>
          </a:p>
          <a:p>
            <a:r>
              <a:rPr lang="hr-HR" b="0" dirty="0"/>
              <a:t>T: </a:t>
            </a:r>
            <a:r>
              <a:rPr lang="hr-HR" b="0" i="1" dirty="0" err="1"/>
              <a:t>Ok</a:t>
            </a:r>
            <a:r>
              <a:rPr lang="hr-HR" b="0" i="1" dirty="0"/>
              <a:t>, ostalo nam je još samo nekoliko minuta. Što mislite što je najvažnije iz ove seanse što ćete ponijeti sa sobom i čega ćete se sjetiti tijekom sljedećeg tjedna?</a:t>
            </a:r>
          </a:p>
          <a:p>
            <a:endParaRPr lang="hr-HR" dirty="0" smtClean="0"/>
          </a:p>
          <a:p>
            <a:r>
              <a:rPr lang="hr-HR" dirty="0" smtClean="0"/>
              <a:t>Dobivanje povratne informacije ok K</a:t>
            </a:r>
          </a:p>
          <a:p>
            <a:r>
              <a:rPr lang="hr-HR" b="0" dirty="0"/>
              <a:t>T: </a:t>
            </a:r>
            <a:r>
              <a:rPr lang="hr-HR" b="0" i="1" dirty="0"/>
              <a:t>Što mislite o današnjoj seansi? Jesam li možda rekao nešto što Vas je uznemirilo? Ili sam možda nešto krivo shvatio?</a:t>
            </a:r>
          </a:p>
          <a:p>
            <a:r>
              <a:rPr lang="hr-HR" b="0" dirty="0"/>
              <a:t>K: </a:t>
            </a:r>
            <a:r>
              <a:rPr lang="hr-HR" b="0" i="1" dirty="0"/>
              <a:t>Malo me brine da bi moglo </a:t>
            </a:r>
            <a:r>
              <a:rPr lang="hr-HR" b="0" i="1" dirty="0" smtClean="0"/>
              <a:t>doći </a:t>
            </a:r>
            <a:r>
              <a:rPr lang="hr-HR" b="0" i="1" dirty="0"/>
              <a:t>do pogoršanja.</a:t>
            </a:r>
          </a:p>
          <a:p>
            <a:r>
              <a:rPr lang="hr-HR" b="0" dirty="0"/>
              <a:t>T: </a:t>
            </a:r>
            <a:r>
              <a:rPr lang="hr-HR" b="0" i="1" dirty="0" smtClean="0"/>
              <a:t>Pogoršanja su moguća </a:t>
            </a:r>
            <a:r>
              <a:rPr lang="hr-HR" b="0" i="1" dirty="0"/>
              <a:t>i ako se zateknete da se osjećate lošije </a:t>
            </a:r>
            <a:r>
              <a:rPr lang="hr-HR" b="0" i="1" dirty="0" smtClean="0"/>
              <a:t>prije idućeg </a:t>
            </a:r>
            <a:r>
              <a:rPr lang="hr-HR" b="0" i="1" dirty="0"/>
              <a:t>susreta, volio bih da me nazovete da raspravimo da li bi bilo dobro da dođete i ranije. No, s druge strane, moguće je i da ćete se osjećati bolje tijekom idućeg tjedna.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28604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dirty="0" smtClean="0"/>
              <a:t>Hvala na pažnji!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457976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044034"/>
          </a:xfrm>
        </p:spPr>
        <p:txBody>
          <a:bodyPr/>
          <a:lstStyle/>
          <a:p>
            <a:r>
              <a:rPr lang="hr-HR" dirty="0" smtClean="0"/>
              <a:t>struktura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4641379"/>
          </a:xfrm>
        </p:spPr>
        <p:txBody>
          <a:bodyPr>
            <a:normAutofit fontScale="70000" lnSpcReduction="20000"/>
          </a:bodyPr>
          <a:lstStyle/>
          <a:p>
            <a:r>
              <a:rPr lang="hr-HR" dirty="0" smtClean="0"/>
              <a:t>Početni dio seanse</a:t>
            </a:r>
            <a:endParaRPr lang="hr-HR" dirty="0"/>
          </a:p>
          <a:p>
            <a:r>
              <a:rPr lang="en-US" b="0" dirty="0"/>
              <a:t>1</a:t>
            </a:r>
            <a:r>
              <a:rPr lang="en-US" b="0" dirty="0" smtClean="0"/>
              <a:t>.</a:t>
            </a:r>
            <a:r>
              <a:rPr lang="hr-HR" b="0" dirty="0" smtClean="0"/>
              <a:t> Provjera raspoloženja</a:t>
            </a:r>
            <a:endParaRPr lang="en-US" b="0" dirty="0"/>
          </a:p>
          <a:p>
            <a:r>
              <a:rPr lang="hr-HR" b="0" dirty="0"/>
              <a:t>2. </a:t>
            </a:r>
            <a:r>
              <a:rPr lang="hr-HR" b="0" dirty="0" smtClean="0"/>
              <a:t>Sastavljanje inicijalnog dnevnog reda</a:t>
            </a:r>
            <a:endParaRPr lang="hr-HR" b="0" dirty="0"/>
          </a:p>
          <a:p>
            <a:r>
              <a:rPr lang="hr-HR" b="0" dirty="0"/>
              <a:t>3. </a:t>
            </a:r>
            <a:r>
              <a:rPr lang="hr-HR" b="0" dirty="0" smtClean="0"/>
              <a:t>Prikupljanje podataka za razdoblje između dvije seanse</a:t>
            </a:r>
            <a:endParaRPr lang="hr-HR" b="0" dirty="0"/>
          </a:p>
          <a:p>
            <a:r>
              <a:rPr lang="hr-HR" b="0" dirty="0"/>
              <a:t>4. </a:t>
            </a:r>
            <a:r>
              <a:rPr lang="hr-HR" b="0" dirty="0" smtClean="0"/>
              <a:t>Pregled zadaće</a:t>
            </a:r>
            <a:endParaRPr lang="hr-HR" b="0" dirty="0"/>
          </a:p>
          <a:p>
            <a:r>
              <a:rPr lang="hr-HR" b="0" dirty="0"/>
              <a:t>5</a:t>
            </a:r>
            <a:r>
              <a:rPr lang="hr-HR" b="0" dirty="0" smtClean="0"/>
              <a:t>. Postavljanje prioriteta među temama na dnevnom redu</a:t>
            </a:r>
          </a:p>
          <a:p>
            <a:endParaRPr lang="hr-HR" b="0" dirty="0"/>
          </a:p>
          <a:p>
            <a:r>
              <a:rPr lang="hr-HR" dirty="0" smtClean="0"/>
              <a:t>Središnji dio seanse</a:t>
            </a:r>
            <a:endParaRPr lang="hr-HR" dirty="0"/>
          </a:p>
          <a:p>
            <a:r>
              <a:rPr lang="en-US" b="0" dirty="0"/>
              <a:t>6. </a:t>
            </a:r>
            <a:r>
              <a:rPr lang="hr-HR" b="0" dirty="0" smtClean="0"/>
              <a:t>Rad na specifičnim problemima i podučavanje vještina KBT-a u okviru navedenog problema</a:t>
            </a:r>
          </a:p>
          <a:p>
            <a:r>
              <a:rPr lang="en-US" b="0" dirty="0" smtClean="0"/>
              <a:t>7</a:t>
            </a:r>
            <a:r>
              <a:rPr lang="en-US" b="0" dirty="0"/>
              <a:t>. </a:t>
            </a:r>
            <a:r>
              <a:rPr lang="hr-HR" b="0" dirty="0" smtClean="0"/>
              <a:t>Nastavak rasprave uz zajedničko određivanje relevantnih zadataka za domaću zadaću</a:t>
            </a:r>
            <a:endParaRPr lang="hr-HR" b="0" dirty="0"/>
          </a:p>
          <a:p>
            <a:r>
              <a:rPr lang="en-US" b="0" dirty="0"/>
              <a:t>8. </a:t>
            </a:r>
            <a:r>
              <a:rPr lang="hr-HR" b="0" dirty="0" smtClean="0"/>
              <a:t>Rad na sljedećem problemu</a:t>
            </a:r>
          </a:p>
          <a:p>
            <a:endParaRPr lang="en-US" b="0" dirty="0"/>
          </a:p>
          <a:p>
            <a:r>
              <a:rPr lang="hr-HR" dirty="0" smtClean="0"/>
              <a:t>Kraj seanse</a:t>
            </a:r>
            <a:endParaRPr lang="hr-HR" dirty="0"/>
          </a:p>
          <a:p>
            <a:r>
              <a:rPr lang="en-US" b="0" dirty="0"/>
              <a:t>9. </a:t>
            </a:r>
            <a:r>
              <a:rPr lang="hr-HR" b="0" dirty="0" smtClean="0"/>
              <a:t>Sažimanje seanse</a:t>
            </a:r>
          </a:p>
          <a:p>
            <a:r>
              <a:rPr lang="en-US" b="0" dirty="0" smtClean="0"/>
              <a:t>10</a:t>
            </a:r>
            <a:r>
              <a:rPr lang="en-US" b="0" dirty="0"/>
              <a:t>. </a:t>
            </a:r>
            <a:r>
              <a:rPr lang="hr-HR" b="0" dirty="0" smtClean="0"/>
              <a:t>Pregled zadataka za DZ</a:t>
            </a:r>
            <a:endParaRPr lang="en-US" b="0" dirty="0"/>
          </a:p>
          <a:p>
            <a:r>
              <a:rPr lang="hr-HR" b="0" dirty="0"/>
              <a:t>11</a:t>
            </a:r>
            <a:r>
              <a:rPr lang="hr-HR" b="0" dirty="0" smtClean="0"/>
              <a:t>. Dobivanje povratne informacije od K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00998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72026"/>
          </a:xfrm>
        </p:spPr>
        <p:txBody>
          <a:bodyPr/>
          <a:lstStyle/>
          <a:p>
            <a:r>
              <a:rPr lang="hr-HR" dirty="0" smtClean="0"/>
              <a:t>Ciljevi 2. seanse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8075240" cy="5256584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hr-HR" dirty="0" smtClean="0"/>
              <a:t>Pomoći K identificirati probleme </a:t>
            </a:r>
          </a:p>
          <a:p>
            <a:pPr marL="457200" indent="-457200">
              <a:buAutoNum type="arabicPeriod"/>
            </a:pPr>
            <a:r>
              <a:rPr lang="hr-HR" dirty="0" smtClean="0"/>
              <a:t>Podučiti K relevantnim vještinama: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700" dirty="0" smtClean="0"/>
              <a:t>Identificiranje i odgovaranje na automatske misli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700" dirty="0" smtClean="0"/>
              <a:t>Izrada plana aktivnosti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700" dirty="0" smtClean="0"/>
              <a:t>Neke tehnike rješavanja problema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hr-HR" dirty="0" smtClean="0"/>
              <a:t>Educirati K o KBT-u: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700" dirty="0" smtClean="0"/>
              <a:t>Tijek seanse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700" dirty="0" smtClean="0"/>
              <a:t>Princip suradnje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700" dirty="0" smtClean="0"/>
              <a:t>Pružanje povratne informacije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700" dirty="0" smtClean="0"/>
              <a:t>Sagledavanje osobnih iskustava kroz kognitivni model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hr-HR" dirty="0" smtClean="0"/>
              <a:t>Sprječavati povrat simptoma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hr-HR" dirty="0" smtClean="0"/>
              <a:t>Jačati povjerenje i suradnju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hr-HR" dirty="0" smtClean="0"/>
              <a:t>Ublažavanje simptoma</a:t>
            </a:r>
          </a:p>
          <a:p>
            <a:pPr marL="457200" indent="-457200">
              <a:buFont typeface="+mj-lt"/>
              <a:buAutoNum type="arabicPeriod" startAt="4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29656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15200" cy="1371600"/>
          </a:xfrm>
        </p:spPr>
        <p:txBody>
          <a:bodyPr>
            <a:normAutofit/>
          </a:bodyPr>
          <a:lstStyle/>
          <a:p>
            <a:r>
              <a:rPr lang="hr-HR" dirty="0" smtClean="0"/>
              <a:t>Početni dio seanse</a:t>
            </a:r>
            <a:r>
              <a:rPr lang="en-US" dirty="0"/>
              <a:t/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752600"/>
            <a:ext cx="8147248" cy="4373563"/>
          </a:xfrm>
        </p:spPr>
        <p:txBody>
          <a:bodyPr/>
          <a:lstStyle/>
          <a:p>
            <a:r>
              <a:rPr lang="hr-HR" dirty="0" smtClean="0"/>
              <a:t>Specifični ciljevi uvodnog dijela:</a:t>
            </a:r>
          </a:p>
          <a:p>
            <a:endParaRPr lang="hr-HR" dirty="0" smtClean="0"/>
          </a:p>
          <a:p>
            <a:r>
              <a:rPr lang="en-US" dirty="0" smtClean="0"/>
              <a:t>• </a:t>
            </a:r>
            <a:r>
              <a:rPr lang="hr-HR" dirty="0" smtClean="0"/>
              <a:t>Ponovno uspostaviti odnos</a:t>
            </a:r>
            <a:endParaRPr lang="en-US" dirty="0"/>
          </a:p>
          <a:p>
            <a:r>
              <a:rPr lang="en-US" dirty="0"/>
              <a:t>• </a:t>
            </a:r>
            <a:r>
              <a:rPr lang="hr-HR" dirty="0" smtClean="0"/>
              <a:t>Navesti nazive problema koje K želi riješiti</a:t>
            </a:r>
            <a:endParaRPr lang="en-US" dirty="0"/>
          </a:p>
          <a:p>
            <a:r>
              <a:rPr lang="en-US" dirty="0"/>
              <a:t>• </a:t>
            </a:r>
            <a:r>
              <a:rPr lang="hr-HR" dirty="0" smtClean="0"/>
              <a:t>Prikupiti podatke koji mogu ukazivati na druge važne probleme koje je potrebno raspraviti</a:t>
            </a:r>
            <a:endParaRPr lang="en-US" dirty="0"/>
          </a:p>
          <a:p>
            <a:r>
              <a:rPr lang="en-US" dirty="0"/>
              <a:t>• </a:t>
            </a:r>
            <a:r>
              <a:rPr lang="hr-HR" dirty="0" smtClean="0"/>
              <a:t>Pregledati zadaću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hr-HR" dirty="0" smtClean="0"/>
              <a:t>Odrediti probleme na kojima će se raditi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1366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7620000" cy="5289451"/>
          </a:xfrm>
        </p:spPr>
        <p:txBody>
          <a:bodyPr>
            <a:normAutofit/>
          </a:bodyPr>
          <a:lstStyle/>
          <a:p>
            <a:r>
              <a:rPr lang="hr-HR" dirty="0" smtClean="0"/>
              <a:t>Priprema za seansu:</a:t>
            </a:r>
          </a:p>
          <a:p>
            <a:endParaRPr lang="hr-HR" dirty="0" smtClean="0"/>
          </a:p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hr-HR" dirty="0" smtClean="0"/>
              <a:t>O čemu smo zadnji put razgovarali što se pokazalo kao važno</a:t>
            </a:r>
            <a:r>
              <a:rPr lang="en-US" dirty="0" smtClean="0"/>
              <a:t>? </a:t>
            </a:r>
            <a:r>
              <a:rPr lang="hr-HR" dirty="0" smtClean="0"/>
              <a:t>Što mi kažu bilješke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/>
              <a:t>2. </a:t>
            </a:r>
            <a:r>
              <a:rPr lang="hr-HR" dirty="0" smtClean="0"/>
              <a:t>Kakvo mi je bilo raspoloženje tijekom ovog tjedna u odnosu na ranije tjedne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/>
              <a:t>3. </a:t>
            </a:r>
            <a:r>
              <a:rPr lang="hr-HR" dirty="0" smtClean="0"/>
              <a:t>Što se ovaj tjedan dogodilo (</a:t>
            </a:r>
            <a:r>
              <a:rPr lang="hr-HR" dirty="0" err="1" smtClean="0"/>
              <a:t>poz</a:t>
            </a:r>
            <a:r>
              <a:rPr lang="hr-HR" dirty="0" smtClean="0"/>
              <a:t> ili </a:t>
            </a:r>
            <a:r>
              <a:rPr lang="hr-HR" dirty="0" err="1" smtClean="0"/>
              <a:t>neg</a:t>
            </a:r>
            <a:r>
              <a:rPr lang="hr-HR" dirty="0" smtClean="0"/>
              <a:t>) što bi moj terapeut trebao znati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/>
              <a:t>4. </a:t>
            </a:r>
            <a:r>
              <a:rPr lang="hr-HR" dirty="0" smtClean="0"/>
              <a:t>Koje bih probleme želio da mi T pomogne riješiti</a:t>
            </a:r>
            <a:r>
              <a:rPr lang="en-US" dirty="0" smtClean="0"/>
              <a:t>? </a:t>
            </a:r>
            <a:r>
              <a:rPr lang="hr-HR" dirty="0" smtClean="0"/>
              <a:t>Kako bih kratko nazvao svaki od tih problema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/>
              <a:t>5. </a:t>
            </a:r>
            <a:r>
              <a:rPr lang="hr-HR" dirty="0" smtClean="0"/>
              <a:t>Koje sam zadatke za zadaću napravio</a:t>
            </a:r>
            <a:r>
              <a:rPr lang="en-US" dirty="0" smtClean="0"/>
              <a:t>? (</a:t>
            </a:r>
            <a:r>
              <a:rPr lang="hr-HR" dirty="0" smtClean="0"/>
              <a:t>Ako nisam, što me u tome spriječilo</a:t>
            </a:r>
            <a:r>
              <a:rPr lang="en-US" dirty="0" smtClean="0"/>
              <a:t>?) </a:t>
            </a:r>
            <a:r>
              <a:rPr lang="hr-HR" dirty="0" smtClean="0"/>
              <a:t>Što sam naučio</a:t>
            </a:r>
            <a:r>
              <a:rPr lang="en-US" dirty="0" smtClean="0"/>
              <a:t>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63553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900018"/>
          </a:xfrm>
        </p:spPr>
        <p:txBody>
          <a:bodyPr/>
          <a:lstStyle/>
          <a:p>
            <a:r>
              <a:rPr lang="hr-HR" b="1" dirty="0" smtClean="0">
                <a:latin typeface="Gothic720BT-BoldItalicB"/>
              </a:rPr>
              <a:t>Provjera raspoloženja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4929411"/>
          </a:xfrm>
        </p:spPr>
        <p:txBody>
          <a:bodyPr>
            <a:normAutofit lnSpcReduction="10000"/>
          </a:bodyPr>
          <a:lstStyle/>
          <a:p>
            <a:pPr marL="171450" indent="-171450">
              <a:buFontTx/>
              <a:buChar char="-"/>
            </a:pPr>
            <a:r>
              <a:rPr lang="hr-HR" b="0" dirty="0" smtClean="0"/>
              <a:t>Kratka</a:t>
            </a:r>
          </a:p>
          <a:p>
            <a:r>
              <a:rPr lang="hr-HR" b="0" dirty="0" smtClean="0"/>
              <a:t>Svrha:</a:t>
            </a:r>
          </a:p>
          <a:p>
            <a:r>
              <a:rPr lang="hr-HR" b="0" dirty="0" smtClean="0"/>
              <a:t>- Izražavanje brige za K</a:t>
            </a:r>
            <a:endParaRPr lang="hr-HR" b="0" dirty="0"/>
          </a:p>
          <a:p>
            <a:pPr marL="171450" indent="-171450">
              <a:buFontTx/>
              <a:buChar char="-"/>
            </a:pPr>
            <a:r>
              <a:rPr lang="hr-HR" b="0" dirty="0" smtClean="0"/>
              <a:t>Praćenje napretka u tretmanu</a:t>
            </a:r>
            <a:endParaRPr lang="hr-HR" b="0" dirty="0"/>
          </a:p>
          <a:p>
            <a:pPr marL="171450" indent="-171450">
              <a:buFontTx/>
              <a:buChar char="-"/>
            </a:pPr>
            <a:r>
              <a:rPr lang="hr-HR" b="0" dirty="0"/>
              <a:t>Provjera ima li K dodatnih problema koje nije navodio </a:t>
            </a:r>
            <a:endParaRPr lang="hr-HR" b="0" dirty="0" smtClean="0"/>
          </a:p>
          <a:p>
            <a:pPr marL="171450" indent="-171450">
              <a:buFontTx/>
              <a:buChar char="-"/>
            </a:pPr>
            <a:r>
              <a:rPr lang="hr-HR" b="0" dirty="0" smtClean="0"/>
              <a:t>Usporedba </a:t>
            </a:r>
            <a:r>
              <a:rPr lang="hr-HR" b="0" dirty="0"/>
              <a:t>subjektivnih iskaza s rezultatima na objektivnim </a:t>
            </a:r>
            <a:r>
              <a:rPr lang="hr-HR" b="0" dirty="0" smtClean="0"/>
              <a:t>testovima</a:t>
            </a:r>
          </a:p>
          <a:p>
            <a:r>
              <a:rPr lang="hr-HR" sz="1700" b="0" dirty="0" smtClean="0"/>
              <a:t>T: </a:t>
            </a:r>
            <a:r>
              <a:rPr lang="hr-HR" sz="1700" b="0" i="1" dirty="0"/>
              <a:t>„Dakle, osjećate se lošije, no </a:t>
            </a:r>
            <a:r>
              <a:rPr lang="hr-HR" sz="1700" b="0" i="1" dirty="0" smtClean="0"/>
              <a:t>Vaš rezultat na skali </a:t>
            </a:r>
            <a:r>
              <a:rPr lang="hr-HR" sz="1700" b="0" i="1" dirty="0"/>
              <a:t>depresivnosti je zapravo </a:t>
            </a:r>
            <a:r>
              <a:rPr lang="hr-HR" sz="1700" b="0" i="1" dirty="0" smtClean="0"/>
              <a:t>niži </a:t>
            </a:r>
            <a:r>
              <a:rPr lang="hr-HR" sz="1700" b="0" i="1" dirty="0"/>
              <a:t>nego prošli tjedan. Kako Vam se to čini?”</a:t>
            </a:r>
          </a:p>
          <a:p>
            <a:pPr marL="171450" indent="-171450">
              <a:buFontTx/>
              <a:buChar char="-"/>
            </a:pPr>
            <a:r>
              <a:rPr lang="hr-HR" b="0" dirty="0" smtClean="0"/>
              <a:t>Usporedba </a:t>
            </a:r>
            <a:r>
              <a:rPr lang="hr-HR" b="0" dirty="0"/>
              <a:t>rezultata na objektivnim testovima s rezultatima prethodnih </a:t>
            </a:r>
            <a:r>
              <a:rPr lang="hr-HR" b="0" dirty="0" smtClean="0"/>
              <a:t>tjedana</a:t>
            </a:r>
          </a:p>
          <a:p>
            <a:r>
              <a:rPr lang="hr-HR" sz="1600" b="0" dirty="0" smtClean="0"/>
              <a:t>T: </a:t>
            </a:r>
            <a:r>
              <a:rPr lang="hr-HR" sz="1600" b="0" i="1" dirty="0" smtClean="0"/>
              <a:t>„Vaš rezultat </a:t>
            </a:r>
            <a:r>
              <a:rPr lang="hr-HR" sz="1600" b="0" i="1" dirty="0"/>
              <a:t>na anksioznosti je niži nego prošli tjedan. Jeste li se osjećali manje anksiozno tijekom ovog tjedna?”</a:t>
            </a:r>
          </a:p>
          <a:p>
            <a:endParaRPr lang="hr-HR" b="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22880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71184" cy="683994"/>
          </a:xfrm>
        </p:spPr>
        <p:txBody>
          <a:bodyPr/>
          <a:lstStyle/>
          <a:p>
            <a:r>
              <a:rPr lang="hr-HR" b="1" dirty="0" smtClean="0">
                <a:latin typeface="Gothic720BT-BoldItalicB"/>
              </a:rPr>
              <a:t>Sastavljanje dnevnog reda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08720"/>
            <a:ext cx="7620000" cy="5217443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hr-HR" dirty="0" smtClean="0"/>
              <a:t>Navođenje „naziva problema”</a:t>
            </a:r>
          </a:p>
          <a:p>
            <a:pPr marL="342900" indent="-342900">
              <a:buFontTx/>
              <a:buChar char="-"/>
            </a:pPr>
            <a:endParaRPr lang="hr-HR" dirty="0" smtClean="0"/>
          </a:p>
          <a:p>
            <a:pPr marL="342900" indent="-342900">
              <a:buFontTx/>
              <a:buChar char="-"/>
            </a:pPr>
            <a:r>
              <a:rPr lang="hr-HR" dirty="0" smtClean="0"/>
              <a:t>Umjesto: </a:t>
            </a:r>
            <a:r>
              <a:rPr lang="hr-HR" dirty="0"/>
              <a:t>„</a:t>
            </a:r>
            <a:r>
              <a:rPr lang="hr-HR" i="1" dirty="0"/>
              <a:t>O čemu biste danas željeli razgovarati?</a:t>
            </a:r>
            <a:r>
              <a:rPr lang="hr-HR" dirty="0"/>
              <a:t>” ili „</a:t>
            </a:r>
            <a:r>
              <a:rPr lang="hr-HR" i="1" dirty="0"/>
              <a:t>Što biste željeli staviti na dnevni red?</a:t>
            </a:r>
            <a:r>
              <a:rPr lang="hr-HR" dirty="0"/>
              <a:t>” </a:t>
            </a:r>
          </a:p>
          <a:p>
            <a:r>
              <a:rPr lang="hr-HR" dirty="0" smtClean="0"/>
              <a:t>bolje je:</a:t>
            </a:r>
            <a:endParaRPr lang="hr-HR" dirty="0"/>
          </a:p>
          <a:p>
            <a:pPr marL="342900" indent="-342900">
              <a:buFontTx/>
              <a:buChar char="-"/>
            </a:pPr>
            <a:r>
              <a:rPr lang="hr-HR" dirty="0" smtClean="0"/>
              <a:t>„</a:t>
            </a:r>
            <a:r>
              <a:rPr lang="hr-HR" i="1" dirty="0"/>
              <a:t>Koji problem ili probleme biste željeli da danas pokušamo riješiti? Pokušajte navesti samo naziv problema.”</a:t>
            </a:r>
          </a:p>
          <a:p>
            <a:pPr marL="342900" indent="-342900"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19710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859216" cy="756002"/>
          </a:xfrm>
        </p:spPr>
        <p:txBody>
          <a:bodyPr>
            <a:normAutofit fontScale="90000"/>
          </a:bodyPr>
          <a:lstStyle/>
          <a:p>
            <a:r>
              <a:rPr lang="vi-VN" b="1" dirty="0">
                <a:latin typeface="Gothic720BT-BoldItalicB"/>
              </a:rPr>
              <a:t>Prikupljanje podataka za razdoblje između dvije seanse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12776"/>
            <a:ext cx="8147248" cy="4713387"/>
          </a:xfrm>
        </p:spPr>
        <p:txBody>
          <a:bodyPr/>
          <a:lstStyle/>
          <a:p>
            <a:r>
              <a:rPr lang="hr-HR" dirty="0" smtClean="0"/>
              <a:t>Svrha:</a:t>
            </a:r>
          </a:p>
          <a:p>
            <a:pPr marL="342900" indent="-342900">
              <a:buFontTx/>
              <a:buChar char="-"/>
            </a:pPr>
            <a:r>
              <a:rPr lang="hr-HR" dirty="0" smtClean="0"/>
              <a:t>Povezivanje ili premošćivanje dviju seansi</a:t>
            </a:r>
          </a:p>
          <a:p>
            <a:pPr marL="342900" indent="-342900">
              <a:buFontTx/>
              <a:buChar char="-"/>
            </a:pPr>
            <a:r>
              <a:rPr lang="hr-HR" dirty="0" smtClean="0"/>
              <a:t>Stjecanje općeg dojma o funkcioniranju K između dvije seanse</a:t>
            </a:r>
          </a:p>
          <a:p>
            <a:pPr marL="342900" indent="-342900">
              <a:buFontTx/>
              <a:buChar char="-"/>
            </a:pPr>
            <a:r>
              <a:rPr lang="hr-HR" dirty="0" smtClean="0"/>
              <a:t>Rad na problemima koji su se pojavili u međuvremenu</a:t>
            </a:r>
          </a:p>
          <a:p>
            <a:endParaRPr lang="hr-HR" dirty="0" smtClean="0"/>
          </a:p>
          <a:p>
            <a:r>
              <a:rPr lang="hr-HR" dirty="0" smtClean="0"/>
              <a:t>Navođenje pozitivnih iskustava:</a:t>
            </a:r>
          </a:p>
          <a:p>
            <a:pPr marL="342900" indent="-342900">
              <a:buFontTx/>
              <a:buChar char="-"/>
            </a:pPr>
            <a:r>
              <a:rPr lang="hr-HR" dirty="0" smtClean="0"/>
              <a:t>Kako bi K uočio </a:t>
            </a:r>
            <a:r>
              <a:rPr lang="hr-HR" dirty="0"/>
              <a:t>da se nije neprestano osjećao </a:t>
            </a:r>
            <a:r>
              <a:rPr lang="hr-HR" dirty="0" smtClean="0"/>
              <a:t>loše</a:t>
            </a:r>
          </a:p>
          <a:p>
            <a:pPr marL="342900" indent="-342900">
              <a:buFontTx/>
              <a:buChar char="-"/>
            </a:pPr>
            <a:r>
              <a:rPr lang="hr-HR" dirty="0" smtClean="0"/>
              <a:t>Kako bi </a:t>
            </a:r>
            <a:r>
              <a:rPr lang="hr-HR" dirty="0"/>
              <a:t>se </a:t>
            </a:r>
            <a:r>
              <a:rPr lang="hr-HR" dirty="0" smtClean="0"/>
              <a:t>pozitivni </a:t>
            </a:r>
            <a:r>
              <a:rPr lang="hr-HR" dirty="0"/>
              <a:t>podaci </a:t>
            </a:r>
            <a:r>
              <a:rPr lang="hr-HR" dirty="0" smtClean="0"/>
              <a:t>koristili </a:t>
            </a:r>
            <a:r>
              <a:rPr lang="hr-HR" dirty="0"/>
              <a:t>kasnije </a:t>
            </a:r>
            <a:r>
              <a:rPr lang="hr-HR" dirty="0" smtClean="0"/>
              <a:t>pri </a:t>
            </a:r>
            <a:r>
              <a:rPr lang="hr-HR" dirty="0"/>
              <a:t>planiranju aktivnosti u koje će se K uključiti ili pri pomaganju K u evaluaciji automatskih misli i vjerovanja</a:t>
            </a:r>
          </a:p>
          <a:p>
            <a:pPr marL="342900" indent="-342900">
              <a:buFontTx/>
              <a:buChar char="-"/>
            </a:pPr>
            <a:endParaRPr lang="hr-HR" dirty="0" smtClean="0"/>
          </a:p>
          <a:p>
            <a:pPr marL="342900" indent="-342900"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8211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611986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latin typeface="Gothic720BT-BoldItalicB"/>
              </a:rPr>
              <a:t>Pregled zadaće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7620000" cy="5289451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hr-HR" dirty="0" smtClean="0"/>
              <a:t>važno pregledati DZ, kako K ne bi odustao od izrade zadaća</a:t>
            </a:r>
          </a:p>
          <a:p>
            <a:r>
              <a:rPr lang="hr-HR" dirty="0" smtClean="0"/>
              <a:t>Primjeri zadaća:</a:t>
            </a:r>
          </a:p>
          <a:p>
            <a:pPr marL="342900" indent="-342900">
              <a:buFontTx/>
              <a:buChar char="-"/>
            </a:pPr>
            <a:r>
              <a:rPr lang="hr-HR" dirty="0" smtClean="0"/>
              <a:t>Čitanje odgovora </a:t>
            </a:r>
            <a:r>
              <a:rPr lang="hr-HR" dirty="0"/>
              <a:t>na </a:t>
            </a:r>
            <a:r>
              <a:rPr lang="hr-HR" dirty="0" smtClean="0"/>
              <a:t>negativne </a:t>
            </a:r>
            <a:r>
              <a:rPr lang="hr-HR" dirty="0"/>
              <a:t>automatske misli i </a:t>
            </a:r>
            <a:r>
              <a:rPr lang="hr-HR" dirty="0" smtClean="0"/>
              <a:t>vjerovanja – pitati K koliko sad vjeruje u takav odgovor</a:t>
            </a:r>
          </a:p>
          <a:p>
            <a:r>
              <a:rPr lang="en-US" b="0" dirty="0"/>
              <a:t>„</a:t>
            </a:r>
            <a:r>
              <a:rPr lang="en-US" b="0" dirty="0" err="1"/>
              <a:t>Kada</a:t>
            </a:r>
            <a:r>
              <a:rPr lang="en-US" b="0" dirty="0"/>
              <a:t> </a:t>
            </a:r>
            <a:r>
              <a:rPr lang="en-US" b="0" dirty="0" err="1"/>
              <a:t>primijetim</a:t>
            </a:r>
            <a:r>
              <a:rPr lang="en-US" b="0" dirty="0"/>
              <a:t> da mi se </a:t>
            </a:r>
            <a:r>
              <a:rPr lang="en-US" b="0" dirty="0" err="1"/>
              <a:t>raspoloženje</a:t>
            </a:r>
            <a:r>
              <a:rPr lang="en-US" b="0" dirty="0"/>
              <a:t> </a:t>
            </a:r>
            <a:r>
              <a:rPr lang="en-US" b="0" dirty="0" err="1"/>
              <a:t>pogoršava</a:t>
            </a:r>
            <a:r>
              <a:rPr lang="en-US" b="0" dirty="0"/>
              <a:t>, </a:t>
            </a:r>
            <a:r>
              <a:rPr lang="en-US" b="0" dirty="0" err="1"/>
              <a:t>zapitat</a:t>
            </a:r>
            <a:r>
              <a:rPr lang="en-US" b="0" dirty="0"/>
              <a:t> </a:t>
            </a:r>
            <a:r>
              <a:rPr lang="en-US" b="0" dirty="0" err="1"/>
              <a:t>ću</a:t>
            </a:r>
            <a:r>
              <a:rPr lang="en-US" b="0" dirty="0"/>
              <a:t> se: „</a:t>
            </a:r>
            <a:r>
              <a:rPr lang="en-US" b="0" dirty="0" err="1"/>
              <a:t>Što</a:t>
            </a:r>
            <a:r>
              <a:rPr lang="en-US" b="0" dirty="0"/>
              <a:t> mi sad </a:t>
            </a:r>
            <a:r>
              <a:rPr lang="en-US" b="0" dirty="0" err="1"/>
              <a:t>prolazi</a:t>
            </a:r>
            <a:r>
              <a:rPr lang="en-US" b="0" dirty="0"/>
              <a:t> </a:t>
            </a:r>
            <a:r>
              <a:rPr lang="en-US" b="0" dirty="0" err="1"/>
              <a:t>kroz</a:t>
            </a:r>
            <a:r>
              <a:rPr lang="en-US" b="0" dirty="0"/>
              <a:t> </a:t>
            </a:r>
            <a:r>
              <a:rPr lang="en-US" b="0" dirty="0" err="1"/>
              <a:t>glavu</a:t>
            </a:r>
            <a:r>
              <a:rPr lang="en-US" b="0" dirty="0"/>
              <a:t>?” </a:t>
            </a:r>
            <a:r>
              <a:rPr lang="en-US" b="0" dirty="0" err="1"/>
              <a:t>i</a:t>
            </a:r>
            <a:r>
              <a:rPr lang="en-US" b="0" dirty="0"/>
              <a:t> </a:t>
            </a:r>
            <a:r>
              <a:rPr lang="en-US" b="0" dirty="0" err="1"/>
              <a:t>zapisat</a:t>
            </a:r>
            <a:r>
              <a:rPr lang="en-US" b="0" dirty="0"/>
              <a:t> </a:t>
            </a:r>
            <a:r>
              <a:rPr lang="en-US" b="0" dirty="0" err="1"/>
              <a:t>ću</a:t>
            </a:r>
            <a:r>
              <a:rPr lang="en-US" b="0" dirty="0"/>
              <a:t> </a:t>
            </a:r>
            <a:r>
              <a:rPr lang="en-US" b="0" dirty="0" err="1"/>
              <a:t>odgovor</a:t>
            </a:r>
            <a:r>
              <a:rPr lang="en-US" b="0" dirty="0"/>
              <a:t>. </a:t>
            </a:r>
            <a:r>
              <a:rPr lang="en-US" b="0" dirty="0" err="1"/>
              <a:t>Važno</a:t>
            </a:r>
            <a:r>
              <a:rPr lang="en-US" b="0" dirty="0"/>
              <a:t> je </a:t>
            </a:r>
            <a:r>
              <a:rPr lang="en-US" b="0" dirty="0" err="1"/>
              <a:t>sjetiti</a:t>
            </a:r>
            <a:r>
              <a:rPr lang="en-US" b="0" dirty="0"/>
              <a:t> se da to </a:t>
            </a:r>
            <a:r>
              <a:rPr lang="en-US" b="0" dirty="0" err="1"/>
              <a:t>što</a:t>
            </a:r>
            <a:r>
              <a:rPr lang="en-US" b="0" dirty="0"/>
              <a:t> </a:t>
            </a:r>
            <a:r>
              <a:rPr lang="en-US" b="0" dirty="0" err="1"/>
              <a:t>nešto</a:t>
            </a:r>
            <a:r>
              <a:rPr lang="en-US" b="0" dirty="0"/>
              <a:t> </a:t>
            </a:r>
            <a:r>
              <a:rPr lang="en-US" b="0" dirty="0" err="1"/>
              <a:t>mislim</a:t>
            </a:r>
            <a:r>
              <a:rPr lang="en-US" b="0" dirty="0"/>
              <a:t> ne </a:t>
            </a:r>
            <a:r>
              <a:rPr lang="en-US" b="0" dirty="0" err="1"/>
              <a:t>znači</a:t>
            </a:r>
            <a:r>
              <a:rPr lang="en-US" b="0" dirty="0"/>
              <a:t> </a:t>
            </a:r>
            <a:r>
              <a:rPr lang="en-US" b="0" dirty="0" err="1"/>
              <a:t>nužno</a:t>
            </a:r>
            <a:r>
              <a:rPr lang="en-US" b="0" dirty="0"/>
              <a:t> </a:t>
            </a:r>
            <a:r>
              <a:rPr lang="en-US" b="0" dirty="0" smtClean="0"/>
              <a:t>da </a:t>
            </a:r>
            <a:r>
              <a:rPr lang="en-US" b="0" dirty="0"/>
              <a:t>je to </a:t>
            </a:r>
            <a:r>
              <a:rPr lang="hr-HR" b="0" dirty="0" smtClean="0"/>
              <a:t>i </a:t>
            </a:r>
            <a:r>
              <a:rPr lang="en-US" b="0" dirty="0" err="1" smtClean="0"/>
              <a:t>točno</a:t>
            </a:r>
            <a:r>
              <a:rPr lang="en-US" b="0" dirty="0"/>
              <a:t>.”</a:t>
            </a:r>
          </a:p>
          <a:p>
            <a:pPr marL="342900" indent="-342900">
              <a:buFontTx/>
              <a:buChar char="-"/>
            </a:pPr>
            <a:r>
              <a:rPr lang="hr-HR" dirty="0" smtClean="0"/>
              <a:t>Bihevioralni zadaci – saznati što je K odradio i što je iz tih zadataka naučio</a:t>
            </a:r>
          </a:p>
          <a:p>
            <a:r>
              <a:rPr lang="en-US" b="0" dirty="0" err="1"/>
              <a:t>Pročitati</a:t>
            </a:r>
            <a:r>
              <a:rPr lang="en-US" b="0" dirty="0"/>
              <a:t> </a:t>
            </a:r>
            <a:r>
              <a:rPr lang="en-US" b="0" dirty="0" err="1"/>
              <a:t>knjižicu</a:t>
            </a:r>
            <a:r>
              <a:rPr lang="en-US" b="0" dirty="0"/>
              <a:t> </a:t>
            </a:r>
            <a:r>
              <a:rPr lang="en-US" b="0" dirty="0" err="1"/>
              <a:t>Suočavanje</a:t>
            </a:r>
            <a:r>
              <a:rPr lang="en-US" b="0" dirty="0"/>
              <a:t> s </a:t>
            </a:r>
            <a:r>
              <a:rPr lang="en-US" b="0" dirty="0" err="1" smtClean="0"/>
              <a:t>depresijom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34026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snovno">
  <a:themeElements>
    <a:clrScheme name="Osnovno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snovno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novn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2952</TotalTime>
  <Words>2416</Words>
  <Application>Microsoft Office PowerPoint</Application>
  <PresentationFormat>Prikaz na zaslonu (4:3)</PresentationFormat>
  <Paragraphs>246</Paragraphs>
  <Slides>14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5" baseType="lpstr">
      <vt:lpstr>Osnovno</vt:lpstr>
      <vt:lpstr>Struktura 2. seanse</vt:lpstr>
      <vt:lpstr>struktura</vt:lpstr>
      <vt:lpstr>Ciljevi 2. seanse</vt:lpstr>
      <vt:lpstr>Početni dio seanse </vt:lpstr>
      <vt:lpstr>PowerPointova prezentacija</vt:lpstr>
      <vt:lpstr>Provjera raspoloženja</vt:lpstr>
      <vt:lpstr>Sastavljanje dnevnog reda</vt:lpstr>
      <vt:lpstr>Prikupljanje podataka za razdoblje između dvije seanse</vt:lpstr>
      <vt:lpstr>Pregled zadaće</vt:lpstr>
      <vt:lpstr>Postavljanje prioriteta među temama na dnevnom redu</vt:lpstr>
      <vt:lpstr>Središnji dio seanse</vt:lpstr>
      <vt:lpstr>Povremena sažimanja</vt:lpstr>
      <vt:lpstr>Kraj seanse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Mina Mina</dc:creator>
  <cp:lastModifiedBy>Mina Mina</cp:lastModifiedBy>
  <cp:revision>52</cp:revision>
  <dcterms:created xsi:type="dcterms:W3CDTF">2015-02-11T10:51:08Z</dcterms:created>
  <dcterms:modified xsi:type="dcterms:W3CDTF">2015-02-26T16:22:14Z</dcterms:modified>
</cp:coreProperties>
</file>