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3" r:id="rId15"/>
    <p:sldId id="272" r:id="rId16"/>
    <p:sldId id="275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0" d="100"/>
          <a:sy n="60" d="100"/>
        </p:scale>
        <p:origin x="26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2/12/2015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2/12/2015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2/12/2015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2/12/2015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2/12/2015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2/12/2015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2/12/2015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2/12/2015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2/12/2015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2/12/2015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dirty="0"/>
              <a:t>2/12/2015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8555" y="1117600"/>
            <a:ext cx="8825658" cy="3329581"/>
          </a:xfrm>
        </p:spPr>
        <p:txBody>
          <a:bodyPr/>
          <a:lstStyle/>
          <a:p>
            <a:r>
              <a:rPr lang="hr-HR" sz="6000" dirty="0" smtClean="0"/>
              <a:t>Preporuke za procjenu i tretman paničnog poremećaja</a:t>
            </a:r>
            <a:endParaRPr lang="hr-HR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32955" y="5374280"/>
            <a:ext cx="8825658" cy="861420"/>
          </a:xfrm>
        </p:spPr>
        <p:txBody>
          <a:bodyPr/>
          <a:lstStyle/>
          <a:p>
            <a:pPr algn="r"/>
            <a:r>
              <a:rPr lang="hr-HR" dirty="0" smtClean="0"/>
              <a:t>Dragan </a:t>
            </a:r>
            <a:r>
              <a:rPr lang="hr-HR" dirty="0" err="1" smtClean="0"/>
              <a:t>đerfi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311398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BIHEVIORALNE </a:t>
            </a:r>
            <a:r>
              <a:rPr lang="hr-HR" dirty="0"/>
              <a:t>INTERVENCIJE: </a:t>
            </a:r>
            <a:r>
              <a:rPr lang="hr-HR" sz="4400" dirty="0" smtClean="0"/>
              <a:t>induciranje panike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2197100"/>
            <a:ext cx="10733089" cy="4203700"/>
          </a:xfrm>
        </p:spPr>
        <p:txBody>
          <a:bodyPr>
            <a:noAutofit/>
          </a:bodyPr>
          <a:lstStyle/>
          <a:p>
            <a:r>
              <a:rPr lang="hr-HR" sz="2400" dirty="0" smtClean="0"/>
              <a:t>Za pacijente koji imaju panični poremećaj s ili bez agorafobije jer je tehnika usmjerena na tjelesne simptome panike kojih se pacijenti boje</a:t>
            </a:r>
          </a:p>
          <a:p>
            <a:r>
              <a:rPr lang="hr-HR" sz="2400" dirty="0" smtClean="0"/>
              <a:t>Utvrditi koji </a:t>
            </a:r>
            <a:r>
              <a:rPr lang="hr-HR" sz="2400" dirty="0" smtClean="0"/>
              <a:t>simptomi izazivaju </a:t>
            </a:r>
            <a:r>
              <a:rPr lang="hr-HR" sz="2400" dirty="0" smtClean="0"/>
              <a:t>strah </a:t>
            </a:r>
            <a:r>
              <a:rPr lang="hr-HR" sz="2400" dirty="0" smtClean="0">
                <a:sym typeface="Wingdings" panose="05000000000000000000" pitchFamily="2" charset="2"/>
              </a:rPr>
              <a:t></a:t>
            </a:r>
            <a:r>
              <a:rPr lang="hr-HR" sz="2400" dirty="0" smtClean="0"/>
              <a:t> </a:t>
            </a:r>
            <a:r>
              <a:rPr lang="hr-HR" sz="2400" dirty="0" smtClean="0"/>
              <a:t>ti se simptomi zatim potiču dok se s njima povezan strah ne smanji odnosno dok se ne odbace vjerovanja da su napadi opasni</a:t>
            </a:r>
          </a:p>
          <a:p>
            <a:r>
              <a:rPr lang="hr-HR" sz="2400" dirty="0" smtClean="0"/>
              <a:t>Od pacijenata se traži da prirodno povećaju strah i nisu im dopuštena sigurnosna ponašanja</a:t>
            </a:r>
          </a:p>
          <a:p>
            <a:r>
              <a:rPr lang="hr-HR" sz="2400" dirty="0" smtClean="0"/>
              <a:t>Najčešće korištena tehnika jest </a:t>
            </a:r>
            <a:r>
              <a:rPr lang="hr-HR" sz="2400" dirty="0" err="1" smtClean="0"/>
              <a:t>hiperventilacija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38495882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BIHEVIORALNE INTERVENCIJE: </a:t>
            </a:r>
            <a:r>
              <a:rPr lang="hr-HR" sz="4400" dirty="0" smtClean="0"/>
              <a:t>konstrukcija hijerarhije straha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2590800"/>
            <a:ext cx="10961689" cy="3657599"/>
          </a:xfrm>
        </p:spPr>
        <p:txBody>
          <a:bodyPr>
            <a:normAutofit/>
          </a:bodyPr>
          <a:lstStyle/>
          <a:p>
            <a:r>
              <a:rPr lang="hr-HR" sz="2800" dirty="0" smtClean="0"/>
              <a:t>Utvrditi kojih se situacija pacijent boji ili koje izbjegava</a:t>
            </a:r>
          </a:p>
          <a:p>
            <a:pPr lvl="1"/>
            <a:r>
              <a:rPr lang="hr-HR" sz="2400" dirty="0" smtClean="0"/>
              <a:t>Tražiti da ih poreda od najmanje do najviše zastrašujuće i svakoj dodijeli SUD procjene</a:t>
            </a:r>
          </a:p>
          <a:p>
            <a:pPr marL="457200" lvl="1" indent="0">
              <a:buNone/>
            </a:pPr>
            <a:endParaRPr lang="hr-HR" sz="2800" dirty="0" smtClean="0"/>
          </a:p>
          <a:p>
            <a:r>
              <a:rPr lang="hr-HR" sz="2800" dirty="0" smtClean="0"/>
              <a:t>Procijeniti je li potrebno uključiti i sigurnosna ponašanja</a:t>
            </a:r>
          </a:p>
          <a:p>
            <a:pPr lvl="1"/>
            <a:r>
              <a:rPr lang="hr-HR" sz="2400" dirty="0" smtClean="0"/>
              <a:t>Ako </a:t>
            </a:r>
            <a:r>
              <a:rPr lang="hr-HR" sz="2400" dirty="0" smtClean="0"/>
              <a:t>jest, </a:t>
            </a:r>
            <a:r>
              <a:rPr lang="hr-HR" sz="2400" dirty="0" smtClean="0"/>
              <a:t>sigurnosna ponašanja je također potrebno hijerarhijski poredati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4626418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BIHEVIORALNE INTERVENCIJE: </a:t>
            </a:r>
            <a:r>
              <a:rPr lang="hr-HR" sz="4000" dirty="0" smtClean="0"/>
              <a:t>izlaganje hijerarhiji </a:t>
            </a:r>
            <a:r>
              <a:rPr lang="hr-HR" sz="4000" dirty="0"/>
              <a:t>straha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2565400"/>
            <a:ext cx="10936289" cy="3924300"/>
          </a:xfrm>
        </p:spPr>
        <p:txBody>
          <a:bodyPr>
            <a:normAutofit/>
          </a:bodyPr>
          <a:lstStyle/>
          <a:p>
            <a:r>
              <a:rPr lang="hr-HR" sz="2400" dirty="0" smtClean="0"/>
              <a:t>Pacijent se izlaže zastrašujućim situacijama, od najmanje prema najviše zastrašujućim situacijama</a:t>
            </a:r>
          </a:p>
          <a:p>
            <a:r>
              <a:rPr lang="hr-HR" sz="2400" dirty="0" smtClean="0"/>
              <a:t>In vivo i/ili </a:t>
            </a:r>
            <a:r>
              <a:rPr lang="hr-HR" sz="2400" dirty="0" err="1" smtClean="0"/>
              <a:t>in</a:t>
            </a:r>
            <a:r>
              <a:rPr lang="hr-HR" sz="2400" dirty="0" smtClean="0"/>
              <a:t> </a:t>
            </a:r>
            <a:r>
              <a:rPr lang="hr-HR" sz="2400" dirty="0" err="1" smtClean="0"/>
              <a:t>vitro</a:t>
            </a:r>
            <a:r>
              <a:rPr lang="hr-HR" sz="2400" dirty="0" smtClean="0"/>
              <a:t> izlaganja</a:t>
            </a:r>
          </a:p>
          <a:p>
            <a:r>
              <a:rPr lang="hr-HR" sz="2400" dirty="0" smtClean="0"/>
              <a:t>Ukoliko su potrebna sigurnosna ponašanja, nastojati da ih pacijent što prije napusti</a:t>
            </a:r>
          </a:p>
          <a:p>
            <a:r>
              <a:rPr lang="hr-HR" sz="2400" dirty="0" smtClean="0"/>
              <a:t>Izlaganje završava kad pacijent odbaci ranija pogrešna vjerovanja, kad stekne iskustvo </a:t>
            </a:r>
            <a:r>
              <a:rPr lang="hr-HR" sz="2400" dirty="0" err="1" smtClean="0"/>
              <a:t>samoučinkovitosti</a:t>
            </a:r>
            <a:r>
              <a:rPr lang="hr-HR" sz="2400" dirty="0" smtClean="0"/>
              <a:t>, tj. da se može suočiti sa </a:t>
            </a:r>
            <a:r>
              <a:rPr lang="hr-HR" sz="2400" dirty="0"/>
              <a:t>zastrašujućom </a:t>
            </a:r>
            <a:r>
              <a:rPr lang="hr-HR" sz="2400" dirty="0" smtClean="0"/>
              <a:t>situacijom, kad prestane potreba za bijegom iz situacije i kad pacijent nauči da može tolerirati osjećaje anksioznosti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40975577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SUOČAVANJE SA STRESOM: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0100" y="2133600"/>
            <a:ext cx="10274300" cy="4114799"/>
          </a:xfrm>
        </p:spPr>
        <p:txBody>
          <a:bodyPr>
            <a:normAutofit/>
          </a:bodyPr>
          <a:lstStyle/>
          <a:p>
            <a:r>
              <a:rPr lang="hr-HR" sz="2800" dirty="0" smtClean="0"/>
              <a:t>Nekim pacijentima je potrebno predstaviti kognitivno restrukturiranje anksioznih i depresivnih misli o životnim događajima i drugim činiteljima osim simptoma panike</a:t>
            </a:r>
          </a:p>
          <a:p>
            <a:r>
              <a:rPr lang="hr-HR" sz="2800" dirty="0" smtClean="0"/>
              <a:t>Pacijenti mogu imati NAM, </a:t>
            </a:r>
            <a:r>
              <a:rPr lang="hr-HR" sz="2800" dirty="0" err="1" smtClean="0"/>
              <a:t>disfunkcionalne</a:t>
            </a:r>
            <a:r>
              <a:rPr lang="hr-HR" sz="2800" dirty="0" smtClean="0"/>
              <a:t> pretpostavke i sheme koji nisu povezani s panikom</a:t>
            </a:r>
          </a:p>
          <a:p>
            <a:r>
              <a:rPr lang="hr-HR" sz="2800" dirty="0" smtClean="0"/>
              <a:t>Kako pacijent ostvaruje veću fleksibilnost u ponašanju i smanjuje se anticipirajuća anksioznost i panika, sekundarni depresivni simptomi se također smanjuju</a:t>
            </a:r>
          </a:p>
        </p:txBody>
      </p:sp>
    </p:spTree>
    <p:extLst>
      <p:ext uri="{BB962C8B-B14F-4D97-AF65-F5344CB8AC3E}">
        <p14:creationId xmlns:p14="http://schemas.microsoft.com/office/powerpoint/2010/main" val="2453048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PRORJEĐIVANJE TERAPIJE: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2800" y="2070100"/>
            <a:ext cx="10604500" cy="4457700"/>
          </a:xfrm>
        </p:spPr>
        <p:txBody>
          <a:bodyPr>
            <a:normAutofit/>
          </a:bodyPr>
          <a:lstStyle/>
          <a:p>
            <a:r>
              <a:rPr lang="hr-HR" sz="2800" dirty="0" smtClean="0"/>
              <a:t>Biti oprezan s mogućim preuranjenim završetkom terapije</a:t>
            </a:r>
          </a:p>
          <a:p>
            <a:r>
              <a:rPr lang="hr-HR" sz="2800" dirty="0" smtClean="0"/>
              <a:t>Osim uklanjanja napada panike, pacijent bi kroz terapiju trebao usvojiti niz vještina koje će spriječiti pojavu recidiva</a:t>
            </a:r>
          </a:p>
          <a:p>
            <a:r>
              <a:rPr lang="hr-HR" sz="2800" dirty="0" smtClean="0"/>
              <a:t>Prorjeđivanje terapije pacijentu pomažu u vježbanju funkcioniranja neovisnog o terapiji</a:t>
            </a:r>
          </a:p>
          <a:p>
            <a:r>
              <a:rPr lang="hr-HR" sz="2800" dirty="0"/>
              <a:t>P</a:t>
            </a:r>
            <a:r>
              <a:rPr lang="hr-HR" sz="2800" dirty="0" smtClean="0"/>
              <a:t>acijente se potiče da si samostalno zadaju domaće zadaće (npr. pregled tipičnih teških situacija)</a:t>
            </a:r>
          </a:p>
          <a:p>
            <a:r>
              <a:rPr lang="hr-HR" sz="2800" dirty="0" smtClean="0"/>
              <a:t>Mogu se ponuditi seanse ojačavanja u svrhu održavanja dobiti od tretmana, prepoznavanja indikatora recidiva i sl.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0183330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RJEŠAVANJE PROBLEMA U TERAPIJI: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9300" y="1701800"/>
            <a:ext cx="10731500" cy="4686300"/>
          </a:xfrm>
        </p:spPr>
        <p:txBody>
          <a:bodyPr>
            <a:normAutofit lnSpcReduction="10000"/>
          </a:bodyPr>
          <a:lstStyle/>
          <a:p>
            <a:r>
              <a:rPr lang="hr-HR" sz="2800" dirty="0" smtClean="0"/>
              <a:t>Uobičajeni problemi:</a:t>
            </a:r>
          </a:p>
          <a:p>
            <a:pPr marL="0" indent="0">
              <a:buNone/>
            </a:pPr>
            <a:endParaRPr lang="hr-HR" sz="2800" dirty="0" smtClean="0"/>
          </a:p>
          <a:p>
            <a:pPr marL="0" indent="0">
              <a:buNone/>
            </a:pPr>
            <a:r>
              <a:rPr lang="hr-HR" sz="2800" dirty="0" smtClean="0"/>
              <a:t>1. Strah od </a:t>
            </a:r>
            <a:r>
              <a:rPr lang="hr-HR" sz="2800" dirty="0" err="1" smtClean="0"/>
              <a:t>intrapsihičkih</a:t>
            </a:r>
            <a:r>
              <a:rPr lang="hr-HR" sz="2800" dirty="0" smtClean="0"/>
              <a:t> procesa (npr. strah da bi otkrivanje </a:t>
            </a:r>
            <a:r>
              <a:rPr lang="hr-HR" sz="2800" dirty="0" err="1" smtClean="0"/>
              <a:t>intrapsihičkih</a:t>
            </a:r>
            <a:r>
              <a:rPr lang="hr-HR" sz="2800" dirty="0" smtClean="0"/>
              <a:t> procesa dovelo do otkrivanja „nesvjesnog” materijala koji ukazuje na ludilo </a:t>
            </a:r>
            <a:r>
              <a:rPr lang="hr-HR" sz="2800" dirty="0" smtClean="0">
                <a:sym typeface="Wingdings" panose="05000000000000000000" pitchFamily="2" charset="2"/>
              </a:rPr>
              <a:t> propitivanje takvih pretpostavki</a:t>
            </a:r>
            <a:r>
              <a:rPr lang="hr-HR" sz="2800" dirty="0" smtClean="0"/>
              <a:t>)</a:t>
            </a:r>
          </a:p>
          <a:p>
            <a:pPr marL="0" indent="0">
              <a:buNone/>
            </a:pPr>
            <a:endParaRPr lang="hr-HR" sz="2800" dirty="0" smtClean="0"/>
          </a:p>
          <a:p>
            <a:pPr marL="0" indent="0">
              <a:buNone/>
            </a:pPr>
            <a:r>
              <a:rPr lang="hr-HR" sz="2800" dirty="0" smtClean="0"/>
              <a:t>2. Netolerancija anksioznosti (vjerovanje da svaku anksioznost treba izbjeći i da se nikakva anksioznost ne može tolerirati </a:t>
            </a:r>
            <a:r>
              <a:rPr lang="hr-HR" sz="2800" dirty="0" smtClean="0">
                <a:sym typeface="Wingdings" panose="05000000000000000000" pitchFamily="2" charset="2"/>
              </a:rPr>
              <a:t> ispitivanje cijene i dobiti ovakvog vjerovanja</a:t>
            </a:r>
            <a:r>
              <a:rPr lang="hr-HR" sz="2800" dirty="0" smtClean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16297389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RJEŠAVANJE PROBLEMA U TERAPIJI: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7400" y="2298700"/>
            <a:ext cx="10731500" cy="39496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800" dirty="0" smtClean="0"/>
              <a:t>3.</a:t>
            </a:r>
            <a:r>
              <a:rPr lang="hr-HR" sz="2800" dirty="0" smtClean="0">
                <a:sym typeface="Wingdings" panose="05000000000000000000" pitchFamily="2" charset="2"/>
              </a:rPr>
              <a:t> </a:t>
            </a:r>
            <a:r>
              <a:rPr lang="hr-HR" sz="2800" dirty="0" smtClean="0"/>
              <a:t>Neizvršavanje </a:t>
            </a:r>
            <a:r>
              <a:rPr lang="hr-HR" sz="2800" dirty="0"/>
              <a:t>domaćih zadaća (ispitati koje točno misli i vjerovanja uzrokuju neizvršavanje DZ-e; utvrditi uzrokuje li terapeut neizvršavanje </a:t>
            </a:r>
            <a:r>
              <a:rPr lang="hr-HR" sz="2800" dirty="0" smtClean="0"/>
              <a:t>zadaća)</a:t>
            </a:r>
          </a:p>
          <a:p>
            <a:pPr marL="0" indent="0">
              <a:buNone/>
            </a:pPr>
            <a:endParaRPr lang="hr-HR" sz="2800" dirty="0" smtClean="0"/>
          </a:p>
          <a:p>
            <a:pPr marL="0" indent="0">
              <a:buNone/>
            </a:pPr>
            <a:r>
              <a:rPr lang="hr-HR" sz="2800" dirty="0" smtClean="0"/>
              <a:t>4. Nerealna očekivanja (od terapije, zatim stav prema anksioznosti, spremnost za izvršavanje zadataka samopomoći </a:t>
            </a:r>
            <a:r>
              <a:rPr lang="hr-HR" sz="2800" dirty="0" smtClean="0">
                <a:sym typeface="Wingdings" panose="05000000000000000000" pitchFamily="2" charset="2"/>
              </a:rPr>
              <a:t> informativni letci o terapiji, anksioznosti i sl.)</a:t>
            </a:r>
            <a:endParaRPr lang="hr-HR" sz="2800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33193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RAZMATRANJE LIJEKOVA: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84300" y="2501899"/>
            <a:ext cx="9512300" cy="3365501"/>
          </a:xfrm>
        </p:spPr>
        <p:txBody>
          <a:bodyPr/>
          <a:lstStyle/>
          <a:p>
            <a:pPr marL="457200" indent="-457200">
              <a:buAutoNum type="alphaLcParenR"/>
            </a:pPr>
            <a:r>
              <a:rPr lang="hr-HR" sz="2800" dirty="0" smtClean="0"/>
              <a:t>Selektivni </a:t>
            </a:r>
            <a:r>
              <a:rPr lang="hr-HR" sz="2800" dirty="0" err="1" smtClean="0"/>
              <a:t>inhibitori</a:t>
            </a:r>
            <a:r>
              <a:rPr lang="hr-HR" sz="2800" dirty="0" smtClean="0"/>
              <a:t> ponovne pohrane serotonina</a:t>
            </a:r>
          </a:p>
          <a:p>
            <a:pPr marL="457200" indent="-457200">
              <a:buAutoNum type="alphaLcParenR"/>
            </a:pPr>
            <a:r>
              <a:rPr lang="hr-HR" sz="2800" dirty="0" err="1" smtClean="0"/>
              <a:t>Triciklički</a:t>
            </a:r>
            <a:r>
              <a:rPr lang="hr-HR" sz="2800" dirty="0" smtClean="0"/>
              <a:t> antidepresivi</a:t>
            </a:r>
          </a:p>
          <a:p>
            <a:pPr marL="457200" indent="-457200">
              <a:buAutoNum type="alphaLcParenR"/>
            </a:pPr>
            <a:r>
              <a:rPr lang="hr-HR" sz="2800" dirty="0" err="1" smtClean="0"/>
              <a:t>Inhibitori</a:t>
            </a:r>
            <a:r>
              <a:rPr lang="hr-HR" sz="2800" dirty="0" smtClean="0"/>
              <a:t> </a:t>
            </a:r>
            <a:r>
              <a:rPr lang="hr-HR" sz="2800" dirty="0" err="1" smtClean="0"/>
              <a:t>monoaminooksidaze</a:t>
            </a:r>
            <a:endParaRPr lang="hr-HR" sz="2800" dirty="0" smtClean="0"/>
          </a:p>
          <a:p>
            <a:pPr marL="457200" indent="-457200">
              <a:buAutoNum type="alphaLcParenR"/>
            </a:pPr>
            <a:r>
              <a:rPr lang="hr-HR" sz="2800" dirty="0" err="1" smtClean="0"/>
              <a:t>Benzodijazepini</a:t>
            </a:r>
            <a:endParaRPr lang="hr-HR" sz="2800" dirty="0" smtClean="0"/>
          </a:p>
          <a:p>
            <a:pPr marL="0" indent="0">
              <a:buNone/>
            </a:pPr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1301545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UPOZNAVANJE S TRETMANOM: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2040218"/>
            <a:ext cx="10758489" cy="4195481"/>
          </a:xfrm>
        </p:spPr>
        <p:txBody>
          <a:bodyPr>
            <a:noAutofit/>
          </a:bodyPr>
          <a:lstStyle/>
          <a:p>
            <a:r>
              <a:rPr lang="hr-HR" sz="2800" dirty="0" smtClean="0"/>
              <a:t>Informiranje o dijagnozi, o prirodi poremećaja i o demografskim i etiološkim aspektima</a:t>
            </a:r>
          </a:p>
          <a:p>
            <a:r>
              <a:rPr lang="hr-HR" sz="2800" dirty="0" smtClean="0"/>
              <a:t>Educiranje o faktorima koji predisponiraju, precipitiraju i održavaju simptome</a:t>
            </a:r>
          </a:p>
          <a:p>
            <a:r>
              <a:rPr lang="hr-HR" sz="2800" dirty="0" smtClean="0"/>
              <a:t>Rasprava o evolucijskoj pozadini i adaptivnoj funkciji simptoma</a:t>
            </a:r>
          </a:p>
          <a:p>
            <a:r>
              <a:rPr lang="hr-HR" sz="2800" dirty="0" smtClean="0"/>
              <a:t>Informiranje o lažnim i naučenim alarmima (</a:t>
            </a:r>
            <a:r>
              <a:rPr lang="hr-HR" sz="2800" dirty="0" err="1" smtClean="0"/>
              <a:t>Barlow</a:t>
            </a:r>
            <a:r>
              <a:rPr lang="hr-HR" sz="2800" dirty="0" smtClean="0"/>
              <a:t> model)</a:t>
            </a:r>
          </a:p>
          <a:p>
            <a:r>
              <a:rPr lang="hr-HR" sz="2800" dirty="0" smtClean="0"/>
              <a:t>Predstavljanje općeg KB modela kao </a:t>
            </a:r>
            <a:r>
              <a:rPr lang="hr-HR" sz="2800" dirty="0" err="1" smtClean="0"/>
              <a:t>racionalu</a:t>
            </a:r>
            <a:r>
              <a:rPr lang="hr-HR" sz="2800" dirty="0" smtClean="0"/>
              <a:t> za tretman</a:t>
            </a:r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25384765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PONOVNO UČENJE DISANJA: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1853248"/>
            <a:ext cx="10923589" cy="4852352"/>
          </a:xfrm>
        </p:spPr>
        <p:txBody>
          <a:bodyPr>
            <a:normAutofit/>
          </a:bodyPr>
          <a:lstStyle/>
          <a:p>
            <a:r>
              <a:rPr lang="hr-HR" sz="2300" dirty="0" smtClean="0"/>
              <a:t>Pacijenti pokazuju sklonost </a:t>
            </a:r>
            <a:r>
              <a:rPr lang="hr-HR" sz="2300" dirty="0" err="1" smtClean="0"/>
              <a:t>hiperventilaciji</a:t>
            </a:r>
            <a:r>
              <a:rPr lang="hr-HR" sz="2300" dirty="0" smtClean="0"/>
              <a:t> i doživljavanju simptoma </a:t>
            </a:r>
            <a:r>
              <a:rPr lang="hr-HR" sz="2300" dirty="0" err="1" smtClean="0"/>
              <a:t>hiperventilacije</a:t>
            </a:r>
            <a:endParaRPr lang="hr-HR" sz="2300" dirty="0" smtClean="0"/>
          </a:p>
          <a:p>
            <a:r>
              <a:rPr lang="hr-HR" sz="2300" dirty="0" smtClean="0"/>
              <a:t>Ponovno učenje disanja: sporije disanje, korištenje abdominalnih mišića i poboljšavanje opuštenosti pomoću meditativnih tehnika</a:t>
            </a:r>
          </a:p>
          <a:p>
            <a:pPr lvl="1"/>
            <a:r>
              <a:rPr lang="hr-HR" sz="2000" dirty="0"/>
              <a:t>Smanjuje se opći rizik od </a:t>
            </a:r>
            <a:r>
              <a:rPr lang="hr-HR" sz="2000" dirty="0" err="1"/>
              <a:t>hiperventiliranja</a:t>
            </a:r>
            <a:r>
              <a:rPr lang="hr-HR" sz="2000" dirty="0"/>
              <a:t>, povećava se prag za panične napade i promiče se opća opuštenost</a:t>
            </a:r>
          </a:p>
          <a:p>
            <a:pPr marL="457200" lvl="1" indent="0">
              <a:buNone/>
            </a:pPr>
            <a:endParaRPr lang="hr-HR" sz="2300" dirty="0" smtClean="0"/>
          </a:p>
          <a:p>
            <a:r>
              <a:rPr lang="hr-HR" sz="2300" dirty="0" smtClean="0"/>
              <a:t>Pacijentima se daje snimka koja ih vodi da udišu i izdišu 2-3 sekunde s pauzom između toga, nakon čega se cijeli obrazac ponavlja dok se ne postigne željeni obrazac disanja i stanje opuštenosti</a:t>
            </a:r>
          </a:p>
          <a:p>
            <a:r>
              <a:rPr lang="hr-HR" sz="2300" dirty="0" smtClean="0"/>
              <a:t>Ovu tehniku koristiti kao pomoćno sredstvo</a:t>
            </a:r>
          </a:p>
        </p:txBody>
      </p:sp>
    </p:spTree>
    <p:extLst>
      <p:ext uri="{BB962C8B-B14F-4D97-AF65-F5344CB8AC3E}">
        <p14:creationId xmlns:p14="http://schemas.microsoft.com/office/powerpoint/2010/main" val="1857612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TRENING RELAKSACIJE: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1739900"/>
            <a:ext cx="10999790" cy="4876800"/>
          </a:xfrm>
        </p:spPr>
        <p:txBody>
          <a:bodyPr>
            <a:normAutofit/>
          </a:bodyPr>
          <a:lstStyle/>
          <a:p>
            <a:r>
              <a:rPr lang="hr-HR" sz="2300" dirty="0" smtClean="0"/>
              <a:t>Koristiti samo kod pacijenata koji doživljavaju kroničnu tjelesnu napetost između epizoda panike</a:t>
            </a:r>
          </a:p>
          <a:p>
            <a:pPr lvl="1"/>
            <a:r>
              <a:rPr lang="hr-HR" sz="2000" dirty="0"/>
              <a:t>Ovu tehniku ne bi trebalo koristiti tijekom paničnog napada, vježbi izlaganja ili kao način odbacivanja zastrašujućih posljedica paničnog </a:t>
            </a:r>
            <a:r>
              <a:rPr lang="hr-HR" sz="2000" dirty="0" smtClean="0"/>
              <a:t>napada; terapeut </a:t>
            </a:r>
            <a:r>
              <a:rPr lang="hr-HR" sz="2000" dirty="0"/>
              <a:t>treba biti spreman uočiti moguću upotrebu relaksacije kao sigurnosnog </a:t>
            </a:r>
            <a:r>
              <a:rPr lang="hr-HR" sz="2000" dirty="0" smtClean="0"/>
              <a:t>ponašanja</a:t>
            </a:r>
          </a:p>
          <a:p>
            <a:pPr marL="457200" lvl="1" indent="0">
              <a:buNone/>
            </a:pPr>
            <a:endParaRPr lang="hr-HR" sz="2000" dirty="0" smtClean="0"/>
          </a:p>
          <a:p>
            <a:r>
              <a:rPr lang="hr-HR" sz="2300" dirty="0" err="1" smtClean="0"/>
              <a:t>Jacobsonova</a:t>
            </a:r>
            <a:r>
              <a:rPr lang="hr-HR" sz="2300" dirty="0" smtClean="0"/>
              <a:t> </a:t>
            </a:r>
            <a:r>
              <a:rPr lang="hr-HR" sz="2300" dirty="0"/>
              <a:t>(1938) metoda: </a:t>
            </a:r>
            <a:r>
              <a:rPr lang="hr-HR" sz="2300" dirty="0" smtClean="0"/>
              <a:t>usmjerena na dvanaest </a:t>
            </a:r>
            <a:r>
              <a:rPr lang="hr-HR" sz="2300" dirty="0"/>
              <a:t>skupina mišića; </a:t>
            </a:r>
            <a:r>
              <a:rPr lang="hr-HR" sz="2300" dirty="0" smtClean="0"/>
              <a:t>krajnji cilj jest relaksacija potaknuta ključem ili po sjećanju; seanse </a:t>
            </a:r>
            <a:r>
              <a:rPr lang="hr-HR" sz="2300" dirty="0"/>
              <a:t>se snimaju kako bi pacijenti mogli vježbati kod </a:t>
            </a:r>
            <a:r>
              <a:rPr lang="hr-HR" sz="2300" dirty="0" smtClean="0"/>
              <a:t>kuće</a:t>
            </a:r>
          </a:p>
          <a:p>
            <a:r>
              <a:rPr lang="hr-HR" sz="2300" dirty="0" smtClean="0"/>
              <a:t>Neki </a:t>
            </a:r>
            <a:r>
              <a:rPr lang="hr-HR" sz="2300" dirty="0"/>
              <a:t>pacijenti mogu doživjeti „napade potaknute relaksacijom” </a:t>
            </a:r>
            <a:r>
              <a:rPr lang="hr-HR" sz="2300" dirty="0">
                <a:sym typeface="Wingdings" panose="05000000000000000000" pitchFamily="2" charset="2"/>
              </a:rPr>
              <a:t> smanjuju se redovnom vježbom</a:t>
            </a:r>
            <a:endParaRPr lang="hr-HR" sz="2300" dirty="0"/>
          </a:p>
          <a:p>
            <a:pPr marL="0" indent="0">
              <a:buNone/>
            </a:pPr>
            <a:endParaRPr lang="hr-HR" sz="2300" dirty="0" smtClean="0"/>
          </a:p>
        </p:txBody>
      </p:sp>
    </p:spTree>
    <p:extLst>
      <p:ext uri="{BB962C8B-B14F-4D97-AF65-F5344CB8AC3E}">
        <p14:creationId xmlns:p14="http://schemas.microsoft.com/office/powerpoint/2010/main" val="9544875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KOGNITIVNE INTERVENCIJE: </a:t>
            </a:r>
            <a:r>
              <a:rPr lang="hr-HR" sz="3600" dirty="0" smtClean="0"/>
              <a:t>identificiranje automatskih misli</a:t>
            </a:r>
            <a:endParaRPr lang="hr-H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6600" y="2146300"/>
            <a:ext cx="10642600" cy="4102099"/>
          </a:xfrm>
        </p:spPr>
        <p:txBody>
          <a:bodyPr>
            <a:normAutofit/>
          </a:bodyPr>
          <a:lstStyle/>
          <a:p>
            <a:r>
              <a:rPr lang="hr-HR" sz="2400" dirty="0" smtClean="0"/>
              <a:t>Bilježenje misli u dnevnik i to kada pacijenti dožive panični napad ili kad su zabrinuti da bi napad mogao uslijediti</a:t>
            </a:r>
          </a:p>
          <a:p>
            <a:r>
              <a:rPr lang="hr-HR" sz="2400" dirty="0" smtClean="0"/>
              <a:t>Od pacijenata se traži da zabilježe koliku su anksioznost doživjeli, situaciju u kojoj se to dogodilo, automatske misli i ponašanja koja koriste kako bi se nosili s anksioznošću</a:t>
            </a:r>
          </a:p>
          <a:p>
            <a:pPr lvl="1"/>
            <a:r>
              <a:rPr lang="hr-HR" sz="2000" dirty="0" smtClean="0"/>
              <a:t>Korištenjem </a:t>
            </a:r>
            <a:r>
              <a:rPr lang="hr-HR" sz="2000" dirty="0" err="1" smtClean="0"/>
              <a:t>sokratovskog</a:t>
            </a:r>
            <a:r>
              <a:rPr lang="hr-HR" sz="2000" dirty="0" smtClean="0"/>
              <a:t> propitivanja, terapeut vodi pacijenta u </a:t>
            </a:r>
            <a:r>
              <a:rPr lang="hr-HR" sz="2000" dirty="0" err="1" smtClean="0"/>
              <a:t>indentificiranju</a:t>
            </a:r>
            <a:r>
              <a:rPr lang="hr-HR" sz="2000" dirty="0" smtClean="0"/>
              <a:t> AM, uz bilješke o mogućim pogrešnim interpretacijama</a:t>
            </a:r>
          </a:p>
          <a:p>
            <a:pPr lvl="1"/>
            <a:r>
              <a:rPr lang="hr-HR" sz="2000" dirty="0" smtClean="0"/>
              <a:t>Korištenjem vođenog otkrivanja pomaže se u otkrivanju kada i kako se tjelesne senzacije pojavljuju, kako se održava sekvenca panike te u povezivanju misli, emocija i ponašanja u kontekstu reakcije bijeg ili borba</a:t>
            </a:r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1389900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KOGNITIVNE INTERVENCIJE: </a:t>
            </a:r>
            <a:r>
              <a:rPr lang="hr-HR" sz="3600" dirty="0" smtClean="0"/>
              <a:t>promjena </a:t>
            </a:r>
            <a:r>
              <a:rPr lang="hr-HR" sz="3600" dirty="0"/>
              <a:t>automatskih misli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5500" y="2052918"/>
            <a:ext cx="10617200" cy="4500282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hr-HR" dirty="0" smtClean="0"/>
              <a:t>Kojim kategorijama pripadaju ove misli?</a:t>
            </a:r>
          </a:p>
          <a:p>
            <a:pPr marL="457200" indent="-457200">
              <a:buAutoNum type="arabicPeriod"/>
            </a:pPr>
            <a:r>
              <a:rPr lang="hr-HR" dirty="0" smtClean="0"/>
              <a:t>Koje emocije imate kada imate ove misli?</a:t>
            </a:r>
          </a:p>
          <a:p>
            <a:pPr marL="457200" indent="-457200">
              <a:buAutoNum type="arabicPeriod"/>
            </a:pPr>
            <a:r>
              <a:rPr lang="hr-HR" dirty="0" smtClean="0"/>
              <a:t>Procijenite uvjerenost u točnost svojih misli i intenzitet svojih osjećaja na skali od 0-100%</a:t>
            </a:r>
          </a:p>
          <a:p>
            <a:pPr marL="457200" indent="-457200">
              <a:buAutoNum type="arabicPeriod"/>
            </a:pPr>
            <a:r>
              <a:rPr lang="hr-HR" dirty="0" smtClean="0"/>
              <a:t>Je li u mislima prisutna pogrešna procjena „Sigurno imam napad panike”?</a:t>
            </a:r>
          </a:p>
          <a:p>
            <a:pPr marL="457200" indent="-457200">
              <a:buAutoNum type="arabicPeriod"/>
            </a:pPr>
            <a:r>
              <a:rPr lang="hr-HR" dirty="0" smtClean="0"/>
              <a:t>Postoji li pogrešna interpretacija u mislima „Ako imam napad panike, srušit ću se, onesvijestiti i umrijeti”?</a:t>
            </a:r>
          </a:p>
          <a:p>
            <a:pPr marL="457200" indent="-457200">
              <a:buAutoNum type="arabicPeriod"/>
            </a:pPr>
            <a:r>
              <a:rPr lang="hr-HR" dirty="0" smtClean="0"/>
              <a:t>Što je najgore što bi se moglo dogoditi ako imate napad panike?</a:t>
            </a:r>
          </a:p>
          <a:p>
            <a:pPr marL="457200" indent="-457200">
              <a:buAutoNum type="arabicPeriod"/>
            </a:pPr>
            <a:r>
              <a:rPr lang="hr-HR" dirty="0" smtClean="0"/>
              <a:t>Ako je najgore što se može dogoditi da imate napad panike koji popusti, možete li to tolerirati?</a:t>
            </a:r>
          </a:p>
          <a:p>
            <a:pPr marL="457200" indent="-457200">
              <a:buAutoNum type="arabicPeriod"/>
            </a:pPr>
            <a:r>
              <a:rPr lang="hr-HR" dirty="0" smtClean="0"/>
              <a:t>Ako se najgore dogodi i onesvijestite se, možete li se nositi s tim?</a:t>
            </a:r>
          </a:p>
          <a:p>
            <a:pPr marL="457200" indent="-457200">
              <a:buAutoNum type="arabicPeriod"/>
            </a:pPr>
            <a:endParaRPr lang="hr-HR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156663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KOGNITIVNE INTERVENCIJE: </a:t>
            </a:r>
            <a:r>
              <a:rPr lang="hr-HR" sz="3600" dirty="0"/>
              <a:t>promjena </a:t>
            </a:r>
            <a:r>
              <a:rPr lang="hr-HR" sz="3600" dirty="0" err="1" smtClean="0"/>
              <a:t>disfunkcionalnih</a:t>
            </a:r>
            <a:r>
              <a:rPr lang="hr-HR" sz="3600" dirty="0" smtClean="0"/>
              <a:t> pretpostavki</a:t>
            </a:r>
            <a:endParaRPr lang="hr-H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5500" y="2052918"/>
            <a:ext cx="10655300" cy="4690782"/>
          </a:xfrm>
        </p:spPr>
        <p:txBody>
          <a:bodyPr/>
          <a:lstStyle/>
          <a:p>
            <a:r>
              <a:rPr lang="hr-HR" dirty="0" smtClean="0"/>
              <a:t>Pacijenti često vjeruju da se u potpunosti moraju osloboditi svoje anksioznosti</a:t>
            </a:r>
            <a:endParaRPr lang="hr-HR" dirty="0"/>
          </a:p>
          <a:p>
            <a:pPr marL="457200" indent="-457200">
              <a:buAutoNum type="arabicPeriod"/>
            </a:pPr>
            <a:r>
              <a:rPr lang="hr-HR" dirty="0" smtClean="0"/>
              <a:t>Koliko vjerujete u ovu pretpostavku?</a:t>
            </a:r>
          </a:p>
          <a:p>
            <a:pPr marL="457200" indent="-457200">
              <a:buAutoNum type="arabicPeriod"/>
            </a:pPr>
            <a:r>
              <a:rPr lang="hr-HR" dirty="0" smtClean="0"/>
              <a:t>Koja je cijena i dobit od ove pretpostavke?</a:t>
            </a:r>
          </a:p>
          <a:p>
            <a:pPr marL="457200" indent="-457200">
              <a:buAutoNum type="arabicPeriod"/>
            </a:pPr>
            <a:r>
              <a:rPr lang="hr-HR" dirty="0" smtClean="0"/>
              <a:t>Kako biste podijeliti 100 bodova između cijene i dobiti od svoje pretpostavke?</a:t>
            </a:r>
          </a:p>
          <a:p>
            <a:pPr marL="457200" indent="-457200">
              <a:buAutoNum type="arabicPeriod"/>
            </a:pPr>
            <a:r>
              <a:rPr lang="hr-HR" dirty="0" smtClean="0"/>
              <a:t>Koji su dokazi za i protiv ideje da biste se mogli osloboditi sve svoje anksioznosti?</a:t>
            </a:r>
          </a:p>
          <a:p>
            <a:pPr marL="457200" indent="-457200">
              <a:buAutoNum type="arabicPeriod"/>
            </a:pPr>
            <a:r>
              <a:rPr lang="hr-HR" dirty="0" smtClean="0"/>
              <a:t>Što mislite da bi se dogodilo da ne eliminirate svoju anksioznost?</a:t>
            </a:r>
          </a:p>
          <a:p>
            <a:pPr marL="457200" indent="-457200">
              <a:buAutoNum type="arabicPeriod"/>
            </a:pPr>
            <a:r>
              <a:rPr lang="hr-HR" dirty="0" smtClean="0"/>
              <a:t>Jeste li poludjeli ili imali infarkt?</a:t>
            </a:r>
          </a:p>
          <a:p>
            <a:pPr marL="457200" indent="-457200">
              <a:buAutoNum type="arabicPeriod"/>
            </a:pPr>
            <a:r>
              <a:rPr lang="hr-HR" dirty="0" smtClean="0"/>
              <a:t>Poznajete li ikoga tko se u potpunosti oslobodio svoje anksioznosti?</a:t>
            </a:r>
          </a:p>
          <a:p>
            <a:pPr marL="457200" indent="-457200">
              <a:buAutoNum type="arabicPeriod"/>
            </a:pPr>
            <a:r>
              <a:rPr lang="hr-HR" dirty="0" smtClean="0"/>
              <a:t>Koje bi bile prednosti prihvaćanja anksioznosti kao prirodnog dijela života?</a:t>
            </a:r>
          </a:p>
          <a:p>
            <a:pPr marL="457200" indent="-457200">
              <a:buAutoNum type="arabicPeriod"/>
            </a:pPr>
            <a:r>
              <a:rPr lang="hr-HR" dirty="0" smtClean="0"/>
              <a:t>Na skali od 0-100%, koliko sada vjerujete da biste se trebali osloboditi sve anksioznosti? Zašto se smanjilo vaše vjerovanje u pretpostavku?</a:t>
            </a:r>
          </a:p>
          <a:p>
            <a:pPr marL="457200" indent="-457200">
              <a:buAutoNum type="arabicPeriod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4257441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KOGNITIVNE INTERVENCIJE: </a:t>
            </a:r>
            <a:r>
              <a:rPr lang="hr-HR" sz="3600" dirty="0"/>
              <a:t>promjena </a:t>
            </a:r>
            <a:r>
              <a:rPr lang="hr-HR" sz="3600" dirty="0" err="1"/>
              <a:t>disfunkcionalnih</a:t>
            </a:r>
            <a:r>
              <a:rPr lang="hr-HR" sz="3600" dirty="0"/>
              <a:t> </a:t>
            </a:r>
            <a:r>
              <a:rPr lang="hr-HR" sz="3600" dirty="0" smtClean="0"/>
              <a:t>shema</a:t>
            </a:r>
            <a:endParaRPr lang="hr-H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0100" y="2273300"/>
            <a:ext cx="10426700" cy="3975099"/>
          </a:xfrm>
        </p:spPr>
        <p:txBody>
          <a:bodyPr>
            <a:normAutofit lnSpcReduction="10000"/>
          </a:bodyPr>
          <a:lstStyle/>
          <a:p>
            <a:r>
              <a:rPr lang="hr-HR" sz="2400" dirty="0" smtClean="0"/>
              <a:t>Mogu se indirektno mijenjati radom na automatskim mislima i </a:t>
            </a:r>
            <a:r>
              <a:rPr lang="hr-HR" sz="2400" dirty="0" err="1" smtClean="0"/>
              <a:t>disfunkcionalnim</a:t>
            </a:r>
            <a:r>
              <a:rPr lang="hr-HR" sz="2400" dirty="0" smtClean="0"/>
              <a:t> posredujućim vjerovanjima</a:t>
            </a:r>
          </a:p>
          <a:p>
            <a:r>
              <a:rPr lang="hr-HR" sz="2400" dirty="0" smtClean="0"/>
              <a:t>Najčešće </a:t>
            </a:r>
            <a:r>
              <a:rPr lang="hr-HR" sz="2400" dirty="0" err="1" smtClean="0"/>
              <a:t>disfunkcionalne</a:t>
            </a:r>
            <a:r>
              <a:rPr lang="hr-HR" sz="2400" dirty="0" smtClean="0"/>
              <a:t> sheme:</a:t>
            </a:r>
          </a:p>
          <a:p>
            <a:pPr marL="0" indent="0">
              <a:buNone/>
            </a:pPr>
            <a:r>
              <a:rPr lang="hr-HR" sz="2400" dirty="0"/>
              <a:t>	</a:t>
            </a:r>
            <a:r>
              <a:rPr lang="hr-HR" dirty="0" smtClean="0"/>
              <a:t>1. svijet je opasno mjesto</a:t>
            </a:r>
          </a:p>
          <a:p>
            <a:pPr marL="0" indent="0">
              <a:buNone/>
            </a:pPr>
            <a:r>
              <a:rPr lang="hr-HR" dirty="0"/>
              <a:t>	</a:t>
            </a:r>
            <a:r>
              <a:rPr lang="hr-HR" dirty="0" smtClean="0"/>
              <a:t>2. ranjivost na ozljede</a:t>
            </a:r>
          </a:p>
          <a:p>
            <a:pPr marL="0" indent="0">
              <a:buNone/>
            </a:pPr>
            <a:r>
              <a:rPr lang="hr-HR" dirty="0"/>
              <a:t>	</a:t>
            </a:r>
            <a:r>
              <a:rPr lang="hr-HR" dirty="0" smtClean="0"/>
              <a:t>3.  bespomoćnost u susretu s opasnošću</a:t>
            </a:r>
          </a:p>
          <a:p>
            <a:pPr marL="0" indent="0">
              <a:buNone/>
            </a:pPr>
            <a:r>
              <a:rPr lang="hr-HR" dirty="0"/>
              <a:t>	</a:t>
            </a:r>
            <a:r>
              <a:rPr lang="hr-HR" dirty="0" smtClean="0"/>
              <a:t>- Ostale sheme: potreba da su bude poseban, jedinstven, voljen,</a:t>
            </a:r>
            <a:r>
              <a:rPr lang="hr-HR" dirty="0"/>
              <a:t> </a:t>
            </a:r>
            <a:r>
              <a:rPr lang="hr-HR" dirty="0" smtClean="0"/>
              <a:t>drugima 	prihvatljiv,</a:t>
            </a:r>
            <a:r>
              <a:rPr lang="hr-HR" dirty="0"/>
              <a:t> </a:t>
            </a:r>
            <a:r>
              <a:rPr lang="hr-HR" dirty="0" smtClean="0"/>
              <a:t>sposoban za savršeno poznavanje budućnosti, potreba za 	kontrolom, gleda li pacijent na druge kao one koji odbacuju, napuštaju, 	dominiraju, ponižavaju, spašavaju i sl.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378917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644</TotalTime>
  <Words>1077</Words>
  <Application>Microsoft Office PowerPoint</Application>
  <PresentationFormat>Widescreen</PresentationFormat>
  <Paragraphs>94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Century Gothic</vt:lpstr>
      <vt:lpstr>Wingdings</vt:lpstr>
      <vt:lpstr>Wingdings 3</vt:lpstr>
      <vt:lpstr>Ion</vt:lpstr>
      <vt:lpstr>Preporuke za procjenu i tretman paničnog poremećaja</vt:lpstr>
      <vt:lpstr>RAZMATRANJE LIJEKOVA:</vt:lpstr>
      <vt:lpstr>UPOZNAVANJE S TRETMANOM:</vt:lpstr>
      <vt:lpstr>PONOVNO UČENJE DISANJA:</vt:lpstr>
      <vt:lpstr>TRENING RELAKSACIJE:</vt:lpstr>
      <vt:lpstr>KOGNITIVNE INTERVENCIJE: identificiranje automatskih misli</vt:lpstr>
      <vt:lpstr>KOGNITIVNE INTERVENCIJE: promjena automatskih misli</vt:lpstr>
      <vt:lpstr>KOGNITIVNE INTERVENCIJE: promjena disfunkcionalnih pretpostavki</vt:lpstr>
      <vt:lpstr>KOGNITIVNE INTERVENCIJE: promjena disfunkcionalnih shema</vt:lpstr>
      <vt:lpstr>BIHEVIORALNE INTERVENCIJE: induciranje panike</vt:lpstr>
      <vt:lpstr>BIHEVIORALNE INTERVENCIJE: konstrukcija hijerarhije straha</vt:lpstr>
      <vt:lpstr>BIHEVIORALNE INTERVENCIJE: izlaganje hijerarhiji straha</vt:lpstr>
      <vt:lpstr>SUOČAVANJE SA STRESOM:</vt:lpstr>
      <vt:lpstr>PRORJEĐIVANJE TERAPIJE:</vt:lpstr>
      <vt:lpstr>RJEŠAVANJE PROBLEMA U TERAPIJI:</vt:lpstr>
      <vt:lpstr>RJEŠAVANJE PROBLEMA U TERAPIJI: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Preporuke za procjenu i tretman paničnog poremećaja</dc:title>
  <dc:creator>Hun</dc:creator>
  <cp:lastModifiedBy>Hun</cp:lastModifiedBy>
  <cp:revision>47</cp:revision>
  <dcterms:created xsi:type="dcterms:W3CDTF">2015-01-25T22:24:17Z</dcterms:created>
  <dcterms:modified xsi:type="dcterms:W3CDTF">2015-02-12T18:24:58Z</dcterms:modified>
</cp:coreProperties>
</file>