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735763" cy="98663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9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B3D8E-7837-4E21-88A8-42CDD09EE6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75211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F5CD9-3AE6-40D7-B36D-707A5C8E4D0F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278914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6F5CD9-3AE6-40D7-B36D-707A5C8E4D0F}" type="slidenum">
              <a:rPr lang="hr-HR" smtClean="0"/>
              <a:t>19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4901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2.4.2016.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83B684-FEB3-4909-8098-0357C240C77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7624" y="2420888"/>
            <a:ext cx="6858000" cy="990600"/>
          </a:xfrm>
        </p:spPr>
        <p:txBody>
          <a:bodyPr>
            <a:noAutofit/>
          </a:bodyPr>
          <a:lstStyle/>
          <a:p>
            <a:r>
              <a:rPr lang="hr-HR" sz="3600" dirty="0" smtClean="0"/>
              <a:t>Uloga domaće zadaće u BKT</a:t>
            </a:r>
            <a:endParaRPr lang="hr-HR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3284984"/>
            <a:ext cx="6858000" cy="533400"/>
          </a:xfrm>
        </p:spPr>
        <p:txBody>
          <a:bodyPr>
            <a:normAutofit fontScale="47500" lnSpcReduction="20000"/>
          </a:bodyPr>
          <a:lstStyle/>
          <a:p>
            <a:endParaRPr lang="hr-HR" dirty="0" smtClean="0"/>
          </a:p>
          <a:p>
            <a:r>
              <a:rPr lang="hr-HR" sz="3800" dirty="0" smtClean="0">
                <a:solidFill>
                  <a:schemeClr val="tx1"/>
                </a:solidFill>
              </a:rPr>
              <a:t>Zlatko Bajić</a:t>
            </a:r>
            <a:endParaRPr lang="hr-HR" sz="38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sz="3600" i="1" dirty="0" smtClean="0"/>
              <a:t>Određivanje DZ u suradnji s klijentom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Klijent se treba složiti s DZ</a:t>
            </a:r>
          </a:p>
          <a:p>
            <a:endParaRPr lang="hr-HR" dirty="0" smtClean="0"/>
          </a:p>
          <a:p>
            <a:r>
              <a:rPr lang="hr-HR" dirty="0" smtClean="0"/>
              <a:t>Popustljivi klijenti mogu se složiti sa zadaćom, ali ne ispuniti je!</a:t>
            </a:r>
          </a:p>
          <a:p>
            <a:pPr lvl="1"/>
            <a:r>
              <a:rPr lang="hr-HR" dirty="0" smtClean="0"/>
              <a:t>Istražiti </a:t>
            </a:r>
            <a:r>
              <a:rPr lang="hr-HR" dirty="0" err="1" smtClean="0"/>
              <a:t>klijentove</a:t>
            </a:r>
            <a:r>
              <a:rPr lang="hr-HR" dirty="0" smtClean="0"/>
              <a:t> stavove o DZ</a:t>
            </a:r>
          </a:p>
          <a:p>
            <a:endParaRPr lang="hr-HR" dirty="0" smtClean="0"/>
          </a:p>
          <a:p>
            <a:r>
              <a:rPr lang="hr-HR" dirty="0" smtClean="0"/>
              <a:t>Kasnije u terapiji terapeut ohrabruje klijenta da sam sebi zadaje zadaće!</a:t>
            </a:r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i="1" dirty="0" smtClean="0"/>
              <a:t>Zadavanje zadaće “bez gubitka”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naglasiti da se korisni podaci mogu dobiti i ako klijent ne dovrši DZ! – manje okrivljavanja, osjećaja neuspjeha</a:t>
            </a:r>
          </a:p>
          <a:p>
            <a:endParaRPr lang="hr-HR" dirty="0" smtClean="0"/>
          </a:p>
          <a:p>
            <a:r>
              <a:rPr lang="hr-HR" dirty="0" err="1" smtClean="0"/>
              <a:t>Npr</a:t>
            </a:r>
            <a:r>
              <a:rPr lang="hr-HR" dirty="0" smtClean="0"/>
              <a:t>. </a:t>
            </a:r>
            <a:r>
              <a:rPr lang="hr-HR" i="1" dirty="0" smtClean="0"/>
              <a:t>pratiti koje vas misli ometaju u izvršavanju zadaće</a:t>
            </a:r>
          </a:p>
          <a:p>
            <a:endParaRPr lang="hr-HR" i="1" dirty="0" smtClean="0"/>
          </a:p>
          <a:p>
            <a:r>
              <a:rPr lang="hr-HR" dirty="0" smtClean="0"/>
              <a:t>Ako klijent duže ne izvršava DZ – otkriti prepreke</a:t>
            </a:r>
          </a:p>
          <a:p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i="1" dirty="0" smtClean="0"/>
              <a:t>Započinjanje zadaće na seansi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Posebno u ranoj fazi terapije</a:t>
            </a:r>
          </a:p>
          <a:p>
            <a:r>
              <a:rPr lang="hr-HR" dirty="0" smtClean="0"/>
              <a:t>Korisno i za terapeuta – procjena</a:t>
            </a:r>
          </a:p>
          <a:p>
            <a:endParaRPr lang="hr-HR" dirty="0" smtClean="0"/>
          </a:p>
          <a:p>
            <a:r>
              <a:rPr lang="hr-HR" dirty="0" smtClean="0"/>
              <a:t>Klijenti često kao najteži dio DZ opisuju razdoblje </a:t>
            </a:r>
            <a:r>
              <a:rPr lang="hr-HR" b="1" dirty="0" smtClean="0"/>
              <a:t>prije</a:t>
            </a:r>
            <a:r>
              <a:rPr lang="hr-HR" dirty="0" smtClean="0"/>
              <a:t> započinjanja – motiviranje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i="1" dirty="0" smtClean="0"/>
              <a:t>Zapamćivanje izvršavanja zadaće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Zapisivanje na seansi</a:t>
            </a:r>
          </a:p>
          <a:p>
            <a:endParaRPr lang="hr-HR" dirty="0" smtClean="0"/>
          </a:p>
          <a:p>
            <a:r>
              <a:rPr lang="hr-HR" dirty="0" smtClean="0"/>
              <a:t>Strategije za podsjećanje:</a:t>
            </a:r>
          </a:p>
          <a:p>
            <a:pPr lvl="1"/>
            <a:r>
              <a:rPr lang="hr-HR" dirty="0" smtClean="0"/>
              <a:t>Uparivanje DZ s dnevnom aktivnosti (</a:t>
            </a:r>
            <a:r>
              <a:rPr lang="hr-HR" i="1" dirty="0" smtClean="0"/>
              <a:t>svaki dan prije spavanja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Lijepljenje bilješki (hladnjak, ogledalo, auto)</a:t>
            </a:r>
          </a:p>
          <a:p>
            <a:r>
              <a:rPr lang="hr-HR" dirty="0" smtClean="0"/>
              <a:t>Ispitivanje strategija prisjećanja u drugim situacijama (</a:t>
            </a:r>
            <a:r>
              <a:rPr lang="hr-HR" dirty="0" err="1" smtClean="0"/>
              <a:t>npr</a:t>
            </a:r>
            <a:r>
              <a:rPr lang="hr-HR" dirty="0" smtClean="0"/>
              <a:t>. uzimanje lijeka)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i="1" dirty="0" smtClean="0"/>
              <a:t>Predviđanje problema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err="1" smtClean="0"/>
              <a:t>Klijentova</a:t>
            </a:r>
            <a:r>
              <a:rPr lang="hr-HR" dirty="0" smtClean="0"/>
              <a:t> procjena vjerojatnosti izvršavanja zadaće (0 – 100%)</a:t>
            </a:r>
          </a:p>
          <a:p>
            <a:r>
              <a:rPr lang="hr-HR" dirty="0" smtClean="0"/>
              <a:t>Ako nismo sigurni (90 – 100%) da će klijent moći i htjeti napraviti DZ:</a:t>
            </a:r>
          </a:p>
          <a:p>
            <a:pPr lvl="1"/>
            <a:r>
              <a:rPr lang="hr-HR" dirty="0" smtClean="0"/>
              <a:t>Proba ponašanja </a:t>
            </a:r>
            <a:r>
              <a:rPr lang="hr-HR" i="1" dirty="0" smtClean="0"/>
              <a:t>(zamišljanje situacije)</a:t>
            </a:r>
            <a:endParaRPr lang="hr-HR" dirty="0" smtClean="0"/>
          </a:p>
          <a:p>
            <a:pPr lvl="1"/>
            <a:r>
              <a:rPr lang="hr-HR" dirty="0" smtClean="0"/>
              <a:t>Predlaganje drugačije (lakše) zadaće</a:t>
            </a:r>
          </a:p>
          <a:p>
            <a:pPr lvl="1"/>
            <a:r>
              <a:rPr lang="hr-HR" dirty="0" smtClean="0"/>
              <a:t>Racionalno – emocionalno igranje uloga </a:t>
            </a:r>
            <a:r>
              <a:rPr lang="hr-HR" i="1" dirty="0" smtClean="0"/>
              <a:t>(za motiviranje)</a:t>
            </a:r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i="1" dirty="0" smtClean="0"/>
              <a:t>Priprema za moguće negativne ishode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Važno za bihevioralni eksperiment / testiranje pretpostavke</a:t>
            </a:r>
          </a:p>
          <a:p>
            <a:endParaRPr lang="hr-HR" dirty="0" smtClean="0"/>
          </a:p>
          <a:p>
            <a:r>
              <a:rPr lang="hr-HR" dirty="0" smtClean="0"/>
              <a:t>Postaviti scenarij koji će vjerojatno biti uspješan – detaljna razrada</a:t>
            </a:r>
          </a:p>
          <a:p>
            <a:endParaRPr lang="hr-HR" dirty="0" smtClean="0"/>
          </a:p>
          <a:p>
            <a:r>
              <a:rPr lang="hr-HR" dirty="0" smtClean="0"/>
              <a:t>Odgovaranje na NAM u slučaju “neuspjeha”</a:t>
            </a:r>
          </a:p>
          <a:p>
            <a:pPr lvl="1"/>
            <a:r>
              <a:rPr lang="hr-HR" i="1" dirty="0" smtClean="0"/>
              <a:t>pitati susjeda za pomoć</a:t>
            </a:r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Konceptualizacija teškoća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Problemi u izvršavanju DZ mogu biti:</a:t>
            </a:r>
          </a:p>
          <a:p>
            <a:pPr lvl="1"/>
            <a:r>
              <a:rPr lang="hr-HR" i="1" dirty="0" smtClean="0"/>
              <a:t>Praktični</a:t>
            </a:r>
          </a:p>
          <a:p>
            <a:pPr lvl="1"/>
            <a:r>
              <a:rPr lang="hr-HR" i="1" dirty="0" smtClean="0"/>
              <a:t>Psihološki</a:t>
            </a:r>
          </a:p>
          <a:p>
            <a:pPr lvl="2">
              <a:buFont typeface="Wingdings" pitchFamily="2" charset="2"/>
              <a:buChar char="§"/>
            </a:pPr>
            <a:r>
              <a:rPr lang="hr-HR" i="1" dirty="0" smtClean="0"/>
              <a:t>Psihološki “maskirani” u praktične</a:t>
            </a:r>
          </a:p>
          <a:p>
            <a:pPr lvl="1"/>
            <a:r>
              <a:rPr lang="hr-HR" i="1" dirty="0" smtClean="0"/>
              <a:t>Vezani za </a:t>
            </a:r>
            <a:r>
              <a:rPr lang="hr-HR" i="1" dirty="0" err="1" smtClean="0"/>
              <a:t>terapeutove</a:t>
            </a:r>
            <a:r>
              <a:rPr lang="hr-HR" i="1" dirty="0" smtClean="0"/>
              <a:t> misli</a:t>
            </a:r>
          </a:p>
          <a:p>
            <a:endParaRPr lang="hr-HR" dirty="0" smtClean="0"/>
          </a:p>
          <a:p>
            <a:r>
              <a:rPr lang="hr-HR" dirty="0" smtClean="0"/>
              <a:t>Teškoće koriste u boljem razumijevanju klijenta!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i="1" dirty="0" smtClean="0"/>
              <a:t>Praktični problemi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Izvršavanje zadaće u posljednjem trenutku</a:t>
            </a:r>
          </a:p>
          <a:p>
            <a:pPr lvl="1"/>
            <a:r>
              <a:rPr lang="hr-HR" dirty="0" smtClean="0"/>
              <a:t>Poticanje klijenta da to ne radi</a:t>
            </a:r>
          </a:p>
          <a:p>
            <a:pPr lvl="1"/>
            <a:r>
              <a:rPr lang="hr-HR" dirty="0" smtClean="0"/>
              <a:t>Preispitivanje vjerovanja</a:t>
            </a:r>
          </a:p>
          <a:p>
            <a:endParaRPr lang="hr-HR" sz="2000" dirty="0" smtClean="0"/>
          </a:p>
          <a:p>
            <a:r>
              <a:rPr lang="hr-HR" dirty="0" smtClean="0"/>
              <a:t>Zaboravljanje objašnjenja za zadaću</a:t>
            </a:r>
          </a:p>
          <a:p>
            <a:pPr lvl="1"/>
            <a:r>
              <a:rPr lang="hr-HR" dirty="0" smtClean="0"/>
              <a:t>Bilježenje uz svaki zadatak zašto to treba raditi</a:t>
            </a:r>
          </a:p>
          <a:p>
            <a:endParaRPr lang="hr-HR" sz="1800" dirty="0" smtClean="0"/>
          </a:p>
          <a:p>
            <a:r>
              <a:rPr lang="hr-HR" dirty="0" smtClean="0"/>
              <a:t>Neorganiziranost</a:t>
            </a:r>
          </a:p>
          <a:p>
            <a:pPr lvl="1"/>
            <a:r>
              <a:rPr lang="hr-HR" dirty="0" smtClean="0"/>
              <a:t>Sastavljanje podsjetnika</a:t>
            </a:r>
          </a:p>
          <a:p>
            <a:pPr lvl="1"/>
            <a:r>
              <a:rPr lang="hr-HR" dirty="0" smtClean="0"/>
              <a:t>Planiranje kroz kalendar / rokovnik</a:t>
            </a:r>
          </a:p>
          <a:p>
            <a:endParaRPr lang="hr-HR" sz="1800" dirty="0" smtClean="0"/>
          </a:p>
          <a:p>
            <a:r>
              <a:rPr lang="hr-HR" dirty="0" smtClean="0"/>
              <a:t>Preteška / loše osmišljena zadaća</a:t>
            </a:r>
          </a:p>
          <a:p>
            <a:pPr lvl="1"/>
            <a:r>
              <a:rPr lang="hr-HR" dirty="0" smtClean="0"/>
              <a:t>Objasniti klijentu – ispitati NAM</a:t>
            </a:r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i="1" dirty="0" smtClean="0"/>
              <a:t>Psihološki problemi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Negativna predviđanja </a:t>
            </a:r>
            <a:r>
              <a:rPr lang="hr-HR" i="1" dirty="0" smtClean="0"/>
              <a:t>(neću razumjeti brošuru)</a:t>
            </a:r>
            <a:endParaRPr lang="hr-HR" dirty="0" smtClean="0"/>
          </a:p>
          <a:p>
            <a:pPr lvl="1"/>
            <a:r>
              <a:rPr lang="hr-HR" dirty="0" smtClean="0"/>
              <a:t>Identifikacija ometajućih misli (</a:t>
            </a:r>
            <a:r>
              <a:rPr lang="hr-HR" i="1" dirty="0" smtClean="0"/>
              <a:t>kad je klijent razmišljao o DZ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Eksperiment – testiranje vjerovanja na seansi</a:t>
            </a:r>
          </a:p>
          <a:p>
            <a:pPr lvl="1"/>
            <a:r>
              <a:rPr lang="hr-HR" dirty="0" smtClean="0"/>
              <a:t>ispitati prednosti / nedostatke izvršavanja DZ</a:t>
            </a:r>
          </a:p>
          <a:p>
            <a:pPr lvl="1"/>
            <a:r>
              <a:rPr lang="hr-HR" dirty="0" smtClean="0"/>
              <a:t>rad na vjerovanjima</a:t>
            </a:r>
          </a:p>
          <a:p>
            <a:r>
              <a:rPr lang="hr-HR" dirty="0" smtClean="0"/>
              <a:t>Precjenjivanje zahtjeva DZ</a:t>
            </a:r>
          </a:p>
          <a:p>
            <a:pPr lvl="1"/>
            <a:r>
              <a:rPr lang="hr-HR" i="1" dirty="0" smtClean="0"/>
              <a:t>Neću imati vremena </a:t>
            </a:r>
            <a:r>
              <a:rPr lang="hr-HR" dirty="0" smtClean="0"/>
              <a:t>- pomoć u organizaciji</a:t>
            </a:r>
          </a:p>
          <a:p>
            <a:pPr lvl="1"/>
            <a:r>
              <a:rPr lang="hr-HR" i="1" dirty="0" smtClean="0"/>
              <a:t>Neću imati snage</a:t>
            </a:r>
          </a:p>
          <a:p>
            <a:pPr lvl="2"/>
            <a:r>
              <a:rPr lang="hr-HR" dirty="0" smtClean="0"/>
              <a:t>preispitivanje </a:t>
            </a:r>
            <a:r>
              <a:rPr lang="hr-HR" i="1" dirty="0" smtClean="0"/>
              <a:t>(koliko je to stvarno zahtjevno?)</a:t>
            </a:r>
          </a:p>
          <a:p>
            <a:pPr lvl="2"/>
            <a:r>
              <a:rPr lang="hr-HR" dirty="0" smtClean="0"/>
              <a:t>prilagodba (</a:t>
            </a:r>
            <a:r>
              <a:rPr lang="hr-HR" i="1" dirty="0" smtClean="0"/>
              <a:t>olakšati zadatak</a:t>
            </a:r>
            <a:r>
              <a:rPr lang="hr-HR" dirty="0" smtClean="0"/>
              <a:t>)</a:t>
            </a:r>
          </a:p>
          <a:p>
            <a:pPr lvl="2"/>
            <a:r>
              <a:rPr lang="hr-HR" dirty="0" smtClean="0"/>
              <a:t>eksperiment kao DZ (</a:t>
            </a:r>
            <a:r>
              <a:rPr lang="hr-HR" i="1" dirty="0" smtClean="0"/>
              <a:t>zapisati predviđanja – hoće li se ispuniti?)</a:t>
            </a:r>
            <a:endParaRPr lang="hr-HR" dirty="0" smtClean="0"/>
          </a:p>
          <a:p>
            <a:r>
              <a:rPr lang="hr-HR" dirty="0" err="1" smtClean="0"/>
              <a:t>Perfekcionizam</a:t>
            </a:r>
            <a:endParaRPr lang="hr-HR" dirty="0" smtClean="0"/>
          </a:p>
          <a:p>
            <a:pPr lvl="1"/>
            <a:r>
              <a:rPr lang="hr-HR" dirty="0" smtClean="0"/>
              <a:t>Prisjećanje da DZ ne treba biti savršena</a:t>
            </a:r>
          </a:p>
          <a:p>
            <a:pPr lvl="1"/>
            <a:r>
              <a:rPr lang="hr-HR" dirty="0" smtClean="0"/>
              <a:t>Zadaci koji uključuju greške </a:t>
            </a:r>
            <a:r>
              <a:rPr lang="hr-HR" i="1" dirty="0" smtClean="0"/>
              <a:t>(ZDM koji je namjerno nesavršen)</a:t>
            </a:r>
            <a:endParaRPr lang="hr-HR" dirty="0" smtClean="0"/>
          </a:p>
          <a:p>
            <a:pPr lvl="1"/>
            <a:endParaRPr lang="hr-HR" dirty="0" smtClean="0"/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i="1" dirty="0" smtClean="0"/>
              <a:t>Psihološki problemi maskirani u praktične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Nedostatak vremena, snage, mogućnosti,…</a:t>
            </a:r>
          </a:p>
          <a:p>
            <a:pPr lvl="1">
              <a:buFont typeface="Wingdings" pitchFamily="2" charset="2"/>
              <a:buChar char="Ø"/>
            </a:pPr>
            <a:r>
              <a:rPr lang="hr-HR" dirty="0" smtClean="0"/>
              <a:t>Misli, vjerovanja?</a:t>
            </a:r>
          </a:p>
          <a:p>
            <a:endParaRPr lang="hr-HR" dirty="0" smtClean="0"/>
          </a:p>
          <a:p>
            <a:r>
              <a:rPr lang="hr-HR" dirty="0" smtClean="0"/>
              <a:t>Ispitati prije razgovora o praktičnim problemima!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Domaća zadaća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Integralni dio BKT-a</a:t>
            </a:r>
          </a:p>
          <a:p>
            <a:r>
              <a:rPr lang="hr-HR" dirty="0" smtClean="0"/>
              <a:t>Cilj – proširiti promjene </a:t>
            </a:r>
            <a:r>
              <a:rPr lang="hr-HR" i="1" dirty="0" smtClean="0"/>
              <a:t>u tijeku jednog tjedna</a:t>
            </a:r>
          </a:p>
          <a:p>
            <a:endParaRPr lang="hr-HR" dirty="0" smtClean="0"/>
          </a:p>
          <a:p>
            <a:r>
              <a:rPr lang="hr-HR" dirty="0" smtClean="0"/>
              <a:t>Dobro osmišljena zadaća omogućava:</a:t>
            </a:r>
          </a:p>
          <a:p>
            <a:pPr lvl="1"/>
            <a:r>
              <a:rPr lang="hr-HR" dirty="0" smtClean="0"/>
              <a:t>Daljnje educiranje (</a:t>
            </a:r>
            <a:r>
              <a:rPr lang="hr-HR" i="1" dirty="0" err="1" smtClean="0"/>
              <a:t>biblioterapija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Prikupljanje podataka (</a:t>
            </a:r>
            <a:r>
              <a:rPr lang="hr-HR" i="1" dirty="0" smtClean="0"/>
              <a:t>motrenje misli, osjećaja, ponašanja</a:t>
            </a:r>
            <a:r>
              <a:rPr lang="hr-HR" dirty="0" smtClean="0"/>
              <a:t>)</a:t>
            </a:r>
          </a:p>
          <a:p>
            <a:pPr lvl="1"/>
            <a:r>
              <a:rPr lang="hr-HR" dirty="0" smtClean="0"/>
              <a:t>Testiranje misli i vjerovanja</a:t>
            </a:r>
          </a:p>
          <a:p>
            <a:pPr lvl="1"/>
            <a:r>
              <a:rPr lang="hr-HR" dirty="0" smtClean="0"/>
              <a:t>Mijenjanje mišljenja</a:t>
            </a:r>
          </a:p>
          <a:p>
            <a:pPr lvl="1"/>
            <a:r>
              <a:rPr lang="hr-HR" dirty="0" smtClean="0"/>
              <a:t>Uvježbavanje tehnika</a:t>
            </a:r>
          </a:p>
          <a:p>
            <a:pPr lvl="1"/>
            <a:r>
              <a:rPr lang="hr-HR" dirty="0" smtClean="0"/>
              <a:t>Eksperimentiranje novim ponašanjima</a:t>
            </a:r>
          </a:p>
          <a:p>
            <a:endParaRPr lang="hr-HR" dirty="0" smtClean="0"/>
          </a:p>
          <a:p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i="1" dirty="0" smtClean="0"/>
              <a:t>Problemi vezani za </a:t>
            </a:r>
            <a:r>
              <a:rPr lang="hr-HR" i="1" dirty="0" err="1" smtClean="0"/>
              <a:t>terapeutove</a:t>
            </a:r>
            <a:r>
              <a:rPr lang="hr-HR" i="1" dirty="0" smtClean="0"/>
              <a:t> misli</a:t>
            </a:r>
            <a:endParaRPr lang="hr-HR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i="1" dirty="0" smtClean="0"/>
              <a:t>Povrijedit ću ga ako budem istraživao razloge neizvršavanja domaće zadaće.</a:t>
            </a:r>
          </a:p>
          <a:p>
            <a:r>
              <a:rPr lang="hr-HR" i="1" dirty="0" smtClean="0"/>
              <a:t>Naljutit će se ako mu se </a:t>
            </a:r>
            <a:r>
              <a:rPr lang="hr-HR" i="1" dirty="0" err="1" smtClean="0"/>
              <a:t>suprostavim</a:t>
            </a:r>
            <a:endParaRPr lang="hr-HR" i="1" dirty="0" smtClean="0"/>
          </a:p>
          <a:p>
            <a:r>
              <a:rPr lang="hr-HR" i="1" dirty="0" smtClean="0"/>
              <a:t>Uvrijedit će se ako mu predložim…</a:t>
            </a:r>
          </a:p>
          <a:p>
            <a:r>
              <a:rPr lang="hr-HR" i="1" dirty="0" smtClean="0"/>
              <a:t>Sada je preopterećen drugim stvarima</a:t>
            </a:r>
          </a:p>
          <a:p>
            <a:r>
              <a:rPr lang="hr-HR" i="1" dirty="0" smtClean="0"/>
              <a:t>Previše je pasivno-agresivan da bi radio zadaću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Pregled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Uvijek pregledati DZ iz prethodne seanse (bar par minuta)!</a:t>
            </a:r>
          </a:p>
          <a:p>
            <a:r>
              <a:rPr lang="hr-HR" dirty="0" smtClean="0"/>
              <a:t>Obično 5 – 15 min</a:t>
            </a:r>
          </a:p>
          <a:p>
            <a:endParaRPr lang="hr-HR" dirty="0" smtClean="0"/>
          </a:p>
          <a:p>
            <a:r>
              <a:rPr lang="hr-HR" dirty="0" smtClean="0"/>
              <a:t>I terapeut i klijent trebaju tretirati DZ kao ključni dio terapije!</a:t>
            </a:r>
          </a:p>
          <a:p>
            <a:endParaRPr lang="hr-HR" dirty="0" smtClean="0"/>
          </a:p>
          <a:p>
            <a:r>
              <a:rPr lang="hr-HR" dirty="0" smtClean="0"/>
              <a:t>Pravilno zadana i urađena DZ:</a:t>
            </a:r>
          </a:p>
          <a:p>
            <a:pPr lvl="1"/>
            <a:r>
              <a:rPr lang="hr-HR" dirty="0" smtClean="0"/>
              <a:t>ubrzava napredak</a:t>
            </a:r>
          </a:p>
          <a:p>
            <a:pPr lvl="1"/>
            <a:r>
              <a:rPr lang="hr-HR" dirty="0" smtClean="0"/>
              <a:t>omogućava klijentu uvježbavanje tehnika</a:t>
            </a:r>
          </a:p>
          <a:p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Svrha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Pojačavanje naučenog na seansi</a:t>
            </a:r>
          </a:p>
          <a:p>
            <a:endParaRPr lang="hr-HR" dirty="0" smtClean="0"/>
          </a:p>
          <a:p>
            <a:r>
              <a:rPr lang="hr-HR" dirty="0" smtClean="0"/>
              <a:t>Veći osjećaj </a:t>
            </a:r>
            <a:r>
              <a:rPr lang="hr-HR" dirty="0" err="1" smtClean="0"/>
              <a:t>samoefikasnosti</a:t>
            </a:r>
            <a:r>
              <a:rPr lang="hr-HR" dirty="0" smtClean="0"/>
              <a:t> </a:t>
            </a:r>
          </a:p>
          <a:p>
            <a:endParaRPr lang="hr-HR" dirty="0" smtClean="0"/>
          </a:p>
          <a:p>
            <a:r>
              <a:rPr lang="hr-HR" dirty="0" smtClean="0"/>
              <a:t>Istraživanja - klijenti koji redovito rade DZ bolje napreduju</a:t>
            </a:r>
          </a:p>
          <a:p>
            <a:endParaRPr lang="hr-HR" i="1" dirty="0" smtClean="0"/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Zadavanje domaće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Planira se individualno za klijenta, zajednički dogovara i osmišljava</a:t>
            </a:r>
          </a:p>
          <a:p>
            <a:r>
              <a:rPr lang="hr-HR" dirty="0" smtClean="0"/>
              <a:t>Usklađena sa sadržajem i ciljevima seanse</a:t>
            </a:r>
          </a:p>
          <a:p>
            <a:endParaRPr lang="hr-HR" dirty="0" smtClean="0"/>
          </a:p>
          <a:p>
            <a:r>
              <a:rPr lang="hr-HR" dirty="0" smtClean="0"/>
              <a:t>Treba razmotriti individualne karakteristike klijenta:</a:t>
            </a:r>
          </a:p>
          <a:p>
            <a:pPr lvl="1"/>
            <a:r>
              <a:rPr lang="hr-HR" dirty="0" smtClean="0"/>
              <a:t>Pismenost</a:t>
            </a:r>
          </a:p>
          <a:p>
            <a:pPr lvl="1"/>
            <a:r>
              <a:rPr lang="hr-HR" dirty="0" smtClean="0"/>
              <a:t>Motivacija</a:t>
            </a:r>
            <a:endParaRPr lang="hr-HR" dirty="0"/>
          </a:p>
          <a:p>
            <a:pPr lvl="1"/>
            <a:r>
              <a:rPr lang="hr-HR" dirty="0" smtClean="0"/>
              <a:t>Nivo uznemirenosti</a:t>
            </a:r>
          </a:p>
          <a:p>
            <a:pPr lvl="1"/>
            <a:r>
              <a:rPr lang="hr-HR" dirty="0" smtClean="0"/>
              <a:t>Kognitivno funkcioniranje</a:t>
            </a:r>
          </a:p>
          <a:p>
            <a:pPr lvl="1"/>
            <a:r>
              <a:rPr lang="hr-HR" dirty="0" smtClean="0"/>
              <a:t>Praktična ograničenja (vrijeme i </a:t>
            </a:r>
            <a:r>
              <a:rPr lang="hr-HR" dirty="0" err="1" smtClean="0"/>
              <a:t>sl</a:t>
            </a:r>
            <a:r>
              <a:rPr lang="hr-HR" dirty="0" smtClean="0"/>
              <a:t>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dirty="0" smtClean="0"/>
              <a:t>Tipične redovite domaće zadaće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Bihevioralna aktivacija</a:t>
            </a:r>
          </a:p>
          <a:p>
            <a:endParaRPr lang="hr-HR" dirty="0" smtClean="0"/>
          </a:p>
          <a:p>
            <a:r>
              <a:rPr lang="hr-HR" dirty="0" smtClean="0"/>
              <a:t>Motrenje automatskih misli</a:t>
            </a:r>
          </a:p>
          <a:p>
            <a:endParaRPr lang="hr-HR" dirty="0" smtClean="0"/>
          </a:p>
          <a:p>
            <a:r>
              <a:rPr lang="hr-HR" dirty="0" err="1" smtClean="0"/>
              <a:t>Biblioterapija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Pregled zadnje terapijske seanse</a:t>
            </a:r>
          </a:p>
          <a:p>
            <a:endParaRPr lang="hr-HR" dirty="0" smtClean="0"/>
          </a:p>
          <a:p>
            <a:r>
              <a:rPr lang="hr-HR" dirty="0" smtClean="0"/>
              <a:t>Priprema za sljedeću terapijsku seansu</a:t>
            </a:r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/>
              <a:t>Dodatne zadaće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hr-HR" sz="2400" dirty="0" smtClean="0"/>
              <a:t>Na početnoj seansi: </a:t>
            </a:r>
            <a:r>
              <a:rPr lang="hr-HR" sz="2000" i="1" dirty="0" smtClean="0"/>
              <a:t>dorađivanje liste ciljeva, pozitivne izjave o sebi</a:t>
            </a:r>
            <a:endParaRPr lang="hr-HR" sz="1800" i="1" dirty="0" smtClean="0"/>
          </a:p>
          <a:p>
            <a:pPr>
              <a:buFont typeface="+mj-lt"/>
              <a:buAutoNum type="arabicPeriod"/>
            </a:pPr>
            <a:r>
              <a:rPr lang="hr-HR" sz="2400" dirty="0" smtClean="0"/>
              <a:t>Na nekoliko sljedećih: </a:t>
            </a:r>
            <a:r>
              <a:rPr lang="hr-HR" sz="2000" i="1" dirty="0" smtClean="0"/>
              <a:t>vrednovanje i odgovaranje na AM</a:t>
            </a:r>
            <a:endParaRPr lang="hr-HR" sz="1800" i="1" dirty="0" smtClean="0"/>
          </a:p>
          <a:p>
            <a:pPr>
              <a:buFont typeface="+mj-lt"/>
              <a:buAutoNum type="arabicPeriod"/>
            </a:pPr>
            <a:r>
              <a:rPr lang="hr-HR" sz="2400" dirty="0" smtClean="0"/>
              <a:t>Nakon identificiranja vjerovanja: </a:t>
            </a:r>
            <a:r>
              <a:rPr lang="hr-HR" sz="2000" i="1" dirty="0" smtClean="0"/>
              <a:t>pregled dijagrama kognitivne konceptualizacije</a:t>
            </a:r>
            <a:endParaRPr lang="hr-HR" sz="1800" i="1" dirty="0" smtClean="0"/>
          </a:p>
          <a:p>
            <a:pPr>
              <a:buFont typeface="+mj-lt"/>
              <a:buAutoNum type="arabicPeriod"/>
            </a:pPr>
            <a:r>
              <a:rPr lang="hr-HR" sz="2400" dirty="0" smtClean="0"/>
              <a:t>Nakon početka </a:t>
            </a:r>
            <a:r>
              <a:rPr lang="hr-HR" sz="2400" dirty="0" err="1" smtClean="0"/>
              <a:t>restrukturacije</a:t>
            </a:r>
            <a:r>
              <a:rPr lang="hr-HR" sz="2400" dirty="0" smtClean="0"/>
              <a:t>: </a:t>
            </a:r>
            <a:r>
              <a:rPr lang="hr-HR" sz="2000" i="1" dirty="0" smtClean="0"/>
              <a:t>rad na obrascu bazičnog vjerovanja</a:t>
            </a:r>
          </a:p>
          <a:p>
            <a:pPr>
              <a:buFont typeface="+mj-lt"/>
              <a:buAutoNum type="arabicPeriod"/>
            </a:pPr>
            <a:r>
              <a:rPr lang="hr-HR" sz="2400" dirty="0" smtClean="0"/>
              <a:t>Nakon ili prije modifikacije vjerovanja: </a:t>
            </a:r>
            <a:r>
              <a:rPr lang="hr-HR" sz="2000" i="1" dirty="0" smtClean="0"/>
              <a:t>eksperimentiranje ponašanjima (ponašanja “kao da”, uvježbavanje vještina), bihevioralni eksperimenti</a:t>
            </a:r>
          </a:p>
          <a:p>
            <a:pPr>
              <a:buFont typeface="+mj-lt"/>
              <a:buAutoNum type="arabicPeriod"/>
            </a:pPr>
            <a:r>
              <a:rPr lang="hr-HR" sz="2400" dirty="0" smtClean="0"/>
              <a:t>U završnoj fazi terapije: </a:t>
            </a:r>
            <a:r>
              <a:rPr lang="hr-HR" sz="2000" i="1" dirty="0" smtClean="0"/>
              <a:t>sređivanje terapijskih bilješki, odgovaranje na AM o završetku tretmana, osmišljavanje planova za predviđene teškoće u budućnosti</a:t>
            </a:r>
            <a:endParaRPr lang="hr-HR" sz="1800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Povećanje vjerojatnosti uspješne DZ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hr-HR" dirty="0" smtClean="0"/>
              <a:t>Većina osoba lako izvršava DZ</a:t>
            </a:r>
          </a:p>
          <a:p>
            <a:pPr marL="514350" indent="-514350"/>
            <a:r>
              <a:rPr lang="hr-HR" dirty="0" smtClean="0"/>
              <a:t>Ali – nekima je to jako teško</a:t>
            </a:r>
          </a:p>
          <a:p>
            <a:pPr marL="514350" indent="-514350"/>
            <a:endParaRPr lang="hr-HR" dirty="0" smtClean="0"/>
          </a:p>
          <a:p>
            <a:pPr marL="514350" indent="-514350"/>
            <a:r>
              <a:rPr lang="hr-HR" dirty="0" smtClean="0"/>
              <a:t>Važno je povećati vjerojatnost da će klijent biti uspješan sa DZ! </a:t>
            </a:r>
          </a:p>
          <a:p>
            <a:pPr marL="514350" indent="-514350">
              <a:buFont typeface="+mj-lt"/>
              <a:buAutoNum type="arabicPeriod"/>
            </a:pP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i="1" dirty="0" smtClean="0"/>
              <a:t>Prilagođavanje zadaće osobi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Pažljiva priprema </a:t>
            </a:r>
          </a:p>
          <a:p>
            <a:r>
              <a:rPr lang="hr-HR" dirty="0" smtClean="0"/>
              <a:t>Razmotriti </a:t>
            </a:r>
            <a:r>
              <a:rPr lang="hr-HR" b="1" dirty="0" smtClean="0"/>
              <a:t>tip </a:t>
            </a:r>
            <a:r>
              <a:rPr lang="hr-HR" dirty="0" smtClean="0"/>
              <a:t>i </a:t>
            </a:r>
            <a:r>
              <a:rPr lang="hr-HR" b="1" dirty="0" smtClean="0"/>
              <a:t>količinu</a:t>
            </a:r>
            <a:r>
              <a:rPr lang="hr-HR" dirty="0" smtClean="0"/>
              <a:t> zadaće (prema karakteristikama i željama klijenta)</a:t>
            </a:r>
          </a:p>
          <a:p>
            <a:r>
              <a:rPr lang="hr-HR" dirty="0" smtClean="0"/>
              <a:t>Rastavljanje DZ na korake</a:t>
            </a:r>
          </a:p>
          <a:p>
            <a:r>
              <a:rPr lang="hr-HR" dirty="0" smtClean="0"/>
              <a:t>Predvidjeti moguće teškoće (</a:t>
            </a:r>
            <a:r>
              <a:rPr lang="hr-HR" dirty="0" err="1" smtClean="0"/>
              <a:t>klijentova</a:t>
            </a:r>
            <a:r>
              <a:rPr lang="hr-HR" dirty="0" smtClean="0"/>
              <a:t> dijagnoza, trenutni problemi)</a:t>
            </a:r>
          </a:p>
          <a:p>
            <a:endParaRPr lang="hr-HR" dirty="0" smtClean="0"/>
          </a:p>
          <a:p>
            <a:r>
              <a:rPr lang="hr-HR" dirty="0" smtClean="0"/>
              <a:t>Neuspjeh u DZ = samokritičnost, bespomoćnost</a:t>
            </a: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hr-HR" sz="3600" i="1" dirty="0" smtClean="0"/>
              <a:t>Osiguravanje objašnjenja</a:t>
            </a:r>
            <a:endParaRPr lang="hr-HR" sz="3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Razlozi za (redovito) obavljanje zadaće</a:t>
            </a:r>
          </a:p>
          <a:p>
            <a:endParaRPr lang="hr-HR" dirty="0" smtClean="0"/>
          </a:p>
          <a:p>
            <a:r>
              <a:rPr lang="hr-HR" dirty="0" smtClean="0"/>
              <a:t>Na početku terapije daje se kratko objašnjenje</a:t>
            </a:r>
          </a:p>
          <a:p>
            <a:r>
              <a:rPr lang="hr-HR" dirty="0" smtClean="0"/>
              <a:t>Kasnije terapeut potiče klijenta da razmišlja o svrsi određene zadaće </a:t>
            </a:r>
          </a:p>
          <a:p>
            <a:endParaRPr lang="hr-HR" dirty="0" smtClean="0"/>
          </a:p>
          <a:p>
            <a:r>
              <a:rPr lang="hr-HR" dirty="0" smtClean="0"/>
              <a:t>Naglasiti klijentu da će se brže osjećati bolje ako se potrudi oko DZ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hr-HR" smtClean="0"/>
              <a:t>2.4.2016.</a:t>
            </a:r>
            <a:endParaRPr lang="hr-HR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294</TotalTime>
  <Words>871</Words>
  <Application>Microsoft Office PowerPoint</Application>
  <PresentationFormat>On-screen Show (4:3)</PresentationFormat>
  <Paragraphs>184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Origin</vt:lpstr>
      <vt:lpstr>Uloga domaće zadaće u BKT</vt:lpstr>
      <vt:lpstr>Domaća zadaća</vt:lpstr>
      <vt:lpstr>Svrha domaće zadaće</vt:lpstr>
      <vt:lpstr>Zadavanje domaće zadaće</vt:lpstr>
      <vt:lpstr>Tipične redovite domaće zadaće</vt:lpstr>
      <vt:lpstr>Dodatne zadaće</vt:lpstr>
      <vt:lpstr>Povećanje vjerojatnosti uspješne DZ</vt:lpstr>
      <vt:lpstr>Prilagođavanje zadaće osobi</vt:lpstr>
      <vt:lpstr>Osiguravanje objašnjenja</vt:lpstr>
      <vt:lpstr>Određivanje DZ u suradnji s klijentom</vt:lpstr>
      <vt:lpstr>Zadavanje zadaće “bez gubitka”</vt:lpstr>
      <vt:lpstr>Započinjanje zadaće na seansi</vt:lpstr>
      <vt:lpstr>Zapamćivanje izvršavanja zadaće</vt:lpstr>
      <vt:lpstr>Predviđanje problema</vt:lpstr>
      <vt:lpstr>Priprema za moguće negativne ishode</vt:lpstr>
      <vt:lpstr>Konceptualizacija teškoća</vt:lpstr>
      <vt:lpstr>Praktični problemi</vt:lpstr>
      <vt:lpstr>Psihološki problemi</vt:lpstr>
      <vt:lpstr>Psihološki problemi maskirani u praktične</vt:lpstr>
      <vt:lpstr>Problemi vezani za terapeutove misli</vt:lpstr>
      <vt:lpstr>Pregled zadaće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zadaće</dc:title>
  <dc:creator>Zlatko</dc:creator>
  <cp:lastModifiedBy>HUBIKOT</cp:lastModifiedBy>
  <cp:revision>37</cp:revision>
  <cp:lastPrinted>2016-04-01T15:26:56Z</cp:lastPrinted>
  <dcterms:created xsi:type="dcterms:W3CDTF">2016-03-15T12:32:18Z</dcterms:created>
  <dcterms:modified xsi:type="dcterms:W3CDTF">2016-04-01T15:26:59Z</dcterms:modified>
</cp:coreProperties>
</file>