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8" r:id="rId9"/>
    <p:sldId id="266" r:id="rId10"/>
    <p:sldId id="269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73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09-Sep-16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09-Sep-16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09-Sep-16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09-Sep-16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09-Sep-16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09-Sep-16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09-Sep-16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09-Sep-16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09-Sep-16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09-Sep-16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09-Sep-16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09-Sep-16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1221330"/>
          </a:xfrm>
        </p:spPr>
        <p:txBody>
          <a:bodyPr/>
          <a:lstStyle/>
          <a:p>
            <a:r>
              <a:rPr lang="hr-HR" sz="4000" dirty="0"/>
              <a:t>Završetak terapije i prevencija povrata simptoma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1560" y="2349304"/>
            <a:ext cx="10096384" cy="1827041"/>
          </a:xfrm>
        </p:spPr>
        <p:txBody>
          <a:bodyPr>
            <a:normAutofit/>
          </a:bodyPr>
          <a:lstStyle/>
          <a:p>
            <a:r>
              <a:rPr lang="hr-HR" sz="2000" dirty="0"/>
              <a:t>HRVATSKO UDRUŽENJE ZA BIHEVIORALNO-KOGNITIVNE TERAPIJE</a:t>
            </a:r>
          </a:p>
          <a:p>
            <a:r>
              <a:rPr lang="hr-HR" sz="2000" dirty="0"/>
              <a:t>PRAKTIKUM II</a:t>
            </a:r>
          </a:p>
          <a:p>
            <a:r>
              <a:rPr lang="hr-HR" sz="2000" dirty="0"/>
              <a:t>GRUPA D</a:t>
            </a:r>
          </a:p>
          <a:p>
            <a:r>
              <a:rPr lang="hr-HR" sz="2000" dirty="0"/>
              <a:t>MAJA KRALJETA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79874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4400" dirty="0"/>
              <a:t>AKTIVNOSTI NEPOSREDNO PRED ZAVRŠETAK TERAPIJE</a:t>
            </a:r>
            <a:endParaRPr lang="en-US" sz="4400" dirty="0"/>
          </a:p>
        </p:txBody>
      </p:sp>
      <p:sp>
        <p:nvSpPr>
          <p:cNvPr id="6" name="Content Placeholder 2"/>
          <p:cNvSpPr txBox="1">
            <a:spLocks noGrp="1"/>
          </p:cNvSpPr>
          <p:nvPr>
            <p:ph idx="1"/>
          </p:nvPr>
        </p:nvSpPr>
        <p:spPr>
          <a:xfrm>
            <a:off x="1069848" y="2121408"/>
            <a:ext cx="10058400" cy="5360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PRIPREMA ZA </a:t>
            </a:r>
            <a:r>
              <a:rPr lang="hr-HR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MOGUĆA POGORŠANJA NAKON </a:t>
            </a:r>
            <a:r>
              <a:rPr lang="hr-H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ZAVRŠETKA TERAPIJE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069848" y="3057524"/>
            <a:ext cx="10058400" cy="3133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r-HR" dirty="0"/>
              <a:t>  </a:t>
            </a: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069848" y="3138854"/>
            <a:ext cx="10058400" cy="33769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0"/>
              </a:spcBef>
              <a:buFont typeface="Rockwell" panose="02060603020205020403" pitchFamily="18" charset="0"/>
              <a:buChar char="-"/>
            </a:pPr>
            <a:r>
              <a:rPr lang="hr-HR" sz="3200" dirty="0"/>
              <a:t>priprema započinje već u ranoj fazi terapije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Rockwell" panose="02060603020205020403" pitchFamily="18" charset="0"/>
              <a:buChar char="-"/>
            </a:pPr>
            <a:r>
              <a:rPr lang="hr-HR" sz="3200" dirty="0"/>
              <a:t>pri kraju terapije se rade kartice za suočavanje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Rockwell" panose="02060603020205020403" pitchFamily="18" charset="0"/>
              <a:buChar char="-"/>
            </a:pPr>
            <a:r>
              <a:rPr lang="hr-HR" sz="3200" dirty="0"/>
              <a:t>poželjno da klijent počinje samostalno rješavati probleme (ostaje mogućnost konzultacije sa terapeutom ukoliko ne uspije sam riješiti problem)</a:t>
            </a:r>
          </a:p>
          <a:p>
            <a:pPr marL="0" indent="0">
              <a:buNone/>
            </a:pPr>
            <a:endParaRPr lang="hr-HR" dirty="0"/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9639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723900"/>
            <a:ext cx="11677650" cy="6057899"/>
          </a:xfrm>
        </p:spPr>
        <p:txBody>
          <a:bodyPr>
            <a:normAutofit fontScale="92500" lnSpcReduction="20000"/>
          </a:bodyPr>
          <a:lstStyle/>
          <a:p>
            <a:r>
              <a:rPr lang="hr-HR" sz="2200" dirty="0"/>
              <a:t>3, 6 i 12 mjeseci nakon završetka terapije</a:t>
            </a:r>
          </a:p>
          <a:p>
            <a:r>
              <a:rPr lang="hr-HR" sz="2200" dirty="0"/>
              <a:t>cilj je provjera pacijentovog stanja i održavanje napretka</a:t>
            </a:r>
          </a:p>
          <a:p>
            <a:r>
              <a:rPr lang="hr-HR" sz="2200" dirty="0"/>
              <a:t>dobiva se povratna informacija kako se pacijent nosi sa teškoćama te zajedno klijent i terapeut procjenjuju da li se klijent mogao nositi sa problemima na bolji način</a:t>
            </a:r>
          </a:p>
          <a:p>
            <a:r>
              <a:rPr lang="hr-HR" sz="2200" dirty="0"/>
              <a:t>predviđaju se moguće poteškoća u budućnosti te se stvara plana suočavanja</a:t>
            </a:r>
          </a:p>
          <a:p>
            <a:r>
              <a:rPr lang="hr-HR" sz="2200" dirty="0"/>
              <a:t>provjerava se da li je prije promijenjeno </a:t>
            </a:r>
            <a:r>
              <a:rPr lang="hr-HR" sz="2200" dirty="0" err="1"/>
              <a:t>disfunkcionalno</a:t>
            </a:r>
            <a:r>
              <a:rPr lang="hr-HR" sz="2200" dirty="0"/>
              <a:t> vjerovanje ponovno aktivno (ukoliko je provodi se kognitivna </a:t>
            </a:r>
            <a:r>
              <a:rPr lang="hr-HR" sz="2200" dirty="0" err="1"/>
              <a:t>restrukturacija</a:t>
            </a:r>
            <a:r>
              <a:rPr lang="hr-HR" sz="2200" dirty="0"/>
              <a:t>) </a:t>
            </a:r>
          </a:p>
          <a:p>
            <a:r>
              <a:rPr lang="hr-HR" sz="2200" dirty="0"/>
              <a:t>provjerava se da li je došlo do ponovnog pojavljivanja </a:t>
            </a:r>
            <a:r>
              <a:rPr lang="hr-HR" sz="2200" dirty="0" err="1"/>
              <a:t>disfunkcionalnih</a:t>
            </a:r>
            <a:r>
              <a:rPr lang="hr-HR" sz="2200" dirty="0"/>
              <a:t> strategija (npr. izbjegavanje)</a:t>
            </a:r>
          </a:p>
          <a:p>
            <a:r>
              <a:rPr lang="hr-HR" sz="2200" dirty="0"/>
              <a:t>istražuju se novi ili stari neispunjeni ciljevi</a:t>
            </a:r>
          </a:p>
          <a:p>
            <a:r>
              <a:rPr lang="hr-HR" sz="2200" dirty="0"/>
              <a:t>radi se evaluacija (i ukoliko je potrebno promjena) programa </a:t>
            </a:r>
            <a:r>
              <a:rPr lang="hr-HR" sz="2200" dirty="0" err="1"/>
              <a:t>samoterapije</a:t>
            </a:r>
            <a:endParaRPr lang="hr-HR" sz="2200" dirty="0"/>
          </a:p>
          <a:p>
            <a:r>
              <a:rPr lang="hr-HR" sz="2200" dirty="0"/>
              <a:t>pri pripremi pacijenta za dodatne seanse terapeut može koristiti </a:t>
            </a:r>
            <a:r>
              <a:rPr lang="hr-HR" sz="2200" i="1" dirty="0" err="1"/>
              <a:t>Vodić</a:t>
            </a:r>
            <a:r>
              <a:rPr lang="hr-HR" sz="2200" i="1" dirty="0"/>
              <a:t> za dodatnu seansu</a:t>
            </a:r>
          </a:p>
          <a:p>
            <a:r>
              <a:rPr lang="hr-HR" sz="2200" dirty="0"/>
              <a:t>kao i kod svake seanse, kod dodatne seanse se: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sz="2200" i="1" dirty="0"/>
              <a:t>procjenjuje razina anksioznosti, depresije (ovisno o problemu)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sz="2200" i="1" dirty="0"/>
              <a:t>sastavlja dnevni red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sz="2200" i="1" dirty="0"/>
              <a:t>razgovara o problemu (procjena </a:t>
            </a:r>
            <a:r>
              <a:rPr lang="hr-HR" sz="2200" i="1" dirty="0" err="1"/>
              <a:t>okidaća</a:t>
            </a:r>
            <a:r>
              <a:rPr lang="hr-HR" sz="2200" i="1" dirty="0"/>
              <a:t>, identifikacija i mijenjanje </a:t>
            </a:r>
            <a:r>
              <a:rPr lang="hr-HR" sz="2200" i="1" dirty="0" err="1"/>
              <a:t>disfunkcionalnih</a:t>
            </a:r>
            <a:r>
              <a:rPr lang="hr-HR" sz="2200" i="1" dirty="0"/>
              <a:t> misli, vjerovanja i ponašanja ukoliko postoje te ugovaranje druge dodatne seanse ukoliko je potrebno)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sz="2200" i="1" dirty="0"/>
              <a:t>pomaže pacijentu u određivanju domaće zadaće</a:t>
            </a:r>
          </a:p>
          <a:p>
            <a:pPr marL="0" indent="0">
              <a:buNone/>
            </a:pPr>
            <a:endParaRPr lang="hr-HR" sz="2200" i="1" dirty="0"/>
          </a:p>
          <a:p>
            <a:endParaRPr lang="hr-HR" dirty="0"/>
          </a:p>
          <a:p>
            <a:endParaRPr lang="hr-HR" dirty="0"/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19100" y="122682"/>
            <a:ext cx="10058400" cy="601218"/>
          </a:xfrm>
        </p:spPr>
        <p:txBody>
          <a:bodyPr>
            <a:normAutofit/>
          </a:bodyPr>
          <a:lstStyle/>
          <a:p>
            <a:r>
              <a:rPr lang="hr-HR" sz="3600" dirty="0"/>
              <a:t>DODATNE SEANSE (seansa ojačavanja)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172499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517691"/>
          </a:xfrm>
        </p:spPr>
        <p:txBody>
          <a:bodyPr>
            <a:normAutofit fontScale="90000"/>
          </a:bodyPr>
          <a:lstStyle/>
          <a:p>
            <a:r>
              <a:rPr lang="hr-HR" dirty="0"/>
              <a:t>AKTIVNOSTI U PRVOJ SEANSI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1960990"/>
            <a:ext cx="10058400" cy="11303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dirty="0"/>
              <a:t>(na koji način</a:t>
            </a:r>
            <a:r>
              <a:rPr lang="en-US" sz="2400" dirty="0"/>
              <a:t> </a:t>
            </a:r>
            <a:r>
              <a:rPr lang="en-US" sz="2400" dirty="0" err="1"/>
              <a:t>klijent</a:t>
            </a:r>
            <a:r>
              <a:rPr lang="hr-HR" sz="2400" dirty="0"/>
              <a:t> očekuje da će mu biti bolje; koliko će vremena trebati za poboljšanje; vjeruje li da bi mu konstantno trebalo biti bolje bez mogućih pogoršanja)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8627495" y="3980847"/>
            <a:ext cx="8792" cy="17320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8254943" y="3980847"/>
            <a:ext cx="237392" cy="17320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hr-H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NAPREDAK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 rot="5400000">
            <a:off x="9590253" y="5103935"/>
            <a:ext cx="237392" cy="17320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hr-H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VRIJEME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8627495" y="5712933"/>
            <a:ext cx="216290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/>
          <p:cNvSpPr/>
          <p:nvPr/>
        </p:nvSpPr>
        <p:spPr>
          <a:xfrm>
            <a:off x="8763776" y="4552219"/>
            <a:ext cx="1811216" cy="1063869"/>
          </a:xfrm>
          <a:custGeom>
            <a:avLst/>
            <a:gdLst>
              <a:gd name="connsiteX0" fmla="*/ 0 w 1811216"/>
              <a:gd name="connsiteY0" fmla="*/ 967154 h 1063869"/>
              <a:gd name="connsiteX1" fmla="*/ 43962 w 1811216"/>
              <a:gd name="connsiteY1" fmla="*/ 958362 h 1063869"/>
              <a:gd name="connsiteX2" fmla="*/ 70339 w 1811216"/>
              <a:gd name="connsiteY2" fmla="*/ 967154 h 1063869"/>
              <a:gd name="connsiteX3" fmla="*/ 114300 w 1811216"/>
              <a:gd name="connsiteY3" fmla="*/ 975946 h 1063869"/>
              <a:gd name="connsiteX4" fmla="*/ 140677 w 1811216"/>
              <a:gd name="connsiteY4" fmla="*/ 984739 h 1063869"/>
              <a:gd name="connsiteX5" fmla="*/ 211016 w 1811216"/>
              <a:gd name="connsiteY5" fmla="*/ 993531 h 1063869"/>
              <a:gd name="connsiteX6" fmla="*/ 263770 w 1811216"/>
              <a:gd name="connsiteY6" fmla="*/ 1011115 h 1063869"/>
              <a:gd name="connsiteX7" fmla="*/ 325316 w 1811216"/>
              <a:gd name="connsiteY7" fmla="*/ 1055077 h 1063869"/>
              <a:gd name="connsiteX8" fmla="*/ 378070 w 1811216"/>
              <a:gd name="connsiteY8" fmla="*/ 1063869 h 1063869"/>
              <a:gd name="connsiteX9" fmla="*/ 430823 w 1811216"/>
              <a:gd name="connsiteY9" fmla="*/ 1055077 h 1063869"/>
              <a:gd name="connsiteX10" fmla="*/ 474785 w 1811216"/>
              <a:gd name="connsiteY10" fmla="*/ 1011115 h 1063869"/>
              <a:gd name="connsiteX11" fmla="*/ 492370 w 1811216"/>
              <a:gd name="connsiteY11" fmla="*/ 975946 h 1063869"/>
              <a:gd name="connsiteX12" fmla="*/ 501162 w 1811216"/>
              <a:gd name="connsiteY12" fmla="*/ 940777 h 1063869"/>
              <a:gd name="connsiteX13" fmla="*/ 553916 w 1811216"/>
              <a:gd name="connsiteY13" fmla="*/ 888023 h 1063869"/>
              <a:gd name="connsiteX14" fmla="*/ 571500 w 1811216"/>
              <a:gd name="connsiteY14" fmla="*/ 861646 h 1063869"/>
              <a:gd name="connsiteX15" fmla="*/ 624254 w 1811216"/>
              <a:gd name="connsiteY15" fmla="*/ 817685 h 1063869"/>
              <a:gd name="connsiteX16" fmla="*/ 659423 w 1811216"/>
              <a:gd name="connsiteY16" fmla="*/ 800100 h 1063869"/>
              <a:gd name="connsiteX17" fmla="*/ 703385 w 1811216"/>
              <a:gd name="connsiteY17" fmla="*/ 764931 h 1063869"/>
              <a:gd name="connsiteX18" fmla="*/ 729762 w 1811216"/>
              <a:gd name="connsiteY18" fmla="*/ 773723 h 1063869"/>
              <a:gd name="connsiteX19" fmla="*/ 756139 w 1811216"/>
              <a:gd name="connsiteY19" fmla="*/ 791308 h 1063869"/>
              <a:gd name="connsiteX20" fmla="*/ 782516 w 1811216"/>
              <a:gd name="connsiteY20" fmla="*/ 800100 h 1063869"/>
              <a:gd name="connsiteX21" fmla="*/ 800100 w 1811216"/>
              <a:gd name="connsiteY21" fmla="*/ 826477 h 1063869"/>
              <a:gd name="connsiteX22" fmla="*/ 826477 w 1811216"/>
              <a:gd name="connsiteY22" fmla="*/ 844062 h 1063869"/>
              <a:gd name="connsiteX23" fmla="*/ 896816 w 1811216"/>
              <a:gd name="connsiteY23" fmla="*/ 817685 h 1063869"/>
              <a:gd name="connsiteX24" fmla="*/ 923193 w 1811216"/>
              <a:gd name="connsiteY24" fmla="*/ 764931 h 1063869"/>
              <a:gd name="connsiteX25" fmla="*/ 958362 w 1811216"/>
              <a:gd name="connsiteY25" fmla="*/ 694592 h 1063869"/>
              <a:gd name="connsiteX26" fmla="*/ 967154 w 1811216"/>
              <a:gd name="connsiteY26" fmla="*/ 668215 h 1063869"/>
              <a:gd name="connsiteX27" fmla="*/ 1002323 w 1811216"/>
              <a:gd name="connsiteY27" fmla="*/ 659423 h 1063869"/>
              <a:gd name="connsiteX28" fmla="*/ 1028700 w 1811216"/>
              <a:gd name="connsiteY28" fmla="*/ 641839 h 1063869"/>
              <a:gd name="connsiteX29" fmla="*/ 1090247 w 1811216"/>
              <a:gd name="connsiteY29" fmla="*/ 650631 h 1063869"/>
              <a:gd name="connsiteX30" fmla="*/ 1134208 w 1811216"/>
              <a:gd name="connsiteY30" fmla="*/ 712177 h 1063869"/>
              <a:gd name="connsiteX31" fmla="*/ 1160585 w 1811216"/>
              <a:gd name="connsiteY31" fmla="*/ 764931 h 1063869"/>
              <a:gd name="connsiteX32" fmla="*/ 1169377 w 1811216"/>
              <a:gd name="connsiteY32" fmla="*/ 791308 h 1063869"/>
              <a:gd name="connsiteX33" fmla="*/ 1186962 w 1811216"/>
              <a:gd name="connsiteY33" fmla="*/ 817685 h 1063869"/>
              <a:gd name="connsiteX34" fmla="*/ 1204547 w 1811216"/>
              <a:gd name="connsiteY34" fmla="*/ 852854 h 1063869"/>
              <a:gd name="connsiteX35" fmla="*/ 1239716 w 1811216"/>
              <a:gd name="connsiteY35" fmla="*/ 914400 h 1063869"/>
              <a:gd name="connsiteX36" fmla="*/ 1266093 w 1811216"/>
              <a:gd name="connsiteY36" fmla="*/ 923192 h 1063869"/>
              <a:gd name="connsiteX37" fmla="*/ 1292470 w 1811216"/>
              <a:gd name="connsiteY37" fmla="*/ 888023 h 1063869"/>
              <a:gd name="connsiteX38" fmla="*/ 1301262 w 1811216"/>
              <a:gd name="connsiteY38" fmla="*/ 835269 h 1063869"/>
              <a:gd name="connsiteX39" fmla="*/ 1310054 w 1811216"/>
              <a:gd name="connsiteY39" fmla="*/ 791308 h 1063869"/>
              <a:gd name="connsiteX40" fmla="*/ 1318847 w 1811216"/>
              <a:gd name="connsiteY40" fmla="*/ 738554 h 1063869"/>
              <a:gd name="connsiteX41" fmla="*/ 1327639 w 1811216"/>
              <a:gd name="connsiteY41" fmla="*/ 712177 h 1063869"/>
              <a:gd name="connsiteX42" fmla="*/ 1345223 w 1811216"/>
              <a:gd name="connsiteY42" fmla="*/ 615462 h 1063869"/>
              <a:gd name="connsiteX43" fmla="*/ 1362808 w 1811216"/>
              <a:gd name="connsiteY43" fmla="*/ 545123 h 1063869"/>
              <a:gd name="connsiteX44" fmla="*/ 1397977 w 1811216"/>
              <a:gd name="connsiteY44" fmla="*/ 492369 h 1063869"/>
              <a:gd name="connsiteX45" fmla="*/ 1441939 w 1811216"/>
              <a:gd name="connsiteY45" fmla="*/ 430823 h 1063869"/>
              <a:gd name="connsiteX46" fmla="*/ 1468316 w 1811216"/>
              <a:gd name="connsiteY46" fmla="*/ 404446 h 1063869"/>
              <a:gd name="connsiteX47" fmla="*/ 1485900 w 1811216"/>
              <a:gd name="connsiteY47" fmla="*/ 342900 h 1063869"/>
              <a:gd name="connsiteX48" fmla="*/ 1494693 w 1811216"/>
              <a:gd name="connsiteY48" fmla="*/ 307731 h 1063869"/>
              <a:gd name="connsiteX49" fmla="*/ 1503485 w 1811216"/>
              <a:gd name="connsiteY49" fmla="*/ 281354 h 1063869"/>
              <a:gd name="connsiteX50" fmla="*/ 1529862 w 1811216"/>
              <a:gd name="connsiteY50" fmla="*/ 219808 h 1063869"/>
              <a:gd name="connsiteX51" fmla="*/ 1591408 w 1811216"/>
              <a:gd name="connsiteY51" fmla="*/ 175846 h 1063869"/>
              <a:gd name="connsiteX52" fmla="*/ 1644162 w 1811216"/>
              <a:gd name="connsiteY52" fmla="*/ 140677 h 1063869"/>
              <a:gd name="connsiteX53" fmla="*/ 1661747 w 1811216"/>
              <a:gd name="connsiteY53" fmla="*/ 167054 h 1063869"/>
              <a:gd name="connsiteX54" fmla="*/ 1705708 w 1811216"/>
              <a:gd name="connsiteY54" fmla="*/ 131885 h 1063869"/>
              <a:gd name="connsiteX55" fmla="*/ 1723293 w 1811216"/>
              <a:gd name="connsiteY55" fmla="*/ 79131 h 1063869"/>
              <a:gd name="connsiteX56" fmla="*/ 1740877 w 1811216"/>
              <a:gd name="connsiteY56" fmla="*/ 52754 h 1063869"/>
              <a:gd name="connsiteX57" fmla="*/ 1793631 w 1811216"/>
              <a:gd name="connsiteY57" fmla="*/ 8792 h 1063869"/>
              <a:gd name="connsiteX58" fmla="*/ 1811216 w 1811216"/>
              <a:gd name="connsiteY58" fmla="*/ 0 h 1063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1811216" h="1063869">
                <a:moveTo>
                  <a:pt x="0" y="967154"/>
                </a:moveTo>
                <a:cubicBezTo>
                  <a:pt x="14654" y="964223"/>
                  <a:pt x="29018" y="958362"/>
                  <a:pt x="43962" y="958362"/>
                </a:cubicBezTo>
                <a:cubicBezTo>
                  <a:pt x="53230" y="958362"/>
                  <a:pt x="61348" y="964906"/>
                  <a:pt x="70339" y="967154"/>
                </a:cubicBezTo>
                <a:cubicBezTo>
                  <a:pt x="84837" y="970778"/>
                  <a:pt x="99802" y="972321"/>
                  <a:pt x="114300" y="975946"/>
                </a:cubicBezTo>
                <a:cubicBezTo>
                  <a:pt x="123291" y="978194"/>
                  <a:pt x="131558" y="983081"/>
                  <a:pt x="140677" y="984739"/>
                </a:cubicBezTo>
                <a:cubicBezTo>
                  <a:pt x="163925" y="988966"/>
                  <a:pt x="187570" y="990600"/>
                  <a:pt x="211016" y="993531"/>
                </a:cubicBezTo>
                <a:cubicBezTo>
                  <a:pt x="228601" y="999392"/>
                  <a:pt x="248941" y="999993"/>
                  <a:pt x="263770" y="1011115"/>
                </a:cubicBezTo>
                <a:cubicBezTo>
                  <a:pt x="264603" y="1011740"/>
                  <a:pt x="317603" y="1052506"/>
                  <a:pt x="325316" y="1055077"/>
                </a:cubicBezTo>
                <a:cubicBezTo>
                  <a:pt x="342228" y="1060714"/>
                  <a:pt x="360485" y="1060938"/>
                  <a:pt x="378070" y="1063869"/>
                </a:cubicBezTo>
                <a:cubicBezTo>
                  <a:pt x="395654" y="1060938"/>
                  <a:pt x="413911" y="1060714"/>
                  <a:pt x="430823" y="1055077"/>
                </a:cubicBezTo>
                <a:cubicBezTo>
                  <a:pt x="453579" y="1047492"/>
                  <a:pt x="463752" y="1030423"/>
                  <a:pt x="474785" y="1011115"/>
                </a:cubicBezTo>
                <a:cubicBezTo>
                  <a:pt x="481288" y="999735"/>
                  <a:pt x="486508" y="987669"/>
                  <a:pt x="492370" y="975946"/>
                </a:cubicBezTo>
                <a:cubicBezTo>
                  <a:pt x="495301" y="964223"/>
                  <a:pt x="495758" y="951585"/>
                  <a:pt x="501162" y="940777"/>
                </a:cubicBezTo>
                <a:cubicBezTo>
                  <a:pt x="517520" y="908061"/>
                  <a:pt x="527143" y="905872"/>
                  <a:pt x="553916" y="888023"/>
                </a:cubicBezTo>
                <a:cubicBezTo>
                  <a:pt x="559777" y="879231"/>
                  <a:pt x="564735" y="869764"/>
                  <a:pt x="571500" y="861646"/>
                </a:cubicBezTo>
                <a:cubicBezTo>
                  <a:pt x="588033" y="841806"/>
                  <a:pt x="602247" y="830260"/>
                  <a:pt x="624254" y="817685"/>
                </a:cubicBezTo>
                <a:cubicBezTo>
                  <a:pt x="635634" y="811182"/>
                  <a:pt x="647700" y="805962"/>
                  <a:pt x="659423" y="800100"/>
                </a:cubicBezTo>
                <a:cubicBezTo>
                  <a:pt x="672926" y="779846"/>
                  <a:pt x="675072" y="764931"/>
                  <a:pt x="703385" y="764931"/>
                </a:cubicBezTo>
                <a:cubicBezTo>
                  <a:pt x="712653" y="764931"/>
                  <a:pt x="720970" y="770792"/>
                  <a:pt x="729762" y="773723"/>
                </a:cubicBezTo>
                <a:cubicBezTo>
                  <a:pt x="738554" y="779585"/>
                  <a:pt x="746687" y="786582"/>
                  <a:pt x="756139" y="791308"/>
                </a:cubicBezTo>
                <a:cubicBezTo>
                  <a:pt x="764428" y="795453"/>
                  <a:pt x="775279" y="794310"/>
                  <a:pt x="782516" y="800100"/>
                </a:cubicBezTo>
                <a:cubicBezTo>
                  <a:pt x="790767" y="806701"/>
                  <a:pt x="792628" y="819005"/>
                  <a:pt x="800100" y="826477"/>
                </a:cubicBezTo>
                <a:cubicBezTo>
                  <a:pt x="807572" y="833949"/>
                  <a:pt x="817685" y="838200"/>
                  <a:pt x="826477" y="844062"/>
                </a:cubicBezTo>
                <a:cubicBezTo>
                  <a:pt x="850137" y="838147"/>
                  <a:pt x="877113" y="834104"/>
                  <a:pt x="896816" y="817685"/>
                </a:cubicBezTo>
                <a:cubicBezTo>
                  <a:pt x="916551" y="801239"/>
                  <a:pt x="913680" y="785859"/>
                  <a:pt x="923193" y="764931"/>
                </a:cubicBezTo>
                <a:cubicBezTo>
                  <a:pt x="934040" y="741067"/>
                  <a:pt x="950073" y="719461"/>
                  <a:pt x="958362" y="694592"/>
                </a:cubicBezTo>
                <a:cubicBezTo>
                  <a:pt x="961293" y="685800"/>
                  <a:pt x="959917" y="674005"/>
                  <a:pt x="967154" y="668215"/>
                </a:cubicBezTo>
                <a:cubicBezTo>
                  <a:pt x="976590" y="660666"/>
                  <a:pt x="990600" y="662354"/>
                  <a:pt x="1002323" y="659423"/>
                </a:cubicBezTo>
                <a:cubicBezTo>
                  <a:pt x="1011115" y="653562"/>
                  <a:pt x="1018185" y="642890"/>
                  <a:pt x="1028700" y="641839"/>
                </a:cubicBezTo>
                <a:cubicBezTo>
                  <a:pt x="1049321" y="639777"/>
                  <a:pt x="1071711" y="641363"/>
                  <a:pt x="1090247" y="650631"/>
                </a:cubicBezTo>
                <a:cubicBezTo>
                  <a:pt x="1095698" y="653356"/>
                  <a:pt x="1128156" y="703100"/>
                  <a:pt x="1134208" y="712177"/>
                </a:cubicBezTo>
                <a:cubicBezTo>
                  <a:pt x="1156307" y="778476"/>
                  <a:pt x="1126497" y="696754"/>
                  <a:pt x="1160585" y="764931"/>
                </a:cubicBezTo>
                <a:cubicBezTo>
                  <a:pt x="1164730" y="773220"/>
                  <a:pt x="1165232" y="783019"/>
                  <a:pt x="1169377" y="791308"/>
                </a:cubicBezTo>
                <a:cubicBezTo>
                  <a:pt x="1174103" y="800760"/>
                  <a:pt x="1181719" y="808510"/>
                  <a:pt x="1186962" y="817685"/>
                </a:cubicBezTo>
                <a:cubicBezTo>
                  <a:pt x="1193465" y="829065"/>
                  <a:pt x="1199384" y="840807"/>
                  <a:pt x="1204547" y="852854"/>
                </a:cubicBezTo>
                <a:cubicBezTo>
                  <a:pt x="1217208" y="882396"/>
                  <a:pt x="1208988" y="888793"/>
                  <a:pt x="1239716" y="914400"/>
                </a:cubicBezTo>
                <a:cubicBezTo>
                  <a:pt x="1246836" y="920333"/>
                  <a:pt x="1257301" y="920261"/>
                  <a:pt x="1266093" y="923192"/>
                </a:cubicBezTo>
                <a:cubicBezTo>
                  <a:pt x="1274885" y="911469"/>
                  <a:pt x="1287028" y="901629"/>
                  <a:pt x="1292470" y="888023"/>
                </a:cubicBezTo>
                <a:cubicBezTo>
                  <a:pt x="1299091" y="871471"/>
                  <a:pt x="1298073" y="852809"/>
                  <a:pt x="1301262" y="835269"/>
                </a:cubicBezTo>
                <a:cubicBezTo>
                  <a:pt x="1303935" y="820566"/>
                  <a:pt x="1307381" y="806011"/>
                  <a:pt x="1310054" y="791308"/>
                </a:cubicBezTo>
                <a:cubicBezTo>
                  <a:pt x="1313243" y="773768"/>
                  <a:pt x="1314980" y="755957"/>
                  <a:pt x="1318847" y="738554"/>
                </a:cubicBezTo>
                <a:cubicBezTo>
                  <a:pt x="1320858" y="729507"/>
                  <a:pt x="1325697" y="721239"/>
                  <a:pt x="1327639" y="712177"/>
                </a:cubicBezTo>
                <a:cubicBezTo>
                  <a:pt x="1334504" y="680137"/>
                  <a:pt x="1338473" y="647526"/>
                  <a:pt x="1345223" y="615462"/>
                </a:cubicBezTo>
                <a:cubicBezTo>
                  <a:pt x="1350202" y="591812"/>
                  <a:pt x="1349402" y="565232"/>
                  <a:pt x="1362808" y="545123"/>
                </a:cubicBezTo>
                <a:lnTo>
                  <a:pt x="1397977" y="492369"/>
                </a:lnTo>
                <a:cubicBezTo>
                  <a:pt x="1411893" y="471496"/>
                  <a:pt x="1425582" y="449906"/>
                  <a:pt x="1441939" y="430823"/>
                </a:cubicBezTo>
                <a:cubicBezTo>
                  <a:pt x="1450031" y="421382"/>
                  <a:pt x="1459524" y="413238"/>
                  <a:pt x="1468316" y="404446"/>
                </a:cubicBezTo>
                <a:cubicBezTo>
                  <a:pt x="1495788" y="294555"/>
                  <a:pt x="1460684" y="431154"/>
                  <a:pt x="1485900" y="342900"/>
                </a:cubicBezTo>
                <a:cubicBezTo>
                  <a:pt x="1489220" y="331281"/>
                  <a:pt x="1491373" y="319350"/>
                  <a:pt x="1494693" y="307731"/>
                </a:cubicBezTo>
                <a:cubicBezTo>
                  <a:pt x="1497239" y="298820"/>
                  <a:pt x="1500939" y="290265"/>
                  <a:pt x="1503485" y="281354"/>
                </a:cubicBezTo>
                <a:cubicBezTo>
                  <a:pt x="1513686" y="245650"/>
                  <a:pt x="1506583" y="247742"/>
                  <a:pt x="1529862" y="219808"/>
                </a:cubicBezTo>
                <a:cubicBezTo>
                  <a:pt x="1560944" y="182510"/>
                  <a:pt x="1549927" y="200735"/>
                  <a:pt x="1591408" y="175846"/>
                </a:cubicBezTo>
                <a:cubicBezTo>
                  <a:pt x="1609530" y="164973"/>
                  <a:pt x="1644162" y="140677"/>
                  <a:pt x="1644162" y="140677"/>
                </a:cubicBezTo>
                <a:cubicBezTo>
                  <a:pt x="1650024" y="149469"/>
                  <a:pt x="1651936" y="163129"/>
                  <a:pt x="1661747" y="167054"/>
                </a:cubicBezTo>
                <a:cubicBezTo>
                  <a:pt x="1684098" y="175995"/>
                  <a:pt x="1699002" y="141944"/>
                  <a:pt x="1705708" y="131885"/>
                </a:cubicBezTo>
                <a:cubicBezTo>
                  <a:pt x="1711570" y="114300"/>
                  <a:pt x="1713011" y="94554"/>
                  <a:pt x="1723293" y="79131"/>
                </a:cubicBezTo>
                <a:cubicBezTo>
                  <a:pt x="1729154" y="70339"/>
                  <a:pt x="1734112" y="60872"/>
                  <a:pt x="1740877" y="52754"/>
                </a:cubicBezTo>
                <a:cubicBezTo>
                  <a:pt x="1758640" y="31438"/>
                  <a:pt x="1770579" y="22623"/>
                  <a:pt x="1793631" y="8792"/>
                </a:cubicBezTo>
                <a:cubicBezTo>
                  <a:pt x="1799251" y="5420"/>
                  <a:pt x="1805354" y="2931"/>
                  <a:pt x="1811216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Content Placeholder 2"/>
          <p:cNvSpPr txBox="1">
            <a:spLocks/>
          </p:cNvSpPr>
          <p:nvPr/>
        </p:nvSpPr>
        <p:spPr>
          <a:xfrm>
            <a:off x="1069613" y="1486122"/>
            <a:ext cx="9720790" cy="4264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IDENTIFIKACIJA PACIJENTOVIH OČEKIVANJA OD TERAPIJE</a:t>
            </a:r>
          </a:p>
        </p:txBody>
      </p:sp>
      <p:sp>
        <p:nvSpPr>
          <p:cNvPr id="22" name="Content Placeholder 2"/>
          <p:cNvSpPr txBox="1">
            <a:spLocks/>
          </p:cNvSpPr>
          <p:nvPr/>
        </p:nvSpPr>
        <p:spPr>
          <a:xfrm>
            <a:off x="1069848" y="3549097"/>
            <a:ext cx="10058400" cy="3833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VIZUALNA DEMONSTRACIJA CRTE NAPRETKA</a:t>
            </a:r>
          </a:p>
        </p:txBody>
      </p:sp>
      <p:sp>
        <p:nvSpPr>
          <p:cNvPr id="23" name="Content Placeholder 2"/>
          <p:cNvSpPr txBox="1">
            <a:spLocks/>
          </p:cNvSpPr>
          <p:nvPr/>
        </p:nvSpPr>
        <p:spPr>
          <a:xfrm>
            <a:off x="1069848" y="3980847"/>
            <a:ext cx="10058400" cy="33433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-"/>
            </a:pPr>
            <a:r>
              <a:rPr lang="en-US" sz="2400" dirty="0" err="1"/>
              <a:t>priprema</a:t>
            </a:r>
            <a:r>
              <a:rPr lang="hr-HR" sz="2400" dirty="0"/>
              <a:t> pacijente da su povremena 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  </a:t>
            </a:r>
            <a:r>
              <a:rPr lang="hr-HR" sz="2400" dirty="0"/>
              <a:t>pogoršanja normalna </a:t>
            </a:r>
          </a:p>
          <a:p>
            <a:pPr>
              <a:buFont typeface="Rockwell" panose="02060603020205020403" pitchFamily="18" charset="0"/>
              <a:buChar char="-"/>
            </a:pPr>
            <a:r>
              <a:rPr lang="en-US" sz="2400" dirty="0" err="1"/>
              <a:t>priprema</a:t>
            </a:r>
            <a:r>
              <a:rPr lang="en-US" sz="2400" dirty="0"/>
              <a:t> </a:t>
            </a:r>
            <a:r>
              <a:rPr lang="en-US" sz="2400" dirty="0" err="1"/>
              <a:t>pacijenta</a:t>
            </a:r>
            <a:r>
              <a:rPr lang="en-US" sz="2400" dirty="0"/>
              <a:t> da </a:t>
            </a:r>
            <a:r>
              <a:rPr lang="en-US" sz="2400" dirty="0" err="1"/>
              <a:t>su</a:t>
            </a:r>
            <a:r>
              <a:rPr lang="en-US" sz="2400" dirty="0"/>
              <a:t> p</a:t>
            </a:r>
            <a:r>
              <a:rPr lang="hr-HR" sz="2400" dirty="0" err="1"/>
              <a:t>ovremena</a:t>
            </a:r>
            <a:r>
              <a:rPr lang="hr-HR" sz="2400" dirty="0"/>
              <a:t> 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  </a:t>
            </a:r>
            <a:r>
              <a:rPr lang="hr-HR" sz="2400" dirty="0"/>
              <a:t>pogoršanja moguća i nakon prestanka terapije</a:t>
            </a:r>
          </a:p>
          <a:p>
            <a:pPr>
              <a:buFont typeface="Rockwell" panose="02060603020205020403" pitchFamily="18" charset="0"/>
              <a:buChar char="-"/>
            </a:pPr>
            <a:r>
              <a:rPr lang="hr-HR" sz="2400" dirty="0"/>
              <a:t>pacijent će manje bit sklon </a:t>
            </a:r>
            <a:r>
              <a:rPr lang="hr-HR" sz="2400" dirty="0" err="1"/>
              <a:t>katastrofiziranju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21251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508760"/>
          </a:xfrm>
        </p:spPr>
        <p:txBody>
          <a:bodyPr>
            <a:normAutofit/>
          </a:bodyPr>
          <a:lstStyle/>
          <a:p>
            <a:r>
              <a:rPr lang="hr-HR" dirty="0"/>
              <a:t>AKTIVNOSTI U TIJEKU TERAPIJE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2359152"/>
            <a:ext cx="10058400" cy="429768"/>
          </a:xfrm>
        </p:spPr>
        <p:txBody>
          <a:bodyPr>
            <a:normAutofit fontScale="92500" lnSpcReduction="10000"/>
          </a:bodyPr>
          <a:lstStyle/>
          <a:p>
            <a:r>
              <a:rPr lang="hr-H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PRIDAVANJE ZASLUGE ZA NAPREDAK PACIJENTU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69848" y="3008375"/>
            <a:ext cx="10058400" cy="31733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-"/>
            </a:pPr>
            <a:r>
              <a:rPr lang="hr-HR" sz="3000" dirty="0"/>
              <a:t>pojačava osjećaj </a:t>
            </a:r>
            <a:r>
              <a:rPr lang="hr-HR" sz="3000" dirty="0" err="1"/>
              <a:t>samoefikasnosti</a:t>
            </a:r>
            <a:endParaRPr lang="hr-HR" sz="3000" dirty="0"/>
          </a:p>
          <a:p>
            <a:pPr>
              <a:buFontTx/>
              <a:buChar char="-"/>
            </a:pPr>
            <a:r>
              <a:rPr lang="hr-HR" sz="3000" dirty="0"/>
              <a:t>važno u prevenciji povrata simptoma</a:t>
            </a:r>
          </a:p>
          <a:p>
            <a:pPr>
              <a:buFontTx/>
              <a:buChar char="-"/>
            </a:pPr>
            <a:r>
              <a:rPr lang="hr-HR" sz="3000" dirty="0"/>
              <a:t>ukoliko pacijent ustraje u vjerovanju da ne zaslužuje nikakve zasluge treba poraditi na bazičnom vjerovanju (”</a:t>
            </a:r>
            <a:r>
              <a:rPr lang="hr-HR" sz="3000" i="1" dirty="0"/>
              <a:t>što za Vas znači kada Vas pokušavam pohvaliti</a:t>
            </a:r>
            <a:r>
              <a:rPr lang="hr-HR" sz="3000" dirty="0"/>
              <a:t>”)</a:t>
            </a:r>
          </a:p>
          <a:p>
            <a:pPr marL="0" indent="0">
              <a:buFont typeface="Wingdings" pitchFamily="2" charset="2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571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069848" y="809245"/>
            <a:ext cx="10058400" cy="365760"/>
          </a:xfrm>
        </p:spPr>
        <p:txBody>
          <a:bodyPr/>
          <a:lstStyle/>
          <a:p>
            <a:r>
              <a:rPr lang="hr-H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UČENJE I KORIŠTENJE VJEŠTINA I TEHNIKA NAUČENIH NA TERAPIJI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245694" y="442782"/>
            <a:ext cx="10058400" cy="183583"/>
          </a:xfrm>
        </p:spPr>
        <p:txBody>
          <a:bodyPr>
            <a:noAutofit/>
          </a:bodyPr>
          <a:lstStyle/>
          <a:p>
            <a:r>
              <a:rPr lang="hr-HR" sz="3000" dirty="0"/>
              <a:t>AKTIVNOSTI U TIJEKU TERAPIJE</a:t>
            </a:r>
            <a:endParaRPr lang="en-US" sz="30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19125" y="1211228"/>
            <a:ext cx="11468100" cy="47548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r-HR" i="1" dirty="0"/>
              <a:t>Uobičajene vještine/tehnike:</a:t>
            </a:r>
          </a:p>
          <a:p>
            <a:pPr marL="457200" indent="-457200">
              <a:buAutoNum type="arabicParenR"/>
            </a:pPr>
            <a:r>
              <a:rPr lang="hr-HR" dirty="0"/>
              <a:t>RASTAVLJANJE VEĆEG PROBLEMA NA JEDNOSTAVNIJE KOMPONENTE</a:t>
            </a:r>
          </a:p>
          <a:p>
            <a:pPr marL="457200" indent="-457200">
              <a:buAutoNum type="arabicParenR"/>
            </a:pPr>
            <a:r>
              <a:rPr lang="hr-HR" dirty="0"/>
              <a:t>STVARANJE ALTERNATIVNIH ODGOVORA NA PROBLEM</a:t>
            </a:r>
          </a:p>
          <a:p>
            <a:pPr marL="457200" indent="-457200">
              <a:buAutoNum type="arabicParenR"/>
            </a:pPr>
            <a:r>
              <a:rPr lang="hr-HR" dirty="0"/>
              <a:t>IDENTIFICIRANJE, TESTIRANJE I ODGOVARANJE NA AUTOMATSKE MISLI I VJEROVANJA</a:t>
            </a:r>
          </a:p>
          <a:p>
            <a:pPr marL="457200" indent="-457200">
              <a:buAutoNum type="arabicParenR"/>
            </a:pPr>
            <a:r>
              <a:rPr lang="hr-HR" dirty="0"/>
              <a:t>KORIŠTENJE ZAPISA DISFUNKCIONALNIH MISLI (ZDM)</a:t>
            </a:r>
          </a:p>
          <a:p>
            <a:pPr marL="457200" indent="-457200">
              <a:buAutoNum type="arabicParenR"/>
            </a:pPr>
            <a:r>
              <a:rPr lang="hr-HR" dirty="0"/>
              <a:t>PRAĆENJE, BILJEŽENJE I PLANIRANJE AKTIVNOSTI</a:t>
            </a:r>
          </a:p>
          <a:p>
            <a:pPr marL="457200" indent="-457200">
              <a:buAutoNum type="arabicParenR"/>
            </a:pPr>
            <a:r>
              <a:rPr lang="hr-HR" dirty="0"/>
              <a:t>IZVOĐENJE VJEŽBI RELAKSACIJE</a:t>
            </a:r>
          </a:p>
          <a:p>
            <a:pPr marL="457200" indent="-457200">
              <a:buAutoNum type="arabicParenR"/>
            </a:pPr>
            <a:r>
              <a:rPr lang="hr-HR" dirty="0"/>
              <a:t>KOŠTENJE TEHNIKA SKRETANJA PAŽNJE I REFOKUSIRANJA</a:t>
            </a:r>
          </a:p>
          <a:p>
            <a:pPr marL="457200" indent="-457200">
              <a:buAutoNum type="arabicParenR"/>
            </a:pPr>
            <a:r>
              <a:rPr lang="hr-HR" dirty="0"/>
              <a:t>PISANJE POZITIVNIH IZJAVA O SEBI</a:t>
            </a:r>
          </a:p>
          <a:p>
            <a:pPr marL="457200" indent="-457200">
              <a:buAutoNum type="arabicParenR"/>
            </a:pPr>
            <a:r>
              <a:rPr lang="hr-HR" dirty="0"/>
              <a:t>IDENTIFICIRANJE PREDNOSTI I NEDOSTATAKA (misli, vjerovanja, ponašanja ili izbora koje imamo u donošenju odluka)</a:t>
            </a:r>
          </a:p>
          <a:p>
            <a:pPr marL="0" indent="0">
              <a:buNone/>
            </a:pPr>
            <a:endParaRPr lang="hr-HR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19125" y="5889907"/>
            <a:ext cx="10944225" cy="7871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i="1" dirty="0">
                <a:solidFill>
                  <a:schemeClr val="accent2"/>
                </a:solidFill>
              </a:rPr>
              <a:t>*</a:t>
            </a:r>
            <a:r>
              <a:rPr lang="hr-HR" i="1" dirty="0"/>
              <a:t>primjena kod širokog spektra ponašanja na </a:t>
            </a:r>
            <a:r>
              <a:rPr lang="hr-HR" i="1" dirty="0" err="1"/>
              <a:t>preemocionalan</a:t>
            </a:r>
            <a:r>
              <a:rPr lang="hr-HR" i="1" dirty="0"/>
              <a:t> i </a:t>
            </a:r>
            <a:r>
              <a:rPr lang="hr-HR" i="1" dirty="0" err="1"/>
              <a:t>disfuncionalan</a:t>
            </a:r>
            <a:r>
              <a:rPr lang="hr-HR" i="1" dirty="0"/>
              <a:t> način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i="1" dirty="0">
                <a:solidFill>
                  <a:schemeClr val="accent2"/>
                </a:solidFill>
              </a:rPr>
              <a:t>*</a:t>
            </a:r>
            <a:r>
              <a:rPr lang="hr-HR" i="1" dirty="0"/>
              <a:t>mogu se koristiti za vrijeme i nakon terapije</a:t>
            </a:r>
          </a:p>
        </p:txBody>
      </p:sp>
    </p:spTree>
    <p:extLst>
      <p:ext uri="{BB962C8B-B14F-4D97-AF65-F5344CB8AC3E}">
        <p14:creationId xmlns:p14="http://schemas.microsoft.com/office/powerpoint/2010/main" val="2765142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715518"/>
          </a:xfrm>
        </p:spPr>
        <p:txBody>
          <a:bodyPr>
            <a:normAutofit fontScale="90000"/>
          </a:bodyPr>
          <a:lstStyle/>
          <a:p>
            <a:r>
              <a:rPr lang="hr-HR" dirty="0"/>
              <a:t>AKTIVNOSTI U TIJEKU TERAPIJE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069848" y="1454658"/>
            <a:ext cx="10058400" cy="840867"/>
          </a:xfrm>
        </p:spPr>
        <p:txBody>
          <a:bodyPr>
            <a:normAutofit lnSpcReduction="10000"/>
          </a:bodyPr>
          <a:lstStyle/>
          <a:p>
            <a:r>
              <a:rPr lang="hr-H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PRIPREMA ZA MOGUĆA POGORŠANJA TIJEKOM TERAPIJE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069848" y="2295525"/>
            <a:ext cx="10058400" cy="44576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-"/>
            </a:pPr>
            <a:r>
              <a:rPr lang="hr-HR" sz="2400" dirty="0"/>
              <a:t>čim se pacijent počne osjećati bolje, terapeut ga počinje pripremati za moguća pogoršanja</a:t>
            </a:r>
          </a:p>
          <a:p>
            <a:pPr>
              <a:buFontTx/>
              <a:buChar char="-"/>
            </a:pPr>
            <a:r>
              <a:rPr lang="hr-HR" sz="2400" dirty="0"/>
              <a:t>pomaže: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sz="2400" dirty="0"/>
              <a:t> zamišljanje što će pacijentu prolaziti kroz glavu prilikom pogoršanja  (npr. ”predodređen sam na vječnu depresiju”, ”znači da mi niti nije bilo bolje”)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sz="2400" dirty="0"/>
              <a:t> iznijeti predodžbu sebe u pogoršanju (npr. ” uplašeno sjedim u kutu kreveta”)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sz="2400" dirty="0"/>
              <a:t> kartice za suočavanje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sz="2400" dirty="0"/>
              <a:t> grafički prikaz napretka u terapiji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sz="2400" dirty="0"/>
              <a:t> zapis </a:t>
            </a:r>
            <a:r>
              <a:rPr lang="hr-HR" sz="2400" dirty="0" err="1"/>
              <a:t>disfunkcionalni</a:t>
            </a:r>
            <a:r>
              <a:rPr lang="hr-HR" sz="2400" dirty="0"/>
              <a:t> misli (ZDM)</a:t>
            </a:r>
          </a:p>
          <a:p>
            <a:pPr marL="0" indent="0">
              <a:buNone/>
            </a:pPr>
            <a:r>
              <a:rPr lang="hr-HR" dirty="0"/>
              <a:t>  </a:t>
            </a:r>
          </a:p>
          <a:p>
            <a:pPr>
              <a:buFontTx/>
              <a:buChar char="-"/>
            </a:pPr>
            <a:endParaRPr lang="hr-HR" dirty="0"/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770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2152650"/>
            <a:ext cx="10058400" cy="4381500"/>
          </a:xfrm>
        </p:spPr>
        <p:txBody>
          <a:bodyPr>
            <a:normAutofit fontScale="92500" lnSpcReduction="10000"/>
          </a:bodyPr>
          <a:lstStyle/>
          <a:p>
            <a:pPr>
              <a:buFont typeface="Rockwell" panose="02060603020205020403" pitchFamily="18" charset="0"/>
              <a:buChar char="-"/>
            </a:pPr>
            <a:r>
              <a:rPr lang="hr-HR" sz="2700" dirty="0"/>
              <a:t>započeti pripremu nekoliko tjedana prije završetka terapije </a:t>
            </a:r>
          </a:p>
          <a:p>
            <a:pPr>
              <a:buFont typeface="Rockwell" panose="02060603020205020403" pitchFamily="18" charset="0"/>
              <a:buChar char="-"/>
            </a:pPr>
            <a:r>
              <a:rPr lang="hr-HR" sz="2700" dirty="0"/>
              <a:t>kod anksioznih pacijenata dobro je navesti: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sz="2700" dirty="0"/>
              <a:t>prednosti prorjeđivanja terapijskih seansi (kad pacijent nije u stanju uvidjeti prednosti pomaže </a:t>
            </a:r>
            <a:r>
              <a:rPr lang="hr-HR" sz="2700" dirty="0" err="1"/>
              <a:t>sokratovski</a:t>
            </a:r>
            <a:r>
              <a:rPr lang="hr-HR" sz="2700" dirty="0"/>
              <a:t> dijalog)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sz="2700" dirty="0"/>
              <a:t>nedostatke prorjeđivanja terapijskih seansi koje pacijenta treba preoblikovati (npr. nedostatak: </a:t>
            </a:r>
            <a:r>
              <a:rPr lang="hr-HR" sz="2700" i="1" dirty="0"/>
              <a:t>„može mi ponovno biti loše”; </a:t>
            </a:r>
            <a:r>
              <a:rPr lang="hr-HR" sz="2700" dirty="0"/>
              <a:t>preoblikovati u: </a:t>
            </a:r>
            <a:r>
              <a:rPr lang="hr-HR" sz="2700" i="1" dirty="0"/>
              <a:t>„bolje da mi se pogoršanje dogodi dok sam još na terapiji da naučim kako se s time nositi”</a:t>
            </a:r>
            <a:r>
              <a:rPr lang="hr-HR" sz="2700" dirty="0"/>
              <a:t>)</a:t>
            </a:r>
          </a:p>
          <a:p>
            <a:pPr>
              <a:buFont typeface="Rockwell" panose="02060603020205020403" pitchFamily="18" charset="0"/>
              <a:buChar char="-"/>
            </a:pPr>
            <a:r>
              <a:rPr lang="hr-HR" sz="2700" dirty="0"/>
              <a:t>ukoliko se javi zabrinutost dobro je raditi na zapisu </a:t>
            </a:r>
            <a:r>
              <a:rPr lang="hr-HR" sz="2700" dirty="0" err="1"/>
              <a:t>disfunkcionalnih</a:t>
            </a:r>
            <a:r>
              <a:rPr lang="hr-HR" sz="2700" dirty="0"/>
              <a:t> misli</a:t>
            </a:r>
          </a:p>
          <a:p>
            <a:pPr>
              <a:buFont typeface="Rockwell" panose="02060603020205020403" pitchFamily="18" charset="0"/>
              <a:buChar char="-"/>
            </a:pPr>
            <a:r>
              <a:rPr lang="hr-HR" sz="2700" dirty="0"/>
              <a:t>prorjeđivanje seansi klijentu treba predstaviti kao eksperiment </a:t>
            </a:r>
          </a:p>
          <a:p>
            <a:pPr marL="0" indent="0">
              <a:buNone/>
            </a:pPr>
            <a:endParaRPr lang="hr-HR" sz="2700" dirty="0"/>
          </a:p>
          <a:p>
            <a:pPr>
              <a:buFont typeface="Rockwell" panose="02060603020205020403" pitchFamily="18" charset="0"/>
              <a:buChar char="-"/>
            </a:pPr>
            <a:endParaRPr lang="hr-HR" sz="27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069848" y="447674"/>
            <a:ext cx="10541127" cy="552450"/>
          </a:xfrm>
        </p:spPr>
        <p:txBody>
          <a:bodyPr>
            <a:noAutofit/>
          </a:bodyPr>
          <a:lstStyle/>
          <a:p>
            <a:r>
              <a:rPr lang="hr-HR" sz="4400" dirty="0"/>
              <a:t>AKTIVNOSTI NEPOSREDNO PRED ZAVRŠETAK TERAPIJE</a:t>
            </a:r>
            <a:endParaRPr lang="en-US" sz="44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069848" y="1156715"/>
            <a:ext cx="10058400" cy="4297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ODGOVARANJE NA ZABRINUTOST GLEDE SMANJIVANJA SEANSI</a:t>
            </a:r>
          </a:p>
        </p:txBody>
      </p:sp>
    </p:spTree>
    <p:extLst>
      <p:ext uri="{BB962C8B-B14F-4D97-AF65-F5344CB8AC3E}">
        <p14:creationId xmlns:p14="http://schemas.microsoft.com/office/powerpoint/2010/main" val="908251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4400" dirty="0"/>
              <a:t>AKTIVNOSTI NEPOSREDNO PRED ZAVRŠETAK TERAPIJE</a:t>
            </a:r>
            <a:endParaRPr lang="en-US" sz="4400" dirty="0"/>
          </a:p>
        </p:txBody>
      </p:sp>
      <p:sp>
        <p:nvSpPr>
          <p:cNvPr id="5" name="Content Placeholder 2"/>
          <p:cNvSpPr txBox="1">
            <a:spLocks noGrp="1"/>
          </p:cNvSpPr>
          <p:nvPr>
            <p:ph idx="1"/>
          </p:nvPr>
        </p:nvSpPr>
        <p:spPr>
          <a:xfrm>
            <a:off x="1069848" y="2121408"/>
            <a:ext cx="10058400" cy="8027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ODGOVARANJE NA ZABRINUTOST GLEDE ZAVRŠETKA TERAPIJE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069848" y="3305174"/>
            <a:ext cx="10058400" cy="3228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Rockwell" panose="02060603020205020403" pitchFamily="18" charset="0"/>
              <a:buChar char="-"/>
            </a:pPr>
            <a:endParaRPr lang="hr-HR" sz="2700" dirty="0"/>
          </a:p>
          <a:p>
            <a:pPr>
              <a:buFont typeface="Rockwell" panose="02060603020205020403" pitchFamily="18" charset="0"/>
              <a:buChar char="-"/>
            </a:pPr>
            <a:endParaRPr lang="hr-HR" sz="27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069848" y="3476625"/>
            <a:ext cx="10058400" cy="3381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Rockwell" panose="02060603020205020403" pitchFamily="18" charset="0"/>
              <a:buChar char="-"/>
            </a:pPr>
            <a:r>
              <a:rPr lang="hr-HR" sz="2700" dirty="0"/>
              <a:t>bitan rad na negativnim automatskim mislima i distorzijama</a:t>
            </a:r>
          </a:p>
          <a:p>
            <a:pPr>
              <a:buFont typeface="Rockwell" panose="02060603020205020403" pitchFamily="18" charset="0"/>
              <a:buChar char="-"/>
            </a:pPr>
            <a:r>
              <a:rPr lang="hr-HR" sz="2700" dirty="0"/>
              <a:t>poželjno da i terapeut izrazi svoje iskrene osjećaje (žaljenje zbog rastanka, ponos zbog pacijentovog uspjeha, povjerenje u pacijentovu spremnost)</a:t>
            </a:r>
          </a:p>
          <a:p>
            <a:pPr>
              <a:buFont typeface="Rockwell" panose="02060603020205020403" pitchFamily="18" charset="0"/>
              <a:buChar char="-"/>
            </a:pPr>
            <a:endParaRPr lang="hr-HR" sz="2700" dirty="0"/>
          </a:p>
        </p:txBody>
      </p:sp>
    </p:spTree>
    <p:extLst>
      <p:ext uri="{BB962C8B-B14F-4D97-AF65-F5344CB8AC3E}">
        <p14:creationId xmlns:p14="http://schemas.microsoft.com/office/powerpoint/2010/main" val="8302912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3057524"/>
            <a:ext cx="10058400" cy="3133725"/>
          </a:xfrm>
        </p:spPr>
        <p:txBody>
          <a:bodyPr/>
          <a:lstStyle/>
          <a:p>
            <a:r>
              <a:rPr lang="hr-HR" dirty="0"/>
              <a:t>poticanje klijenta na čitanje i sređivanje svih terapijskih zabilježaka</a:t>
            </a:r>
          </a:p>
          <a:p>
            <a:r>
              <a:rPr lang="hr-HR" dirty="0"/>
              <a:t>zadati klijentu za domaću zadaću da napiše pregled svih važnih činjenica i vještina naučenih u terapiji  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4400" dirty="0"/>
              <a:t>AKTIVNOSTI NEPOSREDNO PRED ZAVRŠETAK TERAPIJE</a:t>
            </a:r>
            <a:endParaRPr lang="en-US" sz="44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069848" y="2093976"/>
            <a:ext cx="10058400" cy="6122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PREGLED NAUČENOG U TIJEKU TERAPIJE</a:t>
            </a:r>
          </a:p>
        </p:txBody>
      </p:sp>
    </p:spTree>
    <p:extLst>
      <p:ext uri="{BB962C8B-B14F-4D97-AF65-F5344CB8AC3E}">
        <p14:creationId xmlns:p14="http://schemas.microsoft.com/office/powerpoint/2010/main" val="14977540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4400" dirty="0"/>
              <a:t>AKTIVNOSTI NEPOSREDNO PRED ZAVRŠETAK TERAPIJE</a:t>
            </a:r>
            <a:endParaRPr lang="en-US" sz="4400" dirty="0"/>
          </a:p>
        </p:txBody>
      </p:sp>
      <p:sp>
        <p:nvSpPr>
          <p:cNvPr id="5" name="Content Placeholder 2"/>
          <p:cNvSpPr txBox="1">
            <a:spLocks noGrp="1"/>
          </p:cNvSpPr>
          <p:nvPr>
            <p:ph idx="1"/>
          </p:nvPr>
        </p:nvSpPr>
        <p:spPr>
          <a:xfrm>
            <a:off x="1069848" y="2121408"/>
            <a:ext cx="10058400" cy="5360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SAMOTERAPIJSKE SEANSE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069848" y="2684907"/>
            <a:ext cx="10058400" cy="40683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0"/>
              </a:spcBef>
              <a:buFont typeface="Rockwell" panose="02060603020205020403" pitchFamily="18" charset="0"/>
              <a:buChar char="-"/>
            </a:pPr>
            <a:r>
              <a:rPr lang="hr-HR" dirty="0"/>
              <a:t>dobro ih je uvesti već u razdoblju prorjeđivanja terapijskih seansi kako bi terapeut mogao pomoći u procesu 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Rockwell" panose="02060603020205020403" pitchFamily="18" charset="0"/>
              <a:buChar char="-"/>
            </a:pPr>
            <a:r>
              <a:rPr lang="hr-HR" dirty="0"/>
              <a:t>klijent može sa terapeutom pregledati </a:t>
            </a:r>
            <a:r>
              <a:rPr lang="hr-HR" dirty="0" err="1"/>
              <a:t>Vodić</a:t>
            </a:r>
            <a:r>
              <a:rPr lang="hr-HR" dirty="0"/>
              <a:t> za </a:t>
            </a:r>
            <a:r>
              <a:rPr lang="hr-HR" dirty="0" err="1"/>
              <a:t>samoterapijsku</a:t>
            </a:r>
            <a:r>
              <a:rPr lang="hr-HR" dirty="0"/>
              <a:t> seansu i prilagoditi ga </a:t>
            </a:r>
            <a:r>
              <a:rPr lang="hr-HR" dirty="0" err="1"/>
              <a:t>klijentovim</a:t>
            </a:r>
            <a:r>
              <a:rPr lang="hr-HR" dirty="0"/>
              <a:t> potrebama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Rockwell" panose="02060603020205020403" pitchFamily="18" charset="0"/>
              <a:buChar char="-"/>
            </a:pPr>
            <a:r>
              <a:rPr lang="hr-HR" i="1" dirty="0"/>
              <a:t>prednosti: održavanje naučenih vještina,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hr-HR" i="1" dirty="0"/>
              <a:t>                     rješavanje problema prije nego postanu preveliki,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hr-HR" i="1" dirty="0"/>
              <a:t>                     smanjivanje mogućnosti povrata simptoma,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hr-HR" i="1" dirty="0"/>
              <a:t>                     </a:t>
            </a:r>
            <a:r>
              <a:rPr lang="hr-HR" i="1" dirty="0" err="1"/>
              <a:t>obogačivanje</a:t>
            </a:r>
            <a:r>
              <a:rPr lang="hr-HR" i="1" dirty="0"/>
              <a:t> života,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hr-HR" i="1" dirty="0"/>
              <a:t>                     besplatno je</a:t>
            </a:r>
            <a:endParaRPr lang="hr-HR" dirty="0"/>
          </a:p>
          <a:p>
            <a:pPr>
              <a:buFontTx/>
              <a:buChar char="-"/>
            </a:pPr>
            <a:endParaRPr lang="hr-HR" dirty="0"/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6053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360</TotalTime>
  <Words>801</Words>
  <Application>Microsoft Office PowerPoint</Application>
  <PresentationFormat>Widescreen</PresentationFormat>
  <Paragraphs>93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Rockwell</vt:lpstr>
      <vt:lpstr>Rockwell Condensed</vt:lpstr>
      <vt:lpstr>Wingdings</vt:lpstr>
      <vt:lpstr>Wood Type</vt:lpstr>
      <vt:lpstr>Završetak terapije i prevencija povrata simptoma</vt:lpstr>
      <vt:lpstr>AKTIVNOSTI U PRVOJ SEANSI</vt:lpstr>
      <vt:lpstr>AKTIVNOSTI U TIJEKU TERAPIJE</vt:lpstr>
      <vt:lpstr>AKTIVNOSTI U TIJEKU TERAPIJE</vt:lpstr>
      <vt:lpstr>AKTIVNOSTI U TIJEKU TERAPIJE</vt:lpstr>
      <vt:lpstr>AKTIVNOSTI NEPOSREDNO PRED ZAVRŠETAK TERAPIJE</vt:lpstr>
      <vt:lpstr>AKTIVNOSTI NEPOSREDNO PRED ZAVRŠETAK TERAPIJE</vt:lpstr>
      <vt:lpstr>AKTIVNOSTI NEPOSREDNO PRED ZAVRŠETAK TERAPIJE</vt:lpstr>
      <vt:lpstr>AKTIVNOSTI NEPOSREDNO PRED ZAVRŠETAK TERAPIJE</vt:lpstr>
      <vt:lpstr>AKTIVNOSTI NEPOSREDNO PRED ZAVRŠETAK TERAPIJE</vt:lpstr>
      <vt:lpstr>DODATNE SEANSE (seansa ojačavanja)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AKTIVNOSTI U PRVOJ SEANSI</dc:title>
  <dc:creator>Maja Kraljeta</dc:creator>
  <cp:lastModifiedBy>Maja Kraljeta</cp:lastModifiedBy>
  <cp:revision>52</cp:revision>
  <dcterms:created xsi:type="dcterms:W3CDTF">2016-08-29T08:34:59Z</dcterms:created>
  <dcterms:modified xsi:type="dcterms:W3CDTF">2016-09-09T12:05:02Z</dcterms:modified>
</cp:coreProperties>
</file>