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8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04" autoAdjust="0"/>
  </p:normalViewPr>
  <p:slideViewPr>
    <p:cSldViewPr>
      <p:cViewPr>
        <p:scale>
          <a:sx n="90" d="100"/>
          <a:sy n="90" d="100"/>
        </p:scale>
        <p:origin x="-120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1315C5-DC99-4AFC-BFDD-5F136C8E7AC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03A10157-6D11-4468-A4BC-061496B0423C}">
      <dgm:prSet phldrT="[Text]" custT="1"/>
      <dgm:spPr/>
      <dgm:t>
        <a:bodyPr/>
        <a:lstStyle/>
        <a:p>
          <a:r>
            <a:rPr lang="hr-HR" sz="2800" baseline="0" dirty="0" smtClean="0"/>
            <a:t>Okidač (dan, datum, vrijeme)</a:t>
          </a:r>
          <a:endParaRPr lang="hr-HR" sz="2800" baseline="0" dirty="0"/>
        </a:p>
      </dgm:t>
    </dgm:pt>
    <dgm:pt modelId="{46FB1BD2-9519-4F5E-A72A-AE9303134406}" type="parTrans" cxnId="{C6962333-66E2-4EBC-B8A1-F63B58BF0AF2}">
      <dgm:prSet/>
      <dgm:spPr/>
      <dgm:t>
        <a:bodyPr/>
        <a:lstStyle/>
        <a:p>
          <a:endParaRPr lang="hr-HR"/>
        </a:p>
      </dgm:t>
    </dgm:pt>
    <dgm:pt modelId="{CB824391-AB33-4212-952A-3231BA6E3000}" type="sibTrans" cxnId="{C6962333-66E2-4EBC-B8A1-F63B58BF0AF2}">
      <dgm:prSet/>
      <dgm:spPr/>
      <dgm:t>
        <a:bodyPr/>
        <a:lstStyle/>
        <a:p>
          <a:endParaRPr lang="hr-HR"/>
        </a:p>
      </dgm:t>
    </dgm:pt>
    <dgm:pt modelId="{1E41600A-CAAB-41D1-9EF4-C79C4A3C6BC3}">
      <dgm:prSet phldrT="[Text]" custT="1"/>
      <dgm:spPr/>
      <dgm:t>
        <a:bodyPr/>
        <a:lstStyle/>
        <a:p>
          <a:r>
            <a:rPr lang="hr-HR" sz="2800" baseline="0" dirty="0" smtClean="0"/>
            <a:t>Odgovor  (reakcija)</a:t>
          </a:r>
          <a:endParaRPr lang="hr-HR" sz="2800" baseline="0" dirty="0"/>
        </a:p>
      </dgm:t>
    </dgm:pt>
    <dgm:pt modelId="{59EF21FF-1CE0-43EE-8436-9AD9BCAD9FBD}" type="parTrans" cxnId="{7EF518DF-219D-4259-9BE2-7AD3CB803345}">
      <dgm:prSet/>
      <dgm:spPr/>
      <dgm:t>
        <a:bodyPr/>
        <a:lstStyle/>
        <a:p>
          <a:endParaRPr lang="hr-HR"/>
        </a:p>
      </dgm:t>
    </dgm:pt>
    <dgm:pt modelId="{90BCBE1B-3B81-435E-8E3A-80DD86CF1B4B}" type="sibTrans" cxnId="{7EF518DF-219D-4259-9BE2-7AD3CB803345}">
      <dgm:prSet/>
      <dgm:spPr/>
      <dgm:t>
        <a:bodyPr/>
        <a:lstStyle/>
        <a:p>
          <a:endParaRPr lang="hr-HR"/>
        </a:p>
      </dgm:t>
    </dgm:pt>
    <dgm:pt modelId="{0BC8B277-2D86-4E61-B877-85BD8CA2FC4C}" type="pres">
      <dgm:prSet presAssocID="{251315C5-DC99-4AFC-BFDD-5F136C8E7ACC}" presName="linearFlow" presStyleCnt="0">
        <dgm:presLayoutVars>
          <dgm:resizeHandles val="exact"/>
        </dgm:presLayoutVars>
      </dgm:prSet>
      <dgm:spPr/>
    </dgm:pt>
    <dgm:pt modelId="{34F78295-6900-4211-8671-865DCAB49686}" type="pres">
      <dgm:prSet presAssocID="{03A10157-6D11-4468-A4BC-061496B0423C}" presName="node" presStyleLbl="node1" presStyleIdx="0" presStyleCnt="2" custScaleX="227221" custScaleY="85821" custLinFactNeighborY="-35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F960AC-A89C-48BD-85D1-5026C41741F1}" type="pres">
      <dgm:prSet presAssocID="{CB824391-AB33-4212-952A-3231BA6E3000}" presName="sibTrans" presStyleLbl="sibTrans2D1" presStyleIdx="0" presStyleCnt="1"/>
      <dgm:spPr/>
      <dgm:t>
        <a:bodyPr/>
        <a:lstStyle/>
        <a:p>
          <a:endParaRPr lang="hr-HR"/>
        </a:p>
      </dgm:t>
    </dgm:pt>
    <dgm:pt modelId="{D939F7D3-2B73-4FDE-BCEB-B23A5802C88D}" type="pres">
      <dgm:prSet presAssocID="{CB824391-AB33-4212-952A-3231BA6E3000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6C25287D-33A4-4ED3-9C78-DDDDE36D38F4}" type="pres">
      <dgm:prSet presAssocID="{1E41600A-CAAB-41D1-9EF4-C79C4A3C6BC3}" presName="node" presStyleLbl="node1" presStyleIdx="1" presStyleCnt="2" custScaleX="233904" custLinFactNeighborX="-3556" custLinFactNeighborY="-401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07DEC04-A957-4876-8E59-0B4CAE89A2E2}" type="presOf" srcId="{1E41600A-CAAB-41D1-9EF4-C79C4A3C6BC3}" destId="{6C25287D-33A4-4ED3-9C78-DDDDE36D38F4}" srcOrd="0" destOrd="0" presId="urn:microsoft.com/office/officeart/2005/8/layout/process2"/>
    <dgm:cxn modelId="{AB3C980D-73E4-488C-9033-090500D10D74}" type="presOf" srcId="{251315C5-DC99-4AFC-BFDD-5F136C8E7ACC}" destId="{0BC8B277-2D86-4E61-B877-85BD8CA2FC4C}" srcOrd="0" destOrd="0" presId="urn:microsoft.com/office/officeart/2005/8/layout/process2"/>
    <dgm:cxn modelId="{3F33FBBF-D9FE-4AA9-A370-CFA8D55A2144}" type="presOf" srcId="{CB824391-AB33-4212-952A-3231BA6E3000}" destId="{D939F7D3-2B73-4FDE-BCEB-B23A5802C88D}" srcOrd="1" destOrd="0" presId="urn:microsoft.com/office/officeart/2005/8/layout/process2"/>
    <dgm:cxn modelId="{259B495C-487E-4055-ACEE-AC66EADC19BE}" type="presOf" srcId="{03A10157-6D11-4468-A4BC-061496B0423C}" destId="{34F78295-6900-4211-8671-865DCAB49686}" srcOrd="0" destOrd="0" presId="urn:microsoft.com/office/officeart/2005/8/layout/process2"/>
    <dgm:cxn modelId="{C6962333-66E2-4EBC-B8A1-F63B58BF0AF2}" srcId="{251315C5-DC99-4AFC-BFDD-5F136C8E7ACC}" destId="{03A10157-6D11-4468-A4BC-061496B0423C}" srcOrd="0" destOrd="0" parTransId="{46FB1BD2-9519-4F5E-A72A-AE9303134406}" sibTransId="{CB824391-AB33-4212-952A-3231BA6E3000}"/>
    <dgm:cxn modelId="{7EF518DF-219D-4259-9BE2-7AD3CB803345}" srcId="{251315C5-DC99-4AFC-BFDD-5F136C8E7ACC}" destId="{1E41600A-CAAB-41D1-9EF4-C79C4A3C6BC3}" srcOrd="1" destOrd="0" parTransId="{59EF21FF-1CE0-43EE-8436-9AD9BCAD9FBD}" sibTransId="{90BCBE1B-3B81-435E-8E3A-80DD86CF1B4B}"/>
    <dgm:cxn modelId="{E71F9BA9-24D1-477F-AFC1-FEC181528D4D}" type="presOf" srcId="{CB824391-AB33-4212-952A-3231BA6E3000}" destId="{CDF960AC-A89C-48BD-85D1-5026C41741F1}" srcOrd="0" destOrd="0" presId="urn:microsoft.com/office/officeart/2005/8/layout/process2"/>
    <dgm:cxn modelId="{058E75DB-8751-48F2-8D17-267C1D912434}" type="presParOf" srcId="{0BC8B277-2D86-4E61-B877-85BD8CA2FC4C}" destId="{34F78295-6900-4211-8671-865DCAB49686}" srcOrd="0" destOrd="0" presId="urn:microsoft.com/office/officeart/2005/8/layout/process2"/>
    <dgm:cxn modelId="{21AFE75C-C47E-48EA-B447-552F93883271}" type="presParOf" srcId="{0BC8B277-2D86-4E61-B877-85BD8CA2FC4C}" destId="{CDF960AC-A89C-48BD-85D1-5026C41741F1}" srcOrd="1" destOrd="0" presId="urn:microsoft.com/office/officeart/2005/8/layout/process2"/>
    <dgm:cxn modelId="{1FEA1274-E674-4B25-8DB9-5CAA36287CFF}" type="presParOf" srcId="{CDF960AC-A89C-48BD-85D1-5026C41741F1}" destId="{D939F7D3-2B73-4FDE-BCEB-B23A5802C88D}" srcOrd="0" destOrd="0" presId="urn:microsoft.com/office/officeart/2005/8/layout/process2"/>
    <dgm:cxn modelId="{B78EB235-F0EB-4A58-945B-C2C564131207}" type="presParOf" srcId="{0BC8B277-2D86-4E61-B877-85BD8CA2FC4C}" destId="{6C25287D-33A4-4ED3-9C78-DDDDE36D38F4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78295-6900-4211-8671-865DCAB49686}">
      <dsp:nvSpPr>
        <dsp:cNvPr id="0" name=""/>
        <dsp:cNvSpPr/>
      </dsp:nvSpPr>
      <dsp:spPr>
        <a:xfrm>
          <a:off x="0" y="2"/>
          <a:ext cx="6096000" cy="1015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baseline="0" dirty="0" smtClean="0"/>
            <a:t>Okidač (dan, datum, vrijeme)</a:t>
          </a:r>
          <a:endParaRPr lang="hr-HR" sz="2800" kern="1200" baseline="0" dirty="0"/>
        </a:p>
      </dsp:txBody>
      <dsp:txXfrm>
        <a:off x="29737" y="29739"/>
        <a:ext cx="6036526" cy="955805"/>
      </dsp:txXfrm>
    </dsp:sp>
    <dsp:sp modelId="{CDF960AC-A89C-48BD-85D1-5026C41741F1}">
      <dsp:nvSpPr>
        <dsp:cNvPr id="0" name=""/>
        <dsp:cNvSpPr/>
      </dsp:nvSpPr>
      <dsp:spPr>
        <a:xfrm rot="5400000">
          <a:off x="2914371" y="927273"/>
          <a:ext cx="267257" cy="5323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 rot="-5400000">
        <a:off x="2888293" y="1059824"/>
        <a:ext cx="319414" cy="187080"/>
      </dsp:txXfrm>
    </dsp:sp>
    <dsp:sp modelId="{6C25287D-33A4-4ED3-9C78-DDDDE36D38F4}">
      <dsp:nvSpPr>
        <dsp:cNvPr id="0" name=""/>
        <dsp:cNvSpPr/>
      </dsp:nvSpPr>
      <dsp:spPr>
        <a:xfrm>
          <a:off x="-89647" y="1371624"/>
          <a:ext cx="6275294" cy="1183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baseline="0" dirty="0" smtClean="0"/>
            <a:t>Odgovor  (reakcija)</a:t>
          </a:r>
          <a:endParaRPr lang="hr-HR" sz="2800" kern="1200" baseline="0" dirty="0"/>
        </a:p>
      </dsp:txBody>
      <dsp:txXfrm>
        <a:off x="-54998" y="1406273"/>
        <a:ext cx="6205996" cy="1113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12.3.2016.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CFF1A-9A1B-47AC-9057-0FAC0ADF331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573444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12.3.2016.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2E0CD-E499-4981-BA4B-CF2FA1F40B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00428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2E0CD-E499-4981-BA4B-CF2FA1F40BC8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12.3.2016.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4047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2E0CD-E499-4981-BA4B-CF2FA1F40BC8}" type="slidenum">
              <a:rPr lang="hr-HR" smtClean="0"/>
              <a:t>7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12.3.2016.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862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Bihevioralno-kognitivne intervencije za kontrolu ljutnje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Matija Kopajtić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04800"/>
            <a:ext cx="27527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4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Zašto se ljutim -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r-HR" dirty="0" smtClean="0"/>
              <a:t>Vjerovanja utječu na naše procjene te posljedično na naše ponašanje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O nama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Drugim ljudima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Životu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Ekspresiji ljutnje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Opravdanim odgovorima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Kako bi stvari trebale funkcionirati</a:t>
            </a:r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524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</a:t>
            </a:r>
            <a:r>
              <a:rPr lang="hr-HR" dirty="0" smtClean="0"/>
              <a:t>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r-HR" dirty="0" smtClean="0"/>
              <a:t>   Lista beskorisnih vjerovanja: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Stvari se trebaju odvijati točno kako ja želim, drugačije je grozno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Ljudi te ne primjećuju ako ne pokažeš da si ljut/iritiran, jedino tako možeš nešto dokazati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Drugi ljudi su bazično sebični, egocentrični, ako želiš da ti pomognu moraš ih natjerati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Ljudi su hostilni, uvijek moraš biti na oprezu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Ako netko pogriješi mora biti kažnjen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412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</a:t>
            </a:r>
            <a:r>
              <a:rPr lang="hr-HR" dirty="0" smtClean="0"/>
              <a:t>rimjer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Ivan se osjeća grozno jer je ošamario sina koji mu je lagao i nije napravio zadaću</a:t>
            </a:r>
          </a:p>
          <a:p>
            <a:endParaRPr lang="hr-HR" dirty="0" smtClean="0"/>
          </a:p>
          <a:p>
            <a:pPr marL="109728" indent="0">
              <a:buNone/>
            </a:pPr>
            <a:r>
              <a:rPr lang="hr-HR" dirty="0" smtClean="0"/>
              <a:t>   Vjerovanja:</a:t>
            </a:r>
            <a:endParaRPr lang="hr-HR" dirty="0"/>
          </a:p>
          <a:p>
            <a:r>
              <a:rPr lang="hr-HR" dirty="0" smtClean="0"/>
              <a:t>Ljudi te ne primjećuju ako nisi ljut/iritiran</a:t>
            </a:r>
          </a:p>
          <a:p>
            <a:r>
              <a:rPr lang="hr-HR" smtClean="0"/>
              <a:t>Ako netko pogriješi mora biti kažnjen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40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Razvijanje novih/adaptivnijih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r-HR" i="1" dirty="0" smtClean="0">
                <a:solidFill>
                  <a:srgbClr val="FF0000"/>
                </a:solidFill>
              </a:rPr>
              <a:t>Razvijanje alternativa i njihovo provođenje </a:t>
            </a:r>
          </a:p>
          <a:p>
            <a:pPr marL="109728" indent="0">
              <a:buNone/>
            </a:pPr>
            <a:r>
              <a:rPr lang="hr-HR" dirty="0" smtClean="0"/>
              <a:t>Stvari bi se trebale odvijati kako ja želim, grozno je ako nije tako</a:t>
            </a:r>
          </a:p>
          <a:p>
            <a:pPr marL="109728" indent="0">
              <a:buNone/>
            </a:pPr>
            <a:r>
              <a:rPr lang="hr-HR" dirty="0" smtClean="0"/>
              <a:t>Primjer adaptivnijeg vjerovanja: Lijepo je ako se stvari odvijaju kako ja želim, ali nije kraj svijeta ako nije tako</a:t>
            </a:r>
          </a:p>
          <a:p>
            <a:pPr marL="109728" indent="0">
              <a:buNone/>
            </a:pPr>
            <a:r>
              <a:rPr lang="hr-HR" i="1" dirty="0" smtClean="0">
                <a:solidFill>
                  <a:srgbClr val="FF0000"/>
                </a:solidFill>
              </a:rPr>
              <a:t>Korištenje kartica </a:t>
            </a:r>
          </a:p>
          <a:p>
            <a:pPr marL="109728" indent="0">
              <a:buNone/>
            </a:pPr>
            <a:r>
              <a:rPr lang="hr-HR" i="1" dirty="0" smtClean="0"/>
              <a:t>Staro/novo (adaptivnije vjerovanje)</a:t>
            </a:r>
          </a:p>
          <a:p>
            <a:pPr marL="109728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69004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/>
          <a:lstStyle/>
          <a:p>
            <a:pPr marL="109728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Provođenje novog vjerovanja</a:t>
            </a:r>
          </a:p>
          <a:p>
            <a:pPr marL="109728" indent="0">
              <a:buNone/>
            </a:pPr>
            <a:r>
              <a:rPr lang="hr-HR" dirty="0"/>
              <a:t>P</a:t>
            </a:r>
            <a:r>
              <a:rPr lang="hr-HR" dirty="0" smtClean="0"/>
              <a:t>onašanje mora pratiti vjerovanje</a:t>
            </a:r>
          </a:p>
          <a:p>
            <a:pPr marL="109728" indent="0">
              <a:buNone/>
            </a:pPr>
            <a:r>
              <a:rPr lang="hr-HR" dirty="0" smtClean="0"/>
              <a:t>Kako to provesti?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Zamisliti kako bi se ponašala osoba sa novim/adaptivnijim vjerovanjem i imitirati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Pronalaženje uzora</a:t>
            </a:r>
          </a:p>
          <a:p>
            <a:pPr marL="109728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Pregled i bilježenje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Korisno je pregledavati/uživati uspjeh u situaciji koju smo uspješno riješili bez ljutnje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Ako smo loše postupili, zamisliti kako smo to mogli bolje odigrati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588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Ljutnja-bitne karakteristike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Ljutnja može biti premještena (loš dan na poslu/iskališ se na ukućanima</a:t>
            </a:r>
          </a:p>
          <a:p>
            <a:r>
              <a:rPr lang="hr-HR" dirty="0" smtClean="0"/>
              <a:t>Ljutnja se nakuplja – (kanta koja curi)</a:t>
            </a:r>
          </a:p>
          <a:p>
            <a:r>
              <a:rPr lang="hr-HR" dirty="0" smtClean="0"/>
              <a:t>Rekreativna ljutnja – planiranje osvete</a:t>
            </a:r>
          </a:p>
          <a:p>
            <a:endParaRPr lang="hr-HR" dirty="0" smtClean="0"/>
          </a:p>
          <a:p>
            <a:r>
              <a:rPr lang="hr-HR" dirty="0" smtClean="0"/>
              <a:t>Oslobađanje ljutnje 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Usmjeri se na nešto drugo (fizička aktivnost, čitanje, tv, razgovor s prijateljem, napuštanje situacije)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Daj si vremena- stvaranje emocionalne ravnoteže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16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Inhibicije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>
                <a:latin typeface="" pitchFamily="18"/>
              </a:rPr>
              <a:t>Ljutnja je emocija </a:t>
            </a:r>
            <a:r>
              <a:rPr lang="hr-HR" dirty="0" smtClean="0">
                <a:latin typeface="" pitchFamily="18"/>
              </a:rPr>
              <a:t>koju možemo (ne)prikazati  drugima, i to </a:t>
            </a:r>
            <a:r>
              <a:rPr lang="hr-HR" dirty="0">
                <a:latin typeface="" pitchFamily="18"/>
              </a:rPr>
              <a:t>zahvaljujući našim inhibicijama (moguće oštećenje zbog alkohola, </a:t>
            </a:r>
            <a:r>
              <a:rPr lang="hr-HR" dirty="0" smtClean="0">
                <a:latin typeface="" pitchFamily="18"/>
              </a:rPr>
              <a:t>bolesti, ozljede)</a:t>
            </a:r>
            <a:endParaRPr lang="hr-HR" dirty="0">
              <a:latin typeface="" pitchFamily="18"/>
            </a:endParaRPr>
          </a:p>
          <a:p>
            <a:pPr lvl="0"/>
            <a:r>
              <a:rPr lang="hr-HR" dirty="0">
                <a:latin typeface="" pitchFamily="18"/>
              </a:rPr>
              <a:t>Internalne ili moralne inhibicije</a:t>
            </a:r>
          </a:p>
          <a:p>
            <a:pPr lvl="0"/>
            <a:r>
              <a:rPr lang="hr-HR" dirty="0">
                <a:latin typeface="" pitchFamily="18"/>
              </a:rPr>
              <a:t>Eksternalne ili praktične inhibicije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9091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Inhibicije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latin typeface="Georgia" pitchFamily="18"/>
              </a:rPr>
              <a:t>Mo</a:t>
            </a:r>
            <a:r>
              <a:rPr lang="hr-HR" u="sng" dirty="0" smtClean="0">
                <a:solidFill>
                  <a:srgbClr val="000000"/>
                </a:solidFill>
                <a:latin typeface="Georgia" pitchFamily="18"/>
              </a:rPr>
              <a:t>ralne inhibicije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: </a:t>
            </a:r>
            <a:endParaRPr lang="hr-HR" dirty="0" smtClean="0">
              <a:solidFill>
                <a:srgbClr val="000000"/>
              </a:solidFill>
              <a:latin typeface="Georgia" pitchFamily="18"/>
            </a:endParaRP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Krivo je ići uokolo i pljuskati ljude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rgbClr val="000000"/>
                </a:solidFill>
                <a:latin typeface="Georgia" pitchFamily="18"/>
              </a:rPr>
              <a:t>N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e 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vrijedi biti učestalo ljut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rgbClr val="000000"/>
                </a:solidFill>
                <a:latin typeface="Georgia" pitchFamily="18"/>
              </a:rPr>
              <a:t>P</a:t>
            </a:r>
            <a:r>
              <a:rPr lang="hr-HR" smtClean="0">
                <a:solidFill>
                  <a:srgbClr val="000000"/>
                </a:solidFill>
                <a:latin typeface="Georgia" pitchFamily="18"/>
              </a:rPr>
              <a:t>ogrešno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 </a:t>
            </a:r>
            <a:r>
              <a:rPr lang="en-US" dirty="0">
                <a:solidFill>
                  <a:srgbClr val="000000"/>
                </a:solidFill>
                <a:latin typeface="Georgia" pitchFamily="18"/>
              </a:rPr>
              <a:t>je 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u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darati ljude</a:t>
            </a:r>
            <a:r>
              <a:rPr lang="en-US" dirty="0">
                <a:solidFill>
                  <a:srgbClr val="000000"/>
                </a:solidFill>
                <a:latin typeface="Georgia" pitchFamily="18"/>
              </a:rPr>
              <a:t/>
            </a:r>
            <a:br>
              <a:rPr lang="en-US" dirty="0">
                <a:solidFill>
                  <a:srgbClr val="000000"/>
                </a:solidFill>
                <a:latin typeface="Georgia" pitchFamily="18"/>
              </a:rPr>
            </a:b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m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ogu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 </a:t>
            </a:r>
            <a:r>
              <a:rPr lang="en-US" dirty="0">
                <a:solidFill>
                  <a:srgbClr val="000000"/>
                </a:solidFill>
                <a:latin typeface="Georgia" pitchFamily="18"/>
              </a:rPr>
              <a:t>se 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u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tvrditi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 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pitanjem”što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 </a:t>
            </a:r>
            <a:r>
              <a:rPr lang="en-US" dirty="0">
                <a:solidFill>
                  <a:srgbClr val="000000"/>
                </a:solidFill>
                <a:latin typeface="Georgia" pitchFamily="18"/>
              </a:rPr>
              <a:t>da to 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svi rade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”,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 nastaju 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p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ristajanjem na društvena pravila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Georgia" pitchFamily="18"/>
              </a:rPr>
              <a:t>modeliranje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m</a:t>
            </a:r>
            <a:r>
              <a:rPr lang="en-US" dirty="0">
                <a:solidFill>
                  <a:srgbClr val="000000"/>
                </a:solidFill>
                <a:latin typeface="Georgia" pitchFamily="18"/>
              </a:rPr>
              <a:t/>
            </a:r>
            <a:br>
              <a:rPr lang="en-US" dirty="0">
                <a:solidFill>
                  <a:srgbClr val="000000"/>
                </a:solidFill>
                <a:latin typeface="Georgia" pitchFamily="18"/>
              </a:rPr>
            </a:br>
            <a:r>
              <a:rPr lang="en-US" u="sng" dirty="0" smtClean="0">
                <a:solidFill>
                  <a:srgbClr val="000000"/>
                </a:solidFill>
                <a:latin typeface="Georgia" pitchFamily="18"/>
              </a:rPr>
              <a:t>P</a:t>
            </a:r>
            <a:r>
              <a:rPr lang="hr-HR" u="sng" dirty="0" smtClean="0">
                <a:solidFill>
                  <a:srgbClr val="000000"/>
                </a:solidFill>
                <a:latin typeface="Georgia" pitchFamily="18"/>
              </a:rPr>
              <a:t>raktične inhibicije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: 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ograničuju naše ponašanje (praktične posljedice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, 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izbjegavanje </a:t>
            </a:r>
            <a:r>
              <a:rPr lang="en-US" dirty="0" smtClean="0">
                <a:solidFill>
                  <a:srgbClr val="000000"/>
                </a:solidFill>
                <a:latin typeface="Georgia" pitchFamily="18"/>
              </a:rPr>
              <a:t>g</a:t>
            </a:r>
            <a:r>
              <a:rPr lang="hr-HR" dirty="0" smtClean="0">
                <a:solidFill>
                  <a:srgbClr val="000000"/>
                </a:solidFill>
                <a:latin typeface="Georgia" pitchFamily="18"/>
              </a:rPr>
              <a:t>ubitaka)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19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Zašto smo iritirani?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Povratna veza- način na koji drugima dajemo do znanja šta se dešava, služi za socijalizaciju</a:t>
            </a:r>
          </a:p>
          <a:p>
            <a:r>
              <a:rPr lang="hr-HR" dirty="0" smtClean="0"/>
              <a:t>Potpuno nepokazivanje ljutnje bilo bi zbunjujuće</a:t>
            </a:r>
          </a:p>
          <a:p>
            <a:r>
              <a:rPr lang="hr-HR" dirty="0" smtClean="0"/>
              <a:t>Idealno– daje osjećaj drugima da prestanu s onim što rade, ako je pretjerano ljudi budu preplašeni (slično kao ljubomora)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8957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Zaustavljanje ljutnje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Analogija sa semaforom</a:t>
            </a:r>
          </a:p>
          <a:p>
            <a:r>
              <a:rPr lang="hr-HR" dirty="0" smtClean="0"/>
              <a:t>Potrebno je naučiti prepoznati crveno svijetlo, kada osjetimo navalu bijesa treba se potpuno zaustaviti, kada ljutnja prođe (zeleno svjetlo) odlučiti koja je najbolja opcija u datoj situaciji</a:t>
            </a:r>
          </a:p>
          <a:p>
            <a:pPr marL="109728" indent="0">
              <a:buNone/>
            </a:pPr>
            <a:r>
              <a:rPr lang="hr-HR" i="1" dirty="0" smtClean="0"/>
              <a:t>Primjer: Dijete razbija vazu</a:t>
            </a:r>
          </a:p>
          <a:p>
            <a:pPr marL="109728" indent="0">
              <a:buNone/>
            </a:pPr>
            <a:r>
              <a:rPr lang="hr-HR" dirty="0" smtClean="0"/>
              <a:t>Crveno svjetlo: majka raspoznaje navalu bijesa</a:t>
            </a:r>
          </a:p>
          <a:p>
            <a:pPr marL="109728" indent="0">
              <a:buNone/>
            </a:pPr>
            <a:r>
              <a:rPr lang="hr-HR" dirty="0" smtClean="0"/>
              <a:t>Stop: sa nižom razinom ljutnje odlučuje o najboljem odgovoru</a:t>
            </a:r>
          </a:p>
          <a:p>
            <a:pPr marL="109728" indent="0">
              <a:buNone/>
            </a:pPr>
            <a:r>
              <a:rPr lang="hr-HR" dirty="0" smtClean="0"/>
              <a:t>Zeleno svijetlo: budi dobar dečko, uzmi četku, pometi i baci u kantu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794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Ljutnja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Ljutnja je normalna i zdrava ljudska emocija, problem se javlja kada je ona preintenzivna, učestala, predugo traje, destruktivna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Iritabilnost – implicira neopravdanu reakciju, osoba je drska i mrzovoljna kada ne bi trebala biti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233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Tehnika semafora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Tehnika semafora je snažna, ali bitno je naglasiti, ponekad crveno ostaje kratko vrijeme, dok ponekad može potrajati satima, čak i danima</a:t>
            </a:r>
          </a:p>
          <a:p>
            <a:r>
              <a:rPr lang="hr-HR" dirty="0" smtClean="0"/>
              <a:t>Nadalje, ne dobijemo uvijek ono što želimo</a:t>
            </a:r>
          </a:p>
          <a:p>
            <a:r>
              <a:rPr lang="hr-HR" dirty="0" smtClean="0"/>
              <a:t>Kako tehniku usavršavamo, bolje se suočavamo s novim situacijama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834" y="790492"/>
            <a:ext cx="955115" cy="14352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949" y="835872"/>
            <a:ext cx="709246" cy="134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7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Odgovor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Ako je naš krajnji odgovor prikladan, nije toliko bitno koja su naša uvjerenja, kakvo nam je raspoloženje, koji je bio okidač, koliko smo bili ljuti......</a:t>
            </a:r>
          </a:p>
          <a:p>
            <a:r>
              <a:rPr lang="hr-HR" dirty="0" smtClean="0"/>
              <a:t>Drugi vide samo naš odgovor</a:t>
            </a:r>
          </a:p>
          <a:p>
            <a:r>
              <a:rPr lang="hr-HR" dirty="0" smtClean="0"/>
              <a:t>Tri ključne točke:</a:t>
            </a:r>
          </a:p>
          <a:p>
            <a:r>
              <a:rPr lang="hr-HR" i="1" dirty="0" smtClean="0"/>
              <a:t>Analogija sa semaforom </a:t>
            </a:r>
            <a:r>
              <a:rPr lang="hr-HR" dirty="0" smtClean="0"/>
              <a:t>(u ljutnji ne kažemo ili činimo ništa)</a:t>
            </a:r>
          </a:p>
        </p:txBody>
      </p:sp>
    </p:spTree>
    <p:extLst>
      <p:ext uri="{BB962C8B-B14F-4D97-AF65-F5344CB8AC3E}">
        <p14:creationId xmlns:p14="http://schemas.microsoft.com/office/powerpoint/2010/main" val="151615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</a:t>
            </a:r>
            <a:r>
              <a:rPr lang="hr-HR" dirty="0" smtClean="0"/>
              <a:t>dgovor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Modeliranje po </a:t>
            </a:r>
            <a:r>
              <a:rPr lang="hr-HR" i="1" dirty="0" smtClean="0"/>
              <a:t>primjeru </a:t>
            </a:r>
            <a:r>
              <a:rPr lang="hr-HR" dirty="0" smtClean="0"/>
              <a:t>– što bi on/ona napravio/la u ovoj situaciji, imamo predložak koji možemo oponašati (najbolje je naći nekoga istog spola, koji se teško naljuti, treba biti osoba koju voliš/diviš se, ne mora biti ideal)</a:t>
            </a:r>
          </a:p>
          <a:p>
            <a:r>
              <a:rPr lang="hr-HR" i="1" dirty="0" smtClean="0"/>
              <a:t>Pregled /sagledavanje– </a:t>
            </a:r>
            <a:r>
              <a:rPr lang="hr-HR" dirty="0" smtClean="0"/>
              <a:t>ponovno proživljujemo, učvršćujemo naučeno, </a:t>
            </a:r>
            <a:r>
              <a:rPr lang="hr-HR" dirty="0"/>
              <a:t>doživljavanje </a:t>
            </a:r>
            <a:r>
              <a:rPr lang="hr-HR" dirty="0" smtClean="0"/>
              <a:t>uspjeha (kognitivno uvježbavanje)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95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Raspoloženje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hr-HR" dirty="0" smtClean="0"/>
              <a:t>Ponekad se svi osjećamo iritabilno bez valjanog razloga</a:t>
            </a:r>
          </a:p>
          <a:p>
            <a:pPr marL="109728" indent="0">
              <a:buNone/>
            </a:pPr>
            <a:r>
              <a:rPr lang="hr-HR" dirty="0" smtClean="0"/>
              <a:t>Na naše raspoloženje utječe: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Rutina (ne mora biti dosada)- jelo, </a:t>
            </a:r>
            <a:r>
              <a:rPr lang="hr-HR" b="1" dirty="0" smtClean="0"/>
              <a:t>spavanje</a:t>
            </a:r>
          </a:p>
          <a:p>
            <a:pPr marL="109728" indent="0">
              <a:buNone/>
            </a:pPr>
            <a:r>
              <a:rPr lang="hr-HR" dirty="0" smtClean="0"/>
              <a:t>    cirkadijarni ritam</a:t>
            </a:r>
            <a:r>
              <a:rPr lang="hr-HR" b="1" dirty="0"/>
              <a:t> </a:t>
            </a:r>
            <a:r>
              <a:rPr lang="hr-HR" dirty="0" smtClean="0"/>
              <a:t>(</a:t>
            </a:r>
            <a:r>
              <a:rPr lang="hr-HR" b="1" dirty="0" smtClean="0"/>
              <a:t>„</a:t>
            </a:r>
            <a:r>
              <a:rPr lang="hr-HR" dirty="0" smtClean="0"/>
              <a:t>Jet-leg”-umor, iritabilnost)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Vježbanje– dovoljna je šetnja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Prehrana– nedosljedne informacije o uravnoteženoj ishrani, uzimati dovoljno tekućine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Konzumiranje alkohola, kofeina (3 šalice dnevno antidepresivni učinak), psihoaktivnih supstanci</a:t>
            </a:r>
            <a:endParaRPr lang="hr-HR" dirty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Bolest– depresija često povezana sa iritabilnošću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Stres– smanjiti, naučiti se nositi, iznaći drugo stajalište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Socijalni faktori</a:t>
            </a:r>
          </a:p>
          <a:p>
            <a:pPr marL="109728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67906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8100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447801"/>
            <a:ext cx="6400800" cy="4742942"/>
          </a:xfrm>
        </p:spPr>
      </p:pic>
    </p:spTree>
    <p:extLst>
      <p:ext uri="{BB962C8B-B14F-4D97-AF65-F5344CB8AC3E}">
        <p14:creationId xmlns:p14="http://schemas.microsoft.com/office/powerpoint/2010/main" val="333794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Što nas ljuti (okidači)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Iritansi (bezgraničan broj)</a:t>
            </a:r>
          </a:p>
          <a:p>
            <a:r>
              <a:rPr lang="hr-HR" dirty="0" smtClean="0"/>
              <a:t>Troškovi (financijski, vremenski, gubitak)</a:t>
            </a:r>
          </a:p>
          <a:p>
            <a:r>
              <a:rPr lang="hr-HR" dirty="0" smtClean="0"/>
              <a:t>Kršenje pravila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609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Model razumijevanja ljutnje i iritabilnosti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10" name="Rectangle 9"/>
          <p:cNvSpPr/>
          <p:nvPr/>
        </p:nvSpPr>
        <p:spPr>
          <a:xfrm>
            <a:off x="2971800" y="2133600"/>
            <a:ext cx="3048000" cy="4572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okidač</a:t>
            </a:r>
            <a:endParaRPr lang="hr-HR" sz="2400" dirty="0"/>
          </a:p>
        </p:txBody>
      </p:sp>
      <p:sp>
        <p:nvSpPr>
          <p:cNvPr id="11" name="Rectangle 10"/>
          <p:cNvSpPr/>
          <p:nvPr/>
        </p:nvSpPr>
        <p:spPr>
          <a:xfrm>
            <a:off x="2959210" y="2895600"/>
            <a:ext cx="3048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procjena</a:t>
            </a:r>
            <a:endParaRPr lang="hr-HR" sz="24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3657600"/>
            <a:ext cx="3048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/>
              <a:t>l</a:t>
            </a:r>
            <a:r>
              <a:rPr lang="hr-HR" sz="2400" dirty="0" smtClean="0"/>
              <a:t>jutnja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13" name="Rectangle 12"/>
          <p:cNvSpPr/>
          <p:nvPr/>
        </p:nvSpPr>
        <p:spPr>
          <a:xfrm>
            <a:off x="2971800" y="4572000"/>
            <a:ext cx="3048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inhibicija</a:t>
            </a:r>
            <a:endParaRPr lang="hr-HR" sz="2400" dirty="0"/>
          </a:p>
        </p:txBody>
      </p:sp>
      <p:sp>
        <p:nvSpPr>
          <p:cNvPr id="18" name="Rectangle 17"/>
          <p:cNvSpPr/>
          <p:nvPr/>
        </p:nvSpPr>
        <p:spPr>
          <a:xfrm>
            <a:off x="2971800" y="5257800"/>
            <a:ext cx="3048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odgovor</a:t>
            </a:r>
            <a:endParaRPr lang="hr-HR" sz="2400" dirty="0"/>
          </a:p>
        </p:txBody>
      </p:sp>
      <p:sp>
        <p:nvSpPr>
          <p:cNvPr id="20" name="Rectangle 19"/>
          <p:cNvSpPr/>
          <p:nvPr/>
        </p:nvSpPr>
        <p:spPr>
          <a:xfrm>
            <a:off x="609600" y="2133600"/>
            <a:ext cx="1981200" cy="365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r>
              <a:rPr lang="hr-HR" sz="2000" dirty="0" smtClean="0"/>
              <a:t>Vjerovanja</a:t>
            </a:r>
          </a:p>
          <a:p>
            <a:endParaRPr lang="hr-HR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O sebi i drugim ljudima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Ljutnji i njezinoj ekspresiji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Inhibicijama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Opravdani odgovor</a:t>
            </a:r>
          </a:p>
          <a:p>
            <a:pPr algn="ctr"/>
            <a:endParaRPr lang="hr-HR" dirty="0"/>
          </a:p>
        </p:txBody>
      </p:sp>
      <p:sp>
        <p:nvSpPr>
          <p:cNvPr id="21" name="Rectangle 20"/>
          <p:cNvSpPr/>
          <p:nvPr/>
        </p:nvSpPr>
        <p:spPr>
          <a:xfrm>
            <a:off x="6324600" y="2133600"/>
            <a:ext cx="22098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Raspoloženje</a:t>
            </a:r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r>
              <a:rPr lang="hr-HR" sz="2000" dirty="0" smtClean="0"/>
              <a:t>Raspoloženje</a:t>
            </a:r>
            <a:endParaRPr lang="hr-HR" sz="2000" dirty="0"/>
          </a:p>
          <a:p>
            <a:endParaRPr lang="hr-HR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Zdravlje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Cirkadijarni ritam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Vježba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Prehrana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Alkohol, kofein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Kvaliteta spavanja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Stres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2000" dirty="0" smtClean="0"/>
              <a:t>Socijalni faktor</a:t>
            </a:r>
            <a:r>
              <a:rPr lang="hr-HR" dirty="0" smtClean="0"/>
              <a:t>i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hr-HR" dirty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667000" y="2362200"/>
            <a:ext cx="2922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67000" y="3124200"/>
            <a:ext cx="2922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667000" y="3962400"/>
            <a:ext cx="2922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667000" y="4800600"/>
            <a:ext cx="2922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1"/>
          </p:cNvCxnSpPr>
          <p:nvPr/>
        </p:nvCxnSpPr>
        <p:spPr>
          <a:xfrm>
            <a:off x="2667000" y="55245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3434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343400" y="3352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343400" y="3352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343400" y="4191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343400" y="50292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0" idx="3"/>
          </p:cNvCxnSpPr>
          <p:nvPr/>
        </p:nvCxnSpPr>
        <p:spPr>
          <a:xfrm flipH="1">
            <a:off x="6019800" y="2362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019800" y="3124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2" idx="3"/>
          </p:cNvCxnSpPr>
          <p:nvPr/>
        </p:nvCxnSpPr>
        <p:spPr>
          <a:xfrm flipH="1">
            <a:off x="6019800" y="39243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3" idx="3"/>
          </p:cNvCxnSpPr>
          <p:nvPr/>
        </p:nvCxnSpPr>
        <p:spPr>
          <a:xfrm flipH="1">
            <a:off x="6019800" y="4800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18" idx="3"/>
          </p:cNvCxnSpPr>
          <p:nvPr/>
        </p:nvCxnSpPr>
        <p:spPr>
          <a:xfrm flipH="1">
            <a:off x="6019800" y="55245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950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Rješavanje problema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5334000"/>
          </a:xfrm>
        </p:spPr>
        <p:txBody>
          <a:bodyPr>
            <a:normAutofit/>
          </a:bodyPr>
          <a:lstStyle/>
          <a:p>
            <a:r>
              <a:rPr lang="hr-HR" dirty="0" smtClean="0"/>
              <a:t>Utvrditi okidač ljutnje i iritiranosti</a:t>
            </a:r>
          </a:p>
          <a:p>
            <a:r>
              <a:rPr lang="hr-HR" dirty="0" smtClean="0"/>
              <a:t>Vođenje dnevnika (popunjavanje poslije incidenta, stjecanje uvida)</a:t>
            </a:r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Sastaviti listu okidača (ponekad zamjenjujemo sa procjenom) i pokušati ih ukloniti</a:t>
            </a:r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68807933"/>
              </p:ext>
            </p:extLst>
          </p:nvPr>
        </p:nvGraphicFramePr>
        <p:xfrm>
          <a:off x="838200" y="2743200"/>
          <a:ext cx="60960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13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Zašto se ljutim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Zbog procjene (a ne samog okidača)</a:t>
            </a:r>
          </a:p>
          <a:p>
            <a:r>
              <a:rPr lang="hr-HR" dirty="0" smtClean="0"/>
              <a:t>Najučestalije pogreške: 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Selektivna percepcija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Čitanje misli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Katastrofiziranje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Emocionalno zaključivanje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Pretjerana generalizacija</a:t>
            </a:r>
          </a:p>
          <a:p>
            <a:pPr>
              <a:buFont typeface="Wingdings" pitchFamily="2" charset="2"/>
              <a:buChar char="ü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646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5791199"/>
          </a:xfrm>
        </p:spPr>
        <p:txBody>
          <a:bodyPr>
            <a:normAutofit/>
          </a:bodyPr>
          <a:lstStyle/>
          <a:p>
            <a:r>
              <a:rPr lang="hr-HR" dirty="0" smtClean="0"/>
              <a:t>Okidač: Čovjek ulazi u kafić gdje Marko sjedi s prijateljima i ostavlja otvorena vrata (četvero prije njega su to već napravila)</a:t>
            </a:r>
          </a:p>
          <a:p>
            <a:r>
              <a:rPr lang="hr-HR" dirty="0" smtClean="0"/>
              <a:t>Procjena: njih jednostavno nije briga za nikoga</a:t>
            </a:r>
            <a:endParaRPr lang="hr-HR" dirty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endParaRPr lang="hr-HR" dirty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endParaRPr lang="hr-HR" dirty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r>
              <a:rPr lang="hr-HR" dirty="0" smtClean="0"/>
              <a:t>Pogreška: čitanje misli, emocionalno zaključivanje, pretjerana generalizacija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80696"/>
            <a:ext cx="3200400" cy="240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680696"/>
            <a:ext cx="4138654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0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r>
              <a:rPr lang="hr-HR" dirty="0" smtClean="0"/>
              <a:t>Dnevnik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hr-HR" u="sng" dirty="0" smtClean="0"/>
              <a:t>Okidač:</a:t>
            </a:r>
            <a:r>
              <a:rPr lang="hr-HR" dirty="0" smtClean="0"/>
              <a:t> (opišite kako bi kamera snimila događaj, ne uključiti misao ili reakciju)</a:t>
            </a:r>
          </a:p>
          <a:p>
            <a:r>
              <a:rPr lang="hr-HR" u="sng" dirty="0" smtClean="0"/>
              <a:t>Procjena</a:t>
            </a:r>
            <a:r>
              <a:rPr lang="hr-HR" dirty="0" smtClean="0"/>
              <a:t>: misli koje su vam prolazile</a:t>
            </a:r>
          </a:p>
          <a:p>
            <a:r>
              <a:rPr lang="hr-HR" sz="2000" dirty="0" smtClean="0"/>
              <a:t>Ljutnja</a:t>
            </a:r>
          </a:p>
          <a:p>
            <a:r>
              <a:rPr lang="hr-HR" sz="2000" dirty="0" smtClean="0"/>
              <a:t>Inhibicija</a:t>
            </a:r>
          </a:p>
          <a:p>
            <a:r>
              <a:rPr lang="hr-HR" u="sng" dirty="0" smtClean="0"/>
              <a:t>Odgovor</a:t>
            </a:r>
            <a:r>
              <a:rPr lang="hr-HR" dirty="0" smtClean="0"/>
              <a:t>: što bi kamera čula i vidjela</a:t>
            </a:r>
          </a:p>
          <a:p>
            <a:r>
              <a:rPr lang="hr-HR" u="sng" dirty="0" smtClean="0"/>
              <a:t>Bolja procjena</a:t>
            </a:r>
            <a:r>
              <a:rPr lang="hr-HR" dirty="0" smtClean="0"/>
              <a:t>: kako još možemo procijeniti situaciju, koje pogreške radimo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Tehnika sveznajućeg prijatelja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Ponovna procjena situacije (fokus na pozitivno)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Analiza prednosti i nedostataka</a:t>
            </a:r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hr-HR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1905000" y="3124200"/>
            <a:ext cx="1295400" cy="6858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974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Trajne promjene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RCR tehnika (Review, Cement, Record)</a:t>
            </a:r>
          </a:p>
          <a:p>
            <a:r>
              <a:rPr lang="vi-VN" dirty="0" smtClean="0"/>
              <a:t>Pregled</a:t>
            </a:r>
            <a:r>
              <a:rPr lang="hr-HR" dirty="0" smtClean="0"/>
              <a:t> događaja- prolaženje kroz 4 stupnja analize (pogreška, sveznajući prijatelj, ponovna procjena, prednosti/nedostaci), moguće u imaginaciji</a:t>
            </a:r>
          </a:p>
          <a:p>
            <a:r>
              <a:rPr lang="hr-HR" dirty="0" smtClean="0"/>
              <a:t>Cementiranje– provesti u djelo onu opciju koja je odlučena u fazi pregleda, misli i ponašanje su ključna kombinacija KBT pristupa</a:t>
            </a:r>
          </a:p>
          <a:p>
            <a:r>
              <a:rPr lang="hr-HR" dirty="0" smtClean="0"/>
              <a:t>Bilježenje– trud dolazi na naplatu, iznijeti kratki iskaz događaja, novu procjenu i reakciju, viđenje napretka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5928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743</TotalTime>
  <Words>1053</Words>
  <Application>Microsoft Office PowerPoint</Application>
  <PresentationFormat>On-screen Show (4:3)</PresentationFormat>
  <Paragraphs>182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Urban</vt:lpstr>
      <vt:lpstr>Bihevioralno-kognitivne intervencije za kontrolu ljutnje</vt:lpstr>
      <vt:lpstr>Ljutnja</vt:lpstr>
      <vt:lpstr>Što nas ljuti (okidači) </vt:lpstr>
      <vt:lpstr>Model razumijevanja ljutnje i iritabilnosti</vt:lpstr>
      <vt:lpstr>Rješavanje problema</vt:lpstr>
      <vt:lpstr>Zašto se ljutim</vt:lpstr>
      <vt:lpstr>PowerPoint Presentation</vt:lpstr>
      <vt:lpstr>Dnevnik</vt:lpstr>
      <vt:lpstr>Trajne promjene</vt:lpstr>
      <vt:lpstr>Zašto se ljutim - vjerovanja</vt:lpstr>
      <vt:lpstr>Vjerovanja</vt:lpstr>
      <vt:lpstr>Primjer</vt:lpstr>
      <vt:lpstr>Razvijanje novih/adaptivnijih vjerovanja</vt:lpstr>
      <vt:lpstr>PowerPoint Presentation</vt:lpstr>
      <vt:lpstr>Ljutnja-bitne karakteristike</vt:lpstr>
      <vt:lpstr>Inhibicije</vt:lpstr>
      <vt:lpstr>Inhibicije</vt:lpstr>
      <vt:lpstr>Zašto smo iritirani?</vt:lpstr>
      <vt:lpstr>Zaustavljanje ljutnje</vt:lpstr>
      <vt:lpstr>Tehnika semafora</vt:lpstr>
      <vt:lpstr>Odgovor</vt:lpstr>
      <vt:lpstr>Odgovor</vt:lpstr>
      <vt:lpstr>Raspoloženje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Bihevioralno-kognitivne intervencije za kontrolu ljutnje</dc:title>
  <dc:creator>cico</dc:creator>
  <cp:lastModifiedBy>HUBIKOT</cp:lastModifiedBy>
  <cp:revision>79</cp:revision>
  <cp:lastPrinted>2016-03-11T13:28:38Z</cp:lastPrinted>
  <dcterms:created xsi:type="dcterms:W3CDTF">2006-08-16T00:00:00Z</dcterms:created>
  <dcterms:modified xsi:type="dcterms:W3CDTF">2016-03-11T13:29:09Z</dcterms:modified>
</cp:coreProperties>
</file>