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85" r:id="rId3"/>
    <p:sldId id="257" r:id="rId4"/>
    <p:sldId id="258" r:id="rId5"/>
    <p:sldId id="259" r:id="rId6"/>
    <p:sldId id="260" r:id="rId7"/>
    <p:sldId id="286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7" r:id="rId33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8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19.11.2016.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1BC713-A9E0-49EE-9B52-A43A3D8091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7818288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19.11.2016.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F1C344-51D2-49AA-8C4B-2083E826E04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596337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F1C344-51D2-49AA-8C4B-2083E826E047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19.11.2016.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8741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2"/>
          <p:cNvSpPr/>
          <p:nvPr/>
        </p:nvSpPr>
        <p:spPr>
          <a:xfrm flipV="1">
            <a:off x="5410184" y="3810003"/>
            <a:ext cx="3733815" cy="91083"/>
          </a:xfrm>
          <a:prstGeom prst="rect">
            <a:avLst/>
          </a:prstGeom>
          <a:solidFill>
            <a:srgbClr val="43808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3" name="Rectangle 23"/>
          <p:cNvSpPr/>
          <p:nvPr/>
        </p:nvSpPr>
        <p:spPr>
          <a:xfrm flipV="1">
            <a:off x="5410203" y="3897008"/>
            <a:ext cx="3733796" cy="192024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4" name="Rectangle 24"/>
          <p:cNvSpPr/>
          <p:nvPr/>
        </p:nvSpPr>
        <p:spPr>
          <a:xfrm flipV="1">
            <a:off x="5410203" y="4115165"/>
            <a:ext cx="3733796" cy="9144"/>
          </a:xfrm>
          <a:prstGeom prst="rect">
            <a:avLst/>
          </a:prstGeom>
          <a:solidFill>
            <a:srgbClr val="438086">
              <a:alpha val="65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5" name="Rectangle 25"/>
          <p:cNvSpPr/>
          <p:nvPr/>
        </p:nvSpPr>
        <p:spPr>
          <a:xfrm flipV="1">
            <a:off x="5410203" y="4164406"/>
            <a:ext cx="1965960" cy="18288"/>
          </a:xfrm>
          <a:prstGeom prst="rect">
            <a:avLst/>
          </a:prstGeom>
          <a:solidFill>
            <a:srgbClr val="438086">
              <a:alpha val="6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6" name="Rectangle 26"/>
          <p:cNvSpPr/>
          <p:nvPr/>
        </p:nvSpPr>
        <p:spPr>
          <a:xfrm flipV="1">
            <a:off x="5410203" y="4199574"/>
            <a:ext cx="1965960" cy="9144"/>
          </a:xfrm>
          <a:prstGeom prst="rect">
            <a:avLst/>
          </a:prstGeom>
          <a:solidFill>
            <a:srgbClr val="438086">
              <a:alpha val="65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7" name="Rounded Rectangle 29"/>
          <p:cNvSpPr/>
          <p:nvPr/>
        </p:nvSpPr>
        <p:spPr>
          <a:xfrm>
            <a:off x="5410203" y="3962396"/>
            <a:ext cx="3063239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8" name="Rounded Rectangle 30"/>
          <p:cNvSpPr/>
          <p:nvPr/>
        </p:nvSpPr>
        <p:spPr>
          <a:xfrm>
            <a:off x="7376510" y="4060987"/>
            <a:ext cx="1600200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9" name="Rectangle 6"/>
          <p:cNvSpPr/>
          <p:nvPr/>
        </p:nvSpPr>
        <p:spPr>
          <a:xfrm>
            <a:off x="0" y="3649663"/>
            <a:ext cx="9144000" cy="244172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3675531"/>
            <a:ext cx="9144000" cy="140680"/>
          </a:xfrm>
          <a:prstGeom prst="rect">
            <a:avLst/>
          </a:prstGeom>
          <a:solidFill>
            <a:srgbClr val="43808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1" name="Rectangle 10"/>
          <p:cNvSpPr/>
          <p:nvPr/>
        </p:nvSpPr>
        <p:spPr>
          <a:xfrm flipV="1">
            <a:off x="6414049" y="3643088"/>
            <a:ext cx="2729950" cy="248433"/>
          </a:xfrm>
          <a:prstGeom prst="rect">
            <a:avLst/>
          </a:prstGeom>
          <a:solidFill>
            <a:srgbClr val="43808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2" name="Rectangle 18"/>
          <p:cNvSpPr/>
          <p:nvPr/>
        </p:nvSpPr>
        <p:spPr>
          <a:xfrm>
            <a:off x="0" y="0"/>
            <a:ext cx="9144000" cy="3701701"/>
          </a:xfrm>
          <a:prstGeom prst="rect">
            <a:avLst/>
          </a:prstGeom>
          <a:solidFill>
            <a:srgbClr val="42445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3" name="Title 7"/>
          <p:cNvSpPr txBox="1">
            <a:spLocks noGrp="1"/>
          </p:cNvSpPr>
          <p:nvPr>
            <p:ph type="ctrTitle"/>
          </p:nvPr>
        </p:nvSpPr>
        <p:spPr>
          <a:xfrm>
            <a:off x="457200" y="2401891"/>
            <a:ext cx="8458200" cy="1470026"/>
          </a:xfrm>
        </p:spPr>
        <p:txBody>
          <a:bodyPr anchor="b"/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4" name="Subtitle 8"/>
          <p:cNvSpPr txBox="1">
            <a:spLocks noGrp="1"/>
          </p:cNvSpPr>
          <p:nvPr>
            <p:ph type="subTitle" idx="1"/>
          </p:nvPr>
        </p:nvSpPr>
        <p:spPr>
          <a:xfrm>
            <a:off x="457200" y="3899934"/>
            <a:ext cx="4953003" cy="1752603"/>
          </a:xfrm>
        </p:spPr>
        <p:txBody>
          <a:bodyPr/>
          <a:lstStyle>
            <a:lvl1pPr marL="64008" indent="0">
              <a:buNone/>
              <a:defRPr sz="2400">
                <a:solidFill>
                  <a:srgbClr val="424456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 txBox="1">
            <a:spLocks noGrp="1"/>
          </p:cNvSpPr>
          <p:nvPr>
            <p:ph type="dt" sz="half" idx="7"/>
          </p:nvPr>
        </p:nvSpPr>
        <p:spPr>
          <a:xfrm>
            <a:off x="6705596" y="4206240"/>
            <a:ext cx="960120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6631DEFC-BECF-411C-89C8-4CD68E872D0D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16" name="Footer Placeholder 16"/>
          <p:cNvSpPr txBox="1">
            <a:spLocks noGrp="1"/>
          </p:cNvSpPr>
          <p:nvPr>
            <p:ph type="ftr" sz="quarter" idx="9"/>
          </p:nvPr>
        </p:nvSpPr>
        <p:spPr>
          <a:xfrm>
            <a:off x="5410203" y="4205289"/>
            <a:ext cx="1295403" cy="457200"/>
          </a:xfrm>
        </p:spPr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17" name="Slide Number Placeholder 28"/>
          <p:cNvSpPr txBox="1">
            <a:spLocks noGrp="1"/>
          </p:cNvSpPr>
          <p:nvPr>
            <p:ph type="sldNum" sz="quarter" idx="8"/>
          </p:nvPr>
        </p:nvSpPr>
        <p:spPr>
          <a:xfrm>
            <a:off x="8320089" y="1133"/>
            <a:ext cx="747714" cy="365760"/>
          </a:xfrm>
        </p:spPr>
        <p:txBody>
          <a:bodyPr/>
          <a:lstStyle>
            <a:lvl1pPr>
              <a:defRPr/>
            </a:lvl1pPr>
          </a:lstStyle>
          <a:p>
            <a:pPr lvl="0"/>
            <a:fld id="{370D2BEE-60F6-4CCE-AB0B-5CBB059AAD3F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6532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190EB9-049B-4B55-9810-CB71E721ADA0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9267C7-FB89-44A0-89BA-22846E3A1A2C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0326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781803" y="1143000"/>
            <a:ext cx="1904996" cy="5486400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396" cy="5486400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168A63-A586-4BA6-9584-5F51B8283F79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864A87-DC34-407C-8DEB-861B6B640A4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652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44C2E9-2DBC-47FF-92FF-111639E29010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D41361-1C4B-4628-8EDD-EB4F9EF45EC6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7954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1981203"/>
            <a:ext cx="7772400" cy="1362071"/>
          </a:xfrm>
        </p:spPr>
        <p:txBody>
          <a:bodyPr anchor="b"/>
          <a:lstStyle>
            <a:lvl1pPr>
              <a:defRPr sz="4300" b="1">
                <a:solidFill>
                  <a:srgbClr val="FFFFFF"/>
                </a:solidFill>
                <a:effectLst>
                  <a:outerShdw dist="38103" dir="5400000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3367085"/>
            <a:ext cx="7772400" cy="1509710"/>
          </a:xfrm>
        </p:spPr>
        <p:txBody>
          <a:bodyPr/>
          <a:lstStyle>
            <a:lvl1pPr marL="45720" indent="0">
              <a:buNone/>
              <a:defRPr sz="2100">
                <a:solidFill>
                  <a:srgbClr val="424456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250235A-3E0D-4DBE-8B81-3D91E0F3EB25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245607-858B-420F-863C-D3676964E4E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701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249424"/>
            <a:ext cx="4038603" cy="4525959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2249424"/>
            <a:ext cx="4038603" cy="4525959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36EB07A-C50E-43D1-989D-FD368E13A9EC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EAD4351-B70B-4884-8A77-4A476CA9AA1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8129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381003" y="1143000"/>
            <a:ext cx="8382003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381003" y="2244970"/>
            <a:ext cx="4041648" cy="457200"/>
          </a:xfrm>
          <a:solidFill>
            <a:srgbClr val="328E97">
              <a:alpha val="25000"/>
            </a:srgbClr>
          </a:solidFill>
          <a:ln w="12701">
            <a:solidFill>
              <a:srgbClr val="438086"/>
            </a:solidFill>
            <a:prstDash val="solid"/>
          </a:ln>
        </p:spPr>
        <p:txBody>
          <a:bodyPr anchor="ctr"/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3"/>
          </p:nvPr>
        </p:nvSpPr>
        <p:spPr>
          <a:xfrm>
            <a:off x="4721220" y="2244970"/>
            <a:ext cx="4041776" cy="457200"/>
          </a:xfrm>
          <a:solidFill>
            <a:srgbClr val="328E97">
              <a:alpha val="25000"/>
            </a:srgbClr>
          </a:solidFill>
          <a:ln w="12701">
            <a:solidFill>
              <a:srgbClr val="438086"/>
            </a:solidFill>
            <a:prstDash val="solid"/>
          </a:ln>
        </p:spPr>
        <p:txBody>
          <a:bodyPr anchor="ctr"/>
          <a:lstStyle>
            <a:lvl1pPr marL="45720" indent="0">
              <a:buNone/>
              <a:defRPr sz="1900" b="1">
                <a:solidFill>
                  <a:srgbClr val="3F3F3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 txBox="1">
            <a:spLocks noGrp="1"/>
          </p:cNvSpPr>
          <p:nvPr>
            <p:ph idx="2"/>
          </p:nvPr>
        </p:nvSpPr>
        <p:spPr>
          <a:xfrm>
            <a:off x="381003" y="2708516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718303" y="2708516"/>
            <a:ext cx="4041776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5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29BB19-7DA0-40C5-8DE0-C791435E7C34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8" name="Slide Number Placeholder 2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6E985C-8D17-4E66-AA58-A7859CF5C40A}" type="slidenum">
              <a:t>‹#›</a:t>
            </a:fld>
            <a:endParaRPr lang="hr-HR"/>
          </a:p>
        </p:txBody>
      </p:sp>
      <p:sp>
        <p:nvSpPr>
          <p:cNvPr id="9" name="Footer Placeholder 2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5828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>
          <a:xfrm>
            <a:off x="6583680" y="612648"/>
            <a:ext cx="957267" cy="457200"/>
          </a:xfrm>
        </p:spPr>
        <p:txBody>
          <a:bodyPr/>
          <a:lstStyle>
            <a:lvl1pPr>
              <a:defRPr/>
            </a:lvl1pPr>
          </a:lstStyle>
          <a:p>
            <a:pPr lvl="0"/>
            <a:fld id="{0F7F9A40-26F2-41BD-9593-6873D5E88B5D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87CDBED-1C16-406A-B1B9-BAB054BC8046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1893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DD8BF0-9BCC-41C1-B0D5-456A8473A8C6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65383E-E588-4E47-A2FF-21DAF0DAD7E1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5976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353491" y="1101970"/>
            <a:ext cx="3383280" cy="877824"/>
          </a:xfrm>
        </p:spPr>
        <p:txBody>
          <a:bodyPr anchor="b"/>
          <a:lstStyle>
            <a:lvl1pPr>
              <a:defRPr sz="1800" b="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2"/>
          </p:nvPr>
        </p:nvSpPr>
        <p:spPr>
          <a:xfrm>
            <a:off x="5353491" y="2010729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52403" y="776289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 sz="2000"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11E04E-A2AC-4466-8E26-940A0EA77B25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E1A91D-E2AF-4C90-800A-56F195E91E7E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92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440433" y="1109158"/>
            <a:ext cx="586807" cy="4681636"/>
          </a:xfrm>
        </p:spPr>
        <p:txBody>
          <a:bodyPr lIns="45720" tIns="0" rIns="45720" anchor="t" anchorCtr="1"/>
          <a:lstStyle>
            <a:lvl1pPr algn="ctr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4">
            <a:solidFill>
              <a:srgbClr val="FFFFFF"/>
            </a:solidFill>
            <a:prstDash val="solid"/>
            <a:miter/>
          </a:ln>
          <a:effectLst>
            <a:outerShdw dist="31754" dir="4800117" algn="tl">
              <a:srgbClr val="000000">
                <a:alpha val="25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6088440" y="3274310"/>
            <a:ext cx="2590796" cy="2516492"/>
          </a:xfrm>
        </p:spPr>
        <p:txBody>
          <a:bodyPr lIns="0" tIns="0" rIns="45720"/>
          <a:lstStyle>
            <a:lvl1pPr marL="0" indent="0">
              <a:spcBef>
                <a:spcPts val="0"/>
              </a:spcBef>
              <a:buNone/>
              <a:defRPr sz="13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A61297-0E1F-4FE2-AD83-86A9E71B5A3B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hr-HR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907F2F-38F7-456C-A524-2ABCB111AEBB}" type="slidenum"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9990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7"/>
          <p:cNvSpPr/>
          <p:nvPr/>
        </p:nvSpPr>
        <p:spPr>
          <a:xfrm>
            <a:off x="0" y="366820"/>
            <a:ext cx="9144000" cy="84408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3" name="Rectangle 28"/>
          <p:cNvSpPr/>
          <p:nvPr/>
        </p:nvSpPr>
        <p:spPr>
          <a:xfrm>
            <a:off x="0" y="0"/>
            <a:ext cx="9144000" cy="310667"/>
          </a:xfrm>
          <a:prstGeom prst="rect">
            <a:avLst/>
          </a:prstGeom>
          <a:solidFill>
            <a:srgbClr val="42445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4" name="Rectangle 29"/>
          <p:cNvSpPr/>
          <p:nvPr/>
        </p:nvSpPr>
        <p:spPr>
          <a:xfrm>
            <a:off x="0" y="308271"/>
            <a:ext cx="9144000" cy="91440"/>
          </a:xfrm>
          <a:prstGeom prst="rect">
            <a:avLst/>
          </a:prstGeom>
          <a:solidFill>
            <a:srgbClr val="43808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5" name="Rectangle 30"/>
          <p:cNvSpPr/>
          <p:nvPr/>
        </p:nvSpPr>
        <p:spPr>
          <a:xfrm flipV="1">
            <a:off x="5410184" y="360246"/>
            <a:ext cx="3733815" cy="91083"/>
          </a:xfrm>
          <a:prstGeom prst="rect">
            <a:avLst/>
          </a:prstGeom>
          <a:solidFill>
            <a:srgbClr val="438086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6" name="Rectangle 31"/>
          <p:cNvSpPr/>
          <p:nvPr/>
        </p:nvSpPr>
        <p:spPr>
          <a:xfrm flipV="1">
            <a:off x="5410203" y="440109"/>
            <a:ext cx="3733796" cy="180036"/>
          </a:xfrm>
          <a:prstGeom prst="rect">
            <a:avLst/>
          </a:prstGeom>
          <a:solidFill>
            <a:srgbClr val="438086">
              <a:alpha val="5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7" name="Rounded Rectangle 32"/>
          <p:cNvSpPr/>
          <p:nvPr/>
        </p:nvSpPr>
        <p:spPr>
          <a:xfrm>
            <a:off x="5407340" y="497506"/>
            <a:ext cx="3063239" cy="27432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8" name="Rounded Rectangle 33"/>
          <p:cNvSpPr/>
          <p:nvPr/>
        </p:nvSpPr>
        <p:spPr>
          <a:xfrm>
            <a:off x="7373648" y="588946"/>
            <a:ext cx="1600200" cy="36576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w"/>
              <a:gd name="f4" fmla="val h"/>
              <a:gd name="f5" fmla="val ss"/>
              <a:gd name="f6" fmla="val 0"/>
              <a:gd name="f7" fmla="*/ 5419351 1 1725033"/>
              <a:gd name="f8" fmla="val 45"/>
              <a:gd name="f9" fmla="val 3600"/>
              <a:gd name="f10" fmla="abs f3"/>
              <a:gd name="f11" fmla="abs f4"/>
              <a:gd name="f12" fmla="abs f5"/>
              <a:gd name="f13" fmla="*/ f7 1 180"/>
              <a:gd name="f14" fmla="+- 0 0 f1"/>
              <a:gd name="f15" fmla="+- f6 f9 0"/>
              <a:gd name="f16" fmla="?: f10 f3 1"/>
              <a:gd name="f17" fmla="?: f11 f4 1"/>
              <a:gd name="f18" fmla="?: f12 f5 1"/>
              <a:gd name="f19" fmla="*/ f8 f13 1"/>
              <a:gd name="f20" fmla="+- f6 0 f15"/>
              <a:gd name="f21" fmla="+- f15 0 f6"/>
              <a:gd name="f22" fmla="*/ f16 1 21600"/>
              <a:gd name="f23" fmla="*/ f17 1 21600"/>
              <a:gd name="f24" fmla="*/ 21600 f16 1"/>
              <a:gd name="f25" fmla="*/ 21600 f17 1"/>
              <a:gd name="f26" fmla="+- 0 0 f19"/>
              <a:gd name="f27" fmla="abs f20"/>
              <a:gd name="f28" fmla="abs f21"/>
              <a:gd name="f29" fmla="?: f20 f14 f1"/>
              <a:gd name="f30" fmla="?: f20 f1 f14"/>
              <a:gd name="f31" fmla="?: f20 f2 f1"/>
              <a:gd name="f32" fmla="?: f20 f1 f2"/>
              <a:gd name="f33" fmla="?: f21 f14 f1"/>
              <a:gd name="f34" fmla="?: f21 f1 f14"/>
              <a:gd name="f35" fmla="?: f20 0 f0"/>
              <a:gd name="f36" fmla="?: f20 f0 0"/>
              <a:gd name="f37" fmla="min f23 f22"/>
              <a:gd name="f38" fmla="*/ f24 1 f18"/>
              <a:gd name="f39" fmla="*/ f25 1 f18"/>
              <a:gd name="f40" fmla="*/ f26 f0 1"/>
              <a:gd name="f41" fmla="?: f20 f32 f31"/>
              <a:gd name="f42" fmla="?: f20 f31 f32"/>
              <a:gd name="f43" fmla="?: f21 f30 f29"/>
              <a:gd name="f44" fmla="val f38"/>
              <a:gd name="f45" fmla="val f39"/>
              <a:gd name="f46" fmla="*/ f40 1 f7"/>
              <a:gd name="f47" fmla="?: f21 f42 f41"/>
              <a:gd name="f48" fmla="*/ f15 f37 1"/>
              <a:gd name="f49" fmla="*/ f6 f37 1"/>
              <a:gd name="f50" fmla="*/ f27 f37 1"/>
              <a:gd name="f51" fmla="*/ f28 f37 1"/>
              <a:gd name="f52" fmla="+- f45 0 f9"/>
              <a:gd name="f53" fmla="+- f44 0 f9"/>
              <a:gd name="f54" fmla="+- f46 0 f1"/>
              <a:gd name="f55" fmla="*/ f45 f37 1"/>
              <a:gd name="f56" fmla="*/ f44 f37 1"/>
              <a:gd name="f57" fmla="+- f45 0 f52"/>
              <a:gd name="f58" fmla="+- f44 0 f53"/>
              <a:gd name="f59" fmla="+- f52 0 f45"/>
              <a:gd name="f60" fmla="+- f53 0 f44"/>
              <a:gd name="f61" fmla="+- f54 f1 0"/>
              <a:gd name="f62" fmla="*/ f52 f37 1"/>
              <a:gd name="f63" fmla="*/ f53 f37 1"/>
              <a:gd name="f64" fmla="abs f57"/>
              <a:gd name="f65" fmla="?: f57 0 f0"/>
              <a:gd name="f66" fmla="?: f57 f0 0"/>
              <a:gd name="f67" fmla="?: f57 f33 f34"/>
              <a:gd name="f68" fmla="abs f58"/>
              <a:gd name="f69" fmla="abs f59"/>
              <a:gd name="f70" fmla="?: f58 f14 f1"/>
              <a:gd name="f71" fmla="?: f58 f1 f14"/>
              <a:gd name="f72" fmla="?: f58 f2 f1"/>
              <a:gd name="f73" fmla="?: f58 f1 f2"/>
              <a:gd name="f74" fmla="abs f60"/>
              <a:gd name="f75" fmla="?: f60 f14 f1"/>
              <a:gd name="f76" fmla="?: f60 f1 f14"/>
              <a:gd name="f77" fmla="?: f60 f36 f35"/>
              <a:gd name="f78" fmla="?: f60 f35 f36"/>
              <a:gd name="f79" fmla="*/ f61 f7 1"/>
              <a:gd name="f80" fmla="?: f21 f66 f65"/>
              <a:gd name="f81" fmla="?: f21 f65 f66"/>
              <a:gd name="f82" fmla="?: f58 f73 f72"/>
              <a:gd name="f83" fmla="?: f58 f72 f73"/>
              <a:gd name="f84" fmla="?: f59 f71 f70"/>
              <a:gd name="f85" fmla="?: f20 f77 f78"/>
              <a:gd name="f86" fmla="?: f20 f75 f76"/>
              <a:gd name="f87" fmla="*/ f79 1 f0"/>
              <a:gd name="f88" fmla="*/ f64 f37 1"/>
              <a:gd name="f89" fmla="*/ f68 f37 1"/>
              <a:gd name="f90" fmla="*/ f69 f37 1"/>
              <a:gd name="f91" fmla="*/ f74 f37 1"/>
              <a:gd name="f92" fmla="?: f57 f80 f81"/>
              <a:gd name="f93" fmla="?: f59 f83 f82"/>
              <a:gd name="f94" fmla="+- 0 0 f87"/>
              <a:gd name="f95" fmla="+- 0 0 f94"/>
              <a:gd name="f96" fmla="*/ f95 f0 1"/>
              <a:gd name="f97" fmla="*/ f96 1 f7"/>
              <a:gd name="f98" fmla="+- f97 0 f1"/>
              <a:gd name="f99" fmla="cos 1 f98"/>
              <a:gd name="f100" fmla="+- 0 0 f99"/>
              <a:gd name="f101" fmla="+- 0 0 f100"/>
              <a:gd name="f102" fmla="val f101"/>
              <a:gd name="f103" fmla="+- 0 0 f102"/>
              <a:gd name="f104" fmla="*/ f9 f103 1"/>
              <a:gd name="f105" fmla="*/ f104 3163 1"/>
              <a:gd name="f106" fmla="*/ f105 1 7636"/>
              <a:gd name="f107" fmla="+- f6 f106 0"/>
              <a:gd name="f108" fmla="+- f44 0 f106"/>
              <a:gd name="f109" fmla="+- f45 0 f106"/>
              <a:gd name="f110" fmla="*/ f107 f37 1"/>
              <a:gd name="f111" fmla="*/ f108 f37 1"/>
              <a:gd name="f112" fmla="*/ f109 f37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10" t="f110" r="f111" b="f112"/>
            <a:pathLst>
              <a:path>
                <a:moveTo>
                  <a:pt x="f48" y="f49"/>
                </a:moveTo>
                <a:arcTo wR="f50" hR="f51" stAng="f47" swAng="f43"/>
                <a:lnTo>
                  <a:pt x="f49" y="f62"/>
                </a:lnTo>
                <a:arcTo wR="f51" hR="f88" stAng="f92" swAng="f67"/>
                <a:lnTo>
                  <a:pt x="f63" y="f55"/>
                </a:lnTo>
                <a:arcTo wR="f89" hR="f90" stAng="f93" swAng="f84"/>
                <a:lnTo>
                  <a:pt x="f56" y="f48"/>
                </a:lnTo>
                <a:arcTo wR="f91" hR="f50" stAng="f85" swAng="f86"/>
                <a:close/>
              </a:path>
            </a:pathLst>
          </a:cu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9" name="Rectangle 34"/>
          <p:cNvSpPr/>
          <p:nvPr/>
        </p:nvSpPr>
        <p:spPr>
          <a:xfrm>
            <a:off x="9084966" y="-2002"/>
            <a:ext cx="5762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0" name="Rectangle 35"/>
          <p:cNvSpPr/>
          <p:nvPr/>
        </p:nvSpPr>
        <p:spPr>
          <a:xfrm>
            <a:off x="9044476" y="-2002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1" name="Rectangle 36"/>
          <p:cNvSpPr/>
          <p:nvPr/>
        </p:nvSpPr>
        <p:spPr>
          <a:xfrm>
            <a:off x="9025429" y="-2002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2" name="Rectangle 37"/>
          <p:cNvSpPr/>
          <p:nvPr/>
        </p:nvSpPr>
        <p:spPr>
          <a:xfrm>
            <a:off x="8975421" y="-2002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3" name="Rectangle 38"/>
          <p:cNvSpPr/>
          <p:nvPr/>
        </p:nvSpPr>
        <p:spPr>
          <a:xfrm>
            <a:off x="8915674" y="384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4" name="Rectangle 39"/>
          <p:cNvSpPr/>
          <p:nvPr/>
        </p:nvSpPr>
        <p:spPr>
          <a:xfrm>
            <a:off x="8873474" y="384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Georgia"/>
            </a:endParaRPr>
          </a:p>
        </p:txBody>
      </p:sp>
      <p:sp>
        <p:nvSpPr>
          <p:cNvPr id="15" name="Title Placeholder 21"/>
          <p:cNvSpPr txBox="1">
            <a:spLocks noGrp="1"/>
          </p:cNvSpPr>
          <p:nvPr>
            <p:ph type="title"/>
          </p:nvPr>
        </p:nvSpPr>
        <p:spPr>
          <a:xfrm>
            <a:off x="457200" y="1143000"/>
            <a:ext cx="8229600" cy="106680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6" name="Text Placeholder 12"/>
          <p:cNvSpPr txBox="1"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13"/>
          <p:cNvSpPr txBox="1">
            <a:spLocks noGrp="1"/>
          </p:cNvSpPr>
          <p:nvPr>
            <p:ph type="dt" sz="half" idx="2"/>
          </p:nvPr>
        </p:nvSpPr>
        <p:spPr>
          <a:xfrm>
            <a:off x="6586532" y="612648"/>
            <a:ext cx="957267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r-HR" sz="800" b="0" i="0" u="none" strike="noStrike" kern="1200" cap="none" spc="0" baseline="0">
                <a:solidFill>
                  <a:srgbClr val="438086"/>
                </a:solidFill>
                <a:uFillTx/>
                <a:latin typeface="Georgia"/>
              </a:defRPr>
            </a:lvl1pPr>
          </a:lstStyle>
          <a:p>
            <a:pPr lvl="0"/>
            <a:fld id="{6BE88524-1120-409E-AE1F-70908DF3655F}" type="datetime1">
              <a:rPr lang="hr-HR"/>
              <a:pPr lvl="0"/>
              <a:t>18.11.2016.</a:t>
            </a:fld>
            <a:endParaRPr lang="hr-HR"/>
          </a:p>
        </p:txBody>
      </p:sp>
      <p:sp>
        <p:nvSpPr>
          <p:cNvPr id="18" name="Footer Placeholder 2"/>
          <p:cNvSpPr txBox="1"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r-HR" sz="800" b="0" i="0" u="none" strike="noStrike" kern="1200" cap="none" spc="0" baseline="0">
                <a:solidFill>
                  <a:srgbClr val="438086"/>
                </a:solidFill>
                <a:uFillTx/>
                <a:latin typeface="Georgia"/>
              </a:defRPr>
            </a:lvl1pPr>
          </a:lstStyle>
          <a:p>
            <a:pPr lvl="0"/>
            <a:endParaRPr lang="hr-HR"/>
          </a:p>
        </p:txBody>
      </p:sp>
      <p:sp>
        <p:nvSpPr>
          <p:cNvPr id="19" name="Slide Number Placeholder 22"/>
          <p:cNvSpPr txBox="1">
            <a:spLocks noGrp="1"/>
          </p:cNvSpPr>
          <p:nvPr>
            <p:ph type="sldNum" sz="quarter" idx="4"/>
          </p:nvPr>
        </p:nvSpPr>
        <p:spPr>
          <a:xfrm>
            <a:off x="8174736" y="2267"/>
            <a:ext cx="761996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hr-HR" sz="1800" b="0" i="0" u="none" strike="noStrike" kern="1200" cap="none" spc="0" baseline="0">
                <a:solidFill>
                  <a:srgbClr val="FFFFFF"/>
                </a:solidFill>
                <a:uFillTx/>
                <a:latin typeface="Georgia"/>
              </a:defRPr>
            </a:lvl1pPr>
          </a:lstStyle>
          <a:p>
            <a:pPr lvl="0"/>
            <a:fld id="{1B8EA9A0-8ABD-4848-BCC8-0F058FEF2F04}" type="slidenum"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000" b="0" i="0" u="none" strike="noStrike" kern="1200" cap="none" spc="0" baseline="0">
          <a:solidFill>
            <a:srgbClr val="424456"/>
          </a:solidFill>
          <a:uFillTx/>
          <a:latin typeface="Trebuchet MS"/>
        </a:defRPr>
      </a:lvl1pPr>
    </p:titleStyle>
    <p:bodyStyle>
      <a:lvl1pPr marL="365760" marR="0" lvl="0" indent="-256032" algn="l" defTabSz="914400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A04DA3"/>
        </a:buClr>
        <a:buSzPct val="100000"/>
        <a:buFont typeface="Georgia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Georgia"/>
        </a:defRPr>
      </a:lvl1pPr>
      <a:lvl2pPr marL="658368" marR="0" lvl="1" indent="-246888" algn="l" defTabSz="914400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438086"/>
        </a:buClr>
        <a:buSzPct val="100000"/>
        <a:buFont typeface="Georgia"/>
        <a:buChar char="▫"/>
        <a:tabLst/>
        <a:defRPr lang="en-US" sz="2600" b="0" i="0" u="none" strike="noStrike" kern="1200" cap="none" spc="0" baseline="0">
          <a:solidFill>
            <a:srgbClr val="438086"/>
          </a:solidFill>
          <a:uFillTx/>
          <a:latin typeface="Georgia"/>
        </a:defRPr>
      </a:lvl2pPr>
      <a:lvl3pPr marL="923544" marR="0" lvl="2" indent="-219456" algn="l" defTabSz="914400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53548A"/>
        </a:buClr>
        <a:buSzPct val="100000"/>
        <a:buFont typeface="Wingdings 2"/>
        <a:buChar char=""/>
        <a:tabLst/>
        <a:defRPr lang="en-US" sz="2400" b="0" i="0" u="none" strike="noStrike" kern="1200" cap="none" spc="0" baseline="0">
          <a:solidFill>
            <a:srgbClr val="53548A"/>
          </a:solidFill>
          <a:uFillTx/>
          <a:latin typeface="Georgia"/>
        </a:defRPr>
      </a:lvl3pPr>
      <a:lvl4pPr marL="1179576" marR="0" lvl="3" indent="-201168" algn="l" defTabSz="914400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53548A"/>
        </a:buClr>
        <a:buSzPct val="100000"/>
        <a:buFont typeface="Wingdings 2"/>
        <a:buChar char=""/>
        <a:tabLst/>
        <a:defRPr lang="en-US" sz="2200" b="0" i="0" u="none" strike="noStrike" kern="1200" cap="none" spc="0" baseline="0">
          <a:solidFill>
            <a:srgbClr val="53548A"/>
          </a:solidFill>
          <a:uFillTx/>
          <a:latin typeface="Georgia"/>
        </a:defRPr>
      </a:lvl4pPr>
      <a:lvl5pPr marL="1389888" marR="0" lvl="4" indent="-182880" algn="l" defTabSz="914400" rtl="0" fontAlgn="auto" hangingPunct="1">
        <a:lnSpc>
          <a:spcPct val="100000"/>
        </a:lnSpc>
        <a:spcBef>
          <a:spcPts val="300"/>
        </a:spcBef>
        <a:spcAft>
          <a:spcPts val="0"/>
        </a:spcAft>
        <a:buClr>
          <a:srgbClr val="A04DA3"/>
        </a:buClr>
        <a:buSzPct val="100000"/>
        <a:buFont typeface="Georgia"/>
        <a:buChar char="▫"/>
        <a:tabLst/>
        <a:defRPr lang="en-US" sz="2000" b="0" i="0" u="none" strike="noStrike" kern="1200" cap="none" spc="0" baseline="0">
          <a:solidFill>
            <a:srgbClr val="A04DA3"/>
          </a:solidFill>
          <a:uFillTx/>
          <a:latin typeface="Georgia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healthnet-solutions.com/dsp/PleasantEventsSchdul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hr-HR" sz="5400">
                <a:latin typeface="Calibri" pitchFamily="34"/>
              </a:rPr>
              <a:t>BIHEVIORALNA AKTIVACIJA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endParaRPr lang="hr-HR"/>
          </a:p>
          <a:p>
            <a:pPr lvl="0"/>
            <a:r>
              <a:rPr lang="hr-HR">
                <a:latin typeface="Calibri" pitchFamily="34"/>
              </a:rPr>
              <a:t>Nataša Buljan</a:t>
            </a:r>
          </a:p>
          <a:p>
            <a:pPr lvl="0"/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332658"/>
            <a:ext cx="8229600" cy="1877144"/>
          </a:xfrm>
        </p:spPr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 anchorCtr="1"/>
          <a:lstStyle/>
          <a:p>
            <a:pPr marL="109728" lvl="0" indent="0" algn="ctr">
              <a:lnSpc>
                <a:spcPct val="90000"/>
              </a:lnSpc>
              <a:buNone/>
            </a:pPr>
            <a:r>
              <a:rPr lang="hr-HR" u="sng" dirty="0">
                <a:latin typeface="Calibri" pitchFamily="34"/>
              </a:rPr>
              <a:t>KONCEPTUALIZACIJA NEAKTIVNOSTI</a:t>
            </a:r>
          </a:p>
          <a:p>
            <a:pPr marL="109728" lvl="0" indent="0" algn="ctr">
              <a:lnSpc>
                <a:spcPct val="90000"/>
              </a:lnSpc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r>
              <a:rPr lang="hr-HR" dirty="0">
                <a:latin typeface="Calibri" pitchFamily="34"/>
              </a:rPr>
              <a:t>SITUACIJA: Započinjanje </a:t>
            </a:r>
            <a:r>
              <a:rPr lang="hr-HR" dirty="0" smtClean="0">
                <a:latin typeface="Calibri" pitchFamily="34"/>
              </a:rPr>
              <a:t>aktivnosti</a:t>
            </a:r>
            <a:r>
              <a:rPr lang="hr-HR" dirty="0" smtClean="0">
                <a:solidFill>
                  <a:schemeClr val="tx1"/>
                </a:solidFill>
                <a:latin typeface="Calibri" pitchFamily="34"/>
              </a:rPr>
              <a:t>ma</a:t>
            </a:r>
            <a:r>
              <a:rPr lang="hr-HR" dirty="0" smtClean="0">
                <a:latin typeface="Calibri" pitchFamily="34"/>
              </a:rPr>
              <a:t>.</a:t>
            </a: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r>
              <a:rPr lang="hr-HR" dirty="0">
                <a:latin typeface="Calibri" pitchFamily="34"/>
              </a:rPr>
              <a:t>MISAO:  Previše sam umorna. Neću uživati. Moji prijatelji se ne žele družiti samnom. Neću moći to učiniti. Ništa me ne može oraspoložiti.</a:t>
            </a:r>
          </a:p>
          <a:p>
            <a:pPr marL="109728" lvl="0" indent="0" algn="ctr">
              <a:lnSpc>
                <a:spcPct val="90000"/>
              </a:lnSpc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r>
              <a:rPr lang="hr-HR" dirty="0">
                <a:latin typeface="Calibri" pitchFamily="34"/>
              </a:rPr>
              <a:t>EMOCIJE: Tuga, tjeskoba, beznađe.</a:t>
            </a:r>
          </a:p>
          <a:p>
            <a:pPr marL="109728" lvl="0" indent="0" algn="ctr">
              <a:lnSpc>
                <a:spcPct val="90000"/>
              </a:lnSpc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r>
              <a:rPr lang="hr-HR" dirty="0">
                <a:latin typeface="Calibri" pitchFamily="34"/>
              </a:rPr>
              <a:t>PONAŠANJE: Ostati nekativan.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332658"/>
            <a:ext cx="8229600" cy="1877144"/>
          </a:xfrm>
        </p:spPr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 anchorCtr="1"/>
          <a:lstStyle/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u="sng" dirty="0">
                <a:latin typeface="Calibri" pitchFamily="34"/>
              </a:rPr>
              <a:t>KONCEPTUALIZACIJA NEDOSTATKA UGODE I POSTIGNUĆA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sz="26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dirty="0">
                <a:latin typeface="Calibri" pitchFamily="34"/>
              </a:rPr>
              <a:t>SITUACIJA: Uključivanje u aktivnosti.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sz="26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dirty="0">
                <a:latin typeface="Calibri" pitchFamily="34"/>
              </a:rPr>
              <a:t>MISAO:  Loše obavljam posao. Već sam trebao završiti s tim.</a:t>
            </a: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dirty="0">
                <a:latin typeface="Calibri" pitchFamily="34"/>
              </a:rPr>
              <a:t>Još puno toga nisam obavio. Ranije sam bio uspješniji. Prije je posao bio veća zabava. Ne zaslužujem toliko posla.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sz="26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dirty="0">
                <a:latin typeface="Calibri" pitchFamily="34"/>
              </a:rPr>
              <a:t>EMOCIJE: Tuga, krivnja, osjećaj bijesa.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sz="26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600" dirty="0">
                <a:latin typeface="Calibri" pitchFamily="34"/>
              </a:rPr>
              <a:t>PONAŠANJE: Prestati raditi. Iscrpljivati se preko prihvatljive granice. Ne ponoviti to iskustvo u budućnosti.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95532" y="2249424"/>
            <a:ext cx="8229600" cy="4608576"/>
          </a:xfrm>
        </p:spPr>
        <p:txBody>
          <a:bodyPr/>
          <a:lstStyle/>
          <a:p>
            <a:pPr lvl="0"/>
            <a:endParaRPr lang="hr-HR">
              <a:latin typeface="Calibri" pitchFamily="34"/>
            </a:endParaRPr>
          </a:p>
          <a:p>
            <a:pPr lvl="0"/>
            <a:r>
              <a:rPr lang="hr-HR">
                <a:latin typeface="Calibri" pitchFamily="34"/>
              </a:rPr>
              <a:t>međuovisnost misli, emocija i ponašanja u određenoj situaciji</a:t>
            </a:r>
          </a:p>
          <a:p>
            <a:pPr marL="109728" lvl="0" indent="0">
              <a:buNone/>
            </a:pPr>
            <a:endParaRPr lang="en-US"/>
          </a:p>
          <a:p>
            <a:pPr marL="109728" lvl="0" indent="0">
              <a:buNone/>
            </a:pPr>
            <a:endParaRPr lang="hr-HR">
              <a:latin typeface="Calibri" pitchFamily="34"/>
            </a:endParaRPr>
          </a:p>
        </p:txBody>
      </p:sp>
      <p:pic>
        <p:nvPicPr>
          <p:cNvPr id="4" name="Picture 3" descr="images.png - misli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4" y="3573018"/>
            <a:ext cx="5544619" cy="32849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90000"/>
              </a:lnSpc>
            </a:pPr>
            <a:r>
              <a:rPr lang="hr-HR" dirty="0">
                <a:latin typeface="Calibri" pitchFamily="34"/>
              </a:rPr>
              <a:t>anticipirati automatske misli u planiranju, tijeku, i nakon aktivnosti</a:t>
            </a:r>
          </a:p>
          <a:p>
            <a:pPr lvl="0">
              <a:lnSpc>
                <a:spcPct val="90000"/>
              </a:lnSpc>
            </a:pPr>
            <a:endParaRPr lang="hr-HR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dirty="0">
                <a:latin typeface="Calibri" pitchFamily="34"/>
              </a:rPr>
              <a:t>otkrivene automatske misli mogle bi omesti ostvarivanje promjena</a:t>
            </a:r>
          </a:p>
          <a:p>
            <a:pPr lvl="0">
              <a:lnSpc>
                <a:spcPct val="90000"/>
              </a:lnSpc>
            </a:pPr>
            <a:endParaRPr lang="hr-HR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dirty="0">
                <a:latin typeface="Calibri" pitchFamily="34"/>
              </a:rPr>
              <a:t>možemo ih koristiti kao predviđanja koje možemo testirati</a:t>
            </a:r>
          </a:p>
          <a:p>
            <a:pPr marL="109728" lvl="0" indent="0">
              <a:lnSpc>
                <a:spcPct val="90000"/>
              </a:lnSpc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lnSpc>
                <a:spcPct val="90000"/>
              </a:lnSpc>
              <a:buNone/>
            </a:pPr>
            <a:r>
              <a:rPr lang="hr-HR" b="1" dirty="0" smtClean="0">
                <a:latin typeface="Calibri" pitchFamily="34"/>
              </a:rPr>
              <a:t>važno je osvijestiti automatske </a:t>
            </a:r>
            <a:r>
              <a:rPr lang="hr-HR" b="1" dirty="0">
                <a:latin typeface="Calibri" pitchFamily="34"/>
              </a:rPr>
              <a:t>misli!!!</a:t>
            </a:r>
          </a:p>
          <a:p>
            <a:pPr marL="109728" lvl="0" indent="0">
              <a:lnSpc>
                <a:spcPct val="90000"/>
              </a:lnSpc>
              <a:buNone/>
            </a:pPr>
            <a:endParaRPr lang="hr-HR" dirty="0"/>
          </a:p>
          <a:p>
            <a:pPr marL="109728" lvl="0" indent="0">
              <a:lnSpc>
                <a:spcPct val="90000"/>
              </a:lnSpc>
              <a:buNone/>
            </a:pPr>
            <a:endParaRPr lang="hr-HR" dirty="0"/>
          </a:p>
          <a:p>
            <a:pPr marL="109728" lvl="0" indent="0">
              <a:lnSpc>
                <a:spcPct val="90000"/>
              </a:lnSpc>
              <a:buNone/>
            </a:pPr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403564"/>
            <a:ext cx="8229600" cy="4170971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hr-HR" sz="2400" u="sng">
                <a:latin typeface="Calibri" pitchFamily="34"/>
              </a:rPr>
              <a:t>prvi korak</a:t>
            </a:r>
            <a:r>
              <a:rPr lang="hr-HR" sz="2400">
                <a:latin typeface="Calibri" pitchFamily="34"/>
              </a:rPr>
              <a:t>: ispunjavanje tablice pacijentovog tjednog rasporeda.</a:t>
            </a:r>
          </a:p>
          <a:p>
            <a:pPr lvl="0">
              <a:lnSpc>
                <a:spcPct val="90000"/>
              </a:lnSpc>
            </a:pPr>
            <a:endParaRPr lang="hr-HR" sz="2400">
              <a:latin typeface="Calibri" pitchFamily="34"/>
            </a:endParaRPr>
          </a:p>
          <a:p>
            <a:pPr marL="109728" lvl="0" indent="0">
              <a:lnSpc>
                <a:spcPct val="90000"/>
              </a:lnSpc>
              <a:buNone/>
            </a:pPr>
            <a:r>
              <a:rPr lang="hr-HR" sz="2400">
                <a:latin typeface="Calibri" pitchFamily="34"/>
              </a:rPr>
              <a:t>PITANJA ZA DISKUSIJU:</a:t>
            </a:r>
          </a:p>
          <a:p>
            <a:pPr marL="624078" lvl="0" indent="-514350">
              <a:lnSpc>
                <a:spcPct val="90000"/>
              </a:lnSpc>
              <a:buAutoNum type="arabicPeriod"/>
            </a:pPr>
            <a:r>
              <a:rPr lang="hr-HR" sz="2400">
                <a:latin typeface="Calibri" pitchFamily="34"/>
              </a:rPr>
              <a:t>Koju su aktivnosti premalo, a koje previše zastupljene u terminima uravnoteženog života?</a:t>
            </a:r>
          </a:p>
          <a:p>
            <a:pPr marL="624078" lvl="0" indent="-514350">
              <a:lnSpc>
                <a:spcPct val="90000"/>
              </a:lnSpc>
              <a:buAutoNum type="arabicPeriod"/>
            </a:pPr>
            <a:r>
              <a:rPr lang="hr-HR" sz="2400">
                <a:latin typeface="Calibri" pitchFamily="34"/>
              </a:rPr>
              <a:t>Da li pacijent ima uravnotežen odnos osjećaja ugode i/ili postignuća (da li se previše iscrpljuje ili izbjegava izazove)?</a:t>
            </a:r>
          </a:p>
          <a:p>
            <a:pPr marL="624078" lvl="0" indent="-514350">
              <a:lnSpc>
                <a:spcPct val="90000"/>
              </a:lnSpc>
              <a:buAutoNum type="arabicPeriod"/>
            </a:pPr>
            <a:r>
              <a:rPr lang="hr-HR" sz="2400">
                <a:latin typeface="Calibri" pitchFamily="34"/>
              </a:rPr>
              <a:t>Koje aktivnosti imaju najmanju ugodu i/ili postignuće? Da li je pacijent deprimiran za vrijeme trajanja tih aktivnosti? Pitanje automatskih misli za vrijeme aktivnosti.</a:t>
            </a:r>
          </a:p>
          <a:p>
            <a:pPr marL="624078" lvl="0" indent="-514350">
              <a:lnSpc>
                <a:spcPct val="90000"/>
              </a:lnSpc>
              <a:buAutoNum type="arabicPeriod"/>
            </a:pPr>
            <a:endParaRPr lang="hr-HR" sz="240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z="2600" u="sng" dirty="0">
                <a:latin typeface="Calibri" pitchFamily="34"/>
              </a:rPr>
              <a:t>pregled tablice</a:t>
            </a:r>
            <a:r>
              <a:rPr lang="hr-HR" sz="2600" dirty="0">
                <a:latin typeface="Calibri" pitchFamily="34"/>
              </a:rPr>
              <a:t>: pregled planiranog vremena, određenih promjena u aktivnosti, otkrivajući misli koje bi </a:t>
            </a:r>
            <a:r>
              <a:rPr lang="hr-HR" sz="2600" dirty="0" smtClean="0">
                <a:solidFill>
                  <a:schemeClr val="tx1"/>
                </a:solidFill>
                <a:latin typeface="Calibri" pitchFamily="34"/>
              </a:rPr>
              <a:t>ih</a:t>
            </a:r>
            <a:r>
              <a:rPr lang="hr-HR" sz="2600" dirty="0" smtClean="0">
                <a:solidFill>
                  <a:srgbClr val="FF0000"/>
                </a:solidFill>
                <a:latin typeface="Calibri" pitchFamily="34"/>
              </a:rPr>
              <a:t> </a:t>
            </a:r>
            <a:r>
              <a:rPr lang="hr-HR" sz="2600" dirty="0" smtClean="0">
                <a:latin typeface="Calibri" pitchFamily="34"/>
              </a:rPr>
              <a:t>mogle </a:t>
            </a:r>
            <a:r>
              <a:rPr lang="hr-HR" sz="2600" dirty="0">
                <a:latin typeface="Calibri" pitchFamily="34"/>
              </a:rPr>
              <a:t>omesti u ostvarivanju promjena, misli kao predviđanja koje se mogu testirati</a:t>
            </a:r>
          </a:p>
          <a:p>
            <a:pPr marL="624078" lvl="0" indent="-514350">
              <a:buFont typeface="Trebuchet MS"/>
              <a:buAutoNum type="arabicPeriod"/>
            </a:pPr>
            <a:r>
              <a:rPr lang="hr-HR" sz="2600" dirty="0">
                <a:latin typeface="Calibri" pitchFamily="34"/>
              </a:rPr>
              <a:t>Pregledom tablice raspraviti o aktivnostima koje su nekada pružale užitak, ali se sada sve rjeđe </a:t>
            </a:r>
            <a:r>
              <a:rPr lang="hr-HR" sz="2600" dirty="0" smtClean="0">
                <a:latin typeface="Calibri" pitchFamily="34"/>
              </a:rPr>
              <a:t>uključuje </a:t>
            </a:r>
            <a:r>
              <a:rPr lang="hr-HR" sz="2600" dirty="0" smtClean="0">
                <a:solidFill>
                  <a:schemeClr val="tx1"/>
                </a:solidFill>
                <a:latin typeface="Calibri" pitchFamily="34"/>
              </a:rPr>
              <a:t>u njih</a:t>
            </a:r>
            <a:r>
              <a:rPr lang="hr-HR" sz="2600" dirty="0" smtClean="0">
                <a:latin typeface="Calibri" pitchFamily="34"/>
              </a:rPr>
              <a:t>.</a:t>
            </a:r>
            <a:endParaRPr lang="hr-HR" sz="2600" dirty="0">
              <a:latin typeface="Calibri" pitchFamily="34"/>
            </a:endParaRPr>
          </a:p>
          <a:p>
            <a:pPr marL="624078" lvl="0" indent="-514350">
              <a:buFont typeface="Trebuchet MS"/>
              <a:buAutoNum type="arabicPeriod"/>
            </a:pPr>
            <a:r>
              <a:rPr lang="hr-HR" sz="2600" dirty="0">
                <a:latin typeface="Calibri" pitchFamily="34"/>
              </a:rPr>
              <a:t>Potaknuti aktivnosti za koje pacijent misli da bi u njima mogao uživati.</a:t>
            </a:r>
          </a:p>
          <a:p>
            <a:pPr marL="624078" lvl="0" indent="-514350">
              <a:buFont typeface="Trebuchet MS"/>
              <a:buAutoNum type="arabicPeriod"/>
            </a:pPr>
            <a:r>
              <a:rPr lang="hr-HR" sz="2600" dirty="0">
                <a:latin typeface="Calibri" pitchFamily="34"/>
              </a:rPr>
              <a:t>Smanjiti aktivnosti koje ne dovode do potkrepljenja (gledanje televizije, ležanje u krevetu, ruminiranje...)</a:t>
            </a:r>
          </a:p>
          <a:p>
            <a:pPr marL="624078" lvl="0" indent="-514350">
              <a:buFont typeface="Trebuchet MS"/>
              <a:buAutoNum type="arabicPeriod"/>
            </a:pPr>
            <a:endParaRPr lang="hr-HR" sz="2600" dirty="0">
              <a:latin typeface="Calibri" pitchFamily="34"/>
            </a:endParaRPr>
          </a:p>
          <a:p>
            <a:pPr marL="109728" lvl="0" indent="0">
              <a:buNone/>
            </a:pPr>
            <a:endParaRPr lang="hr-HR" sz="26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92694"/>
            <a:ext cx="8229600" cy="1517108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en-US"/>
          </a:p>
        </p:txBody>
      </p:sp>
      <p:pic>
        <p:nvPicPr>
          <p:cNvPr id="3" name="Content Placeholder 4" descr="1.NB.jpg, jutro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772820"/>
            <a:ext cx="4351785" cy="4869161"/>
          </a:xfrm>
        </p:spPr>
      </p:pic>
      <p:pic>
        <p:nvPicPr>
          <p:cNvPr id="4" name="Content Placeholder 5" descr="2.NB.jpg, popodne.jpg"/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4283964" y="1772820"/>
            <a:ext cx="4402836" cy="4104458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 anchorCtr="1"/>
          <a:lstStyle/>
          <a:p>
            <a:pPr marL="109728" lvl="0" indent="0" algn="ctr">
              <a:buNone/>
            </a:pPr>
            <a:r>
              <a:rPr lang="hr-HR" u="sng" dirty="0">
                <a:latin typeface="Calibri" pitchFamily="34"/>
              </a:rPr>
              <a:t>AUTOMATSKA MISAO</a:t>
            </a:r>
          </a:p>
          <a:p>
            <a:pPr marL="109728" lvl="0" indent="0" algn="ctr">
              <a:buNone/>
            </a:pPr>
            <a:r>
              <a:rPr lang="hr-HR" dirty="0">
                <a:latin typeface="Calibri" pitchFamily="34"/>
              </a:rPr>
              <a:t>Družio </a:t>
            </a:r>
            <a:r>
              <a:rPr lang="hr-HR" dirty="0" smtClean="0">
                <a:latin typeface="Calibri" pitchFamily="34"/>
              </a:rPr>
              <a:t>bih </a:t>
            </a:r>
            <a:r>
              <a:rPr lang="hr-HR" dirty="0">
                <a:latin typeface="Calibri" pitchFamily="34"/>
              </a:rPr>
              <a:t>se </a:t>
            </a:r>
            <a:r>
              <a:rPr lang="hr-HR" dirty="0" smtClean="0">
                <a:latin typeface="Calibri" pitchFamily="34"/>
              </a:rPr>
              <a:t>s </a:t>
            </a:r>
            <a:r>
              <a:rPr lang="hr-HR" dirty="0">
                <a:latin typeface="Calibri" pitchFamily="34"/>
              </a:rPr>
              <a:t>prijateljima, ali nemam energije. Bolje ću se osjećati ako ostanem u krevetu.</a:t>
            </a:r>
          </a:p>
          <a:p>
            <a:pPr marL="109728" lvl="0" indent="0" algn="ctr"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buNone/>
            </a:pPr>
            <a:r>
              <a:rPr lang="hr-HR" b="1" dirty="0">
                <a:solidFill>
                  <a:srgbClr val="A04DA3"/>
                </a:solidFill>
                <a:latin typeface="Calibri" pitchFamily="34"/>
              </a:rPr>
              <a:t>NEMAM DOVOLJNO ENERGIJE </a:t>
            </a:r>
            <a:r>
              <a:rPr lang="hr-HR" b="1" dirty="0" smtClean="0">
                <a:solidFill>
                  <a:srgbClr val="A04DA3"/>
                </a:solidFill>
                <a:latin typeface="Calibri" pitchFamily="34"/>
              </a:rPr>
              <a:t>ZA DRUŽENJE S </a:t>
            </a:r>
            <a:r>
              <a:rPr lang="hr-HR" b="1" dirty="0">
                <a:solidFill>
                  <a:srgbClr val="A04DA3"/>
                </a:solidFill>
                <a:latin typeface="Calibri" pitchFamily="34"/>
              </a:rPr>
              <a:t>PRIJATELJIMA!</a:t>
            </a:r>
          </a:p>
          <a:p>
            <a:pPr marL="109728" lvl="0" indent="0" algn="ctr"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buNone/>
            </a:pPr>
            <a:r>
              <a:rPr lang="hr-HR" b="1" dirty="0">
                <a:latin typeface="Calibri" pitchFamily="34"/>
              </a:rPr>
              <a:t>testiranje ideje – bihevioralni eksperiment!</a:t>
            </a:r>
          </a:p>
          <a:p>
            <a:pPr marL="109728" lvl="0" indent="0" algn="ctr">
              <a:buNone/>
            </a:pPr>
            <a:endParaRPr lang="hr-HR" dirty="0">
              <a:latin typeface="Calibri" pitchFamily="34"/>
            </a:endParaRPr>
          </a:p>
          <a:p>
            <a:pPr marL="109728" lvl="0" indent="0" algn="ctr">
              <a:buNone/>
            </a:pPr>
            <a:endParaRPr lang="hr-HR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249424"/>
            <a:ext cx="8229600" cy="4059896"/>
          </a:xfrm>
        </p:spPr>
        <p:txBody>
          <a:bodyPr/>
          <a:lstStyle/>
          <a:p>
            <a:pPr marL="109728" lvl="0" indent="0">
              <a:buNone/>
            </a:pPr>
            <a:r>
              <a:rPr lang="hr-HR" b="1" dirty="0">
                <a:latin typeface="Calibri" pitchFamily="34"/>
              </a:rPr>
              <a:t>Bihevioralni eksperiment:</a:t>
            </a:r>
          </a:p>
          <a:p>
            <a:pPr marL="109728" lvl="0" indent="0">
              <a:buNone/>
            </a:pPr>
            <a:endParaRPr lang="hr-HR" dirty="0">
              <a:latin typeface="Calibri" pitchFamily="34"/>
            </a:endParaRPr>
          </a:p>
          <a:p>
            <a:pPr marL="624078" lvl="0" indent="-514350">
              <a:buFont typeface="Trebuchet MS"/>
              <a:buAutoNum type="arabicPeriod"/>
            </a:pPr>
            <a:r>
              <a:rPr lang="hr-HR" dirty="0" smtClean="0">
                <a:latin typeface="Calibri" pitchFamily="34"/>
              </a:rPr>
              <a:t>Negativna </a:t>
            </a:r>
            <a:r>
              <a:rPr lang="hr-HR" dirty="0">
                <a:latin typeface="Calibri" pitchFamily="34"/>
              </a:rPr>
              <a:t>predviđanja pacijenta. Terapeut predlaže bihevioralni eksperiment.</a:t>
            </a:r>
          </a:p>
          <a:p>
            <a:pPr marL="624078" lvl="0" indent="-514350">
              <a:buFont typeface="Trebuchet MS"/>
              <a:buAutoNum type="arabicPeriod"/>
            </a:pPr>
            <a:r>
              <a:rPr lang="hr-HR" dirty="0">
                <a:latin typeface="Calibri" pitchFamily="34"/>
              </a:rPr>
              <a:t>Zajednička odluka, kada, kako i gdje će je testirati. Pazi se na povećanu vjerojatnost uspjeha.</a:t>
            </a:r>
          </a:p>
          <a:p>
            <a:pPr marL="624078" lvl="0" indent="-514350">
              <a:buFont typeface="Trebuchet MS"/>
              <a:buAutoNum type="arabicPeriod"/>
            </a:pPr>
            <a:r>
              <a:rPr lang="hr-HR" dirty="0">
                <a:latin typeface="Calibri" pitchFamily="34"/>
              </a:rPr>
              <a:t>Terapeut pita pacijenta kako će reagirati u slučaju ako eksperiment potvrdi njegov strah</a:t>
            </a:r>
            <a:r>
              <a:rPr lang="hr-HR" dirty="0" smtClean="0">
                <a:latin typeface="Calibri" pitchFamily="34"/>
              </a:rPr>
              <a:t>.</a:t>
            </a:r>
            <a:endParaRPr lang="hr-HR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NEMAM DOVOLJNO ENERGIJE Z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A DRUŽENJE S 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PRIJATELJIMA!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P: Željela bi se družiti s drugim osobama, ali nemam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energije.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T: Interesantna ideja. Idemo je zapisati. Mogli bi </a:t>
            </a:r>
            <a:r>
              <a:rPr lang="hr-HR" sz="2400" dirty="0" smtClean="0">
                <a:latin typeface="Calibri" pitchFamily="34"/>
              </a:rPr>
              <a:t>smo   </a:t>
            </a:r>
            <a:endParaRPr lang="hr-HR" sz="2400" dirty="0">
              <a:latin typeface="Calibri" pitchFamily="34"/>
            </a:endParaRP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testirati ovu ideju, da vidimo </a:t>
            </a:r>
            <a:r>
              <a:rPr lang="hr-HR" sz="2400" dirty="0" smtClean="0">
                <a:latin typeface="Calibri" pitchFamily="34"/>
              </a:rPr>
              <a:t>je li istinita</a:t>
            </a:r>
            <a:r>
              <a:rPr lang="hr-HR" sz="2400" dirty="0">
                <a:latin typeface="Calibri" pitchFamily="34"/>
              </a:rPr>
              <a:t>?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P: Pa mogao </a:t>
            </a:r>
            <a:r>
              <a:rPr lang="hr-HR" sz="2400" dirty="0" smtClean="0">
                <a:latin typeface="Calibri" pitchFamily="34"/>
              </a:rPr>
              <a:t>bih </a:t>
            </a:r>
            <a:r>
              <a:rPr lang="hr-HR" sz="2400" dirty="0">
                <a:latin typeface="Calibri" pitchFamily="34"/>
              </a:rPr>
              <a:t>planirati neko vrijeme u druženju s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prijateljima.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T: Da li bi imali neke koristi?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P: Pa, vjerujem da bi se bolje </a:t>
            </a:r>
            <a:r>
              <a:rPr lang="hr-HR" sz="2400" dirty="0" smtClean="0">
                <a:latin typeface="Calibri" pitchFamily="34"/>
              </a:rPr>
              <a:t>osjećao (</a:t>
            </a:r>
            <a:r>
              <a:rPr lang="hr-HR" sz="2400" u="sng" dirty="0">
                <a:latin typeface="Calibri" pitchFamily="34"/>
              </a:rPr>
              <a:t>drhtav glas</a:t>
            </a:r>
            <a:r>
              <a:rPr lang="hr-HR" sz="2400" dirty="0">
                <a:latin typeface="Calibri" pitchFamily="34"/>
              </a:rPr>
              <a:t>).  </a:t>
            </a:r>
          </a:p>
          <a:p>
            <a:pPr marL="109728" lvl="0" indent="0">
              <a:lnSpc>
                <a:spcPct val="80000"/>
              </a:lnSpc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</a:t>
            </a:r>
            <a:r>
              <a:rPr lang="hr-HR" sz="2400" u="sng" dirty="0">
                <a:latin typeface="Calibri" pitchFamily="34"/>
              </a:rPr>
              <a:t>promjena u raspoloženju –  negativna emocija – automatska misao</a:t>
            </a:r>
          </a:p>
          <a:p>
            <a:pPr marL="109728" lvl="0" indent="0">
              <a:lnSpc>
                <a:spcPct val="80000"/>
              </a:lnSpc>
              <a:buNone/>
            </a:pPr>
            <a:endParaRPr lang="hr-HR" sz="24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518864" y="620687"/>
            <a:ext cx="8229600" cy="1224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000" b="0" i="0" u="none" strike="noStrike" kern="1200" cap="none" spc="0" baseline="0">
                <a:solidFill>
                  <a:srgbClr val="424456"/>
                </a:solidFill>
                <a:uFillTx/>
                <a:latin typeface="Trebuchet MS"/>
              </a:defRPr>
            </a:lvl1pPr>
          </a:lstStyle>
          <a:p>
            <a:pPr algn="ctr"/>
            <a:r>
              <a:rPr lang="hr-HR" sz="3600" dirty="0" smtClean="0">
                <a:latin typeface="Calibri" pitchFamily="34"/>
              </a:rPr>
              <a:t>Pregled predavanja</a:t>
            </a:r>
            <a:endParaRPr lang="hr-HR" sz="3600" dirty="0">
              <a:latin typeface="Calibri" pitchFamily="34"/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840192"/>
            <a:ext cx="8229600" cy="4325112"/>
          </a:xfrm>
          <a:prstGeom prst="rect">
            <a:avLst/>
          </a:prstGeom>
        </p:spPr>
        <p:txBody>
          <a:bodyPr/>
          <a:lstStyle>
            <a:lvl1pPr marL="365760" marR="0" lvl="0" indent="-256032" algn="l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ct val="100000"/>
              <a:buFont typeface="Georgia"/>
              <a:buChar char="•"/>
              <a:tabLst/>
              <a:defRPr lang="en-US" sz="2800" b="0" i="0" u="none" strike="noStrike" kern="1200" cap="none" spc="0" baseline="0">
                <a:solidFill>
                  <a:srgbClr val="000000"/>
                </a:solidFill>
                <a:uFillTx/>
                <a:latin typeface="Georgia"/>
              </a:defRPr>
            </a:lvl1pPr>
            <a:lvl2pPr marL="658368" marR="0" lvl="1" indent="-246888" algn="l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438086"/>
              </a:buClr>
              <a:buSzPct val="100000"/>
              <a:buFont typeface="Georgia"/>
              <a:buChar char="▫"/>
              <a:tabLst/>
              <a:defRPr lang="en-US" sz="2600" b="0" i="0" u="none" strike="noStrike" kern="1200" cap="none" spc="0" baseline="0">
                <a:solidFill>
                  <a:srgbClr val="438086"/>
                </a:solidFill>
                <a:uFillTx/>
                <a:latin typeface="Georgia"/>
              </a:defRPr>
            </a:lvl2pPr>
            <a:lvl3pPr marL="923544" marR="0" lvl="2" indent="-219456" algn="l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53548A"/>
              </a:buClr>
              <a:buSzPct val="100000"/>
              <a:buFont typeface="Wingdings 2"/>
              <a:buChar char=""/>
              <a:tabLst/>
              <a:defRPr lang="en-US" sz="2400" b="0" i="0" u="none" strike="noStrike" kern="1200" cap="none" spc="0" baseline="0">
                <a:solidFill>
                  <a:srgbClr val="53548A"/>
                </a:solidFill>
                <a:uFillTx/>
                <a:latin typeface="Georgia"/>
              </a:defRPr>
            </a:lvl3pPr>
            <a:lvl4pPr marL="1179576" marR="0" lvl="3" indent="-201168" algn="l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53548A"/>
              </a:buClr>
              <a:buSzPct val="100000"/>
              <a:buFont typeface="Wingdings 2"/>
              <a:buChar char=""/>
              <a:tabLst/>
              <a:defRPr lang="en-US" sz="2200" b="0" i="0" u="none" strike="noStrike" kern="1200" cap="none" spc="0" baseline="0">
                <a:solidFill>
                  <a:srgbClr val="53548A"/>
                </a:solidFill>
                <a:uFillTx/>
                <a:latin typeface="Georgia"/>
              </a:defRPr>
            </a:lvl4pPr>
            <a:lvl5pPr marL="1389888" marR="0" lvl="4" indent="-182880" algn="l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A04DA3"/>
              </a:buClr>
              <a:buSzPct val="100000"/>
              <a:buFont typeface="Georgia"/>
              <a:buChar char="▫"/>
              <a:tabLst/>
              <a:defRPr lang="en-US" sz="2000" b="0" i="0" u="none" strike="noStrike" kern="1200" cap="none" spc="0" baseline="0">
                <a:solidFill>
                  <a:srgbClr val="A04DA3"/>
                </a:solidFill>
                <a:uFillTx/>
                <a:latin typeface="Georgia"/>
              </a:defRPr>
            </a:lvl5pPr>
          </a:lstStyle>
          <a:p>
            <a:pPr>
              <a:lnSpc>
                <a:spcPct val="90000"/>
              </a:lnSpc>
            </a:pPr>
            <a:r>
              <a:rPr lang="hr-HR" sz="2400" dirty="0" smtClean="0">
                <a:latin typeface="Calibri" pitchFamily="34"/>
              </a:rPr>
              <a:t>Uvod: </a:t>
            </a:r>
          </a:p>
          <a:p>
            <a:pPr marL="109728" indent="0">
              <a:lnSpc>
                <a:spcPct val="90000"/>
              </a:lnSpc>
              <a:buNone/>
            </a:pPr>
            <a:r>
              <a:rPr lang="hr-HR" sz="2400" dirty="0">
                <a:latin typeface="Calibri" pitchFamily="34"/>
              </a:rPr>
              <a:t>	</a:t>
            </a:r>
            <a:r>
              <a:rPr lang="hr-HR" sz="2400" dirty="0" smtClean="0">
                <a:latin typeface="Calibri" pitchFamily="34"/>
              </a:rPr>
              <a:t>Osnovna obilježja kognitivno-bihevioralne terapije (KBT) </a:t>
            </a:r>
          </a:p>
          <a:p>
            <a:pPr>
              <a:lnSpc>
                <a:spcPct val="90000"/>
              </a:lnSpc>
            </a:pPr>
            <a:endParaRPr lang="hr-HR" sz="2400" dirty="0" smtClean="0">
              <a:latin typeface="Calibri" pitchFamily="34"/>
            </a:endParaRPr>
          </a:p>
          <a:p>
            <a:pPr>
              <a:lnSpc>
                <a:spcPct val="90000"/>
              </a:lnSpc>
            </a:pPr>
            <a:endParaRPr lang="hr-HR" sz="2400" dirty="0">
              <a:latin typeface="Calibri" pitchFamily="34"/>
            </a:endParaRPr>
          </a:p>
          <a:p>
            <a:pPr>
              <a:lnSpc>
                <a:spcPct val="90000"/>
              </a:lnSpc>
            </a:pPr>
            <a:r>
              <a:rPr lang="hr-HR" sz="2400" dirty="0" smtClean="0">
                <a:latin typeface="Calibri" pitchFamily="34"/>
              </a:rPr>
              <a:t>Bihevioralne tehnike</a:t>
            </a:r>
          </a:p>
          <a:p>
            <a:pPr>
              <a:lnSpc>
                <a:spcPct val="90000"/>
              </a:lnSpc>
            </a:pPr>
            <a:endParaRPr lang="hr-HR" sz="2400" dirty="0" smtClean="0">
              <a:latin typeface="Calibri" pitchFamily="34"/>
            </a:endParaRPr>
          </a:p>
          <a:p>
            <a:pPr>
              <a:lnSpc>
                <a:spcPct val="90000"/>
              </a:lnSpc>
            </a:pPr>
            <a:endParaRPr lang="hr-HR" sz="2400" dirty="0">
              <a:latin typeface="Calibri" pitchFamily="34"/>
            </a:endParaRPr>
          </a:p>
          <a:p>
            <a:pPr>
              <a:lnSpc>
                <a:spcPct val="90000"/>
              </a:lnSpc>
            </a:pPr>
            <a:r>
              <a:rPr lang="hr-HR" sz="2400" dirty="0" smtClean="0">
                <a:latin typeface="Calibri" pitchFamily="34"/>
              </a:rPr>
              <a:t>BIHEVIORALNA AKTIVACIJA</a:t>
            </a:r>
          </a:p>
          <a:p>
            <a:pPr>
              <a:lnSpc>
                <a:spcPct val="90000"/>
              </a:lnSpc>
            </a:pPr>
            <a:endParaRPr lang="hr-HR" sz="2400" dirty="0" smtClean="0"/>
          </a:p>
          <a:p>
            <a:pPr marL="109728" indent="0">
              <a:lnSpc>
                <a:spcPct val="90000"/>
              </a:lnSpc>
              <a:buFont typeface="Georgia"/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3043778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20685"/>
            <a:ext cx="8229600" cy="1589108"/>
          </a:xfrm>
        </p:spPr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 b="1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/>
          <a:lstStyle/>
          <a:p>
            <a:pPr marL="109728" lvl="0" indent="0">
              <a:lnSpc>
                <a:spcPct val="80000"/>
              </a:lnSpc>
              <a:buNone/>
            </a:pPr>
            <a:endParaRPr lang="hr-HR" sz="900" dirty="0">
              <a:latin typeface="Calibri" pitchFamily="34"/>
            </a:endParaRP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T: Što ste sada pomislili?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P: Ne znam.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T: Da li ste pomislili kako ćete se lijepo provesti s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</a:t>
            </a:r>
            <a:r>
              <a:rPr lang="hr-HR" sz="2400" dirty="0" smtClean="0">
                <a:latin typeface="Calibri" pitchFamily="34"/>
              </a:rPr>
              <a:t>prijateljima (</a:t>
            </a:r>
            <a:r>
              <a:rPr lang="hr-HR" sz="2400" dirty="0">
                <a:latin typeface="Calibri" pitchFamily="34"/>
              </a:rPr>
              <a:t>pitanje suprotno od onog </a:t>
            </a:r>
            <a:r>
              <a:rPr lang="hr-HR" sz="2400" dirty="0" smtClean="0">
                <a:latin typeface="Calibri" pitchFamily="34"/>
              </a:rPr>
              <a:t>što </a:t>
            </a:r>
            <a:r>
              <a:rPr lang="hr-HR" sz="2400" dirty="0">
                <a:latin typeface="Calibri" pitchFamily="34"/>
              </a:rPr>
              <a:t>mislim da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je zaista pomislila)?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P: Ne, bojim se da se moji prijatelji ne žele družiti</a:t>
            </a:r>
          </a:p>
          <a:p>
            <a:pPr marL="109728" lvl="0" indent="0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</a:t>
            </a:r>
            <a:r>
              <a:rPr lang="hr-HR" sz="2400" dirty="0" smtClean="0">
                <a:latin typeface="Calibri" pitchFamily="34"/>
              </a:rPr>
              <a:t>sa mnom</a:t>
            </a:r>
            <a:r>
              <a:rPr lang="hr-HR" sz="2400" dirty="0">
                <a:latin typeface="Calibri" pitchFamily="34"/>
              </a:rPr>
              <a:t>?</a:t>
            </a:r>
          </a:p>
          <a:p>
            <a:pPr marL="109728" lvl="0" indent="0">
              <a:lnSpc>
                <a:spcPct val="80000"/>
              </a:lnSpc>
              <a:buNone/>
            </a:pPr>
            <a:endParaRPr lang="hr-HR" sz="1700" dirty="0">
              <a:latin typeface="Calibri" pitchFamily="34"/>
            </a:endParaRPr>
          </a:p>
          <a:p>
            <a:pPr marL="109728" lvl="0" indent="0">
              <a:lnSpc>
                <a:spcPct val="80000"/>
              </a:lnSpc>
              <a:buNone/>
            </a:pPr>
            <a:endParaRPr lang="hr-HR" sz="17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u="sng" dirty="0">
                <a:latin typeface="Calibri" pitchFamily="34"/>
              </a:rPr>
              <a:t>AUTOMATSKA MISAO</a:t>
            </a: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Ne, bojim se da se moji prijatelji ne žele družiti</a:t>
            </a: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dirty="0">
                <a:latin typeface="Calibri" pitchFamily="34"/>
              </a:rPr>
              <a:t>    </a:t>
            </a:r>
            <a:r>
              <a:rPr lang="hr-HR" sz="2400" dirty="0" smtClean="0">
                <a:latin typeface="Calibri" pitchFamily="34"/>
              </a:rPr>
              <a:t>sa mnom</a:t>
            </a:r>
            <a:r>
              <a:rPr lang="hr-HR" sz="2400" dirty="0">
                <a:latin typeface="Calibri" pitchFamily="34"/>
              </a:rPr>
              <a:t>?</a:t>
            </a:r>
          </a:p>
          <a:p>
            <a:pPr marL="109728" lvl="0" indent="0">
              <a:lnSpc>
                <a:spcPct val="80000"/>
              </a:lnSpc>
              <a:buNone/>
            </a:pPr>
            <a:endParaRPr lang="hr-HR" sz="1700" dirty="0">
              <a:latin typeface="Calibri" pitchFamily="34"/>
            </a:endParaRPr>
          </a:p>
          <a:p>
            <a:pPr marL="109728" lvl="0" indent="0" algn="ctr">
              <a:lnSpc>
                <a:spcPct val="80000"/>
              </a:lnSpc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MOJI PRIJATELJI SE NE ŽELE DRUŽITI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SA MNOM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92694"/>
            <a:ext cx="8229600" cy="1517108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844820"/>
            <a:ext cx="8229600" cy="4729715"/>
          </a:xfrm>
        </p:spPr>
        <p:txBody>
          <a:bodyPr/>
          <a:lstStyle/>
          <a:p>
            <a:pPr marL="109728" lvl="0" indent="0" algn="ctr">
              <a:lnSpc>
                <a:spcPct val="80000"/>
              </a:lnSpc>
              <a:buNone/>
            </a:pPr>
            <a:r>
              <a:rPr lang="hr-HR" b="1" dirty="0">
                <a:solidFill>
                  <a:srgbClr val="A04DA3"/>
                </a:solidFill>
                <a:latin typeface="Calibri" pitchFamily="34"/>
              </a:rPr>
              <a:t>MOJI PRIJATELJI SE NE ŽELE DRUŽITI </a:t>
            </a:r>
            <a:r>
              <a:rPr lang="hr-HR" b="1" dirty="0" smtClean="0">
                <a:solidFill>
                  <a:srgbClr val="A04DA3"/>
                </a:solidFill>
                <a:latin typeface="Calibri" pitchFamily="34"/>
              </a:rPr>
              <a:t>SA MNOM</a:t>
            </a:r>
            <a:r>
              <a:rPr lang="hr-HR" b="1" dirty="0">
                <a:solidFill>
                  <a:srgbClr val="A04DA3"/>
                </a:solidFill>
                <a:latin typeface="Calibri" pitchFamily="34"/>
              </a:rPr>
              <a:t>!</a:t>
            </a:r>
          </a:p>
          <a:p>
            <a:pPr marL="109728" lvl="0" indent="0" algn="ctr">
              <a:lnSpc>
                <a:spcPct val="80000"/>
              </a:lnSpc>
              <a:buNone/>
            </a:pPr>
            <a:endParaRPr lang="hr-HR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T: Kako bi odgovorili na tu tvrdnju?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P: Ne znam.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T: Da li imate takva iskustva </a:t>
            </a:r>
            <a:r>
              <a:rPr lang="hr-HR">
                <a:latin typeface="Calibri" pitchFamily="34"/>
              </a:rPr>
              <a:t>od </a:t>
            </a:r>
            <a:r>
              <a:rPr lang="hr-HR" smtClean="0">
                <a:latin typeface="Calibri" pitchFamily="34"/>
              </a:rPr>
              <a:t>ranije, </a:t>
            </a:r>
            <a:r>
              <a:rPr lang="hr-HR" dirty="0">
                <a:latin typeface="Calibri" pitchFamily="34"/>
              </a:rPr>
              <a:t>da se oni nisu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    željeli družiti s vama?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P: Ne, zapravo ne. Jedino ako su bili zauzeti poslom. Ali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    ovih dana nisam baš neko društvo.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T: Da li su nešto rekli? Da li imate dokaza da ne žele  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    provoditi vrijeme s vama?</a:t>
            </a:r>
          </a:p>
          <a:p>
            <a:pPr marL="109728" lvl="0" indent="0">
              <a:buNone/>
            </a:pPr>
            <a:r>
              <a:rPr lang="hr-HR" dirty="0">
                <a:latin typeface="Calibri" pitchFamily="34"/>
              </a:rPr>
              <a:t>P: Ne, </a:t>
            </a:r>
            <a:r>
              <a:rPr lang="hr-HR" dirty="0" smtClean="0">
                <a:latin typeface="Calibri" pitchFamily="34"/>
              </a:rPr>
              <a:t>baš </a:t>
            </a:r>
            <a:r>
              <a:rPr lang="hr-HR" dirty="0">
                <a:latin typeface="Calibri" pitchFamily="34"/>
              </a:rPr>
              <a:t>i nemam.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92694"/>
            <a:ext cx="8229600" cy="1656179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844820"/>
            <a:ext cx="8229600" cy="4729715"/>
          </a:xfrm>
        </p:spPr>
        <p:txBody>
          <a:bodyPr/>
          <a:lstStyle/>
          <a:p>
            <a:pPr marL="109728" lvl="0" indent="0" algn="ctr">
              <a:buNone/>
            </a:pP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 algn="ctr"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NEMAM DOVOLJNO ENERGIJE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ZA DRUŽENJE 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S PRIJATELJIMA!</a:t>
            </a:r>
          </a:p>
          <a:p>
            <a:pPr marL="109728" lvl="0" indent="0" algn="ctr"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MOJI PRIJATELJI SE NE ŽELE DRUŽITI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SA MNOM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!</a:t>
            </a:r>
          </a:p>
          <a:p>
            <a:pPr marL="109728" lvl="0" indent="0" algn="ctr">
              <a:buNone/>
            </a:pP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 algn="ctr">
              <a:buNone/>
            </a:pP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Koga bi mogli najlakše pitati?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</a:t>
            </a:r>
            <a:r>
              <a:rPr lang="hr-HR" sz="2400" dirty="0">
                <a:solidFill>
                  <a:schemeClr val="tx1"/>
                </a:solidFill>
                <a:latin typeface="Calibri" pitchFamily="34"/>
              </a:rPr>
              <a:t>Allison i Joe</a:t>
            </a:r>
            <a:r>
              <a:rPr lang="hr-HR" sz="2400" dirty="0" smtClean="0">
                <a:solidFill>
                  <a:schemeClr val="tx1"/>
                </a:solidFill>
                <a:latin typeface="Calibri" pitchFamily="34"/>
              </a:rPr>
              <a:t>. </a:t>
            </a:r>
            <a:endParaRPr lang="hr-HR" sz="2400" dirty="0">
              <a:solidFill>
                <a:schemeClr val="tx1"/>
              </a:solidFill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Odlicno. Onda možemo testirati oba predviđanja.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Da.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Kada ćete ih pozvati van?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Uskoro.</a:t>
            </a: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 algn="ctr">
              <a:buNone/>
            </a:pPr>
            <a:endParaRPr lang="hr-HR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 algn="ctr">
              <a:buNone/>
            </a:pPr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764703"/>
            <a:ext cx="8229600" cy="1445099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844820"/>
            <a:ext cx="8229600" cy="4729715"/>
          </a:xfrm>
        </p:spPr>
        <p:txBody>
          <a:bodyPr/>
          <a:lstStyle/>
          <a:p>
            <a:pPr marL="109728" lvl="0" indent="0" algn="ctr">
              <a:buNone/>
            </a:pP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 algn="ctr"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NEMAM DOVOLJNO ENERGIJE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ZA DRUŽENJE S 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PRIJATELJIMA!</a:t>
            </a:r>
          </a:p>
          <a:p>
            <a:pPr marL="109728" lvl="0" indent="0" algn="ctr">
              <a:buNone/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MOJI PRIJATELJI SE NE ŽELE DRUŽITI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SA MNOM</a:t>
            </a: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!</a:t>
            </a: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Da li ih možete pozvati danas (povećava vjerojatnost)?</a:t>
            </a:r>
          </a:p>
          <a:p>
            <a:pPr marL="109728" lvl="0" indent="0">
              <a:buNone/>
            </a:pPr>
            <a:r>
              <a:rPr lang="hr-HR" sz="2400" dirty="0" smtClean="0">
                <a:latin typeface="Calibri" pitchFamily="34"/>
              </a:rPr>
              <a:t>P: Pozvati </a:t>
            </a:r>
            <a:r>
              <a:rPr lang="hr-HR" sz="2400" dirty="0">
                <a:latin typeface="Calibri" pitchFamily="34"/>
              </a:rPr>
              <a:t>ću ih nakon završetka našeg sastanka.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Odlično. Ako sve ispadne dobro, mogli </a:t>
            </a:r>
            <a:r>
              <a:rPr lang="hr-HR" sz="2400" dirty="0" smtClean="0">
                <a:latin typeface="Calibri" pitchFamily="34"/>
              </a:rPr>
              <a:t>bi </a:t>
            </a:r>
            <a:r>
              <a:rPr lang="hr-HR" sz="2400" dirty="0">
                <a:latin typeface="Calibri" pitchFamily="34"/>
              </a:rPr>
              <a:t>se ovaj tjedan </a:t>
            </a:r>
            <a:r>
              <a:rPr lang="hr-HR" sz="2400" dirty="0" smtClean="0">
                <a:latin typeface="Calibri" pitchFamily="34"/>
              </a:rPr>
              <a:t>vidjeti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</a:t>
            </a:r>
            <a:r>
              <a:rPr lang="hr-HR" sz="2400" dirty="0" smtClean="0">
                <a:latin typeface="Calibri" pitchFamily="34"/>
              </a:rPr>
              <a:t>   s </a:t>
            </a:r>
            <a:r>
              <a:rPr lang="hr-HR" sz="2400" dirty="0">
                <a:latin typeface="Calibri" pitchFamily="34"/>
              </a:rPr>
              <a:t>još nekim prijateljima (testira tvrdnje!)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To </a:t>
            </a:r>
            <a:r>
              <a:rPr lang="hr-HR" sz="2400" dirty="0" smtClean="0">
                <a:latin typeface="Calibri" pitchFamily="34"/>
              </a:rPr>
              <a:t>bih </a:t>
            </a:r>
            <a:r>
              <a:rPr lang="hr-HR" sz="2400" dirty="0">
                <a:latin typeface="Calibri" pitchFamily="34"/>
              </a:rPr>
              <a:t>mogla </a:t>
            </a:r>
            <a:r>
              <a:rPr lang="hr-HR" sz="2400" dirty="0" smtClean="0">
                <a:latin typeface="Calibri" pitchFamily="34"/>
              </a:rPr>
              <a:t>učiniti</a:t>
            </a:r>
            <a:r>
              <a:rPr lang="hr-HR" sz="2400" dirty="0">
                <a:latin typeface="Calibri" pitchFamily="34"/>
              </a:rPr>
              <a:t>.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Da li želite pričati što ćete prijateljima reći o vašoj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   depresiji (hipoteza da će je prijatelji odbiti ako je bezvoljna)?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Ne. Oni to znaju i puni su potpore.</a:t>
            </a: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endParaRPr lang="hr-HR" dirty="0"/>
          </a:p>
          <a:p>
            <a:pPr marL="109728" lvl="0" indent="0">
              <a:buNone/>
            </a:pPr>
            <a:endParaRPr lang="hr-H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800" dirty="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800" b="1" dirty="0">
                <a:solidFill>
                  <a:srgbClr val="000000"/>
                </a:solidFill>
                <a:latin typeface="Calibri" pitchFamily="34"/>
              </a:rPr>
              <a:t>bihevioralna aktivacija – teška </a:t>
            </a:r>
            <a:r>
              <a:rPr lang="hr-HR" sz="3800" b="1" dirty="0" smtClean="0">
                <a:solidFill>
                  <a:srgbClr val="000000"/>
                </a:solidFill>
                <a:latin typeface="Calibri" pitchFamily="34"/>
              </a:rPr>
              <a:t>depresija</a:t>
            </a:r>
            <a:r>
              <a:rPr lang="hr-HR" sz="3800" dirty="0">
                <a:solidFill>
                  <a:srgbClr val="000000"/>
                </a:solidFill>
              </a:rPr>
              <a:t/>
            </a:r>
            <a:br>
              <a:rPr lang="hr-HR" sz="3800" dirty="0">
                <a:solidFill>
                  <a:srgbClr val="000000"/>
                </a:solidFill>
              </a:rPr>
            </a:br>
            <a:endParaRPr lang="en-US" sz="3800" dirty="0"/>
          </a:p>
        </p:txBody>
      </p:sp>
      <p:pic>
        <p:nvPicPr>
          <p:cNvPr id="3" name="Content Placeholder 4" descr="3.NB.jpg, jutro, depresivn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517" y="1844820"/>
            <a:ext cx="4464499" cy="5013179"/>
          </a:xfrm>
        </p:spPr>
      </p:pic>
      <p:pic>
        <p:nvPicPr>
          <p:cNvPr id="4" name="Content Placeholder 5" descr="4.NB.jpg, evening , depresivni.jpg"/>
          <p:cNvPicPr>
            <a:picLocks noGrp="1" noChangeAspect="1"/>
          </p:cNvPicPr>
          <p:nvPr>
            <p:ph idx="2"/>
          </p:nvPr>
        </p:nvPicPr>
        <p:blipFill>
          <a:blip r:embed="rId3"/>
          <a:stretch>
            <a:fillRect/>
          </a:stretch>
        </p:blipFill>
        <p:spPr>
          <a:xfrm>
            <a:off x="4499992" y="1916829"/>
            <a:ext cx="4186807" cy="4680520"/>
          </a:xfr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476667"/>
            <a:ext cx="8229600" cy="1733135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/>
            </a:r>
            <a:br>
              <a:rPr lang="hr-HR">
                <a:solidFill>
                  <a:srgbClr val="000000"/>
                </a:solidFill>
                <a:latin typeface="Calibri" pitchFamily="34"/>
              </a:rPr>
            </a:br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/>
          <a:lstStyle/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Što mislite da pokušamo bolje organizirati vrijeme?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   Planiramo aktivnosti koje bi povećale osjećaj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   postignuća i ugode.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</a:t>
            </a:r>
            <a:r>
              <a:rPr lang="hr-HR" sz="2400" dirty="0" smtClean="0">
                <a:solidFill>
                  <a:schemeClr val="tx1"/>
                </a:solidFill>
                <a:latin typeface="Calibri" pitchFamily="34"/>
              </a:rPr>
              <a:t>Da ipak n</a:t>
            </a:r>
            <a:r>
              <a:rPr lang="hr-HR" sz="2400" dirty="0" smtClean="0">
                <a:latin typeface="Calibri" pitchFamily="34"/>
              </a:rPr>
              <a:t>e</a:t>
            </a:r>
            <a:r>
              <a:rPr lang="hr-HR" sz="2400" dirty="0">
                <a:latin typeface="Calibri" pitchFamily="34"/>
              </a:rPr>
              <a:t>. Mislim da mi to ne bi pomoglo. Tako sam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   umorna. Čekati ću da mi bude bolje.</a:t>
            </a: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SITUACIJA: Razmišljam da započnem vježbati.</a:t>
            </a:r>
          </a:p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AUTOMATSKA MISAO: Previše sam umorna. Neću uživati.</a:t>
            </a:r>
          </a:p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EMOCIJA: Disforia.</a:t>
            </a:r>
          </a:p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PONAŠANJE: Ostanak u krevetu.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 algn="ctr">
              <a:buNone/>
            </a:pPr>
            <a:r>
              <a:rPr lang="hr-HR" sz="2400" u="sng" dirty="0">
                <a:latin typeface="Calibri" pitchFamily="34"/>
              </a:rPr>
              <a:t>Što ako depresivniji pacijent ne vjeruje da mu se može pomoći</a:t>
            </a:r>
            <a:r>
              <a:rPr lang="hr-HR" sz="2400" dirty="0">
                <a:latin typeface="Calibri" pitchFamily="34"/>
              </a:rPr>
              <a:t>? Ne vjeruje da će mu aktivnost popraviti raspoloženje ili pojačati ugodu?</a:t>
            </a:r>
          </a:p>
          <a:p>
            <a:pPr marL="109728" lvl="0" indent="0" algn="ctr">
              <a:buNone/>
            </a:pPr>
            <a:endParaRPr lang="hr-HR" sz="2400" dirty="0">
              <a:latin typeface="Calibri" pitchFamily="34"/>
            </a:endParaRPr>
          </a:p>
          <a:p>
            <a:pPr lvl="0"/>
            <a:r>
              <a:rPr lang="hr-HR" sz="2400" dirty="0" err="1">
                <a:latin typeface="Calibri" pitchFamily="34"/>
              </a:rPr>
              <a:t>psihoedukacija</a:t>
            </a:r>
            <a:endParaRPr lang="hr-HR" sz="2400" dirty="0">
              <a:latin typeface="Calibri" pitchFamily="34"/>
            </a:endParaRPr>
          </a:p>
          <a:p>
            <a:pPr lvl="0"/>
            <a:r>
              <a:rPr lang="hr-HR" sz="2400" dirty="0">
                <a:latin typeface="Calibri" pitchFamily="34"/>
              </a:rPr>
              <a:t>bihevioralni eksperiment</a:t>
            </a:r>
          </a:p>
          <a:p>
            <a:pPr lvl="0"/>
            <a:r>
              <a:rPr lang="hr-HR" sz="2400" dirty="0">
                <a:latin typeface="Calibri" pitchFamily="34"/>
              </a:rPr>
              <a:t>pomoć i zajedničko vođenje dnevnika aktivnosti</a:t>
            </a:r>
          </a:p>
          <a:p>
            <a:pPr lvl="0"/>
            <a:r>
              <a:rPr lang="hr-HR" sz="2400" dirty="0">
                <a:latin typeface="Calibri" pitchFamily="34"/>
              </a:rPr>
              <a:t>terapeut vodi pacijenta prema specifičnim promjenama (Da li ste </a:t>
            </a:r>
            <a:r>
              <a:rPr lang="hr-HR" sz="2400" dirty="0" smtClean="0">
                <a:latin typeface="Calibri" pitchFamily="34"/>
              </a:rPr>
              <a:t>primijetili </a:t>
            </a:r>
            <a:r>
              <a:rPr lang="hr-HR" sz="2400" dirty="0">
                <a:latin typeface="Calibri" pitchFamily="34"/>
              </a:rPr>
              <a:t>koliko ste vremena ovaj </a:t>
            </a:r>
            <a:r>
              <a:rPr lang="hr-HR" sz="2400" dirty="0" smtClean="0">
                <a:latin typeface="Calibri" pitchFamily="34"/>
              </a:rPr>
              <a:t>tjedan </a:t>
            </a:r>
            <a:r>
              <a:rPr lang="hr-HR" sz="2400" dirty="0">
                <a:latin typeface="Calibri" pitchFamily="34"/>
              </a:rPr>
              <a:t>proveli u krevetu. Koje biste promjene po vašem mišljenju mogli pokušati?)</a:t>
            </a:r>
          </a:p>
          <a:p>
            <a:pPr lvl="0"/>
            <a:r>
              <a:rPr lang="hr-HR" sz="2400" dirty="0">
                <a:latin typeface="Calibri" pitchFamily="34"/>
              </a:rPr>
              <a:t>identifikacija automatskih misli koje bi mogle omesti plan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88838"/>
            <a:ext cx="8229600" cy="4585697"/>
          </a:xfrm>
        </p:spPr>
        <p:txBody>
          <a:bodyPr anchorCtr="1"/>
          <a:lstStyle/>
          <a:p>
            <a:pPr marL="109728" lvl="0" indent="0" algn="ctr">
              <a:buNone/>
            </a:pPr>
            <a:r>
              <a:rPr lang="hr-HR" sz="2400">
                <a:latin typeface="Calibri" pitchFamily="34"/>
              </a:rPr>
              <a:t>ŠTO AKO SE PACIJENT SE NE MOŽE SJETITI UGODNIH AKTIVNOSTI?</a:t>
            </a:r>
          </a:p>
          <a:p>
            <a:pPr marL="109728" lvl="0" indent="0" algn="ctr">
              <a:buNone/>
            </a:pPr>
            <a:r>
              <a:rPr lang="hr-HR" sz="1800">
                <a:latin typeface="Calibri" pitchFamily="34"/>
                <a:hlinkClick r:id="rId2"/>
              </a:rPr>
              <a:t>www.healthnet-solutions.com/dsp/PleasantEventsSchdule.pdf</a:t>
            </a:r>
            <a:r>
              <a:rPr lang="hr-HR" sz="1800">
                <a:latin typeface="Calibri" pitchFamily="34"/>
              </a:rPr>
              <a:t>.</a:t>
            </a:r>
          </a:p>
          <a:p>
            <a:pPr marL="109728" lvl="0" indent="0" algn="ctr">
              <a:buNone/>
            </a:pPr>
            <a:endParaRPr lang="hr-HR" sz="2400">
              <a:latin typeface="Calibri" pitchFamily="34"/>
            </a:endParaRPr>
          </a:p>
          <a:p>
            <a:pPr marL="109728" lvl="0" indent="0">
              <a:buNone/>
            </a:pPr>
            <a:endParaRPr lang="hr-HR" sz="2400">
              <a:latin typeface="Calibri" pitchFamily="34"/>
            </a:endParaRPr>
          </a:p>
          <a:p>
            <a:pPr marL="109728" lvl="0" indent="0" algn="ctr">
              <a:buNone/>
            </a:pPr>
            <a:endParaRPr lang="hr-HR" sz="2400">
              <a:latin typeface="Calibri" pitchFamily="34"/>
            </a:endParaRPr>
          </a:p>
          <a:p>
            <a:pPr marL="109728" lvl="0" indent="0" algn="ctr">
              <a:buNone/>
            </a:pPr>
            <a:endParaRPr lang="hr-HR" sz="2400">
              <a:latin typeface="Calibri" pitchFamily="34"/>
            </a:endParaRPr>
          </a:p>
        </p:txBody>
      </p:sp>
      <p:pic>
        <p:nvPicPr>
          <p:cNvPr id="4" name="Picture 3" descr="popis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6" y="3140963"/>
            <a:ext cx="4176467" cy="371703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popis 2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9955" y="3284982"/>
            <a:ext cx="4680520" cy="33123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836712"/>
            <a:ext cx="8229600" cy="1373090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/>
          <a:lstStyle/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ŠTO AKO PACIJENTI IMAJU</a:t>
            </a:r>
          </a:p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POTPUNO ISPUNJEN RASPORED ILI SU PREVIŠE OPTEREĆENI RASPOREDOM?</a:t>
            </a:r>
          </a:p>
          <a:p>
            <a:pPr lvl="0"/>
            <a:endParaRPr lang="hr-HR" sz="2400" dirty="0">
              <a:latin typeface="Calibri" pitchFamily="34"/>
            </a:endParaRPr>
          </a:p>
          <a:p>
            <a:pPr lvl="0"/>
            <a:r>
              <a:rPr lang="hr-HR" sz="2400" dirty="0">
                <a:latin typeface="Calibri" pitchFamily="34"/>
              </a:rPr>
              <a:t>važna je dobra uravnoteženost dnevnih aktivnosti</a:t>
            </a:r>
          </a:p>
          <a:p>
            <a:pPr lvl="0"/>
            <a:r>
              <a:rPr lang="hr-HR" sz="2400" dirty="0">
                <a:latin typeface="Calibri" pitchFamily="34"/>
              </a:rPr>
              <a:t>dobra uravnoteženost – dobar raspored</a:t>
            </a:r>
          </a:p>
          <a:p>
            <a:pPr lvl="0"/>
            <a:r>
              <a:rPr lang="hr-HR" sz="2400" dirty="0">
                <a:latin typeface="Calibri" pitchFamily="34"/>
              </a:rPr>
              <a:t>loša uravnoteženost – pronaći vrijeme za odmor ili povećati broj aktivnosti koje stavraju ugodu i/ili postignuće</a:t>
            </a:r>
          </a:p>
          <a:p>
            <a:pPr lvl="0"/>
            <a:r>
              <a:rPr lang="hr-HR" sz="2400" dirty="0">
                <a:latin typeface="Calibri" pitchFamily="34"/>
              </a:rPr>
              <a:t>ispitati pojavu automatskih misli kod smanjenog osjećaja ugode i/ili postignuća, te kod poteškoća u promjeni rasporeda aktivnosti</a:t>
            </a:r>
          </a:p>
          <a:p>
            <a:pPr lvl="0"/>
            <a:r>
              <a:rPr lang="hr-HR" sz="2400" dirty="0">
                <a:latin typeface="Calibri" pitchFamily="34"/>
              </a:rPr>
              <a:t>naučiti se nagraditi!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692694"/>
            <a:ext cx="8229600" cy="1517108"/>
          </a:xfrm>
        </p:spPr>
        <p:txBody>
          <a:bodyPr/>
          <a:lstStyle/>
          <a:p>
            <a:pPr lvl="0"/>
            <a:r>
              <a:rPr lang="hr-HR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>
                <a:solidFill>
                  <a:srgbClr val="000000"/>
                </a:solidFill>
                <a:latin typeface="Calibri" pitchFamily="34"/>
              </a:rPr>
              <a:t>bihevioralna aktivacija</a:t>
            </a:r>
            <a:r>
              <a:rPr lang="hr-HR">
                <a:solidFill>
                  <a:srgbClr val="000000"/>
                </a:solidFill>
              </a:rPr>
              <a:t/>
            </a:r>
            <a:br>
              <a:rPr lang="hr-HR">
                <a:solidFill>
                  <a:srgbClr val="000000"/>
                </a:solidFill>
              </a:rPr>
            </a:br>
            <a:endParaRPr lang="hr-HR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916829"/>
            <a:ext cx="8229600" cy="4657706"/>
          </a:xfrm>
        </p:spPr>
        <p:txBody>
          <a:bodyPr/>
          <a:lstStyle/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ŠTO AKO PROMJENA AKTIVNOSTI NE UTJEČE NA PROMJENU RASPOLOŽENJA?</a:t>
            </a:r>
          </a:p>
          <a:p>
            <a:pPr lvl="0"/>
            <a:r>
              <a:rPr lang="hr-HR" sz="2400" dirty="0">
                <a:latin typeface="Calibri" pitchFamily="34"/>
              </a:rPr>
              <a:t>kod težih depresija promjena raspoloženja može biti tako mala da ju pacijenti niti ne prepoznaju</a:t>
            </a:r>
          </a:p>
          <a:p>
            <a:pPr lvl="0"/>
            <a:r>
              <a:rPr lang="hr-HR" sz="2400" dirty="0">
                <a:latin typeface="Calibri" pitchFamily="34"/>
              </a:rPr>
              <a:t>naučiti ih da prepoznaju automatske misli koje bi mogle utjecati na povećanje osjećaja promjene raspoloženja</a:t>
            </a:r>
          </a:p>
          <a:p>
            <a:pPr lvl="0"/>
            <a:r>
              <a:rPr lang="hr-HR" sz="2400" u="sng" dirty="0" smtClean="0">
                <a:latin typeface="Calibri" pitchFamily="34"/>
              </a:rPr>
              <a:t>bilježiti </a:t>
            </a:r>
            <a:r>
              <a:rPr lang="hr-HR" sz="2400" u="sng" dirty="0">
                <a:latin typeface="Calibri" pitchFamily="34"/>
              </a:rPr>
              <a:t>skalu ugode i postignuća kod pojedinih aktivnosti!!!</a:t>
            </a:r>
          </a:p>
          <a:p>
            <a:pPr marL="109728" lvl="0" indent="0">
              <a:buNone/>
            </a:pPr>
            <a:r>
              <a:rPr lang="hr-HR" sz="2400" u="sng" dirty="0">
                <a:latin typeface="Calibri" pitchFamily="34"/>
              </a:rPr>
              <a:t>   </a:t>
            </a: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                   UGODA                                              POSTIGNUĆE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10     Nogometna utakmica                             Gradnja mosta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5          Večera s bratom                                    Grabljanje lišća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0          Svađa s bratom                                     Gubitak nadzora</a:t>
            </a: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840192"/>
            <a:ext cx="8229600" cy="4325112"/>
          </a:xfrm>
        </p:spPr>
        <p:txBody>
          <a:bodyPr/>
          <a:lstStyle/>
          <a:p>
            <a:pPr lvl="0">
              <a:lnSpc>
                <a:spcPct val="90000"/>
              </a:lnSpc>
            </a:pPr>
            <a:r>
              <a:rPr lang="hr-HR" sz="2400" dirty="0">
                <a:latin typeface="Calibri" pitchFamily="34"/>
              </a:rPr>
              <a:t>KBT  </a:t>
            </a:r>
            <a:r>
              <a:rPr lang="hr-HR" sz="2400" dirty="0" smtClean="0">
                <a:latin typeface="Calibri" pitchFamily="34"/>
              </a:rPr>
              <a:t>se temelji na evoluirajućoj formulaciji problema koji ima pacijent u individualnoj konceptualizaciji svakog pacijenta u kognitivnim terminima</a:t>
            </a:r>
          </a:p>
          <a:p>
            <a:pPr lvl="0">
              <a:lnSpc>
                <a:spcPct val="9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zahtijeva čvrstu suradnju terapeuta i pacijenta</a:t>
            </a:r>
            <a:endParaRPr lang="hr-HR" sz="2400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stavlja naglasak na suradnju i aktivno sudjelovanje u terapiji</a:t>
            </a:r>
            <a:endParaRPr lang="hr-HR" sz="2400" dirty="0">
              <a:latin typeface="Calibri" pitchFamily="34"/>
            </a:endParaRPr>
          </a:p>
          <a:p>
            <a:pPr marL="109728" lvl="0" indent="0">
              <a:lnSpc>
                <a:spcPct val="90000"/>
              </a:lnSpc>
              <a:buNone/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je usmjereno prema cilju, a fokusiran na problem</a:t>
            </a:r>
            <a:endParaRPr lang="hr-HR" sz="2400" dirty="0">
              <a:latin typeface="Calibri" pitchFamily="34"/>
            </a:endParaRPr>
          </a:p>
          <a:p>
            <a:pPr marL="109728" lvl="0" indent="0">
              <a:lnSpc>
                <a:spcPct val="90000"/>
              </a:lnSpc>
              <a:buNone/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9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stavlja naglasak na sadašnjost (sadašnje probleme)</a:t>
            </a:r>
            <a:endParaRPr lang="hr-HR" sz="2400" dirty="0"/>
          </a:p>
          <a:p>
            <a:pPr marL="109728" lvl="0" indent="0">
              <a:lnSpc>
                <a:spcPct val="90000"/>
              </a:lnSpc>
              <a:buNone/>
            </a:pPr>
            <a:endParaRPr lang="hr-HR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915816" y="6381328"/>
            <a:ext cx="4674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Izvor: </a:t>
            </a:r>
            <a:r>
              <a:rPr lang="hr-HR" dirty="0" err="1" smtClean="0"/>
              <a:t>Judith</a:t>
            </a:r>
            <a:r>
              <a:rPr lang="hr-HR" dirty="0" smtClean="0"/>
              <a:t> S. </a:t>
            </a:r>
            <a:r>
              <a:rPr lang="hr-HR" dirty="0" err="1" smtClean="0"/>
              <a:t>Beck</a:t>
            </a:r>
            <a:r>
              <a:rPr lang="hr-HR" dirty="0" smtClean="0"/>
              <a:t>, </a:t>
            </a:r>
            <a:r>
              <a:rPr lang="hr-HR" dirty="0" err="1" smtClean="0"/>
              <a:t>Cognitive</a:t>
            </a:r>
            <a:r>
              <a:rPr lang="hr-HR" dirty="0" smtClean="0"/>
              <a:t> </a:t>
            </a:r>
            <a:r>
              <a:rPr lang="hr-HR" dirty="0" err="1"/>
              <a:t>B</a:t>
            </a:r>
            <a:r>
              <a:rPr lang="hr-HR" dirty="0" err="1" smtClean="0"/>
              <a:t>ehavior</a:t>
            </a:r>
            <a:r>
              <a:rPr lang="hr-HR" dirty="0" smtClean="0"/>
              <a:t> </a:t>
            </a:r>
            <a:r>
              <a:rPr lang="hr-HR" dirty="0" err="1"/>
              <a:t>T</a:t>
            </a:r>
            <a:r>
              <a:rPr lang="hr-HR" dirty="0" err="1" smtClean="0"/>
              <a:t>herapy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18864" y="620687"/>
            <a:ext cx="8229600" cy="1224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000" b="0" i="0" u="none" strike="noStrike" kern="1200" cap="none" spc="0" baseline="0">
                <a:solidFill>
                  <a:srgbClr val="424456"/>
                </a:solidFill>
                <a:uFillTx/>
                <a:latin typeface="Trebuchet MS"/>
              </a:defRPr>
            </a:lvl1pPr>
          </a:lstStyle>
          <a:p>
            <a:pPr algn="ctr"/>
            <a:r>
              <a:rPr lang="hr-HR" sz="3600" dirty="0" smtClean="0">
                <a:latin typeface="Calibri" pitchFamily="34"/>
              </a:rPr>
              <a:t>Osnovna obilježja kognitivno-bihevioralne terapije</a:t>
            </a:r>
            <a:endParaRPr lang="hr-HR" sz="36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hr-HR" dirty="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 dirty="0">
                <a:solidFill>
                  <a:srgbClr val="000000"/>
                </a:solidFill>
                <a:latin typeface="Calibri" pitchFamily="34"/>
              </a:rPr>
              <a:t>bihevioralna aktivacija – lista pohvala!</a:t>
            </a:r>
            <a:r>
              <a:rPr lang="hr-HR" dirty="0">
                <a:solidFill>
                  <a:srgbClr val="000000"/>
                </a:solidFill>
              </a:rPr>
              <a:t/>
            </a:r>
            <a:br>
              <a:rPr lang="hr-HR" dirty="0">
                <a:solidFill>
                  <a:srgbClr val="000000"/>
                </a:solidFill>
              </a:rPr>
            </a:br>
            <a:endParaRPr lang="hr-HR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564901"/>
            <a:ext cx="8229600" cy="4009634"/>
          </a:xfrm>
        </p:spPr>
        <p:txBody>
          <a:bodyPr/>
          <a:lstStyle/>
          <a:p>
            <a:pPr marL="109728" lvl="0" indent="0" algn="ctr">
              <a:buNone/>
            </a:pPr>
            <a:r>
              <a:rPr lang="hr-HR" dirty="0" smtClean="0">
                <a:latin typeface="Calibri" pitchFamily="34"/>
              </a:rPr>
              <a:t>LISTA </a:t>
            </a:r>
            <a:r>
              <a:rPr lang="hr-HR" dirty="0">
                <a:latin typeface="Calibri" pitchFamily="34"/>
              </a:rPr>
              <a:t>AKTIVNOSTI ZA POHVALU</a:t>
            </a:r>
          </a:p>
          <a:p>
            <a:pPr marL="624078" lvl="0" indent="-514350">
              <a:buFont typeface="Calibri"/>
              <a:buAutoNum type="arabicPeriod"/>
            </a:pPr>
            <a:r>
              <a:rPr lang="hr-HR" sz="2400" dirty="0" smtClean="0">
                <a:latin typeface="Calibri" pitchFamily="34"/>
              </a:rPr>
              <a:t>Pridržavala </a:t>
            </a:r>
            <a:r>
              <a:rPr lang="hr-HR" sz="2400" dirty="0" smtClean="0">
                <a:solidFill>
                  <a:schemeClr val="tx1"/>
                </a:solidFill>
                <a:latin typeface="Calibri" pitchFamily="34"/>
              </a:rPr>
              <a:t>sam</a:t>
            </a:r>
            <a:r>
              <a:rPr lang="hr-HR" sz="2400" dirty="0" smtClean="0">
                <a:solidFill>
                  <a:srgbClr val="FF0000"/>
                </a:solidFill>
                <a:latin typeface="Calibri" pitchFamily="34"/>
              </a:rPr>
              <a:t> </a:t>
            </a:r>
            <a:r>
              <a:rPr lang="hr-HR" sz="2400" dirty="0" smtClean="0">
                <a:latin typeface="Calibri" pitchFamily="34"/>
              </a:rPr>
              <a:t>se </a:t>
            </a:r>
            <a:r>
              <a:rPr lang="hr-HR" sz="2400" dirty="0">
                <a:latin typeface="Calibri" pitchFamily="34"/>
              </a:rPr>
              <a:t>dnevnika aktivnosti.</a:t>
            </a:r>
          </a:p>
          <a:p>
            <a:pPr marL="624078" lvl="0" indent="-514350">
              <a:buFont typeface="Calibri"/>
              <a:buAutoNum type="arabicPeriod"/>
            </a:pPr>
            <a:r>
              <a:rPr lang="hr-HR" sz="2400" dirty="0">
                <a:latin typeface="Calibri" pitchFamily="34"/>
              </a:rPr>
              <a:t>Završila sve dogovorene zadatke.</a:t>
            </a:r>
          </a:p>
          <a:p>
            <a:pPr marL="624078" lvl="0" indent="-514350">
              <a:buFont typeface="Calibri"/>
              <a:buAutoNum type="arabicPeriod"/>
            </a:pPr>
            <a:r>
              <a:rPr lang="hr-HR" sz="2400" dirty="0">
                <a:latin typeface="Calibri" pitchFamily="34"/>
              </a:rPr>
              <a:t>Razgovarala s prijateljicama.</a:t>
            </a:r>
          </a:p>
          <a:p>
            <a:pPr marL="624078" lvl="0" indent="-514350">
              <a:buFont typeface="Calibri"/>
              <a:buAutoNum type="arabicPeriod"/>
            </a:pPr>
            <a:r>
              <a:rPr lang="hr-HR" sz="2400" dirty="0" smtClean="0">
                <a:latin typeface="Calibri" pitchFamily="34"/>
              </a:rPr>
              <a:t>Otišla na trčanje umjesto odlaska na spavanje.</a:t>
            </a:r>
          </a:p>
          <a:p>
            <a:pPr marL="624078" lvl="0" indent="-514350">
              <a:buFont typeface="Calibri"/>
              <a:buAutoNum type="arabicPeriod"/>
            </a:pPr>
            <a:r>
              <a:rPr lang="hr-HR" sz="2400" dirty="0" smtClean="0">
                <a:latin typeface="Calibri" pitchFamily="34"/>
              </a:rPr>
              <a:t>Nazvala </a:t>
            </a:r>
            <a:r>
              <a:rPr lang="hr-HR" sz="2400" dirty="0">
                <a:latin typeface="Calibri" pitchFamily="34"/>
              </a:rPr>
              <a:t>mentora radi ispita</a:t>
            </a:r>
            <a:r>
              <a:rPr lang="hr-HR" sz="2400" dirty="0" smtClean="0">
                <a:latin typeface="Calibri" pitchFamily="34"/>
              </a:rPr>
              <a:t>. </a:t>
            </a:r>
          </a:p>
          <a:p>
            <a:pPr marL="109728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endParaRPr lang="hr-HR" sz="2400" dirty="0">
              <a:latin typeface="Calibri" pitchFamily="34"/>
            </a:endParaRP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T: Da li treba napisati zašto radite taj zadatak?</a:t>
            </a:r>
          </a:p>
          <a:p>
            <a:pPr marL="109728" lvl="0" indent="0">
              <a:buNone/>
            </a:pPr>
            <a:r>
              <a:rPr lang="hr-HR" sz="2400" dirty="0">
                <a:latin typeface="Calibri" pitchFamily="34"/>
              </a:rPr>
              <a:t>P: Ne. </a:t>
            </a:r>
            <a:r>
              <a:rPr lang="hr-HR" sz="2400" u="sng" dirty="0">
                <a:latin typeface="Calibri" pitchFamily="34"/>
              </a:rPr>
              <a:t>Fokusirana sam na dobre strane. One me čine sretnom.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67541" y="1196748"/>
            <a:ext cx="8229600" cy="490740"/>
          </a:xfrm>
        </p:spPr>
        <p:txBody>
          <a:bodyPr/>
          <a:lstStyle/>
          <a:p>
            <a:pPr lvl="0"/>
            <a:r>
              <a:rPr lang="hr-HR" dirty="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b="1" dirty="0">
                <a:solidFill>
                  <a:srgbClr val="000000"/>
                </a:solidFill>
                <a:latin typeface="Calibri" pitchFamily="34"/>
              </a:rPr>
              <a:t>bihevioralna aktivacija</a:t>
            </a:r>
            <a:r>
              <a:rPr lang="hr-HR" dirty="0">
                <a:solidFill>
                  <a:srgbClr val="000000"/>
                </a:solidFill>
              </a:rPr>
              <a:t/>
            </a:r>
            <a:br>
              <a:rPr lang="hr-HR" dirty="0">
                <a:solidFill>
                  <a:srgbClr val="000000"/>
                </a:solidFill>
              </a:rPr>
            </a:br>
            <a:endParaRPr lang="hr-HR" dirty="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109728" lvl="0" indent="0" algn="ctr">
              <a:buNone/>
            </a:pPr>
            <a:r>
              <a:rPr lang="hr-HR" sz="2400" dirty="0">
                <a:latin typeface="Calibri" pitchFamily="34"/>
              </a:rPr>
              <a:t>UPOTREBA DNEVNIKA PONAŠANJA ZA PROCJENU TOČNOSTI PREDVIĐANJA</a:t>
            </a:r>
          </a:p>
          <a:p>
            <a:pPr marL="109728" lvl="0" indent="0" algn="ctr">
              <a:buNone/>
            </a:pPr>
            <a:r>
              <a:rPr lang="hr-HR" sz="2400" u="sng" dirty="0">
                <a:latin typeface="Calibri" pitchFamily="34"/>
              </a:rPr>
              <a:t>usporedba predviđanja razine ugode i postignuća na dnevniku ponašanja s aktualnom razinom ugode i postignuća za vrijeme određenih aktivnosti</a:t>
            </a:r>
          </a:p>
          <a:p>
            <a:pPr lvl="0"/>
            <a:endParaRPr lang="hr-HR" sz="2400" dirty="0">
              <a:latin typeface="Calibri" pitchFamily="34"/>
            </a:endParaRPr>
          </a:p>
          <a:p>
            <a:pPr lvl="0"/>
            <a:r>
              <a:rPr lang="hr-HR" sz="2400" dirty="0">
                <a:latin typeface="Calibri" pitchFamily="34"/>
              </a:rPr>
              <a:t>praćenje poboljšanja kroz skale mjerenja i usporedbe</a:t>
            </a:r>
          </a:p>
          <a:p>
            <a:pPr lvl="0"/>
            <a:r>
              <a:rPr lang="hr-HR" sz="2400" dirty="0">
                <a:latin typeface="Calibri" pitchFamily="34"/>
              </a:rPr>
              <a:t>testiranje točnosti automatskih misli i predviđanja</a:t>
            </a:r>
          </a:p>
          <a:p>
            <a:pPr lvl="0"/>
            <a:r>
              <a:rPr lang="hr-HR" sz="2400" dirty="0">
                <a:latin typeface="Calibri" pitchFamily="34"/>
              </a:rPr>
              <a:t>usporedba sa stanjem na početku tretmana, s najlošijim stanjem, a ne s onim kako je bilo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64704"/>
            <a:ext cx="8229600" cy="1224137"/>
          </a:xfrm>
          <a:prstGeom prst="rect">
            <a:avLst/>
          </a:prstGeom>
        </p:spPr>
        <p:txBody>
          <a:bodyPr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000" b="0" i="0" u="none" strike="noStrike" kern="1200" cap="none" spc="0" baseline="0">
                <a:solidFill>
                  <a:srgbClr val="424456"/>
                </a:solidFill>
                <a:uFillTx/>
                <a:latin typeface="Trebuchet MS"/>
              </a:defRPr>
            </a:lvl1pPr>
          </a:lstStyle>
          <a:p>
            <a:pPr algn="ctr"/>
            <a:r>
              <a:rPr lang="hr-HR" dirty="0" smtClean="0">
                <a:latin typeface="Calibri" pitchFamily="34"/>
              </a:rPr>
              <a:t>U sažetku …</a:t>
            </a:r>
            <a:endParaRPr lang="hr-HR" dirty="0">
              <a:latin typeface="Calibri" pitchFamily="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7471" y="1511558"/>
            <a:ext cx="790407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Bihevioralna aktivacija je ključna tehnika za napredak kod većine depresivnih pacijenata. </a:t>
            </a:r>
          </a:p>
          <a:p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Potrebno im je dati: </a:t>
            </a:r>
          </a:p>
          <a:p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razloge i vodstvo kod izbora aktivnosti u okviru određenog rasporeda</a:t>
            </a:r>
          </a:p>
          <a:p>
            <a:pPr marL="285750" indent="-285750">
              <a:buFontTx/>
              <a:buChar char="-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dgovore na predvidljive automatske misli koje mogu interferirati sa aktivnostima i osjećajem ugode koji proizlazi nakon njih</a:t>
            </a:r>
          </a:p>
          <a:p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erapeut bi trebao biti uporan u inzistiranju na aktivnosti</a:t>
            </a:r>
          </a:p>
          <a:p>
            <a:pPr marL="285750" indent="-285750">
              <a:buFontTx/>
              <a:buChar char="-"/>
            </a:pPr>
            <a:endParaRPr lang="hr-HR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r>
              <a:rPr lang="hr-HR" sz="2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hr-HR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keptičan pacijent može imati koristi od bihevioralnih eksperimenata koji bi mu ukazali na korist od rasporeda</a:t>
            </a: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3212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2056216"/>
            <a:ext cx="8229600" cy="4325112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ima obrazovni karakter, cilj je naučiti pacijenta da sam sebi bude terapeut, stavlja naglasak na prevenciju povratka problema</a:t>
            </a:r>
          </a:p>
          <a:p>
            <a:pPr lvl="0">
              <a:lnSpc>
                <a:spcPct val="8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ima cilj da završi u konačnom vremenu</a:t>
            </a: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terapije su dobro strukturirane</a:t>
            </a: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r>
              <a:rPr lang="hr-HR" sz="2400" dirty="0">
                <a:latin typeface="Calibri" pitchFamily="34"/>
              </a:rPr>
              <a:t>KBT </a:t>
            </a:r>
            <a:r>
              <a:rPr lang="hr-HR" sz="2400" dirty="0" smtClean="0">
                <a:latin typeface="Calibri" pitchFamily="34"/>
              </a:rPr>
              <a:t>uči pacijenta kako da identificira, ocjeni i odgovori na vlastitu disfunkcionalnu misao i vjerovanje</a:t>
            </a: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endParaRPr lang="hr-HR" sz="2400" dirty="0">
              <a:latin typeface="Calibri" pitchFamily="34"/>
            </a:endParaRPr>
          </a:p>
          <a:p>
            <a:pPr lvl="0">
              <a:lnSpc>
                <a:spcPct val="80000"/>
              </a:lnSpc>
            </a:pPr>
            <a:r>
              <a:rPr lang="hr-HR" sz="2400" b="1" dirty="0">
                <a:solidFill>
                  <a:srgbClr val="A04DA3"/>
                </a:solidFill>
                <a:latin typeface="Calibri" pitchFamily="34"/>
              </a:rPr>
              <a:t>KBT </a:t>
            </a:r>
            <a:r>
              <a:rPr lang="hr-HR" sz="2400" b="1" dirty="0" smtClean="0">
                <a:solidFill>
                  <a:srgbClr val="A04DA3"/>
                </a:solidFill>
                <a:latin typeface="Calibri" pitchFamily="34"/>
              </a:rPr>
              <a:t>koristi razne tehnike u svrhu promjene misli, raspoloženja i ponašanja!!!</a:t>
            </a:r>
            <a:endParaRPr lang="hr-HR" sz="2400" b="1" dirty="0">
              <a:solidFill>
                <a:srgbClr val="A04DA3"/>
              </a:solidFill>
              <a:latin typeface="Calibri" pitchFamily="34"/>
            </a:endParaRPr>
          </a:p>
          <a:p>
            <a:pPr marL="109728" lvl="0" indent="0">
              <a:lnSpc>
                <a:spcPct val="80000"/>
              </a:lnSpc>
              <a:buNone/>
            </a:pPr>
            <a:endParaRPr lang="hr-HR" sz="2200" dirty="0"/>
          </a:p>
          <a:p>
            <a:pPr lvl="0">
              <a:lnSpc>
                <a:spcPct val="80000"/>
              </a:lnSpc>
            </a:pPr>
            <a:endParaRPr lang="hr-HR" sz="2200" dirty="0"/>
          </a:p>
          <a:p>
            <a:pPr marL="109728" lvl="0" indent="0">
              <a:lnSpc>
                <a:spcPct val="80000"/>
              </a:lnSpc>
              <a:buNone/>
            </a:pPr>
            <a:endParaRPr lang="hr-HR" sz="2200" dirty="0"/>
          </a:p>
        </p:txBody>
      </p:sp>
      <p:sp>
        <p:nvSpPr>
          <p:cNvPr id="6" name="Title 1"/>
          <p:cNvSpPr txBox="1">
            <a:spLocks noGrp="1"/>
          </p:cNvSpPr>
          <p:nvPr>
            <p:ph type="title"/>
          </p:nvPr>
        </p:nvSpPr>
        <p:spPr>
          <a:xfrm>
            <a:off x="518864" y="692695"/>
            <a:ext cx="8229600" cy="1224137"/>
          </a:xfrm>
        </p:spPr>
        <p:txBody>
          <a:bodyPr/>
          <a:lstStyle/>
          <a:p>
            <a:pPr lvl="0" algn="ctr"/>
            <a:r>
              <a:rPr lang="hr-HR" sz="3600" dirty="0" smtClean="0">
                <a:latin typeface="Calibri" pitchFamily="34"/>
              </a:rPr>
              <a:t>Osnovna obilježja kognitivno-bihevioralne terapije</a:t>
            </a:r>
            <a:endParaRPr lang="hr-HR" sz="36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764704"/>
            <a:ext cx="8229600" cy="1224137"/>
          </a:xfrm>
        </p:spPr>
        <p:txBody>
          <a:bodyPr/>
          <a:lstStyle/>
          <a:p>
            <a:pPr lvl="0" algn="ctr"/>
            <a:r>
              <a:rPr lang="hr-HR" sz="3600" dirty="0">
                <a:latin typeface="Calibri" pitchFamily="34"/>
              </a:rPr>
              <a:t>Kognitivno bihevioralna terapija – </a:t>
            </a:r>
            <a:r>
              <a:rPr lang="hr-HR" sz="3600" b="1" dirty="0">
                <a:latin typeface="Calibri" pitchFamily="34"/>
              </a:rPr>
              <a:t>bihevioralne </a:t>
            </a:r>
            <a:r>
              <a:rPr lang="hr-HR" sz="3600" b="1" dirty="0" smtClean="0">
                <a:latin typeface="Calibri" pitchFamily="34"/>
              </a:rPr>
              <a:t>tehnike</a:t>
            </a:r>
            <a:endParaRPr lang="hr-HR" sz="3600" dirty="0">
              <a:latin typeface="Calibri" pitchFamily="34"/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>
                <a:latin typeface="Calibri" pitchFamily="34"/>
              </a:rPr>
              <a:t>modeliranje</a:t>
            </a:r>
          </a:p>
          <a:p>
            <a:pPr lvl="0"/>
            <a:r>
              <a:rPr lang="hr-HR" dirty="0">
                <a:latin typeface="Calibri" pitchFamily="34"/>
              </a:rPr>
              <a:t>rješavanje problema</a:t>
            </a:r>
          </a:p>
          <a:p>
            <a:pPr lvl="0"/>
            <a:r>
              <a:rPr lang="hr-HR" dirty="0">
                <a:latin typeface="Calibri" pitchFamily="34"/>
              </a:rPr>
              <a:t>ponovno udisanje</a:t>
            </a:r>
          </a:p>
          <a:p>
            <a:pPr lvl="0"/>
            <a:r>
              <a:rPr lang="hr-HR" dirty="0">
                <a:latin typeface="Calibri" pitchFamily="34"/>
              </a:rPr>
              <a:t>relaksacija</a:t>
            </a:r>
          </a:p>
          <a:p>
            <a:pPr lvl="0"/>
            <a:r>
              <a:rPr lang="hr-HR" dirty="0">
                <a:latin typeface="Calibri" pitchFamily="34"/>
              </a:rPr>
              <a:t>relaksacija disanjem</a:t>
            </a:r>
          </a:p>
          <a:p>
            <a:pPr lvl="0"/>
            <a:r>
              <a:rPr lang="hr-HR" dirty="0" err="1">
                <a:latin typeface="Calibri" pitchFamily="34"/>
              </a:rPr>
              <a:t>samonagrađivanje</a:t>
            </a:r>
            <a:endParaRPr lang="hr-HR" dirty="0">
              <a:latin typeface="Calibri" pitchFamily="34"/>
            </a:endParaRPr>
          </a:p>
          <a:p>
            <a:pPr lvl="0"/>
            <a:r>
              <a:rPr lang="hr-HR" dirty="0">
                <a:latin typeface="Calibri" pitchFamily="34"/>
              </a:rPr>
              <a:t>trening socijalnih vještina</a:t>
            </a:r>
          </a:p>
          <a:p>
            <a:pPr lvl="0"/>
            <a:r>
              <a:rPr lang="hr-HR" dirty="0">
                <a:latin typeface="Calibri" pitchFamily="34"/>
              </a:rPr>
              <a:t>vizualizacija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dirty="0">
                <a:latin typeface="Calibri" pitchFamily="34"/>
              </a:rPr>
              <a:t>trening asertivnosti</a:t>
            </a:r>
          </a:p>
          <a:p>
            <a:pPr lvl="0"/>
            <a:r>
              <a:rPr lang="hr-HR" b="1" dirty="0">
                <a:solidFill>
                  <a:srgbClr val="A04DA3"/>
                </a:solidFill>
                <a:latin typeface="Calibri" pitchFamily="34"/>
              </a:rPr>
              <a:t>bihevioralna aktivacija</a:t>
            </a:r>
          </a:p>
          <a:p>
            <a:pPr lvl="0"/>
            <a:r>
              <a:rPr lang="hr-HR" dirty="0">
                <a:latin typeface="Calibri" pitchFamily="34"/>
              </a:rPr>
              <a:t>trening komunikacijskih vještina</a:t>
            </a:r>
          </a:p>
          <a:p>
            <a:pPr lvl="0"/>
            <a:r>
              <a:rPr lang="hr-HR" dirty="0">
                <a:latin typeface="Calibri" pitchFamily="34"/>
              </a:rPr>
              <a:t>distrakcije</a:t>
            </a:r>
          </a:p>
          <a:p>
            <a:pPr lvl="0"/>
            <a:r>
              <a:rPr lang="hr-HR" dirty="0">
                <a:latin typeface="Calibri" pitchFamily="34"/>
              </a:rPr>
              <a:t>izlaganje u mašti</a:t>
            </a:r>
          </a:p>
          <a:p>
            <a:pPr lvl="0"/>
            <a:r>
              <a:rPr lang="hr-HR" dirty="0">
                <a:latin typeface="Calibri" pitchFamily="34"/>
              </a:rPr>
              <a:t>izlaganje uživo</a:t>
            </a:r>
          </a:p>
          <a:p>
            <a:pPr lvl="0"/>
            <a:r>
              <a:rPr lang="hr-HR" dirty="0">
                <a:latin typeface="Calibri" pitchFamily="34"/>
              </a:rPr>
              <a:t>zadavanje postupnih zadataka</a:t>
            </a:r>
          </a:p>
          <a:p>
            <a:pPr lvl="0"/>
            <a:r>
              <a:rPr lang="hr-HR" dirty="0" smtClean="0">
                <a:latin typeface="Calibri" pitchFamily="34"/>
              </a:rPr>
              <a:t>usredotočena </a:t>
            </a:r>
            <a:r>
              <a:rPr lang="hr-HR" dirty="0">
                <a:latin typeface="Calibri" pitchFamily="34"/>
              </a:rPr>
              <a:t>svjesnost</a:t>
            </a:r>
          </a:p>
        </p:txBody>
      </p:sp>
      <p:sp>
        <p:nvSpPr>
          <p:cNvPr id="5" name="Title 1"/>
          <p:cNvSpPr txBox="1">
            <a:spLocks noGrp="1"/>
          </p:cNvSpPr>
          <p:nvPr>
            <p:ph type="title"/>
          </p:nvPr>
        </p:nvSpPr>
        <p:spPr>
          <a:xfrm>
            <a:off x="457200" y="764704"/>
            <a:ext cx="8229600" cy="1224137"/>
          </a:xfrm>
        </p:spPr>
        <p:txBody>
          <a:bodyPr/>
          <a:lstStyle/>
          <a:p>
            <a:pPr lvl="0" algn="ctr"/>
            <a:r>
              <a:rPr lang="hr-HR" sz="3600" dirty="0">
                <a:latin typeface="Calibri" pitchFamily="34"/>
              </a:rPr>
              <a:t>Kognitivno bihevioralna terapija – </a:t>
            </a:r>
            <a:r>
              <a:rPr lang="hr-HR" sz="3600" b="1" dirty="0">
                <a:latin typeface="Calibri" pitchFamily="34"/>
              </a:rPr>
              <a:t>bihevioralne </a:t>
            </a:r>
            <a:r>
              <a:rPr lang="hr-HR" sz="3600" b="1" dirty="0" smtClean="0">
                <a:latin typeface="Calibri" pitchFamily="34"/>
              </a:rPr>
              <a:t>tehnike</a:t>
            </a:r>
            <a:endParaRPr lang="hr-HR" sz="3600" dirty="0">
              <a:latin typeface="Calibri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88358" y="2780928"/>
            <a:ext cx="8229600" cy="122413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4000" b="0" i="0" u="none" strike="noStrike" kern="1200" cap="none" spc="0" baseline="0">
                <a:solidFill>
                  <a:srgbClr val="424456"/>
                </a:solidFill>
                <a:uFillTx/>
                <a:latin typeface="Trebuchet MS"/>
              </a:defRPr>
            </a:lvl1pPr>
          </a:lstStyle>
          <a:p>
            <a:pPr algn="ctr"/>
            <a:r>
              <a:rPr lang="hr-HR" dirty="0" smtClean="0">
                <a:latin typeface="Calibri" pitchFamily="34"/>
              </a:rPr>
              <a:t>BIHEVIORALNA AKTIVACIJA</a:t>
            </a:r>
            <a:endParaRPr lang="hr-HR" dirty="0">
              <a:latin typeface="Calibri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92507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 dirty="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 dirty="0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 dirty="0">
                <a:solidFill>
                  <a:srgbClr val="000000"/>
                </a:solidFill>
                <a:latin typeface="Calibri" pitchFamily="34"/>
              </a:rPr>
              <a:t>– </a:t>
            </a:r>
            <a:r>
              <a:rPr lang="hr-HR" sz="3600" i="1" dirty="0">
                <a:solidFill>
                  <a:srgbClr val="000000"/>
                </a:solidFill>
                <a:latin typeface="Calibri" pitchFamily="34"/>
              </a:rPr>
              <a:t>planiranje nagrada i raspored aktivnosti</a:t>
            </a:r>
            <a:r>
              <a:rPr lang="hr-HR" sz="3600" dirty="0">
                <a:solidFill>
                  <a:srgbClr val="000000"/>
                </a:solidFill>
              </a:rPr>
              <a:t/>
            </a:r>
            <a:br>
              <a:rPr lang="hr-HR" sz="3600" dirty="0">
                <a:solidFill>
                  <a:srgbClr val="000000"/>
                </a:solidFill>
              </a:rPr>
            </a:br>
            <a:endParaRPr lang="hr-HR" sz="3600" dirty="0">
              <a:solidFill>
                <a:srgbClr val="000000"/>
              </a:solidFill>
              <a:latin typeface="Calibri" pitchFamily="34"/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 dirty="0">
              <a:latin typeface="Calibri" pitchFamily="34"/>
            </a:endParaRPr>
          </a:p>
          <a:p>
            <a:pPr lvl="0"/>
            <a:r>
              <a:rPr lang="hr-HR" dirty="0">
                <a:latin typeface="Calibri" pitchFamily="34"/>
              </a:rPr>
              <a:t>pomaganje pacijentima da </a:t>
            </a:r>
            <a:r>
              <a:rPr lang="hr-HR" dirty="0" smtClean="0">
                <a:latin typeface="Calibri" pitchFamily="34"/>
              </a:rPr>
              <a:t>povećavaju </a:t>
            </a:r>
            <a:r>
              <a:rPr lang="hr-HR" dirty="0">
                <a:latin typeface="Calibri" pitchFamily="34"/>
              </a:rPr>
              <a:t>aktivnosti koje </a:t>
            </a:r>
            <a:r>
              <a:rPr lang="hr-HR" dirty="0" smtClean="0">
                <a:latin typeface="Calibri" pitchFamily="34"/>
              </a:rPr>
              <a:t>će im dati </a:t>
            </a:r>
            <a:r>
              <a:rPr lang="hr-HR" dirty="0">
                <a:latin typeface="Calibri" pitchFamily="34"/>
              </a:rPr>
              <a:t>osjećaj </a:t>
            </a:r>
            <a:r>
              <a:rPr lang="hr-HR" b="1" dirty="0">
                <a:latin typeface="Calibri" pitchFamily="34"/>
              </a:rPr>
              <a:t>ugode i postignuća</a:t>
            </a:r>
          </a:p>
          <a:p>
            <a:pPr lvl="0"/>
            <a:r>
              <a:rPr lang="hr-HR" dirty="0">
                <a:latin typeface="Calibri" pitchFamily="34"/>
              </a:rPr>
              <a:t>bihevioralna aktivacija se koristi primarno u </a:t>
            </a:r>
            <a:r>
              <a:rPr lang="hr-HR" b="1" dirty="0">
                <a:latin typeface="Calibri" pitchFamily="34"/>
              </a:rPr>
              <a:t>tretmanu depresije</a:t>
            </a:r>
            <a:r>
              <a:rPr lang="hr-HR" dirty="0">
                <a:latin typeface="Calibri" pitchFamily="34"/>
              </a:rPr>
              <a:t>, iako se može koristiti za anksiozne poremećaje; GAP i </a:t>
            </a:r>
            <a:r>
              <a:rPr lang="hr-HR" dirty="0" smtClean="0">
                <a:solidFill>
                  <a:schemeClr val="tx1"/>
                </a:solidFill>
                <a:latin typeface="Calibri" pitchFamily="34"/>
              </a:rPr>
              <a:t>posttraumatski</a:t>
            </a:r>
            <a:r>
              <a:rPr lang="hr-HR" dirty="0" smtClean="0">
                <a:latin typeface="Calibri" pitchFamily="34"/>
              </a:rPr>
              <a:t> </a:t>
            </a:r>
            <a:r>
              <a:rPr lang="hr-HR" dirty="0">
                <a:latin typeface="Calibri" pitchFamily="34"/>
              </a:rPr>
              <a:t>stresni poremećaj</a:t>
            </a:r>
          </a:p>
          <a:p>
            <a:pPr lvl="0"/>
            <a:r>
              <a:rPr lang="hr-HR" dirty="0">
                <a:latin typeface="Calibri" pitchFamily="34"/>
              </a:rPr>
              <a:t>potkrepljenja mogu biti unutarnja (užitak ili osjećaj postignuća) i vanjska (pažnja)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hr-HR" sz="3600">
                <a:solidFill>
                  <a:srgbClr val="000000"/>
                </a:solidFill>
                <a:latin typeface="Calibri" pitchFamily="34"/>
              </a:rPr>
              <a:t>Kognitivno bihevioralna terapija </a:t>
            </a:r>
            <a:r>
              <a:rPr lang="hr-HR" sz="3600" b="1">
                <a:solidFill>
                  <a:srgbClr val="000000"/>
                </a:solidFill>
                <a:latin typeface="Calibri" pitchFamily="34"/>
              </a:rPr>
              <a:t>bihevioralna aktivacija </a:t>
            </a:r>
            <a:r>
              <a:rPr lang="hr-HR" sz="3600">
                <a:solidFill>
                  <a:srgbClr val="000000"/>
                </a:solidFill>
              </a:rPr>
              <a:t/>
            </a:r>
            <a:br>
              <a:rPr lang="hr-HR" sz="3600">
                <a:solidFill>
                  <a:srgbClr val="000000"/>
                </a:solidFill>
              </a:rPr>
            </a:br>
            <a:endParaRPr lang="hr-HR" sz="3600">
              <a:solidFill>
                <a:srgbClr val="000000"/>
              </a:solidFill>
              <a:latin typeface="Calibri" pitchFamily="34"/>
            </a:endParaRP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hr-HR">
              <a:latin typeface="Calibri" pitchFamily="34"/>
            </a:endParaRPr>
          </a:p>
          <a:p>
            <a:pPr lvl="0"/>
            <a:r>
              <a:rPr lang="hr-HR">
                <a:latin typeface="Calibri" pitchFamily="34"/>
              </a:rPr>
              <a:t>depresivni pacijenti </a:t>
            </a:r>
            <a:r>
              <a:rPr lang="hr-HR" u="sng">
                <a:latin typeface="Calibri" pitchFamily="34"/>
              </a:rPr>
              <a:t>prestaju raditi aktivnosti</a:t>
            </a:r>
            <a:r>
              <a:rPr lang="hr-HR">
                <a:latin typeface="Calibri" pitchFamily="34"/>
              </a:rPr>
              <a:t> koje su mu ranije pružale užitak, a sve više </a:t>
            </a:r>
            <a:r>
              <a:rPr lang="hr-HR" u="sng">
                <a:latin typeface="Calibri" pitchFamily="34"/>
              </a:rPr>
              <a:t>usvaja određena ponašanja</a:t>
            </a:r>
            <a:r>
              <a:rPr lang="hr-HR">
                <a:latin typeface="Calibri" pitchFamily="34"/>
              </a:rPr>
              <a:t> poput spavanja, dugotrajnog ostanka u krevetu, li gledanje TV  koja ne donose ugodu i održavaju osjećaj beznađa i umora</a:t>
            </a:r>
          </a:p>
          <a:p>
            <a:pPr marL="109728" lvl="0" indent="0">
              <a:buNone/>
            </a:pPr>
            <a:endParaRPr lang="hr-HR">
              <a:latin typeface="Calibri" pitchFamily="34"/>
            </a:endParaRPr>
          </a:p>
          <a:p>
            <a:pPr lvl="0"/>
            <a:r>
              <a:rPr lang="hr-HR">
                <a:latin typeface="Calibri" pitchFamily="34"/>
              </a:rPr>
              <a:t>glavni cilj je </a:t>
            </a:r>
            <a:r>
              <a:rPr lang="hr-HR" u="sng">
                <a:latin typeface="Calibri" pitchFamily="34"/>
              </a:rPr>
              <a:t>povećati produktivna ponašanja</a:t>
            </a:r>
            <a:r>
              <a:rPr lang="hr-HR">
                <a:latin typeface="Calibri" pitchFamily="34"/>
              </a:rPr>
              <a:t> i povećati osjećaj ugode i postignuća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rb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1022</TotalTime>
  <Words>1728</Words>
  <Application>Microsoft Office PowerPoint</Application>
  <PresentationFormat>On-screen Show (4:3)</PresentationFormat>
  <Paragraphs>269</Paragraphs>
  <Slides>32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Urban</vt:lpstr>
      <vt:lpstr>BIHEVIORALNA AKTIVACIJA</vt:lpstr>
      <vt:lpstr>PowerPoint Presentation</vt:lpstr>
      <vt:lpstr>PowerPoint Presentation</vt:lpstr>
      <vt:lpstr>Osnovna obilježja kognitivno-bihevioralne terapije</vt:lpstr>
      <vt:lpstr>Kognitivno bihevioralna terapija – bihevioralne tehnike</vt:lpstr>
      <vt:lpstr>Kognitivno bihevioralna terapija – bihevioralne tehnike</vt:lpstr>
      <vt:lpstr>PowerPoint Presentation</vt:lpstr>
      <vt:lpstr>Kognitivno bihevioralna terapija bihevioralna aktivacija – planiranje nagrada i raspored aktivnosti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 </vt:lpstr>
      <vt:lpstr>Kognitivno bihevioralna terapija bihevioralna aktivacija – teška depresija </vt:lpstr>
      <vt:lpstr> Kognitivno bihevioralna terapija bihevioralna aktivacija  </vt:lpstr>
      <vt:lpstr>Kognitivno bihevioralna terapija bihevioralna aktivacija  </vt:lpstr>
      <vt:lpstr>Kognitivno bihevioralna terapija bihevioralna aktivacija </vt:lpstr>
      <vt:lpstr>Kognitivno bihevioralna terapija bihevioralna aktivacija </vt:lpstr>
      <vt:lpstr>Kognitivno bihevioralna terapija bihevioralna aktivacija </vt:lpstr>
      <vt:lpstr>Kognitivno bihevioralna terapija bihevioralna aktivacija – lista pohvala! </vt:lpstr>
      <vt:lpstr>Kognitivno bihevioralna terapija bihevioralna aktivacija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BIHEVIORALNA AKTIVACIJA</dc:title>
  <dc:creator>NATAŠA</dc:creator>
  <cp:lastModifiedBy>HUBIKOT</cp:lastModifiedBy>
  <cp:revision>69</cp:revision>
  <cp:lastPrinted>2016-11-18T07:59:05Z</cp:lastPrinted>
  <dcterms:created xsi:type="dcterms:W3CDTF">2016-11-01T08:23:01Z</dcterms:created>
  <dcterms:modified xsi:type="dcterms:W3CDTF">2016-11-18T08:01:42Z</dcterms:modified>
</cp:coreProperties>
</file>