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9" r:id="rId4"/>
    <p:sldId id="257" r:id="rId5"/>
    <p:sldId id="270" r:id="rId6"/>
    <p:sldId id="291" r:id="rId7"/>
    <p:sldId id="292" r:id="rId8"/>
    <p:sldId id="290" r:id="rId9"/>
    <p:sldId id="260" r:id="rId10"/>
    <p:sldId id="271" r:id="rId11"/>
    <p:sldId id="261" r:id="rId12"/>
    <p:sldId id="272" r:id="rId13"/>
    <p:sldId id="262" r:id="rId14"/>
    <p:sldId id="282" r:id="rId15"/>
    <p:sldId id="283" r:id="rId16"/>
    <p:sldId id="273" r:id="rId17"/>
    <p:sldId id="265" r:id="rId18"/>
    <p:sldId id="266" r:id="rId19"/>
    <p:sldId id="275" r:id="rId20"/>
    <p:sldId id="287" r:id="rId21"/>
    <p:sldId id="288" r:id="rId22"/>
    <p:sldId id="278" r:id="rId23"/>
    <p:sldId id="279" r:id="rId24"/>
    <p:sldId id="281" r:id="rId25"/>
    <p:sldId id="267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630" autoAdjust="0"/>
  </p:normalViewPr>
  <p:slideViewPr>
    <p:cSldViewPr snapToGrid="0" snapToObjects="1">
      <p:cViewPr varScale="1">
        <p:scale>
          <a:sx n="112" d="100"/>
          <a:sy n="112" d="100"/>
        </p:scale>
        <p:origin x="-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>
                <a:latin typeface="Calibri"/>
                <a:cs typeface="Calibri"/>
              </a:rPr>
              <a:t>BKT </a:t>
            </a:r>
            <a:r>
              <a:rPr lang="en-US" sz="6000" dirty="0" err="1" smtClean="0">
                <a:latin typeface="Calibri"/>
                <a:cs typeface="Calibri"/>
              </a:rPr>
              <a:t>depresije</a:t>
            </a:r>
            <a:endParaRPr lang="en-US" sz="6000" dirty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271130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sz="2000" dirty="0" smtClean="0">
                <a:latin typeface="Calibri"/>
                <a:cs typeface="Calibri"/>
              </a:rPr>
              <a:t>Sonja Biglbauer, mag. psych.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921" y="5504904"/>
            <a:ext cx="6498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17. </a:t>
            </a:r>
            <a:r>
              <a:rPr lang="en-US" sz="2000" dirty="0" err="1">
                <a:latin typeface="Calibri"/>
                <a:cs typeface="Calibri"/>
              </a:rPr>
              <a:t>r</a:t>
            </a:r>
            <a:r>
              <a:rPr lang="en-US" sz="2000" dirty="0" err="1" smtClean="0">
                <a:latin typeface="Calibri"/>
                <a:cs typeface="Calibri"/>
              </a:rPr>
              <a:t>ujna</a:t>
            </a:r>
            <a:r>
              <a:rPr lang="en-US" sz="2000" dirty="0" smtClean="0">
                <a:latin typeface="Calibri"/>
                <a:cs typeface="Calibri"/>
              </a:rPr>
              <a:t> 2016., Zagreb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397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model </a:t>
            </a:r>
            <a:r>
              <a:rPr lang="en-US" dirty="0" err="1">
                <a:latin typeface="Calibri"/>
                <a:cs typeface="Calibri"/>
              </a:rPr>
              <a:t>bihevioralne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aktivacije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istražuje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ono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što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prethodi</a:t>
            </a:r>
            <a:r>
              <a:rPr lang="en-US" dirty="0" smtClean="0">
                <a:latin typeface="Calibri"/>
                <a:cs typeface="Calibri"/>
              </a:rPr>
              <a:t> i </a:t>
            </a:r>
            <a:r>
              <a:rPr lang="en-US" dirty="0" err="1" smtClean="0">
                <a:latin typeface="Calibri"/>
                <a:cs typeface="Calibri"/>
              </a:rPr>
              <a:t>posljedice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koje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slijede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nakon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depresivnog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ponašanja</a:t>
            </a:r>
            <a:r>
              <a:rPr lang="en-US" dirty="0" smtClean="0">
                <a:latin typeface="Calibri"/>
                <a:cs typeface="Calibri"/>
              </a:rPr>
              <a:t>; </a:t>
            </a:r>
            <a:r>
              <a:rPr lang="en-US" dirty="0" err="1" smtClean="0">
                <a:latin typeface="Calibri"/>
                <a:cs typeface="Calibri"/>
              </a:rPr>
              <a:t>naglašava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predvidljivost</a:t>
            </a:r>
            <a:r>
              <a:rPr lang="en-US" dirty="0" smtClean="0">
                <a:latin typeface="Calibri"/>
                <a:cs typeface="Calibri"/>
              </a:rPr>
              <a:t> i </a:t>
            </a:r>
            <a:r>
              <a:rPr lang="en-US" dirty="0" err="1" smtClean="0">
                <a:latin typeface="Calibri"/>
                <a:cs typeface="Calibri"/>
              </a:rPr>
              <a:t>kontrolu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ishoda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povezanih</a:t>
            </a:r>
            <a:r>
              <a:rPr lang="en-US" dirty="0" smtClean="0">
                <a:latin typeface="Calibri"/>
                <a:cs typeface="Calibri"/>
              </a:rPr>
              <a:t> s </a:t>
            </a:r>
            <a:r>
              <a:rPr lang="en-US" dirty="0" err="1" smtClean="0">
                <a:latin typeface="Calibri"/>
                <a:cs typeface="Calibri"/>
              </a:rPr>
              <a:t>ponašanjem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err="1" smtClean="0">
                <a:latin typeface="Calibri"/>
                <a:cs typeface="Calibri"/>
              </a:rPr>
              <a:t>D’Zurilla</a:t>
            </a:r>
            <a:r>
              <a:rPr lang="en-US" dirty="0" smtClean="0">
                <a:latin typeface="Calibri"/>
                <a:cs typeface="Calibri"/>
              </a:rPr>
              <a:t> i </a:t>
            </a:r>
            <a:r>
              <a:rPr lang="en-US" dirty="0" err="1" smtClean="0">
                <a:latin typeface="Calibri"/>
                <a:cs typeface="Calibri"/>
              </a:rPr>
              <a:t>njegovi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kolege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su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razmatrali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mogućnost</a:t>
            </a:r>
            <a:r>
              <a:rPr lang="en-US" dirty="0" smtClean="0">
                <a:latin typeface="Calibri"/>
                <a:cs typeface="Calibri"/>
              </a:rPr>
              <a:t> da </a:t>
            </a:r>
            <a:r>
              <a:rPr lang="en-US" dirty="0" err="1" smtClean="0">
                <a:latin typeface="Calibri"/>
                <a:cs typeface="Calibri"/>
              </a:rPr>
              <a:t>depresija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može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proizlaziti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iz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nedostatka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vještina</a:t>
            </a:r>
            <a:r>
              <a:rPr lang="en-US" dirty="0" smtClean="0">
                <a:latin typeface="Calibri"/>
                <a:cs typeface="Calibri"/>
              </a:rPr>
              <a:t> i </a:t>
            </a:r>
            <a:r>
              <a:rPr lang="en-US" dirty="0" err="1" smtClean="0">
                <a:latin typeface="Calibri"/>
                <a:cs typeface="Calibri"/>
              </a:rPr>
              <a:t>ponašanja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potrebnih</a:t>
            </a:r>
            <a:r>
              <a:rPr lang="en-US" dirty="0" smtClean="0">
                <a:latin typeface="Calibri"/>
                <a:cs typeface="Calibri"/>
              </a:rPr>
              <a:t> za </a:t>
            </a:r>
            <a:r>
              <a:rPr lang="en-US" dirty="0" err="1" smtClean="0">
                <a:latin typeface="Calibri"/>
                <a:cs typeface="Calibri"/>
              </a:rPr>
              <a:t>rješavanje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problema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671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 smtClean="0">
                <a:solidFill>
                  <a:srgbClr val="31B6FD"/>
                </a:solidFill>
                <a:latin typeface="Calibri"/>
                <a:cs typeface="Calibri"/>
              </a:rPr>
              <a:t>Razumijevanje</a:t>
            </a:r>
            <a:r>
              <a:rPr lang="en-US" sz="3000" dirty="0" smtClean="0">
                <a:solidFill>
                  <a:srgbClr val="31B6FD"/>
                </a:solidFill>
                <a:latin typeface="Calibri"/>
                <a:cs typeface="Calibri"/>
              </a:rPr>
              <a:t> </a:t>
            </a:r>
            <a:r>
              <a:rPr lang="en-US" sz="3000" dirty="0" err="1" smtClean="0">
                <a:solidFill>
                  <a:srgbClr val="31B6FD"/>
                </a:solidFill>
                <a:latin typeface="Calibri"/>
                <a:cs typeface="Calibri"/>
              </a:rPr>
              <a:t>depresije</a:t>
            </a:r>
            <a:r>
              <a:rPr lang="en-US" sz="3000" dirty="0" smtClean="0">
                <a:solidFill>
                  <a:srgbClr val="31B6FD"/>
                </a:solidFill>
                <a:latin typeface="Calibri"/>
                <a:cs typeface="Calibri"/>
              </a:rPr>
              <a:t> u </a:t>
            </a:r>
            <a:r>
              <a:rPr lang="en-US" sz="3000" b="1" dirty="0" err="1" smtClean="0">
                <a:solidFill>
                  <a:srgbClr val="31B6FD"/>
                </a:solidFill>
                <a:latin typeface="Calibri"/>
                <a:cs typeface="Calibri"/>
              </a:rPr>
              <a:t>kognitivno</a:t>
            </a:r>
            <a:r>
              <a:rPr lang="en-US" sz="3000" dirty="0" smtClean="0">
                <a:solidFill>
                  <a:srgbClr val="31B6FD"/>
                </a:solidFill>
                <a:latin typeface="Calibri"/>
                <a:cs typeface="Calibri"/>
              </a:rPr>
              <a:t> – </a:t>
            </a:r>
            <a:r>
              <a:rPr lang="en-US" sz="3000" dirty="0" err="1" smtClean="0">
                <a:solidFill>
                  <a:srgbClr val="31B6FD"/>
                </a:solidFill>
                <a:latin typeface="Calibri"/>
                <a:cs typeface="Calibri"/>
              </a:rPr>
              <a:t>bihevioralnim</a:t>
            </a:r>
            <a:r>
              <a:rPr lang="en-US" sz="3000" dirty="0" smtClean="0">
                <a:solidFill>
                  <a:srgbClr val="31B6FD"/>
                </a:solidFill>
                <a:latin typeface="Calibri"/>
                <a:cs typeface="Calibri"/>
              </a:rPr>
              <a:t> </a:t>
            </a:r>
            <a:r>
              <a:rPr lang="en-US" sz="3000" dirty="0" err="1" smtClean="0">
                <a:solidFill>
                  <a:srgbClr val="31B6FD"/>
                </a:solidFill>
                <a:latin typeface="Calibri"/>
                <a:cs typeface="Calibri"/>
              </a:rPr>
              <a:t>terminima</a:t>
            </a:r>
            <a:endParaRPr lang="en-US" sz="30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 err="1">
                <a:latin typeface="Calibri"/>
                <a:cs typeface="Calibri"/>
              </a:rPr>
              <a:t>k</a:t>
            </a:r>
            <a:r>
              <a:rPr lang="en-US" sz="2600" dirty="0" err="1" smtClean="0">
                <a:latin typeface="Calibri"/>
                <a:cs typeface="Calibri"/>
              </a:rPr>
              <a:t>ognitivni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modeli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depresije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polaze</a:t>
            </a:r>
            <a:r>
              <a:rPr lang="en-US" sz="2600" dirty="0" smtClean="0">
                <a:latin typeface="Calibri"/>
                <a:cs typeface="Calibri"/>
              </a:rPr>
              <a:t> od </a:t>
            </a:r>
            <a:r>
              <a:rPr lang="en-US" sz="2600" dirty="0" err="1" smtClean="0">
                <a:latin typeface="Calibri"/>
                <a:cs typeface="Calibri"/>
              </a:rPr>
              <a:t>pretpostavke</a:t>
            </a:r>
            <a:r>
              <a:rPr lang="en-US" sz="2600" dirty="0" smtClean="0">
                <a:latin typeface="Calibri"/>
                <a:cs typeface="Calibri"/>
              </a:rPr>
              <a:t> da </a:t>
            </a:r>
            <a:r>
              <a:rPr lang="en-US" sz="2600" dirty="0" err="1" smtClean="0">
                <a:latin typeface="Calibri"/>
                <a:cs typeface="Calibri"/>
              </a:rPr>
              <a:t>kognitivne</a:t>
            </a:r>
            <a:r>
              <a:rPr lang="en-US" sz="2600" dirty="0" smtClean="0">
                <a:latin typeface="Calibri"/>
                <a:cs typeface="Calibri"/>
              </a:rPr>
              <a:t>, </a:t>
            </a:r>
            <a:r>
              <a:rPr lang="en-US" sz="2600" dirty="0" err="1" smtClean="0">
                <a:latin typeface="Calibri"/>
                <a:cs typeface="Calibri"/>
              </a:rPr>
              <a:t>motivacijske</a:t>
            </a:r>
            <a:r>
              <a:rPr lang="en-US" sz="2600" dirty="0" smtClean="0">
                <a:latin typeface="Calibri"/>
                <a:cs typeface="Calibri"/>
              </a:rPr>
              <a:t> i </a:t>
            </a:r>
            <a:r>
              <a:rPr lang="en-US" sz="2600" dirty="0" err="1" smtClean="0">
                <a:latin typeface="Calibri"/>
                <a:cs typeface="Calibri"/>
              </a:rPr>
              <a:t>vegetativne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simptome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depresije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uzrokuju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ili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b="1" dirty="0" err="1" smtClean="0">
                <a:latin typeface="Calibri"/>
                <a:cs typeface="Calibri"/>
              </a:rPr>
              <a:t>povećavaju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ili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b="1" dirty="0" err="1" smtClean="0">
                <a:latin typeface="Calibri"/>
                <a:cs typeface="Calibri"/>
              </a:rPr>
              <a:t>održavaju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pristranosti</a:t>
            </a:r>
            <a:r>
              <a:rPr lang="en-US" sz="2600" dirty="0" smtClean="0">
                <a:latin typeface="Calibri"/>
                <a:cs typeface="Calibri"/>
              </a:rPr>
              <a:t>, </a:t>
            </a:r>
            <a:r>
              <a:rPr lang="en-US" sz="2600" dirty="0" err="1" smtClean="0">
                <a:latin typeface="Calibri"/>
                <a:cs typeface="Calibri"/>
              </a:rPr>
              <a:t>distorzije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ili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stilovi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razmišljanja</a:t>
            </a:r>
            <a:endParaRPr lang="en-US" sz="2600" dirty="0" smtClean="0">
              <a:latin typeface="Calibri"/>
              <a:cs typeface="Calibri"/>
            </a:endParaRPr>
          </a:p>
          <a:p>
            <a:r>
              <a:rPr lang="en-US" sz="2600" dirty="0" err="1">
                <a:latin typeface="Calibri"/>
                <a:cs typeface="Calibri"/>
              </a:rPr>
              <a:t>p</a:t>
            </a:r>
            <a:r>
              <a:rPr lang="en-US" sz="2600" dirty="0" err="1" smtClean="0">
                <a:latin typeface="Calibri"/>
                <a:cs typeface="Calibri"/>
              </a:rPr>
              <a:t>rema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Becku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depresivni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pojedinac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pati</a:t>
            </a:r>
            <a:r>
              <a:rPr lang="en-US" sz="2600" dirty="0" smtClean="0">
                <a:latin typeface="Calibri"/>
                <a:cs typeface="Calibri"/>
              </a:rPr>
              <a:t> od </a:t>
            </a:r>
            <a:r>
              <a:rPr lang="en-US" sz="2600" dirty="0" err="1" smtClean="0">
                <a:latin typeface="Calibri"/>
                <a:cs typeface="Calibri"/>
              </a:rPr>
              <a:t>negativne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percepcije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sebe</a:t>
            </a:r>
            <a:r>
              <a:rPr lang="en-US" sz="2600" dirty="0" smtClean="0">
                <a:latin typeface="Calibri"/>
                <a:cs typeface="Calibri"/>
              </a:rPr>
              <a:t>, </a:t>
            </a:r>
            <a:r>
              <a:rPr lang="en-US" sz="2600" dirty="0" err="1" smtClean="0">
                <a:latin typeface="Calibri"/>
                <a:cs typeface="Calibri"/>
              </a:rPr>
              <a:t>iskustva</a:t>
            </a:r>
            <a:r>
              <a:rPr lang="en-US" sz="2600" dirty="0" smtClean="0">
                <a:latin typeface="Calibri"/>
                <a:cs typeface="Calibri"/>
              </a:rPr>
              <a:t> (</a:t>
            </a:r>
            <a:r>
              <a:rPr lang="en-US" sz="2600" dirty="0" err="1" smtClean="0">
                <a:latin typeface="Calibri"/>
                <a:cs typeface="Calibri"/>
              </a:rPr>
              <a:t>svijeta</a:t>
            </a:r>
            <a:r>
              <a:rPr lang="en-US" sz="2600" dirty="0" smtClean="0">
                <a:latin typeface="Calibri"/>
                <a:cs typeface="Calibri"/>
              </a:rPr>
              <a:t> i </a:t>
            </a:r>
            <a:r>
              <a:rPr lang="en-US" sz="2600" dirty="0" err="1" smtClean="0">
                <a:latin typeface="Calibri"/>
                <a:cs typeface="Calibri"/>
              </a:rPr>
              <a:t>drugih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ljudi</a:t>
            </a:r>
            <a:r>
              <a:rPr lang="en-US" sz="2600" dirty="0" smtClean="0">
                <a:latin typeface="Calibri"/>
                <a:cs typeface="Calibri"/>
              </a:rPr>
              <a:t>) i </a:t>
            </a:r>
            <a:r>
              <a:rPr lang="en-US" sz="2600" dirty="0" err="1" smtClean="0">
                <a:latin typeface="Calibri"/>
                <a:cs typeface="Calibri"/>
              </a:rPr>
              <a:t>budućnosti</a:t>
            </a:r>
            <a:r>
              <a:rPr lang="en-US" sz="2600" dirty="0" smtClean="0">
                <a:latin typeface="Calibri"/>
                <a:cs typeface="Calibri"/>
              </a:rPr>
              <a:t> – </a:t>
            </a:r>
            <a:r>
              <a:rPr lang="en-US" sz="2600" dirty="0" err="1" smtClean="0">
                <a:latin typeface="Calibri"/>
                <a:cs typeface="Calibri"/>
              </a:rPr>
              <a:t>tzv</a:t>
            </a:r>
            <a:r>
              <a:rPr lang="en-US" sz="2600" dirty="0" smtClean="0">
                <a:latin typeface="Calibri"/>
                <a:cs typeface="Calibri"/>
              </a:rPr>
              <a:t>. KOGNITIVNA TRIJADA</a:t>
            </a:r>
          </a:p>
          <a:p>
            <a:r>
              <a:rPr lang="en-US" sz="2600" dirty="0" smtClean="0">
                <a:latin typeface="Calibri"/>
                <a:cs typeface="Calibri"/>
              </a:rPr>
              <a:t>3 RAZINE </a:t>
            </a:r>
            <a:r>
              <a:rPr lang="en-US" sz="2600" dirty="0" err="1" smtClean="0">
                <a:latin typeface="Calibri"/>
                <a:cs typeface="Calibri"/>
              </a:rPr>
              <a:t>kognicija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na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kojima</a:t>
            </a:r>
            <a:r>
              <a:rPr lang="en-US" sz="2600" dirty="0" smtClean="0">
                <a:latin typeface="Calibri"/>
                <a:cs typeface="Calibri"/>
              </a:rPr>
              <a:t> se </a:t>
            </a:r>
            <a:r>
              <a:rPr lang="en-US" sz="2600" dirty="0" err="1" smtClean="0">
                <a:latin typeface="Calibri"/>
                <a:cs typeface="Calibri"/>
              </a:rPr>
              <a:t>pronalaze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kognitivne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distorzije</a:t>
            </a:r>
            <a:r>
              <a:rPr lang="en-US" sz="2600" dirty="0" smtClean="0">
                <a:latin typeface="Calibri"/>
                <a:cs typeface="Calibri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err="1">
                <a:latin typeface="Calibri"/>
                <a:cs typeface="Calibri"/>
              </a:rPr>
              <a:t>n</a:t>
            </a:r>
            <a:r>
              <a:rPr lang="en-US" sz="2600" dirty="0" err="1" smtClean="0">
                <a:latin typeface="Calibri"/>
                <a:cs typeface="Calibri"/>
              </a:rPr>
              <a:t>egativne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automatske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misli</a:t>
            </a:r>
            <a:r>
              <a:rPr lang="en-US" sz="2600" dirty="0" smtClean="0">
                <a:latin typeface="Calibri"/>
                <a:cs typeface="Calibri"/>
              </a:rPr>
              <a:t> (NAM)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err="1">
                <a:latin typeface="Calibri"/>
                <a:cs typeface="Calibri"/>
              </a:rPr>
              <a:t>d</a:t>
            </a:r>
            <a:r>
              <a:rPr lang="en-US" sz="2600" dirty="0" err="1" smtClean="0">
                <a:latin typeface="Calibri"/>
                <a:cs typeface="Calibri"/>
              </a:rPr>
              <a:t>isfunkcionalne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pretpostavke</a:t>
            </a:r>
            <a:r>
              <a:rPr lang="en-US" sz="2600" dirty="0" smtClean="0">
                <a:latin typeface="Calibri"/>
                <a:cs typeface="Calibri"/>
              </a:rPr>
              <a:t>/</a:t>
            </a:r>
            <a:r>
              <a:rPr lang="en-US" sz="2600" dirty="0" err="1" smtClean="0">
                <a:latin typeface="Calibri"/>
                <a:cs typeface="Calibri"/>
              </a:rPr>
              <a:t>posredujuća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vjerovanja</a:t>
            </a:r>
            <a:endParaRPr lang="en-US" sz="2600" dirty="0" smtClean="0">
              <a:latin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dirty="0" err="1">
                <a:latin typeface="Calibri"/>
                <a:cs typeface="Calibri"/>
              </a:rPr>
              <a:t>n</a:t>
            </a:r>
            <a:r>
              <a:rPr lang="en-US" sz="2600" dirty="0" err="1" smtClean="0">
                <a:latin typeface="Calibri"/>
                <a:cs typeface="Calibri"/>
              </a:rPr>
              <a:t>egativne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sheme</a:t>
            </a:r>
            <a:r>
              <a:rPr lang="en-US" sz="2600" dirty="0" smtClean="0">
                <a:latin typeface="Calibri"/>
                <a:cs typeface="Calibri"/>
              </a:rPr>
              <a:t>/</a:t>
            </a:r>
            <a:r>
              <a:rPr lang="en-US" sz="2600" dirty="0" err="1" smtClean="0">
                <a:latin typeface="Calibri"/>
                <a:cs typeface="Calibri"/>
              </a:rPr>
              <a:t>bazična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vjerovanja</a:t>
            </a:r>
            <a:endParaRPr lang="en-US" sz="2600" dirty="0" smtClean="0">
              <a:latin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endParaRPr lang="en-US" sz="2600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2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smtClean="0">
                <a:latin typeface="Calibri"/>
                <a:cs typeface="Calibri"/>
              </a:rPr>
              <a:t>Abramson, </a:t>
            </a:r>
            <a:r>
              <a:rPr lang="en-US" sz="2600" dirty="0">
                <a:latin typeface="Calibri"/>
                <a:cs typeface="Calibri"/>
              </a:rPr>
              <a:t>S</a:t>
            </a:r>
            <a:r>
              <a:rPr lang="en-US" sz="2600" dirty="0" smtClean="0">
                <a:latin typeface="Calibri"/>
                <a:cs typeface="Calibri"/>
              </a:rPr>
              <a:t>eligman i Teasdale (1978) – model </a:t>
            </a:r>
            <a:r>
              <a:rPr lang="en-US" sz="2600" dirty="0" err="1" smtClean="0">
                <a:latin typeface="Calibri"/>
                <a:cs typeface="Calibri"/>
              </a:rPr>
              <a:t>naučene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bespomoćnosti</a:t>
            </a:r>
            <a:endParaRPr lang="en-US" sz="2600" dirty="0" smtClean="0">
              <a:latin typeface="Calibri"/>
              <a:cs typeface="Calibri"/>
            </a:endParaRPr>
          </a:p>
          <a:p>
            <a:r>
              <a:rPr lang="en-US" sz="2600" dirty="0" smtClean="0">
                <a:latin typeface="Calibri"/>
                <a:cs typeface="Calibri"/>
              </a:rPr>
              <a:t>Abramson, </a:t>
            </a:r>
            <a:r>
              <a:rPr lang="en-US" sz="2600" dirty="0" err="1" smtClean="0">
                <a:latin typeface="Calibri"/>
                <a:cs typeface="Calibri"/>
              </a:rPr>
              <a:t>Metalsky</a:t>
            </a:r>
            <a:r>
              <a:rPr lang="en-US" sz="2600" dirty="0" smtClean="0">
                <a:latin typeface="Calibri"/>
                <a:cs typeface="Calibri"/>
              </a:rPr>
              <a:t> i Alloy (1989) – model </a:t>
            </a:r>
            <a:r>
              <a:rPr lang="en-US" sz="2600" dirty="0" err="1" smtClean="0">
                <a:latin typeface="Calibri"/>
                <a:cs typeface="Calibri"/>
              </a:rPr>
              <a:t>očaja</a:t>
            </a:r>
            <a:endParaRPr lang="en-US" sz="2600" dirty="0" smtClean="0">
              <a:latin typeface="Calibri"/>
              <a:cs typeface="Calibri"/>
            </a:endParaRPr>
          </a:p>
          <a:p>
            <a:r>
              <a:rPr lang="en-US" sz="2600" dirty="0" err="1" smtClean="0">
                <a:latin typeface="Calibri"/>
                <a:cs typeface="Calibri"/>
              </a:rPr>
              <a:t>noviji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modeli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naglasak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stavljaju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manje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na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sadržaj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misli</a:t>
            </a:r>
            <a:r>
              <a:rPr lang="en-US" sz="2600" dirty="0" smtClean="0">
                <a:latin typeface="Calibri"/>
                <a:cs typeface="Calibri"/>
              </a:rPr>
              <a:t>, a </a:t>
            </a:r>
            <a:r>
              <a:rPr lang="en-US" sz="2600" dirty="0" err="1" smtClean="0">
                <a:latin typeface="Calibri"/>
                <a:cs typeface="Calibri"/>
              </a:rPr>
              <a:t>više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na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proces</a:t>
            </a:r>
            <a:endParaRPr lang="en-US" sz="2600" dirty="0" smtClean="0">
              <a:latin typeface="Calibri"/>
              <a:cs typeface="Calibri"/>
            </a:endParaRPr>
          </a:p>
          <a:p>
            <a:r>
              <a:rPr lang="en-US" sz="2600" dirty="0" smtClean="0">
                <a:latin typeface="Calibri"/>
                <a:cs typeface="Calibri"/>
              </a:rPr>
              <a:t>Wells (2009) </a:t>
            </a:r>
            <a:r>
              <a:rPr lang="en-US" sz="2600" dirty="0" err="1" smtClean="0">
                <a:latin typeface="Calibri"/>
                <a:cs typeface="Calibri"/>
              </a:rPr>
              <a:t>predložio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metakognitivni</a:t>
            </a:r>
            <a:r>
              <a:rPr lang="en-US" sz="2600" dirty="0" smtClean="0">
                <a:latin typeface="Calibri"/>
                <a:cs typeface="Calibri"/>
              </a:rPr>
              <a:t> model </a:t>
            </a:r>
            <a:r>
              <a:rPr lang="en-US" sz="2600" dirty="0" err="1" smtClean="0">
                <a:latin typeface="Calibri"/>
                <a:cs typeface="Calibri"/>
              </a:rPr>
              <a:t>ruminiranja</a:t>
            </a:r>
            <a:r>
              <a:rPr lang="en-US" sz="2600" dirty="0" smtClean="0">
                <a:latin typeface="Calibri"/>
                <a:cs typeface="Calibri"/>
              </a:rPr>
              <a:t> i </a:t>
            </a:r>
            <a:r>
              <a:rPr lang="en-US" sz="2600" dirty="0" err="1" smtClean="0">
                <a:latin typeface="Calibri"/>
                <a:cs typeface="Calibri"/>
              </a:rPr>
              <a:t>depresije</a:t>
            </a:r>
            <a:endParaRPr lang="en-US" sz="2600" dirty="0" smtClean="0">
              <a:latin typeface="Calibri"/>
              <a:cs typeface="Calibri"/>
            </a:endParaRPr>
          </a:p>
          <a:p>
            <a:r>
              <a:rPr lang="en-US" sz="2600" dirty="0" err="1">
                <a:latin typeface="Calibri"/>
                <a:cs typeface="Calibri"/>
              </a:rPr>
              <a:t>k</a:t>
            </a:r>
            <a:r>
              <a:rPr lang="en-US" sz="2600" dirty="0" err="1" smtClean="0">
                <a:latin typeface="Calibri"/>
                <a:cs typeface="Calibri"/>
              </a:rPr>
              <a:t>ognitivna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terapija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usredotočenom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svjesnošću</a:t>
            </a:r>
            <a:r>
              <a:rPr lang="en-US" sz="2600" dirty="0" smtClean="0">
                <a:latin typeface="Calibri"/>
                <a:cs typeface="Calibri"/>
              </a:rPr>
              <a:t> (MBCT) </a:t>
            </a:r>
            <a:r>
              <a:rPr lang="en-US" sz="2600" dirty="0" err="1" smtClean="0">
                <a:latin typeface="Calibri"/>
                <a:cs typeface="Calibri"/>
              </a:rPr>
              <a:t>predložena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kao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intervencija</a:t>
            </a:r>
            <a:r>
              <a:rPr lang="en-US" sz="2600" dirty="0" smtClean="0">
                <a:latin typeface="Calibri"/>
                <a:cs typeface="Calibri"/>
              </a:rPr>
              <a:t> za </a:t>
            </a:r>
            <a:r>
              <a:rPr lang="en-US" sz="2600" dirty="0" err="1" smtClean="0">
                <a:latin typeface="Calibri"/>
                <a:cs typeface="Calibri"/>
              </a:rPr>
              <a:t>smanjivanje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ranjivosti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na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ponavljajuće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depresivne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epizode</a:t>
            </a:r>
            <a:endParaRPr lang="en-US" sz="2600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8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/>
                <a:cs typeface="Calibri"/>
              </a:rPr>
              <a:t>Opći</a:t>
            </a:r>
            <a:r>
              <a:rPr lang="en-US" dirty="0" smtClean="0">
                <a:latin typeface="Calibri"/>
                <a:cs typeface="Calibri"/>
              </a:rPr>
              <a:t> plan </a:t>
            </a:r>
            <a:r>
              <a:rPr lang="en-US" dirty="0" err="1" smtClean="0">
                <a:latin typeface="Calibri"/>
                <a:cs typeface="Calibri"/>
              </a:rPr>
              <a:t>tretmana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depresije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25779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err="1" smtClean="0">
                <a:latin typeface="Calibri"/>
                <a:cs typeface="Calibri"/>
              </a:rPr>
              <a:t>Procjena</a:t>
            </a:r>
            <a:r>
              <a:rPr lang="en-US" dirty="0">
                <a:latin typeface="Calibri"/>
                <a:cs typeface="Calibri"/>
              </a:rPr>
              <a:t> </a:t>
            </a:r>
            <a:endParaRPr lang="en-US" dirty="0" smtClean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800" dirty="0" err="1" smtClean="0">
                <a:latin typeface="Calibri"/>
                <a:cs typeface="Calibri"/>
              </a:rPr>
              <a:t>Testovi</a:t>
            </a:r>
            <a:r>
              <a:rPr lang="en-US" sz="1800" dirty="0" smtClean="0">
                <a:latin typeface="Calibri"/>
                <a:cs typeface="Calibri"/>
              </a:rPr>
              <a:t> i </a:t>
            </a:r>
            <a:r>
              <a:rPr lang="en-US" sz="1800" dirty="0" err="1" smtClean="0">
                <a:latin typeface="Calibri"/>
                <a:cs typeface="Calibri"/>
              </a:rPr>
              <a:t>klinički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  <a:r>
              <a:rPr lang="en-US" sz="1800" dirty="0" err="1" smtClean="0">
                <a:latin typeface="Calibri"/>
                <a:cs typeface="Calibri"/>
              </a:rPr>
              <a:t>intervju</a:t>
            </a:r>
            <a:endParaRPr lang="en-US" sz="1800" dirty="0" smtClean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800" dirty="0" err="1" smtClean="0">
                <a:latin typeface="Calibri"/>
                <a:cs typeface="Calibri"/>
              </a:rPr>
              <a:t>Evaluacija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  <a:r>
              <a:rPr lang="en-US" sz="1800" dirty="0" err="1" smtClean="0">
                <a:latin typeface="Calibri"/>
                <a:cs typeface="Calibri"/>
              </a:rPr>
              <a:t>rizika</a:t>
            </a:r>
            <a:r>
              <a:rPr lang="en-US" sz="1800" dirty="0" smtClean="0">
                <a:latin typeface="Calibri"/>
                <a:cs typeface="Calibri"/>
              </a:rPr>
              <a:t> od </a:t>
            </a:r>
            <a:r>
              <a:rPr lang="en-US" sz="1800" dirty="0" err="1" smtClean="0">
                <a:latin typeface="Calibri"/>
                <a:cs typeface="Calibri"/>
              </a:rPr>
              <a:t>samoubojstva</a:t>
            </a:r>
            <a:endParaRPr lang="en-US" sz="1800" dirty="0" smtClean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800" dirty="0" err="1" smtClean="0">
                <a:latin typeface="Calibri"/>
                <a:cs typeface="Calibri"/>
              </a:rPr>
              <a:t>Razmatranje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  <a:r>
              <a:rPr lang="en-US" sz="1800" dirty="0" err="1" smtClean="0">
                <a:latin typeface="Calibri"/>
                <a:cs typeface="Calibri"/>
              </a:rPr>
              <a:t>lijekova</a:t>
            </a:r>
            <a:endParaRPr lang="en-US" sz="1800" dirty="0" smtClean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endParaRPr lang="en-US" sz="1800" dirty="0" smtClean="0"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r>
              <a:rPr lang="en-US" dirty="0" err="1" smtClean="0">
                <a:latin typeface="Calibri"/>
                <a:cs typeface="Calibri"/>
              </a:rPr>
              <a:t>Upoznavanje</a:t>
            </a:r>
            <a:r>
              <a:rPr lang="en-US" dirty="0" smtClean="0">
                <a:latin typeface="Calibri"/>
                <a:cs typeface="Calibri"/>
              </a:rPr>
              <a:t> s </a:t>
            </a:r>
            <a:r>
              <a:rPr lang="en-US" dirty="0" err="1" smtClean="0">
                <a:latin typeface="Calibri"/>
                <a:cs typeface="Calibri"/>
              </a:rPr>
              <a:t>tretmanom</a:t>
            </a:r>
            <a:endParaRPr lang="en-US" dirty="0" smtClean="0"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endParaRPr lang="en-US" dirty="0" smtClean="0"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r>
              <a:rPr lang="en-US" dirty="0" err="1" smtClean="0">
                <a:latin typeface="Calibri"/>
                <a:cs typeface="Calibri"/>
              </a:rPr>
              <a:t>Utvr</a:t>
            </a:r>
            <a:r>
              <a:rPr lang="hr-HR" dirty="0"/>
              <a:t>đ</a:t>
            </a:r>
            <a:r>
              <a:rPr lang="en-US" dirty="0" err="1" smtClean="0">
                <a:latin typeface="Calibri"/>
                <a:cs typeface="Calibri"/>
              </a:rPr>
              <a:t>ivanje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ciljeva</a:t>
            </a:r>
            <a:endParaRPr lang="en-US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0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l">
              <a:buFont typeface="Wingdings" charset="2"/>
              <a:buChar char="Ø"/>
            </a:pPr>
            <a:r>
              <a:rPr lang="en-US" sz="2400" dirty="0" err="1">
                <a:latin typeface="Calibri"/>
                <a:cs typeface="Calibri"/>
              </a:rPr>
              <a:t>Bihevioralna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aktivacija</a:t>
            </a:r>
            <a:r>
              <a:rPr lang="en-US" sz="2400" dirty="0">
                <a:latin typeface="Calibri"/>
                <a:cs typeface="Calibri"/>
              </a:rPr>
              <a:t> i </a:t>
            </a:r>
            <a:r>
              <a:rPr lang="en-US" sz="2400" dirty="0" err="1">
                <a:latin typeface="Calibri"/>
                <a:cs typeface="Calibri"/>
              </a:rPr>
              <a:t>druge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bihevioralne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intervencije</a:t>
            </a:r>
            <a:endParaRPr lang="en-US" sz="2400" dirty="0"/>
          </a:p>
        </p:txBody>
      </p:sp>
      <p:pic>
        <p:nvPicPr>
          <p:cNvPr id="5" name="Content Placeholder 4" descr="FullSizeRender-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r="2013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4155744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lnSpc>
                <a:spcPct val="90000"/>
              </a:lnSpc>
              <a:buFont typeface="+mj-lt"/>
              <a:buAutoNum type="arabicPeriod"/>
            </a:pPr>
            <a:r>
              <a:rPr lang="en-US" sz="1900" dirty="0" err="1">
                <a:latin typeface="Calibri"/>
                <a:cs typeface="Calibri"/>
              </a:rPr>
              <a:t>Popis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en-US" sz="1900" dirty="0" err="1">
                <a:latin typeface="Calibri"/>
                <a:cs typeface="Calibri"/>
              </a:rPr>
              <a:t>primjera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en-US" sz="1900" dirty="0" err="1">
                <a:latin typeface="Calibri"/>
                <a:cs typeface="Calibri"/>
              </a:rPr>
              <a:t>depresivnih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en-US" sz="1900" dirty="0" err="1">
                <a:latin typeface="Calibri"/>
                <a:cs typeface="Calibri"/>
              </a:rPr>
              <a:t>ponašanja</a:t>
            </a:r>
            <a:endParaRPr lang="en-US" sz="1900" dirty="0">
              <a:latin typeface="Calibri"/>
              <a:cs typeface="Calibri"/>
            </a:endParaRPr>
          </a:p>
          <a:p>
            <a:pPr marL="457200" indent="-457200" algn="l">
              <a:lnSpc>
                <a:spcPct val="90000"/>
              </a:lnSpc>
              <a:buFont typeface="+mj-lt"/>
              <a:buAutoNum type="arabicPeriod"/>
            </a:pPr>
            <a:r>
              <a:rPr lang="en-US" sz="1900" dirty="0" err="1">
                <a:latin typeface="Calibri"/>
                <a:cs typeface="Calibri"/>
              </a:rPr>
              <a:t>Istraživanje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en-US" sz="1900" dirty="0" err="1">
                <a:latin typeface="Calibri"/>
                <a:cs typeface="Calibri"/>
              </a:rPr>
              <a:t>okidača</a:t>
            </a:r>
            <a:r>
              <a:rPr lang="en-US" sz="1900" dirty="0">
                <a:latin typeface="Calibri"/>
                <a:cs typeface="Calibri"/>
              </a:rPr>
              <a:t> za </a:t>
            </a:r>
            <a:r>
              <a:rPr lang="en-US" sz="1900" dirty="0" err="1">
                <a:latin typeface="Calibri"/>
                <a:cs typeface="Calibri"/>
              </a:rPr>
              <a:t>depresivno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en-US" sz="1900" dirty="0" err="1">
                <a:latin typeface="Calibri"/>
                <a:cs typeface="Calibri"/>
              </a:rPr>
              <a:t>raspoloženje</a:t>
            </a:r>
            <a:r>
              <a:rPr lang="en-US" sz="1900" dirty="0">
                <a:latin typeface="Calibri"/>
                <a:cs typeface="Calibri"/>
              </a:rPr>
              <a:t>/</a:t>
            </a:r>
            <a:r>
              <a:rPr lang="en-US" sz="1900" dirty="0" err="1">
                <a:latin typeface="Calibri"/>
                <a:cs typeface="Calibri"/>
              </a:rPr>
              <a:t>ponašanje</a:t>
            </a:r>
            <a:endParaRPr lang="en-US" sz="1900" dirty="0">
              <a:latin typeface="Calibri"/>
              <a:cs typeface="Calibri"/>
            </a:endParaRPr>
          </a:p>
          <a:p>
            <a:pPr marL="457200" indent="-457200" algn="l">
              <a:lnSpc>
                <a:spcPct val="90000"/>
              </a:lnSpc>
              <a:buFont typeface="+mj-lt"/>
              <a:buAutoNum type="arabicPeriod"/>
            </a:pPr>
            <a:r>
              <a:rPr lang="en-US" sz="1900" dirty="0" err="1">
                <a:latin typeface="Calibri"/>
                <a:cs typeface="Calibri"/>
              </a:rPr>
              <a:t>Istraživanje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en-US" sz="1900" dirty="0" err="1">
                <a:latin typeface="Calibri"/>
                <a:cs typeface="Calibri"/>
              </a:rPr>
              <a:t>posljedica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en-US" sz="1900" dirty="0" err="1">
                <a:latin typeface="Calibri"/>
                <a:cs typeface="Calibri"/>
              </a:rPr>
              <a:t>depresivnog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en-US" sz="1900" dirty="0" err="1">
                <a:latin typeface="Calibri"/>
                <a:cs typeface="Calibri"/>
              </a:rPr>
              <a:t>ponašanja</a:t>
            </a:r>
            <a:endParaRPr lang="en-US" sz="1900" dirty="0">
              <a:latin typeface="Calibri"/>
              <a:cs typeface="Calibri"/>
            </a:endParaRPr>
          </a:p>
          <a:p>
            <a:pPr marL="457200" indent="-457200" algn="l">
              <a:lnSpc>
                <a:spcPct val="90000"/>
              </a:lnSpc>
              <a:buFont typeface="+mj-lt"/>
              <a:buAutoNum type="arabicPeriod"/>
            </a:pPr>
            <a:r>
              <a:rPr lang="en-US" sz="1900" dirty="0" err="1">
                <a:latin typeface="Calibri"/>
                <a:cs typeface="Calibri"/>
              </a:rPr>
              <a:t>Identificiranje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en-US" sz="1900" dirty="0" err="1">
                <a:latin typeface="Calibri"/>
                <a:cs typeface="Calibri"/>
              </a:rPr>
              <a:t>ciljeva</a:t>
            </a:r>
            <a:endParaRPr lang="en-US" sz="1900" dirty="0">
              <a:latin typeface="Calibri"/>
              <a:cs typeface="Calibri"/>
            </a:endParaRPr>
          </a:p>
          <a:p>
            <a:pPr marL="457200" indent="-457200" algn="l">
              <a:lnSpc>
                <a:spcPct val="90000"/>
              </a:lnSpc>
              <a:buFont typeface="+mj-lt"/>
              <a:buAutoNum type="arabicPeriod"/>
            </a:pPr>
            <a:r>
              <a:rPr lang="en-US" sz="1900" dirty="0" err="1">
                <a:latin typeface="Calibri"/>
                <a:cs typeface="Calibri"/>
              </a:rPr>
              <a:t>Planiranje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en-US" sz="1900" dirty="0" err="1">
                <a:latin typeface="Calibri"/>
                <a:cs typeface="Calibri"/>
              </a:rPr>
              <a:t>potkrepljenja</a:t>
            </a:r>
            <a:endParaRPr lang="en-US" sz="1900" dirty="0">
              <a:latin typeface="Calibri"/>
              <a:cs typeface="Calibri"/>
            </a:endParaRPr>
          </a:p>
          <a:p>
            <a:pPr marL="457200" indent="-457200" algn="l">
              <a:lnSpc>
                <a:spcPct val="90000"/>
              </a:lnSpc>
              <a:buFont typeface="+mj-lt"/>
              <a:buAutoNum type="arabicPeriod"/>
            </a:pPr>
            <a:r>
              <a:rPr lang="en-US" sz="1900" dirty="0" err="1">
                <a:latin typeface="Calibri"/>
                <a:cs typeface="Calibri"/>
              </a:rPr>
              <a:t>Raspored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en-US" sz="1900" dirty="0" err="1">
                <a:latin typeface="Calibri"/>
                <a:cs typeface="Calibri"/>
              </a:rPr>
              <a:t>aktivnosti</a:t>
            </a:r>
            <a:endParaRPr lang="en-US" sz="1900" dirty="0">
              <a:latin typeface="Calibri"/>
              <a:cs typeface="Calibri"/>
            </a:endParaRPr>
          </a:p>
          <a:p>
            <a:pPr marL="457200" indent="-457200" algn="l">
              <a:lnSpc>
                <a:spcPct val="90000"/>
              </a:lnSpc>
              <a:buFont typeface="+mj-lt"/>
              <a:buAutoNum type="arabicPeriod"/>
            </a:pPr>
            <a:r>
              <a:rPr lang="en-US" sz="1900" dirty="0" err="1">
                <a:latin typeface="Calibri"/>
                <a:cs typeface="Calibri"/>
              </a:rPr>
              <a:t>Postupni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en-US" sz="1900" dirty="0" err="1">
                <a:latin typeface="Calibri"/>
                <a:cs typeface="Calibri"/>
              </a:rPr>
              <a:t>zadaci</a:t>
            </a:r>
            <a:endParaRPr lang="en-US" sz="1900" dirty="0">
              <a:latin typeface="Calibri"/>
              <a:cs typeface="Calibri"/>
            </a:endParaRPr>
          </a:p>
          <a:p>
            <a:pPr marL="457200" indent="-457200" algn="l">
              <a:lnSpc>
                <a:spcPct val="90000"/>
              </a:lnSpc>
              <a:buFont typeface="+mj-lt"/>
              <a:buAutoNum type="arabicPeriod"/>
            </a:pPr>
            <a:r>
              <a:rPr lang="en-US" sz="1900" dirty="0" err="1">
                <a:latin typeface="Calibri"/>
                <a:cs typeface="Calibri"/>
              </a:rPr>
              <a:t>Samopotkrepljivanje</a:t>
            </a:r>
            <a:endParaRPr lang="en-US" sz="1900" dirty="0">
              <a:latin typeface="Calibri"/>
              <a:cs typeface="Calibri"/>
            </a:endParaRPr>
          </a:p>
          <a:p>
            <a:pPr marL="457200" indent="-457200" algn="l">
              <a:lnSpc>
                <a:spcPct val="90000"/>
              </a:lnSpc>
              <a:buFont typeface="+mj-lt"/>
              <a:buAutoNum type="arabicPeriod"/>
            </a:pPr>
            <a:r>
              <a:rPr lang="en-US" sz="1900" dirty="0" err="1">
                <a:latin typeface="Calibri"/>
                <a:cs typeface="Calibri"/>
              </a:rPr>
              <a:t>Smanjivanje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en-US" sz="1900" dirty="0" err="1">
                <a:latin typeface="Calibri"/>
                <a:cs typeface="Calibri"/>
              </a:rPr>
              <a:t>ruminiranja</a:t>
            </a:r>
            <a:r>
              <a:rPr lang="en-US" sz="1900" dirty="0">
                <a:latin typeface="Calibri"/>
                <a:cs typeface="Calibri"/>
              </a:rPr>
              <a:t> i </a:t>
            </a:r>
            <a:r>
              <a:rPr lang="en-US" sz="1900" dirty="0" err="1">
                <a:latin typeface="Calibri"/>
                <a:cs typeface="Calibri"/>
              </a:rPr>
              <a:t>pretjerane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en-US" sz="1900" dirty="0" err="1">
                <a:latin typeface="Calibri"/>
                <a:cs typeface="Calibri"/>
              </a:rPr>
              <a:t>usmjerenosti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en-US" sz="1900" dirty="0" err="1">
                <a:latin typeface="Calibri"/>
                <a:cs typeface="Calibri"/>
              </a:rPr>
              <a:t>na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en-US" sz="1900" dirty="0" err="1">
                <a:latin typeface="Calibri"/>
                <a:cs typeface="Calibri"/>
              </a:rPr>
              <a:t>sebe</a:t>
            </a:r>
            <a:endParaRPr lang="en-US" sz="1900" dirty="0">
              <a:latin typeface="Calibri"/>
              <a:cs typeface="Calibri"/>
            </a:endParaRPr>
          </a:p>
          <a:p>
            <a:pPr marL="457200" indent="-457200" algn="l">
              <a:lnSpc>
                <a:spcPct val="90000"/>
              </a:lnSpc>
              <a:buFont typeface="+mj-lt"/>
              <a:buAutoNum type="arabicPeriod"/>
            </a:pPr>
            <a:r>
              <a:rPr lang="en-US" sz="1900" dirty="0" err="1">
                <a:latin typeface="Calibri"/>
                <a:cs typeface="Calibri"/>
              </a:rPr>
              <a:t>Trening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en-US" sz="1900" dirty="0" err="1">
                <a:latin typeface="Calibri"/>
                <a:cs typeface="Calibri"/>
              </a:rPr>
              <a:t>socijalnih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en-US" sz="1900" dirty="0" err="1">
                <a:latin typeface="Calibri"/>
                <a:cs typeface="Calibri"/>
              </a:rPr>
              <a:t>vještina</a:t>
            </a:r>
            <a:endParaRPr lang="en-US" sz="1900" dirty="0">
              <a:latin typeface="Calibri"/>
              <a:cs typeface="Calibri"/>
            </a:endParaRPr>
          </a:p>
          <a:p>
            <a:pPr marL="457200" indent="-457200" algn="l">
              <a:lnSpc>
                <a:spcPct val="90000"/>
              </a:lnSpc>
              <a:buFont typeface="+mj-lt"/>
              <a:buAutoNum type="arabicPeriod"/>
            </a:pPr>
            <a:r>
              <a:rPr lang="en-US" sz="1900" dirty="0" err="1">
                <a:latin typeface="Calibri"/>
                <a:cs typeface="Calibri"/>
              </a:rPr>
              <a:t>Trening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en-US" sz="1900" dirty="0" err="1">
                <a:latin typeface="Calibri"/>
                <a:cs typeface="Calibri"/>
              </a:rPr>
              <a:t>asertivnosti</a:t>
            </a:r>
            <a:endParaRPr lang="en-US" sz="1900" dirty="0">
              <a:latin typeface="Calibri"/>
              <a:cs typeface="Calibri"/>
            </a:endParaRPr>
          </a:p>
          <a:p>
            <a:pPr marL="457200" indent="-457200" algn="l">
              <a:lnSpc>
                <a:spcPct val="90000"/>
              </a:lnSpc>
              <a:buFont typeface="+mj-lt"/>
              <a:buAutoNum type="arabicPeriod"/>
            </a:pPr>
            <a:r>
              <a:rPr lang="en-US" sz="1900" dirty="0" err="1">
                <a:latin typeface="Calibri"/>
                <a:cs typeface="Calibri"/>
              </a:rPr>
              <a:t>Trening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en-US" sz="1900" dirty="0" err="1">
                <a:latin typeface="Calibri"/>
                <a:cs typeface="Calibri"/>
              </a:rPr>
              <a:t>rješavanja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en-US" sz="1900" dirty="0" err="1">
                <a:latin typeface="Calibri"/>
                <a:cs typeface="Calibri"/>
              </a:rPr>
              <a:t>problema</a:t>
            </a:r>
            <a:endParaRPr lang="en-US" sz="1900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5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428256"/>
          </a:xfrm>
        </p:spPr>
        <p:txBody>
          <a:bodyPr/>
          <a:lstStyle/>
          <a:p>
            <a:pPr marL="342900" indent="-342900" algn="l">
              <a:buFont typeface="Wingdings" charset="2"/>
              <a:buChar char="Ø"/>
            </a:pPr>
            <a:r>
              <a:rPr lang="en-US" sz="2400" dirty="0" err="1">
                <a:latin typeface="Calibri"/>
                <a:cs typeface="Calibri"/>
              </a:rPr>
              <a:t>Kognitivne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intervencije</a:t>
            </a:r>
            <a:endParaRPr lang="en-US" sz="2400" dirty="0"/>
          </a:p>
        </p:txBody>
      </p:sp>
      <p:pic>
        <p:nvPicPr>
          <p:cNvPr id="5" name="Content Placeholder 4" descr="FullSizeRende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r="2013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215307"/>
            <a:ext cx="3840480" cy="4728293"/>
          </a:xfrm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8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Razlikovanje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misli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osjećaja</a:t>
            </a:r>
            <a:r>
              <a:rPr lang="en-US" dirty="0">
                <a:latin typeface="Calibri"/>
                <a:cs typeface="Calibri"/>
              </a:rPr>
              <a:t> i </a:t>
            </a:r>
            <a:r>
              <a:rPr lang="en-US" dirty="0" err="1">
                <a:latin typeface="Calibri"/>
                <a:cs typeface="Calibri"/>
              </a:rPr>
              <a:t>stvarnosti</a:t>
            </a:r>
            <a:endParaRPr lang="en-US" dirty="0">
              <a:latin typeface="Calibri"/>
              <a:cs typeface="Calibri"/>
            </a:endParaRPr>
          </a:p>
          <a:p>
            <a:pPr marL="457200" indent="-457200" algn="l">
              <a:lnSpc>
                <a:spcPct val="8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Opažanje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automatskih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misli</a:t>
            </a:r>
            <a:endParaRPr lang="en-US" dirty="0">
              <a:latin typeface="Calibri"/>
              <a:cs typeface="Calibri"/>
            </a:endParaRPr>
          </a:p>
          <a:p>
            <a:pPr marL="457200" indent="-457200" algn="l">
              <a:lnSpc>
                <a:spcPct val="8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Identificiranje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negativnih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automatskih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misli</a:t>
            </a:r>
            <a:endParaRPr lang="en-US" dirty="0">
              <a:latin typeface="Calibri"/>
              <a:cs typeface="Calibri"/>
            </a:endParaRPr>
          </a:p>
          <a:p>
            <a:pPr marL="457200" indent="-457200" algn="l">
              <a:lnSpc>
                <a:spcPct val="8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Istraživanje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cijene</a:t>
            </a:r>
            <a:r>
              <a:rPr lang="en-US" dirty="0">
                <a:latin typeface="Calibri"/>
                <a:cs typeface="Calibri"/>
              </a:rPr>
              <a:t> i </a:t>
            </a:r>
            <a:r>
              <a:rPr lang="en-US" dirty="0" err="1">
                <a:latin typeface="Calibri"/>
                <a:cs typeface="Calibri"/>
              </a:rPr>
              <a:t>dobiti</a:t>
            </a:r>
            <a:endParaRPr lang="en-US" dirty="0">
              <a:latin typeface="Calibri"/>
              <a:cs typeface="Calibri"/>
            </a:endParaRPr>
          </a:p>
          <a:p>
            <a:pPr marL="457200" indent="-457200" algn="l">
              <a:lnSpc>
                <a:spcPct val="8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Istraživanje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dokaza</a:t>
            </a:r>
            <a:endParaRPr lang="en-US" dirty="0">
              <a:latin typeface="Calibri"/>
              <a:cs typeface="Calibri"/>
            </a:endParaRPr>
          </a:p>
          <a:p>
            <a:pPr marL="457200" indent="-457200" algn="l">
              <a:lnSpc>
                <a:spcPct val="8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Definiranje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pojmova</a:t>
            </a:r>
            <a:endParaRPr lang="en-US" dirty="0">
              <a:latin typeface="Calibri"/>
              <a:cs typeface="Calibri"/>
            </a:endParaRPr>
          </a:p>
          <a:p>
            <a:pPr marL="457200" indent="-457200" algn="l">
              <a:lnSpc>
                <a:spcPct val="8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Tehnika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silazne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strelice</a:t>
            </a:r>
            <a:endParaRPr lang="en-US" dirty="0">
              <a:latin typeface="Calibri"/>
              <a:cs typeface="Calibri"/>
            </a:endParaRPr>
          </a:p>
          <a:p>
            <a:pPr marL="457200" indent="-457200" algn="l">
              <a:lnSpc>
                <a:spcPct val="8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Identificiranje</a:t>
            </a:r>
            <a:r>
              <a:rPr lang="en-US" dirty="0">
                <a:latin typeface="Calibri"/>
                <a:cs typeface="Calibri"/>
              </a:rPr>
              <a:t> i </a:t>
            </a:r>
            <a:r>
              <a:rPr lang="en-US" dirty="0" err="1">
                <a:latin typeface="Calibri"/>
                <a:cs typeface="Calibri"/>
              </a:rPr>
              <a:t>dovo</a:t>
            </a:r>
            <a:r>
              <a:rPr lang="hr-HR" dirty="0">
                <a:latin typeface="Calibri"/>
                <a:cs typeface="Calibri"/>
              </a:rPr>
              <a:t>đ</a:t>
            </a:r>
            <a:r>
              <a:rPr lang="en-US" dirty="0" err="1">
                <a:latin typeface="Calibri"/>
                <a:cs typeface="Calibri"/>
              </a:rPr>
              <a:t>enje</a:t>
            </a:r>
            <a:r>
              <a:rPr lang="en-US" dirty="0">
                <a:latin typeface="Calibri"/>
                <a:cs typeface="Calibri"/>
              </a:rPr>
              <a:t> u </a:t>
            </a:r>
            <a:r>
              <a:rPr lang="en-US" dirty="0" err="1">
                <a:latin typeface="Calibri"/>
                <a:cs typeface="Calibri"/>
              </a:rPr>
              <a:t>pitanje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disfunkcionalnih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pretpostavki</a:t>
            </a:r>
            <a:endParaRPr lang="en-US" dirty="0">
              <a:latin typeface="Calibri"/>
              <a:cs typeface="Calibri"/>
            </a:endParaRPr>
          </a:p>
          <a:p>
            <a:pPr marL="457200" indent="-457200" algn="l">
              <a:lnSpc>
                <a:spcPct val="8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Eksternalizacija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glasova</a:t>
            </a:r>
            <a:endParaRPr lang="en-US" dirty="0">
              <a:latin typeface="Calibri"/>
              <a:cs typeface="Calibri"/>
            </a:endParaRPr>
          </a:p>
          <a:p>
            <a:pPr marL="457200" indent="-457200" algn="l">
              <a:lnSpc>
                <a:spcPct val="8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Dvostruki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standardi</a:t>
            </a:r>
            <a:endParaRPr lang="en-US" dirty="0">
              <a:latin typeface="Calibri"/>
              <a:cs typeface="Calibri"/>
            </a:endParaRPr>
          </a:p>
          <a:p>
            <a:pPr marL="457200" indent="-457200" algn="l">
              <a:lnSpc>
                <a:spcPct val="8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Djelovanje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suprotno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misli</a:t>
            </a:r>
            <a:endParaRPr lang="en-US" dirty="0">
              <a:latin typeface="Calibri"/>
              <a:cs typeface="Calibri"/>
            </a:endParaRPr>
          </a:p>
          <a:p>
            <a:pPr marL="457200" indent="-457200" algn="l">
              <a:lnSpc>
                <a:spcPct val="8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Identificiranje</a:t>
            </a:r>
            <a:r>
              <a:rPr lang="en-US" dirty="0">
                <a:latin typeface="Calibri"/>
                <a:cs typeface="Calibri"/>
              </a:rPr>
              <a:t> i </a:t>
            </a:r>
            <a:r>
              <a:rPr lang="en-US" dirty="0" err="1">
                <a:latin typeface="Calibri"/>
                <a:cs typeface="Calibri"/>
              </a:rPr>
              <a:t>dovo</a:t>
            </a:r>
            <a:r>
              <a:rPr lang="hr-HR" dirty="0">
                <a:latin typeface="Calibri"/>
                <a:cs typeface="Calibri"/>
              </a:rPr>
              <a:t>đ</a:t>
            </a:r>
            <a:r>
              <a:rPr lang="en-US" dirty="0" err="1">
                <a:latin typeface="Calibri"/>
                <a:cs typeface="Calibri"/>
              </a:rPr>
              <a:t>enje</a:t>
            </a:r>
            <a:r>
              <a:rPr lang="en-US" dirty="0">
                <a:latin typeface="Calibri"/>
                <a:cs typeface="Calibri"/>
              </a:rPr>
              <a:t> u </a:t>
            </a:r>
            <a:r>
              <a:rPr lang="en-US" dirty="0" err="1">
                <a:latin typeface="Calibri"/>
                <a:cs typeface="Calibri"/>
              </a:rPr>
              <a:t>pitanje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negativnih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shema</a:t>
            </a:r>
            <a:endParaRPr lang="en-US" dirty="0">
              <a:latin typeface="Calibri"/>
              <a:cs typeface="Calibri"/>
            </a:endParaRPr>
          </a:p>
          <a:p>
            <a:pPr marL="457200" indent="-457200" algn="l">
              <a:lnSpc>
                <a:spcPct val="8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Trening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promjene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atribucija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6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err="1">
                <a:latin typeface="Calibri"/>
                <a:cs typeface="Calibri"/>
              </a:rPr>
              <a:t>Cijepljenje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 err="1">
                <a:latin typeface="Calibri"/>
                <a:cs typeface="Calibri"/>
              </a:rPr>
              <a:t>inokulacija</a:t>
            </a:r>
            <a:r>
              <a:rPr lang="en-US" dirty="0">
                <a:latin typeface="Calibri"/>
                <a:cs typeface="Calibri"/>
              </a:rPr>
              <a:t>) </a:t>
            </a:r>
            <a:r>
              <a:rPr lang="en-US" dirty="0" err="1">
                <a:latin typeface="Calibri"/>
                <a:cs typeface="Calibri"/>
              </a:rPr>
              <a:t>protiv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budućih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depresivnih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epizoda</a:t>
            </a:r>
            <a:endParaRPr lang="en-US" dirty="0" smtClean="0"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endParaRPr lang="en-US" dirty="0"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r>
              <a:rPr lang="en-US" dirty="0" err="1" smtClean="0">
                <a:latin typeface="Calibri"/>
                <a:cs typeface="Calibri"/>
              </a:rPr>
              <a:t>Prorje</a:t>
            </a:r>
            <a:r>
              <a:rPr lang="hr-HR" dirty="0"/>
              <a:t>đ</a:t>
            </a:r>
            <a:r>
              <a:rPr lang="en-US" dirty="0" err="1" smtClean="0">
                <a:latin typeface="Calibri"/>
                <a:cs typeface="Calibri"/>
              </a:rPr>
              <a:t>ivanje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terapije</a:t>
            </a:r>
            <a:endParaRPr lang="en-US" dirty="0" smtClean="0"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endParaRPr lang="en-US" dirty="0"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r>
              <a:rPr lang="en-US" dirty="0" err="1">
                <a:latin typeface="Calibri"/>
                <a:cs typeface="Calibri"/>
              </a:rPr>
              <a:t>Tretman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ojačavanja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8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13577"/>
          </a:xfrm>
        </p:spPr>
        <p:txBody>
          <a:bodyPr/>
          <a:lstStyle/>
          <a:p>
            <a:r>
              <a:rPr lang="en-US" sz="3000" dirty="0" err="1" smtClean="0">
                <a:latin typeface="Calibri"/>
                <a:cs typeface="Calibri"/>
              </a:rPr>
              <a:t>Otkrivanje</a:t>
            </a:r>
            <a:r>
              <a:rPr lang="en-US" sz="3000" dirty="0" smtClean="0">
                <a:latin typeface="Calibri"/>
                <a:cs typeface="Calibri"/>
              </a:rPr>
              <a:t> i </a:t>
            </a:r>
            <a:r>
              <a:rPr lang="en-US" sz="3000" dirty="0" err="1" smtClean="0">
                <a:latin typeface="Calibri"/>
                <a:cs typeface="Calibri"/>
              </a:rPr>
              <a:t>otklanjanje</a:t>
            </a:r>
            <a:r>
              <a:rPr lang="en-US" sz="3000" dirty="0" smtClean="0">
                <a:latin typeface="Calibri"/>
                <a:cs typeface="Calibri"/>
              </a:rPr>
              <a:t> </a:t>
            </a:r>
            <a:r>
              <a:rPr lang="en-US" sz="3000" dirty="0" err="1" smtClean="0">
                <a:latin typeface="Calibri"/>
                <a:cs typeface="Calibri"/>
              </a:rPr>
              <a:t>problema</a:t>
            </a:r>
            <a:r>
              <a:rPr lang="en-US" sz="3000" dirty="0" smtClean="0">
                <a:latin typeface="Calibri"/>
                <a:cs typeface="Calibri"/>
              </a:rPr>
              <a:t> u </a:t>
            </a:r>
            <a:r>
              <a:rPr lang="en-US" sz="3000" dirty="0" err="1" smtClean="0">
                <a:latin typeface="Calibri"/>
                <a:cs typeface="Calibri"/>
              </a:rPr>
              <a:t>terapiji</a:t>
            </a:r>
            <a:endParaRPr lang="en-US" sz="30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19692"/>
            <a:ext cx="8042276" cy="59383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70000"/>
              </a:lnSpc>
            </a:pPr>
            <a:r>
              <a:rPr lang="en-US" dirty="0" err="1">
                <a:latin typeface="Calibri"/>
                <a:cs typeface="Calibri"/>
              </a:rPr>
              <a:t>d</a:t>
            </a:r>
            <a:r>
              <a:rPr lang="en-US" dirty="0" err="1" smtClean="0">
                <a:latin typeface="Calibri"/>
                <a:cs typeface="Calibri"/>
              </a:rPr>
              <a:t>eficiti</a:t>
            </a:r>
            <a:r>
              <a:rPr lang="en-US" dirty="0" smtClean="0">
                <a:latin typeface="Calibri"/>
                <a:cs typeface="Calibri"/>
              </a:rPr>
              <a:t> u </a:t>
            </a:r>
            <a:r>
              <a:rPr lang="en-US" dirty="0" err="1" smtClean="0">
                <a:latin typeface="Calibri"/>
                <a:cs typeface="Calibri"/>
              </a:rPr>
              <a:t>rješavanju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problema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70000"/>
              </a:lnSpc>
            </a:pPr>
            <a:r>
              <a:rPr lang="en-US" dirty="0" err="1">
                <a:latin typeface="Calibri"/>
                <a:cs typeface="Calibri"/>
              </a:rPr>
              <a:t>b</a:t>
            </a:r>
            <a:r>
              <a:rPr lang="en-US" dirty="0" err="1" smtClean="0">
                <a:latin typeface="Calibri"/>
                <a:cs typeface="Calibri"/>
              </a:rPr>
              <a:t>azično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održavanje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zdravlja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70000"/>
              </a:lnSpc>
            </a:pPr>
            <a:r>
              <a:rPr lang="en-US" dirty="0" err="1">
                <a:latin typeface="Calibri"/>
                <a:cs typeface="Calibri"/>
              </a:rPr>
              <a:t>i</a:t>
            </a:r>
            <a:r>
              <a:rPr lang="en-US" dirty="0" err="1" smtClean="0">
                <a:latin typeface="Calibri"/>
                <a:cs typeface="Calibri"/>
              </a:rPr>
              <a:t>nsomnija</a:t>
            </a:r>
            <a:r>
              <a:rPr lang="en-US" dirty="0" smtClean="0">
                <a:latin typeface="Calibri"/>
                <a:cs typeface="Calibri"/>
              </a:rPr>
              <a:t>/</a:t>
            </a:r>
            <a:r>
              <a:rPr lang="en-US" dirty="0" err="1" smtClean="0">
                <a:latin typeface="Calibri"/>
                <a:cs typeface="Calibri"/>
              </a:rPr>
              <a:t>hipersomnija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70000"/>
              </a:lnSpc>
            </a:pPr>
            <a:r>
              <a:rPr lang="en-US" dirty="0" err="1">
                <a:latin typeface="Calibri"/>
                <a:cs typeface="Calibri"/>
              </a:rPr>
              <a:t>k</a:t>
            </a:r>
            <a:r>
              <a:rPr lang="en-US" dirty="0" err="1" smtClean="0">
                <a:latin typeface="Calibri"/>
                <a:cs typeface="Calibri"/>
              </a:rPr>
              <a:t>omunikacijske</a:t>
            </a:r>
            <a:r>
              <a:rPr lang="en-US" dirty="0" smtClean="0">
                <a:latin typeface="Calibri"/>
                <a:cs typeface="Calibri"/>
              </a:rPr>
              <a:t> i </a:t>
            </a:r>
            <a:r>
              <a:rPr lang="en-US" dirty="0" err="1" smtClean="0">
                <a:latin typeface="Calibri"/>
                <a:cs typeface="Calibri"/>
              </a:rPr>
              <a:t>socijalne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vještine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70000"/>
              </a:lnSpc>
            </a:pPr>
            <a:r>
              <a:rPr lang="en-US" dirty="0" err="1">
                <a:latin typeface="Calibri"/>
                <a:cs typeface="Calibri"/>
              </a:rPr>
              <a:t>n</a:t>
            </a:r>
            <a:r>
              <a:rPr lang="en-US" dirty="0" err="1" smtClean="0">
                <a:latin typeface="Calibri"/>
                <a:cs typeface="Calibri"/>
              </a:rPr>
              <a:t>eslaganje</a:t>
            </a:r>
            <a:r>
              <a:rPr lang="en-US" dirty="0" smtClean="0">
                <a:latin typeface="Calibri"/>
                <a:cs typeface="Calibri"/>
              </a:rPr>
              <a:t> u </a:t>
            </a:r>
            <a:r>
              <a:rPr lang="en-US" dirty="0" err="1" smtClean="0">
                <a:latin typeface="Calibri"/>
                <a:cs typeface="Calibri"/>
              </a:rPr>
              <a:t>braku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ili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odnosu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70000"/>
              </a:lnSpc>
            </a:pPr>
            <a:r>
              <a:rPr lang="en-US" dirty="0" err="1" smtClean="0">
                <a:latin typeface="Calibri"/>
                <a:cs typeface="Calibri"/>
              </a:rPr>
              <a:t>bezna</a:t>
            </a:r>
            <a:r>
              <a:rPr lang="hr-HR" dirty="0"/>
              <a:t>đ</a:t>
            </a:r>
            <a:r>
              <a:rPr lang="en-US" dirty="0" smtClean="0">
                <a:latin typeface="Calibri"/>
                <a:cs typeface="Calibri"/>
              </a:rPr>
              <a:t>e</a:t>
            </a:r>
          </a:p>
          <a:p>
            <a:pPr>
              <a:lnSpc>
                <a:spcPct val="70000"/>
              </a:lnSpc>
            </a:pPr>
            <a:r>
              <a:rPr lang="en-US" dirty="0" err="1">
                <a:latin typeface="Calibri"/>
                <a:cs typeface="Calibri"/>
              </a:rPr>
              <a:t>s</a:t>
            </a:r>
            <a:r>
              <a:rPr lang="en-US" dirty="0" err="1" smtClean="0">
                <a:latin typeface="Calibri"/>
                <a:cs typeface="Calibri"/>
              </a:rPr>
              <a:t>amokritičnost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zbog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depresije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70000"/>
              </a:lnSpc>
            </a:pPr>
            <a:r>
              <a:rPr lang="en-US" dirty="0" err="1">
                <a:latin typeface="Calibri"/>
                <a:cs typeface="Calibri"/>
              </a:rPr>
              <a:t>n</a:t>
            </a:r>
            <a:r>
              <a:rPr lang="en-US" dirty="0" err="1" smtClean="0">
                <a:latin typeface="Calibri"/>
                <a:cs typeface="Calibri"/>
              </a:rPr>
              <a:t>eizvršavanje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domaćih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zadaća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70000"/>
              </a:lnSpc>
            </a:pPr>
            <a:r>
              <a:rPr lang="en-US" dirty="0" err="1">
                <a:latin typeface="Calibri"/>
                <a:cs typeface="Calibri"/>
              </a:rPr>
              <a:t>o</a:t>
            </a:r>
            <a:r>
              <a:rPr lang="en-US" dirty="0" err="1" smtClean="0">
                <a:latin typeface="Calibri"/>
                <a:cs typeface="Calibri"/>
              </a:rPr>
              <a:t>pća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samokritičnost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70000"/>
              </a:lnSpc>
            </a:pPr>
            <a:r>
              <a:rPr lang="en-US" dirty="0" err="1">
                <a:latin typeface="Calibri"/>
                <a:cs typeface="Calibri"/>
              </a:rPr>
              <a:t>n</a:t>
            </a:r>
            <a:r>
              <a:rPr lang="en-US" dirty="0" err="1" smtClean="0">
                <a:latin typeface="Calibri"/>
                <a:cs typeface="Calibri"/>
              </a:rPr>
              <a:t>edostatak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motivacije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70000"/>
              </a:lnSpc>
            </a:pPr>
            <a:r>
              <a:rPr lang="en-US" dirty="0" err="1">
                <a:latin typeface="Calibri"/>
                <a:cs typeface="Calibri"/>
              </a:rPr>
              <a:t>s</a:t>
            </a:r>
            <a:r>
              <a:rPr lang="en-US" dirty="0" err="1" smtClean="0">
                <a:latin typeface="Calibri"/>
                <a:cs typeface="Calibri"/>
              </a:rPr>
              <a:t>trah</a:t>
            </a:r>
            <a:r>
              <a:rPr lang="en-US" dirty="0" smtClean="0">
                <a:latin typeface="Calibri"/>
                <a:cs typeface="Calibri"/>
              </a:rPr>
              <a:t> od </a:t>
            </a:r>
            <a:r>
              <a:rPr lang="en-US" dirty="0" err="1" smtClean="0">
                <a:latin typeface="Calibri"/>
                <a:cs typeface="Calibri"/>
              </a:rPr>
              <a:t>pogrešaka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70000"/>
              </a:lnSpc>
            </a:pPr>
            <a:r>
              <a:rPr lang="en-US" dirty="0" err="1">
                <a:latin typeface="Calibri"/>
                <a:cs typeface="Calibri"/>
              </a:rPr>
              <a:t>n</a:t>
            </a:r>
            <a:r>
              <a:rPr lang="en-US" dirty="0" err="1" smtClean="0">
                <a:latin typeface="Calibri"/>
                <a:cs typeface="Calibri"/>
              </a:rPr>
              <a:t>eodlučnost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70000"/>
              </a:lnSpc>
            </a:pPr>
            <a:r>
              <a:rPr lang="en-US" dirty="0" err="1">
                <a:latin typeface="Calibri"/>
                <a:cs typeface="Calibri"/>
              </a:rPr>
              <a:t>r</a:t>
            </a:r>
            <a:r>
              <a:rPr lang="en-US" dirty="0" err="1" smtClean="0">
                <a:latin typeface="Calibri"/>
                <a:cs typeface="Calibri"/>
              </a:rPr>
              <a:t>uminacija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70000"/>
              </a:lnSpc>
            </a:pPr>
            <a:r>
              <a:rPr lang="en-US" dirty="0" err="1">
                <a:latin typeface="Calibri"/>
                <a:cs typeface="Calibri"/>
              </a:rPr>
              <a:t>c</a:t>
            </a:r>
            <a:r>
              <a:rPr lang="en-US" dirty="0" err="1" smtClean="0">
                <a:latin typeface="Calibri"/>
                <a:cs typeface="Calibri"/>
              </a:rPr>
              <a:t>iljni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simptomi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ili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problemi</a:t>
            </a:r>
            <a:endParaRPr lang="en-US" dirty="0">
              <a:latin typeface="Calibri"/>
              <a:cs typeface="Calibri"/>
            </a:endParaRPr>
          </a:p>
          <a:p>
            <a:pPr>
              <a:lnSpc>
                <a:spcPct val="70000"/>
              </a:lnSpc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721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91680"/>
          </a:xfrm>
        </p:spPr>
        <p:txBody>
          <a:bodyPr/>
          <a:lstStyle/>
          <a:p>
            <a:r>
              <a:rPr lang="en-US" sz="3000" dirty="0" err="1" smtClean="0">
                <a:latin typeface="Calibri"/>
                <a:cs typeface="Calibri"/>
              </a:rPr>
              <a:t>Detaljan</a:t>
            </a:r>
            <a:r>
              <a:rPr lang="en-US" sz="3000" dirty="0" smtClean="0">
                <a:latin typeface="Calibri"/>
                <a:cs typeface="Calibri"/>
              </a:rPr>
              <a:t> plan i </a:t>
            </a:r>
            <a:r>
              <a:rPr lang="en-US" sz="3000" dirty="0" err="1" smtClean="0">
                <a:latin typeface="Calibri"/>
                <a:cs typeface="Calibri"/>
              </a:rPr>
              <a:t>tijek</a:t>
            </a:r>
            <a:r>
              <a:rPr lang="en-US" sz="3000" dirty="0" smtClean="0">
                <a:latin typeface="Calibri"/>
                <a:cs typeface="Calibri"/>
              </a:rPr>
              <a:t> </a:t>
            </a:r>
            <a:r>
              <a:rPr lang="en-US" sz="3000" dirty="0" err="1" smtClean="0">
                <a:latin typeface="Calibri"/>
                <a:cs typeface="Calibri"/>
              </a:rPr>
              <a:t>tretmana</a:t>
            </a:r>
            <a:endParaRPr lang="en-US" sz="30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30642"/>
            <a:ext cx="8042276" cy="592735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err="1" smtClean="0">
                <a:latin typeface="Calibri"/>
                <a:cs typeface="Calibri"/>
              </a:rPr>
              <a:t>Seanse</a:t>
            </a:r>
            <a:r>
              <a:rPr lang="en-US" dirty="0" smtClean="0">
                <a:latin typeface="Calibri"/>
                <a:cs typeface="Calibri"/>
              </a:rPr>
              <a:t> 1-3</a:t>
            </a:r>
          </a:p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n-US" dirty="0" err="1" smtClean="0">
                <a:latin typeface="Calibri"/>
                <a:cs typeface="Calibri"/>
              </a:rPr>
              <a:t>Procjena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n-US" dirty="0" err="1" smtClean="0">
                <a:latin typeface="Calibri"/>
                <a:cs typeface="Calibri"/>
              </a:rPr>
              <a:t>Upoznavanje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n-US" b="1" dirty="0" err="1" smtClean="0">
                <a:latin typeface="Calibri"/>
                <a:cs typeface="Calibri"/>
              </a:rPr>
              <a:t>Bihevioralne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 smtClean="0">
                <a:latin typeface="Calibri"/>
                <a:cs typeface="Calibri"/>
              </a:rPr>
              <a:t>intervencije</a:t>
            </a:r>
            <a:r>
              <a:rPr lang="en-US" b="1" dirty="0" smtClean="0">
                <a:latin typeface="Calibri"/>
                <a:cs typeface="Calibri"/>
              </a:rPr>
              <a:t>: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dirty="0" err="1" smtClean="0">
                <a:latin typeface="Calibri"/>
                <a:cs typeface="Calibri"/>
              </a:rPr>
              <a:t>Utvrditi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bihevioralne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ciljeve</a:t>
            </a:r>
            <a:endParaRPr lang="en-US" dirty="0" smtClean="0">
              <a:latin typeface="Calibri"/>
              <a:cs typeface="Calibri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err="1" smtClean="0">
                <a:latin typeface="Calibri"/>
                <a:cs typeface="Calibri"/>
              </a:rPr>
              <a:t>Podučiti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klijenta</a:t>
            </a:r>
            <a:r>
              <a:rPr lang="en-US" dirty="0" smtClean="0">
                <a:latin typeface="Calibri"/>
                <a:cs typeface="Calibri"/>
              </a:rPr>
              <a:t> o </a:t>
            </a:r>
            <a:r>
              <a:rPr lang="en-US" dirty="0" err="1" smtClean="0">
                <a:latin typeface="Calibri"/>
                <a:cs typeface="Calibri"/>
              </a:rPr>
              <a:t>planiranju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potkrepljenja</a:t>
            </a:r>
            <a:r>
              <a:rPr lang="en-US" dirty="0" smtClean="0">
                <a:latin typeface="Calibri"/>
                <a:cs typeface="Calibri"/>
              </a:rPr>
              <a:t> i </a:t>
            </a:r>
            <a:r>
              <a:rPr lang="en-US" dirty="0" err="1" smtClean="0">
                <a:latin typeface="Calibri"/>
                <a:cs typeface="Calibri"/>
              </a:rPr>
              <a:t>rasporedu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aktivnosti</a:t>
            </a:r>
            <a:endParaRPr lang="en-US" dirty="0" smtClean="0">
              <a:latin typeface="Calibri"/>
              <a:cs typeface="Calibri"/>
            </a:endParaRP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dirty="0" err="1" smtClean="0">
                <a:latin typeface="Calibri"/>
                <a:cs typeface="Calibri"/>
              </a:rPr>
              <a:t>Ohrabriti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klijenta</a:t>
            </a:r>
            <a:r>
              <a:rPr lang="en-US" dirty="0" smtClean="0">
                <a:latin typeface="Calibri"/>
                <a:cs typeface="Calibri"/>
              </a:rPr>
              <a:t> da </a:t>
            </a:r>
            <a:r>
              <a:rPr lang="en-US" dirty="0" err="1" smtClean="0">
                <a:latin typeface="Calibri"/>
                <a:cs typeface="Calibri"/>
              </a:rPr>
              <a:t>poveća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samopotkrepljenja</a:t>
            </a:r>
            <a:endParaRPr lang="en-US" dirty="0" smtClean="0">
              <a:latin typeface="Calibri"/>
              <a:cs typeface="Calibri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err="1" smtClean="0">
                <a:latin typeface="Calibri"/>
                <a:cs typeface="Calibri"/>
              </a:rPr>
              <a:t>Ohrabriti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klijenta</a:t>
            </a:r>
            <a:r>
              <a:rPr lang="en-US" dirty="0" smtClean="0">
                <a:latin typeface="Calibri"/>
                <a:cs typeface="Calibri"/>
              </a:rPr>
              <a:t> da </a:t>
            </a:r>
            <a:r>
              <a:rPr lang="en-US" dirty="0" err="1" smtClean="0">
                <a:latin typeface="Calibri"/>
                <a:cs typeface="Calibri"/>
              </a:rPr>
              <a:t>smanji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vrijeme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ruminiranja</a:t>
            </a:r>
            <a:r>
              <a:rPr lang="en-US" dirty="0" smtClean="0">
                <a:latin typeface="Calibri"/>
                <a:cs typeface="Calibri"/>
              </a:rPr>
              <a:t> i </a:t>
            </a:r>
            <a:r>
              <a:rPr lang="en-US" dirty="0" err="1" smtClean="0">
                <a:latin typeface="Calibri"/>
                <a:cs typeface="Calibri"/>
              </a:rPr>
              <a:t>pasivnog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ponašanja</a:t>
            </a:r>
            <a:r>
              <a:rPr lang="en-US" dirty="0" smtClean="0">
                <a:latin typeface="Calibri"/>
                <a:cs typeface="Calibri"/>
              </a:rPr>
              <a:t>/</a:t>
            </a:r>
            <a:r>
              <a:rPr lang="en-US" dirty="0" err="1" smtClean="0">
                <a:latin typeface="Calibri"/>
                <a:cs typeface="Calibri"/>
              </a:rPr>
              <a:t>socijalne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izolacije</a:t>
            </a:r>
            <a:endParaRPr lang="en-US" dirty="0" smtClean="0">
              <a:latin typeface="Calibri"/>
              <a:cs typeface="Calibri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err="1" smtClean="0">
                <a:latin typeface="Calibri"/>
                <a:cs typeface="Calibri"/>
              </a:rPr>
              <a:t>Evaluirati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potrebu</a:t>
            </a:r>
            <a:r>
              <a:rPr lang="en-US" dirty="0" smtClean="0">
                <a:latin typeface="Calibri"/>
                <a:cs typeface="Calibri"/>
              </a:rPr>
              <a:t> za </a:t>
            </a:r>
            <a:r>
              <a:rPr lang="en-US" dirty="0" err="1" smtClean="0">
                <a:latin typeface="Calibri"/>
                <a:cs typeface="Calibri"/>
              </a:rPr>
              <a:t>promjenom</a:t>
            </a:r>
            <a:r>
              <a:rPr lang="en-US" dirty="0" smtClean="0">
                <a:latin typeface="Calibri"/>
                <a:cs typeface="Calibri"/>
              </a:rPr>
              <a:t> u </a:t>
            </a:r>
            <a:r>
              <a:rPr lang="en-US" dirty="0" err="1" smtClean="0">
                <a:latin typeface="Calibri"/>
                <a:cs typeface="Calibri"/>
              </a:rPr>
              <a:t>osobnoj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higijeni</a:t>
            </a:r>
            <a:r>
              <a:rPr lang="en-US" dirty="0" smtClean="0">
                <a:latin typeface="Calibri"/>
                <a:cs typeface="Calibri"/>
              </a:rPr>
              <a:t> i </a:t>
            </a:r>
            <a:r>
              <a:rPr lang="en-US" dirty="0" err="1" smtClean="0">
                <a:latin typeface="Calibri"/>
                <a:cs typeface="Calibri"/>
              </a:rPr>
              <a:t>ostalim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navikama</a:t>
            </a:r>
            <a:endParaRPr lang="en-US" dirty="0" smtClean="0">
              <a:latin typeface="Calibri"/>
              <a:cs typeface="Calibri"/>
            </a:endParaRP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dirty="0" err="1" smtClean="0">
                <a:latin typeface="Calibri"/>
                <a:cs typeface="Calibri"/>
              </a:rPr>
              <a:t>Evaluirati</a:t>
            </a:r>
            <a:r>
              <a:rPr lang="en-US" dirty="0" smtClean="0">
                <a:latin typeface="Calibri"/>
                <a:cs typeface="Calibri"/>
              </a:rPr>
              <a:t>/</a:t>
            </a:r>
            <a:r>
              <a:rPr lang="en-US" dirty="0" err="1" smtClean="0">
                <a:latin typeface="Calibri"/>
                <a:cs typeface="Calibri"/>
              </a:rPr>
              <a:t>tretirati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insomniju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793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916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41590"/>
            <a:ext cx="8042276" cy="591641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  <a:buFont typeface="Wingdings" charset="2"/>
              <a:buChar char="Ø"/>
            </a:pPr>
            <a:r>
              <a:rPr lang="en-US" b="1" dirty="0" err="1" smtClean="0">
                <a:latin typeface="Calibri"/>
                <a:cs typeface="Calibri"/>
              </a:rPr>
              <a:t>Kognitivne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 smtClean="0">
                <a:latin typeface="Calibri"/>
                <a:cs typeface="Calibri"/>
              </a:rPr>
              <a:t>intervencije</a:t>
            </a:r>
            <a:r>
              <a:rPr lang="en-US" b="1" dirty="0" smtClean="0">
                <a:latin typeface="Calibri"/>
                <a:cs typeface="Calibri"/>
              </a:rPr>
              <a:t>: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err="1" smtClean="0">
                <a:latin typeface="Calibri"/>
                <a:cs typeface="Calibri"/>
              </a:rPr>
              <a:t>Trenirati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klijenta</a:t>
            </a:r>
            <a:r>
              <a:rPr lang="en-US" dirty="0" smtClean="0">
                <a:latin typeface="Calibri"/>
                <a:cs typeface="Calibri"/>
              </a:rPr>
              <a:t> u </a:t>
            </a:r>
            <a:r>
              <a:rPr lang="en-US" dirty="0" err="1" smtClean="0">
                <a:latin typeface="Calibri"/>
                <a:cs typeface="Calibri"/>
              </a:rPr>
              <a:t>odnosima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izme</a:t>
            </a:r>
            <a:r>
              <a:rPr lang="hr-HR" dirty="0"/>
              <a:t>đ</a:t>
            </a:r>
            <a:r>
              <a:rPr lang="en-US" dirty="0" smtClean="0">
                <a:latin typeface="Calibri"/>
                <a:cs typeface="Calibri"/>
              </a:rPr>
              <a:t>u </a:t>
            </a:r>
            <a:r>
              <a:rPr lang="en-US" dirty="0" err="1" smtClean="0">
                <a:latin typeface="Calibri"/>
                <a:cs typeface="Calibri"/>
              </a:rPr>
              <a:t>automatskih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misli</a:t>
            </a:r>
            <a:r>
              <a:rPr lang="en-US" dirty="0" smtClean="0">
                <a:latin typeface="Calibri"/>
                <a:cs typeface="Calibri"/>
              </a:rPr>
              <a:t> i </a:t>
            </a:r>
            <a:r>
              <a:rPr lang="en-US" dirty="0" err="1" smtClean="0">
                <a:latin typeface="Calibri"/>
                <a:cs typeface="Calibri"/>
              </a:rPr>
              <a:t>osjećaja</a:t>
            </a:r>
            <a:endParaRPr lang="en-US" dirty="0" smtClean="0">
              <a:latin typeface="Calibri"/>
              <a:cs typeface="Calibri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err="1" smtClean="0">
                <a:latin typeface="Calibri"/>
                <a:cs typeface="Calibri"/>
              </a:rPr>
              <a:t>Trenirati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klijenta</a:t>
            </a:r>
            <a:r>
              <a:rPr lang="en-US" dirty="0" smtClean="0">
                <a:latin typeface="Calibri"/>
                <a:cs typeface="Calibri"/>
              </a:rPr>
              <a:t> u </a:t>
            </a:r>
            <a:r>
              <a:rPr lang="en-US" dirty="0" err="1" smtClean="0">
                <a:latin typeface="Calibri"/>
                <a:cs typeface="Calibri"/>
              </a:rPr>
              <a:t>kategoriziranju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iskrivljenih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automatskih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misli</a:t>
            </a:r>
            <a:endParaRPr lang="en-US" dirty="0" smtClean="0">
              <a:latin typeface="Calibri"/>
              <a:cs typeface="Calibri"/>
            </a:endParaRP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r>
              <a:rPr lang="en-US" dirty="0" err="1" smtClean="0">
                <a:latin typeface="Calibri"/>
                <a:cs typeface="Calibri"/>
              </a:rPr>
              <a:t>Potaknuti</a:t>
            </a:r>
            <a:r>
              <a:rPr lang="en-US" dirty="0" smtClean="0">
                <a:latin typeface="Calibri"/>
                <a:cs typeface="Calibri"/>
              </a:rPr>
              <a:t> i </a:t>
            </a:r>
            <a:r>
              <a:rPr lang="en-US" dirty="0" err="1" smtClean="0">
                <a:latin typeface="Calibri"/>
                <a:cs typeface="Calibri"/>
              </a:rPr>
              <a:t>propitivati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automatske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misli</a:t>
            </a:r>
            <a:r>
              <a:rPr lang="en-US" dirty="0" smtClean="0">
                <a:latin typeface="Calibri"/>
                <a:cs typeface="Calibri"/>
              </a:rPr>
              <a:t> u </a:t>
            </a:r>
            <a:r>
              <a:rPr lang="en-US" dirty="0" err="1" smtClean="0">
                <a:latin typeface="Calibri"/>
                <a:cs typeface="Calibri"/>
              </a:rPr>
              <a:t>seansi</a:t>
            </a:r>
            <a:endParaRPr lang="en-US" dirty="0" smtClean="0">
              <a:latin typeface="Calibri"/>
              <a:cs typeface="Calibri"/>
            </a:endParaRP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r>
              <a:rPr lang="en-US" dirty="0" err="1" smtClean="0">
                <a:latin typeface="Calibri"/>
                <a:cs typeface="Calibri"/>
              </a:rPr>
              <a:t>Evaluirati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razloge</a:t>
            </a:r>
            <a:r>
              <a:rPr lang="en-US" dirty="0" smtClean="0">
                <a:latin typeface="Calibri"/>
                <a:cs typeface="Calibri"/>
              </a:rPr>
              <a:t> za i </a:t>
            </a:r>
            <a:r>
              <a:rPr lang="en-US" dirty="0" err="1" smtClean="0">
                <a:latin typeface="Calibri"/>
                <a:cs typeface="Calibri"/>
              </a:rPr>
              <a:t>propitivati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bezna</a:t>
            </a:r>
            <a:r>
              <a:rPr lang="hr-HR" dirty="0"/>
              <a:t>đ</a:t>
            </a:r>
            <a:r>
              <a:rPr lang="en-US" dirty="0" smtClean="0">
                <a:latin typeface="Calibri"/>
                <a:cs typeface="Calibri"/>
              </a:rPr>
              <a:t>e</a:t>
            </a: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r>
              <a:rPr lang="en-US" dirty="0" err="1" smtClean="0">
                <a:latin typeface="Calibri"/>
                <a:cs typeface="Calibri"/>
              </a:rPr>
              <a:t>Utvrditi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ugovor</a:t>
            </a:r>
            <a:r>
              <a:rPr lang="en-US" dirty="0" smtClean="0">
                <a:latin typeface="Calibri"/>
                <a:cs typeface="Calibri"/>
              </a:rPr>
              <a:t> o </a:t>
            </a:r>
            <a:r>
              <a:rPr lang="en-US" dirty="0" err="1" smtClean="0">
                <a:latin typeface="Calibri"/>
                <a:cs typeface="Calibri"/>
              </a:rPr>
              <a:t>nepokušavanju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samoubojstva</a:t>
            </a:r>
            <a:endParaRPr lang="en-US" dirty="0" smtClean="0">
              <a:latin typeface="Calibri"/>
              <a:cs typeface="Calibri"/>
            </a:endParaRP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r>
              <a:rPr lang="en-US" dirty="0" err="1" smtClean="0">
                <a:latin typeface="Calibri"/>
                <a:cs typeface="Calibri"/>
              </a:rPr>
              <a:t>Dovoditi</a:t>
            </a:r>
            <a:r>
              <a:rPr lang="en-US" dirty="0" smtClean="0">
                <a:latin typeface="Calibri"/>
                <a:cs typeface="Calibri"/>
              </a:rPr>
              <a:t> u </a:t>
            </a:r>
            <a:r>
              <a:rPr lang="en-US" dirty="0" err="1" smtClean="0">
                <a:latin typeface="Calibri"/>
                <a:cs typeface="Calibri"/>
              </a:rPr>
              <a:t>pitanje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misli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protiv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uživanja</a:t>
            </a:r>
            <a:endParaRPr lang="en-US" dirty="0" smtClean="0">
              <a:latin typeface="Calibri"/>
              <a:cs typeface="Calibri"/>
            </a:endParaRP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50000"/>
              </a:lnSpc>
              <a:buFont typeface="Wingdings" charset="2"/>
              <a:buChar char="Ø"/>
            </a:pPr>
            <a:r>
              <a:rPr lang="en-US" dirty="0" err="1" smtClean="0">
                <a:latin typeface="Calibri"/>
                <a:cs typeface="Calibri"/>
              </a:rPr>
              <a:t>Lijekovi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50000"/>
              </a:lnSpc>
              <a:buFont typeface="Wingdings" charset="2"/>
              <a:buChar char="Ø"/>
            </a:pP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50000"/>
              </a:lnSpc>
              <a:buFont typeface="Wingdings" charset="2"/>
              <a:buChar char="Ø"/>
            </a:pPr>
            <a:r>
              <a:rPr lang="en-US" dirty="0" err="1" smtClean="0">
                <a:latin typeface="Calibri"/>
                <a:cs typeface="Calibri"/>
              </a:rPr>
              <a:t>Domaća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zadaća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845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SADR</a:t>
            </a:r>
            <a:r>
              <a:rPr lang="en-US" dirty="0" smtClean="0">
                <a:latin typeface="Calibri"/>
                <a:cs typeface="Calibri"/>
              </a:rPr>
              <a:t>ŽAJ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/>
                <a:cs typeface="Calibri"/>
              </a:rPr>
              <a:t>O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depresiji</a:t>
            </a:r>
            <a:endParaRPr lang="en-US" dirty="0" smtClean="0">
              <a:latin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Calibri"/>
                <a:cs typeface="Calibri"/>
              </a:rPr>
              <a:t>Razumijevanje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depresije</a:t>
            </a:r>
            <a:r>
              <a:rPr lang="en-US" dirty="0" smtClean="0">
                <a:latin typeface="Calibri"/>
                <a:cs typeface="Calibri"/>
              </a:rPr>
              <a:t> u </a:t>
            </a:r>
            <a:r>
              <a:rPr lang="en-US" dirty="0" err="1" smtClean="0">
                <a:latin typeface="Calibri"/>
                <a:cs typeface="Calibri"/>
              </a:rPr>
              <a:t>kognitivno</a:t>
            </a:r>
            <a:r>
              <a:rPr lang="en-US" dirty="0" smtClean="0">
                <a:latin typeface="Calibri"/>
                <a:cs typeface="Calibri"/>
              </a:rPr>
              <a:t> – </a:t>
            </a:r>
            <a:r>
              <a:rPr lang="en-US" dirty="0" err="1" smtClean="0">
                <a:latin typeface="Calibri"/>
                <a:cs typeface="Calibri"/>
              </a:rPr>
              <a:t>bihevioralnim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terminima</a:t>
            </a:r>
            <a:endParaRPr lang="en-US" dirty="0" smtClean="0">
              <a:latin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O</a:t>
            </a:r>
            <a:r>
              <a:rPr lang="en-US" dirty="0" err="1" smtClean="0">
                <a:latin typeface="Calibri"/>
                <a:cs typeface="Calibri"/>
              </a:rPr>
              <a:t>pći</a:t>
            </a:r>
            <a:r>
              <a:rPr lang="en-US" dirty="0" smtClean="0">
                <a:latin typeface="Calibri"/>
                <a:cs typeface="Calibri"/>
              </a:rPr>
              <a:t> plan </a:t>
            </a:r>
            <a:r>
              <a:rPr lang="en-US" dirty="0" err="1" smtClean="0">
                <a:latin typeface="Calibri"/>
                <a:cs typeface="Calibri"/>
              </a:rPr>
              <a:t>tretmana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depresije</a:t>
            </a:r>
            <a:endParaRPr lang="en-US" dirty="0" smtClean="0">
              <a:latin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O</a:t>
            </a:r>
            <a:r>
              <a:rPr lang="en-US" dirty="0" err="1" smtClean="0">
                <a:latin typeface="Calibri"/>
                <a:cs typeface="Calibri"/>
              </a:rPr>
              <a:t>tkrivanje</a:t>
            </a:r>
            <a:r>
              <a:rPr lang="en-US" dirty="0" smtClean="0">
                <a:latin typeface="Calibri"/>
                <a:cs typeface="Calibri"/>
              </a:rPr>
              <a:t> i </a:t>
            </a:r>
            <a:r>
              <a:rPr lang="en-US" dirty="0" err="1" smtClean="0">
                <a:latin typeface="Calibri"/>
                <a:cs typeface="Calibri"/>
              </a:rPr>
              <a:t>otklanjanje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problema</a:t>
            </a:r>
            <a:r>
              <a:rPr lang="en-US" dirty="0" smtClean="0">
                <a:latin typeface="Calibri"/>
                <a:cs typeface="Calibri"/>
              </a:rPr>
              <a:t> u </a:t>
            </a:r>
            <a:r>
              <a:rPr lang="en-US" dirty="0" err="1" smtClean="0">
                <a:latin typeface="Calibri"/>
                <a:cs typeface="Calibri"/>
              </a:rPr>
              <a:t>terapiji</a:t>
            </a:r>
            <a:endParaRPr lang="en-US" dirty="0" smtClean="0">
              <a:latin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D</a:t>
            </a:r>
            <a:r>
              <a:rPr lang="en-US" dirty="0" err="1" smtClean="0">
                <a:latin typeface="Calibri"/>
                <a:cs typeface="Calibri"/>
              </a:rPr>
              <a:t>etaljan</a:t>
            </a:r>
            <a:r>
              <a:rPr lang="en-US" dirty="0" smtClean="0">
                <a:latin typeface="Calibri"/>
                <a:cs typeface="Calibri"/>
              </a:rPr>
              <a:t> plan i </a:t>
            </a:r>
            <a:r>
              <a:rPr lang="en-US" dirty="0" err="1" smtClean="0">
                <a:latin typeface="Calibri"/>
                <a:cs typeface="Calibri"/>
              </a:rPr>
              <a:t>tijek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tretmana</a:t>
            </a:r>
            <a:endParaRPr lang="en-US" dirty="0" smtClean="0">
              <a:latin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0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7576"/>
            <a:ext cx="8042276" cy="67504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buFont typeface="Arial"/>
              <a:buChar char="•"/>
            </a:pPr>
            <a:r>
              <a:rPr lang="en-US" dirty="0" err="1" smtClean="0">
                <a:latin typeface="Calibri"/>
                <a:cs typeface="Calibri"/>
              </a:rPr>
              <a:t>Seanse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4-</a:t>
            </a:r>
            <a:r>
              <a:rPr lang="en-US" dirty="0" smtClean="0">
                <a:latin typeface="Calibri"/>
                <a:cs typeface="Calibri"/>
              </a:rPr>
              <a:t>6</a:t>
            </a:r>
          </a:p>
          <a:p>
            <a:pPr marL="0" indent="0">
              <a:lnSpc>
                <a:spcPct val="90000"/>
              </a:lnSpc>
              <a:spcBef>
                <a:spcPts val="800"/>
              </a:spcBef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Font typeface="Wingdings" charset="2"/>
              <a:buChar char="Ø"/>
            </a:pPr>
            <a:r>
              <a:rPr lang="en-US" b="1" dirty="0" err="1">
                <a:latin typeface="Calibri"/>
                <a:cs typeface="Calibri"/>
              </a:rPr>
              <a:t>Bihevioralne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intervencije</a:t>
            </a:r>
            <a:r>
              <a:rPr lang="en-US" b="1" dirty="0">
                <a:latin typeface="Calibri"/>
                <a:cs typeface="Calibri"/>
              </a:rPr>
              <a:t>:</a:t>
            </a:r>
          </a:p>
          <a:p>
            <a:pPr marL="457200" indent="-457200">
              <a:lnSpc>
                <a:spcPct val="7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Podučiti</a:t>
            </a:r>
            <a:r>
              <a:rPr lang="en-US" dirty="0">
                <a:latin typeface="Calibri"/>
                <a:cs typeface="Calibri"/>
              </a:rPr>
              <a:t> i </a:t>
            </a:r>
            <a:r>
              <a:rPr lang="en-US" dirty="0" err="1">
                <a:latin typeface="Calibri"/>
                <a:cs typeface="Calibri"/>
              </a:rPr>
              <a:t>vježbati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vještine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asertivnosti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pPr marL="457200" indent="-457200">
              <a:lnSpc>
                <a:spcPct val="7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Potaknuti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klijenta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povećanje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potkrepljujućih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ponašanja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prema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drugima</a:t>
            </a:r>
            <a:endParaRPr lang="en-US" dirty="0">
              <a:latin typeface="Calibri"/>
              <a:cs typeface="Calibri"/>
            </a:endParaRPr>
          </a:p>
          <a:p>
            <a:pPr marL="457200" indent="-457200">
              <a:lnSpc>
                <a:spcPct val="7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Potaknuti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klijenta</a:t>
            </a:r>
            <a:r>
              <a:rPr lang="en-US" dirty="0">
                <a:latin typeface="Calibri"/>
                <a:cs typeface="Calibri"/>
              </a:rPr>
              <a:t> da </a:t>
            </a:r>
            <a:r>
              <a:rPr lang="en-US" dirty="0" err="1">
                <a:latin typeface="Calibri"/>
                <a:cs typeface="Calibri"/>
              </a:rPr>
              <a:t>poveća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pozitivne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kontakte</a:t>
            </a:r>
            <a:endParaRPr lang="en-US" dirty="0">
              <a:latin typeface="Calibri"/>
              <a:cs typeface="Calibri"/>
            </a:endParaRPr>
          </a:p>
          <a:p>
            <a:pPr marL="457200" indent="-457200">
              <a:lnSpc>
                <a:spcPct val="7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Evaluirati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samopotkrepljenja</a:t>
            </a:r>
            <a:endParaRPr lang="en-US" dirty="0">
              <a:latin typeface="Calibri"/>
              <a:cs typeface="Calibri"/>
            </a:endParaRPr>
          </a:p>
          <a:p>
            <a:pPr marL="457200" indent="-457200">
              <a:lnSpc>
                <a:spcPct val="7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Uvesti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vještine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rješavanja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problema</a:t>
            </a:r>
            <a:endParaRPr lang="en-US" dirty="0" smtClean="0">
              <a:latin typeface="Calibri"/>
              <a:cs typeface="Calibri"/>
            </a:endParaRPr>
          </a:p>
          <a:p>
            <a:pPr marL="0" indent="0">
              <a:lnSpc>
                <a:spcPct val="70000"/>
              </a:lnSpc>
              <a:spcBef>
                <a:spcPts val="800"/>
              </a:spcBef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Font typeface="Wingdings" charset="2"/>
              <a:buChar char="Ø"/>
            </a:pPr>
            <a:r>
              <a:rPr lang="en-US" b="1" dirty="0" err="1" smtClean="0">
                <a:latin typeface="Calibri"/>
                <a:cs typeface="Calibri"/>
              </a:rPr>
              <a:t>Kognitivne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intervencije</a:t>
            </a:r>
            <a:r>
              <a:rPr lang="en-US" b="1" dirty="0">
                <a:latin typeface="Calibri"/>
                <a:cs typeface="Calibri"/>
              </a:rPr>
              <a:t>:</a:t>
            </a:r>
          </a:p>
          <a:p>
            <a:pPr marL="457200" indent="-457200">
              <a:lnSpc>
                <a:spcPct val="9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Utvrditi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specifične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ciljeve</a:t>
            </a:r>
            <a:endParaRPr lang="en-US" dirty="0">
              <a:latin typeface="Calibri"/>
              <a:cs typeface="Calibri"/>
            </a:endParaRPr>
          </a:p>
          <a:p>
            <a:pPr marL="457200" indent="-457200">
              <a:lnSpc>
                <a:spcPct val="9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Neka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klijent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koristi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Dnevne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bilješke</a:t>
            </a:r>
            <a:r>
              <a:rPr lang="en-US" dirty="0">
                <a:latin typeface="Calibri"/>
                <a:cs typeface="Calibri"/>
              </a:rPr>
              <a:t> za NAM</a:t>
            </a:r>
          </a:p>
          <a:p>
            <a:pPr marL="457200" indent="-457200">
              <a:lnSpc>
                <a:spcPct val="9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Koristiti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specifične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kognitivne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tehnike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kako</a:t>
            </a:r>
            <a:r>
              <a:rPr lang="en-US" dirty="0">
                <a:latin typeface="Calibri"/>
                <a:cs typeface="Calibri"/>
              </a:rPr>
              <a:t> bi </a:t>
            </a:r>
            <a:r>
              <a:rPr lang="en-US" dirty="0" err="1" smtClean="0">
                <a:latin typeface="Calibri"/>
                <a:cs typeface="Calibri"/>
              </a:rPr>
              <a:t>klijent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propitivao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svoje</a:t>
            </a:r>
            <a:r>
              <a:rPr lang="en-US" dirty="0">
                <a:latin typeface="Calibri"/>
                <a:cs typeface="Calibri"/>
              </a:rPr>
              <a:t> NAM</a:t>
            </a:r>
          </a:p>
          <a:p>
            <a:pPr marL="457200" indent="-457200">
              <a:lnSpc>
                <a:spcPct val="9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Utvrditi</a:t>
            </a:r>
            <a:r>
              <a:rPr lang="en-US" dirty="0">
                <a:latin typeface="Calibri"/>
                <a:cs typeface="Calibri"/>
              </a:rPr>
              <a:t> i </a:t>
            </a:r>
            <a:r>
              <a:rPr lang="en-US" dirty="0" err="1">
                <a:latin typeface="Calibri"/>
                <a:cs typeface="Calibri"/>
              </a:rPr>
              <a:t>propitivati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disfunkcionalne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pretpostavke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9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3295"/>
            <a:ext cx="8042276" cy="579030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buFont typeface="Arial"/>
              <a:buChar char="•"/>
            </a:pPr>
            <a:r>
              <a:rPr lang="en-US" dirty="0" err="1" smtClean="0">
                <a:latin typeface="Calibri"/>
                <a:cs typeface="Calibri"/>
              </a:rPr>
              <a:t>Seanse</a:t>
            </a:r>
            <a:r>
              <a:rPr lang="en-US" dirty="0" smtClean="0">
                <a:latin typeface="Calibri"/>
                <a:cs typeface="Calibri"/>
              </a:rPr>
              <a:t> 7-10</a:t>
            </a:r>
          </a:p>
          <a:p>
            <a:pPr marL="0" indent="0">
              <a:lnSpc>
                <a:spcPct val="90000"/>
              </a:lnSpc>
              <a:spcBef>
                <a:spcPts val="800"/>
              </a:spcBef>
              <a:buNone/>
            </a:pP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Font typeface="Wingdings" charset="2"/>
              <a:buChar char="Ø"/>
            </a:pPr>
            <a:r>
              <a:rPr lang="en-US" b="1" dirty="0" err="1" smtClean="0">
                <a:latin typeface="Calibri"/>
                <a:cs typeface="Calibri"/>
              </a:rPr>
              <a:t>Bihevioralne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intervencije</a:t>
            </a:r>
            <a:r>
              <a:rPr lang="en-US" b="1" dirty="0">
                <a:latin typeface="Calibri"/>
                <a:cs typeface="Calibri"/>
              </a:rPr>
              <a:t>:</a:t>
            </a:r>
          </a:p>
          <a:p>
            <a:pPr marL="457200" indent="-457200">
              <a:lnSpc>
                <a:spcPct val="7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Nastaviti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podučavati</a:t>
            </a:r>
            <a:r>
              <a:rPr lang="en-US" dirty="0">
                <a:latin typeface="Calibri"/>
                <a:cs typeface="Calibri"/>
              </a:rPr>
              <a:t> i </a:t>
            </a:r>
            <a:r>
              <a:rPr lang="en-US" dirty="0" err="1">
                <a:latin typeface="Calibri"/>
                <a:cs typeface="Calibri"/>
              </a:rPr>
              <a:t>vježbati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vještine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rješavanja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problema</a:t>
            </a:r>
            <a:endParaRPr lang="en-US" dirty="0">
              <a:latin typeface="Calibri"/>
              <a:cs typeface="Calibri"/>
            </a:endParaRP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Naučiti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klijenta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komunikacijskim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vještinama</a:t>
            </a:r>
            <a:endParaRPr lang="en-US" dirty="0">
              <a:latin typeface="Calibri"/>
              <a:cs typeface="Calibri"/>
            </a:endParaRP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Nastaviti</a:t>
            </a:r>
            <a:r>
              <a:rPr lang="en-US" dirty="0">
                <a:latin typeface="Calibri"/>
                <a:cs typeface="Calibri"/>
              </a:rPr>
              <a:t> s </a:t>
            </a:r>
            <a:r>
              <a:rPr lang="en-US" dirty="0" err="1">
                <a:latin typeface="Calibri"/>
                <a:cs typeface="Calibri"/>
              </a:rPr>
              <a:t>postupnim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zadacima</a:t>
            </a:r>
            <a:endParaRPr lang="en-US" dirty="0">
              <a:latin typeface="Calibri"/>
              <a:cs typeface="Calibri"/>
            </a:endParaRP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Nastaviti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trening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asertivnosti</a:t>
            </a:r>
            <a:r>
              <a:rPr lang="en-US" dirty="0">
                <a:latin typeface="Calibri"/>
                <a:cs typeface="Calibri"/>
              </a:rPr>
              <a:t> i </a:t>
            </a:r>
            <a:r>
              <a:rPr lang="en-US" dirty="0" err="1">
                <a:latin typeface="Calibri"/>
                <a:cs typeface="Calibri"/>
              </a:rPr>
              <a:t>socijalnih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vještina</a:t>
            </a:r>
            <a:endParaRPr lang="en-US" dirty="0">
              <a:latin typeface="Calibri"/>
              <a:cs typeface="Calibri"/>
            </a:endParaRPr>
          </a:p>
          <a:p>
            <a:pPr marL="0" indent="0">
              <a:lnSpc>
                <a:spcPct val="70000"/>
              </a:lnSpc>
              <a:spcBef>
                <a:spcPts val="800"/>
              </a:spcBef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Font typeface="Wingdings" charset="2"/>
              <a:buChar char="Ø"/>
            </a:pPr>
            <a:r>
              <a:rPr lang="en-US" b="1" dirty="0" err="1">
                <a:latin typeface="Calibri"/>
                <a:cs typeface="Calibri"/>
              </a:rPr>
              <a:t>Kognitivne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intervencije</a:t>
            </a:r>
            <a:r>
              <a:rPr lang="en-US" b="1" dirty="0">
                <a:latin typeface="Calibri"/>
                <a:cs typeface="Calibri"/>
              </a:rPr>
              <a:t>: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Utvrditi</a:t>
            </a:r>
            <a:r>
              <a:rPr lang="en-US" dirty="0">
                <a:latin typeface="Calibri"/>
                <a:cs typeface="Calibri"/>
              </a:rPr>
              <a:t> i </a:t>
            </a:r>
            <a:r>
              <a:rPr lang="en-US" dirty="0" err="1">
                <a:latin typeface="Calibri"/>
                <a:cs typeface="Calibri"/>
              </a:rPr>
              <a:t>dovesti</a:t>
            </a:r>
            <a:r>
              <a:rPr lang="en-US" dirty="0">
                <a:latin typeface="Calibri"/>
                <a:cs typeface="Calibri"/>
              </a:rPr>
              <a:t> u </a:t>
            </a:r>
            <a:r>
              <a:rPr lang="en-US" dirty="0" err="1">
                <a:latin typeface="Calibri"/>
                <a:cs typeface="Calibri"/>
              </a:rPr>
              <a:t>pitanje</a:t>
            </a:r>
            <a:r>
              <a:rPr lang="en-US" dirty="0">
                <a:latin typeface="Calibri"/>
                <a:cs typeface="Calibri"/>
              </a:rPr>
              <a:t> NAM </a:t>
            </a:r>
            <a:r>
              <a:rPr lang="en-US" dirty="0" err="1">
                <a:latin typeface="Calibri"/>
                <a:cs typeface="Calibri"/>
              </a:rPr>
              <a:t>koje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su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klijentu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posebno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teške</a:t>
            </a:r>
            <a:endParaRPr lang="en-US" dirty="0">
              <a:latin typeface="Calibri"/>
              <a:cs typeface="Calibri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Nastaviti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utvr</a:t>
            </a:r>
            <a:r>
              <a:rPr lang="hr-HR" dirty="0"/>
              <a:t>đ</a:t>
            </a:r>
            <a:r>
              <a:rPr lang="en-US" dirty="0" err="1">
                <a:latin typeface="Calibri"/>
                <a:cs typeface="Calibri"/>
              </a:rPr>
              <a:t>ivati</a:t>
            </a:r>
            <a:r>
              <a:rPr lang="en-US" dirty="0">
                <a:latin typeface="Calibri"/>
                <a:cs typeface="Calibri"/>
              </a:rPr>
              <a:t> i </a:t>
            </a:r>
            <a:r>
              <a:rPr lang="en-US" dirty="0" err="1">
                <a:latin typeface="Calibri"/>
                <a:cs typeface="Calibri"/>
              </a:rPr>
              <a:t>propitivati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disfunkcionalne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pretpostavke</a:t>
            </a:r>
            <a:endParaRPr lang="en-US" dirty="0"/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Početi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ispitivati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osobne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sheme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7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306582"/>
            <a:ext cx="8042277" cy="618600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50000"/>
              </a:lnSpc>
              <a:buFont typeface="Arial"/>
              <a:buChar char="•"/>
            </a:pPr>
            <a:r>
              <a:rPr lang="en-US" sz="2600" dirty="0" err="1">
                <a:latin typeface="Calibri"/>
                <a:cs typeface="Calibri"/>
              </a:rPr>
              <a:t>Seanse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smtClean="0">
                <a:latin typeface="Calibri"/>
                <a:cs typeface="Calibri"/>
              </a:rPr>
              <a:t>11-14</a:t>
            </a:r>
            <a:endParaRPr lang="en-US" sz="2600" dirty="0">
              <a:latin typeface="Calibri"/>
              <a:cs typeface="Calibri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60000"/>
              </a:lnSpc>
              <a:buFont typeface="Wingdings" charset="2"/>
              <a:buChar char="Ø"/>
            </a:pPr>
            <a:r>
              <a:rPr lang="en-US" sz="2600" b="1" dirty="0" err="1">
                <a:latin typeface="Calibri"/>
                <a:cs typeface="Calibri"/>
              </a:rPr>
              <a:t>Bihevioralne</a:t>
            </a:r>
            <a:r>
              <a:rPr lang="en-US" sz="2600" b="1" dirty="0">
                <a:latin typeface="Calibri"/>
                <a:cs typeface="Calibri"/>
              </a:rPr>
              <a:t> </a:t>
            </a:r>
            <a:r>
              <a:rPr lang="en-US" sz="2600" b="1" dirty="0" err="1">
                <a:latin typeface="Calibri"/>
                <a:cs typeface="Calibri"/>
              </a:rPr>
              <a:t>intervencije</a:t>
            </a:r>
            <a:r>
              <a:rPr lang="en-US" sz="2600" b="1" dirty="0">
                <a:latin typeface="Calibri"/>
                <a:cs typeface="Calibri"/>
              </a:rPr>
              <a:t>:</a:t>
            </a: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sz="2600" dirty="0" err="1">
                <a:latin typeface="Calibri"/>
                <a:cs typeface="Calibri"/>
              </a:rPr>
              <a:t>Nastaviti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podučavati</a:t>
            </a:r>
            <a:r>
              <a:rPr lang="en-US" sz="2600" dirty="0">
                <a:latin typeface="Calibri"/>
                <a:cs typeface="Calibri"/>
              </a:rPr>
              <a:t> i </a:t>
            </a:r>
            <a:r>
              <a:rPr lang="en-US" sz="2600" dirty="0" err="1">
                <a:latin typeface="Calibri"/>
                <a:cs typeface="Calibri"/>
              </a:rPr>
              <a:t>vježbati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vještine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rješavanja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problema</a:t>
            </a:r>
            <a:endParaRPr lang="en-US" sz="2600" dirty="0">
              <a:latin typeface="Calibri"/>
              <a:cs typeface="Calibri"/>
            </a:endParaRP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sz="2600" dirty="0" err="1" smtClean="0">
                <a:latin typeface="Calibri"/>
                <a:cs typeface="Calibri"/>
              </a:rPr>
              <a:t>Nastaviti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podučavati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klijenta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komunikacijskim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vještinama</a:t>
            </a:r>
            <a:endParaRPr lang="en-US" sz="2600" dirty="0">
              <a:latin typeface="Calibri"/>
              <a:cs typeface="Calibri"/>
            </a:endParaRP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sz="2600" dirty="0" err="1">
                <a:latin typeface="Calibri"/>
                <a:cs typeface="Calibri"/>
              </a:rPr>
              <a:t>Nastaviti</a:t>
            </a:r>
            <a:r>
              <a:rPr lang="en-US" sz="2600" dirty="0">
                <a:latin typeface="Calibri"/>
                <a:cs typeface="Calibri"/>
              </a:rPr>
              <a:t> s </a:t>
            </a:r>
            <a:r>
              <a:rPr lang="en-US" sz="2600" dirty="0" err="1">
                <a:latin typeface="Calibri"/>
                <a:cs typeface="Calibri"/>
              </a:rPr>
              <a:t>postupnim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zadacima</a:t>
            </a:r>
            <a:endParaRPr lang="en-US" sz="2600" dirty="0">
              <a:latin typeface="Calibri"/>
              <a:cs typeface="Calibri"/>
            </a:endParaRP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sz="2600" dirty="0" err="1">
                <a:latin typeface="Calibri"/>
                <a:cs typeface="Calibri"/>
              </a:rPr>
              <a:t>Nastaviti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trening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asertivnosti</a:t>
            </a:r>
            <a:r>
              <a:rPr lang="en-US" sz="2600" dirty="0">
                <a:latin typeface="Calibri"/>
                <a:cs typeface="Calibri"/>
              </a:rPr>
              <a:t> i </a:t>
            </a:r>
            <a:r>
              <a:rPr lang="en-US" sz="2600" dirty="0" err="1">
                <a:latin typeface="Calibri"/>
                <a:cs typeface="Calibri"/>
              </a:rPr>
              <a:t>socijalnih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vještina</a:t>
            </a:r>
            <a:endParaRPr lang="en-US" sz="2600" dirty="0">
              <a:latin typeface="Calibri"/>
              <a:cs typeface="Calibri"/>
            </a:endParaRP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endParaRPr lang="en-US" sz="2600" b="1" dirty="0">
              <a:latin typeface="Calibri"/>
              <a:cs typeface="Calibri"/>
            </a:endParaRPr>
          </a:p>
          <a:p>
            <a:pPr>
              <a:lnSpc>
                <a:spcPct val="60000"/>
              </a:lnSpc>
              <a:buFont typeface="Wingdings" charset="2"/>
              <a:buChar char="Ø"/>
            </a:pPr>
            <a:r>
              <a:rPr lang="en-US" sz="2600" b="1" dirty="0" err="1">
                <a:latin typeface="Calibri"/>
                <a:cs typeface="Calibri"/>
              </a:rPr>
              <a:t>Kognitivne</a:t>
            </a:r>
            <a:r>
              <a:rPr lang="en-US" sz="2600" b="1" dirty="0">
                <a:latin typeface="Calibri"/>
                <a:cs typeface="Calibri"/>
              </a:rPr>
              <a:t> </a:t>
            </a:r>
            <a:r>
              <a:rPr lang="en-US" sz="2600" b="1" dirty="0" err="1">
                <a:latin typeface="Calibri"/>
                <a:cs typeface="Calibri"/>
              </a:rPr>
              <a:t>intervencije</a:t>
            </a:r>
            <a:r>
              <a:rPr lang="en-US" sz="2600" b="1" dirty="0">
                <a:latin typeface="Calibri"/>
                <a:cs typeface="Calibri"/>
              </a:rPr>
              <a:t>:</a:t>
            </a: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sz="2600" dirty="0" err="1" smtClean="0">
                <a:latin typeface="Calibri"/>
                <a:cs typeface="Calibri"/>
              </a:rPr>
              <a:t>Nastaviti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utvr</a:t>
            </a:r>
            <a:r>
              <a:rPr lang="hr-HR" sz="2800" dirty="0"/>
              <a:t>đ</a:t>
            </a:r>
            <a:r>
              <a:rPr lang="en-US" sz="2600" dirty="0" err="1" smtClean="0">
                <a:latin typeface="Calibri"/>
                <a:cs typeface="Calibri"/>
              </a:rPr>
              <a:t>ivati</a:t>
            </a:r>
            <a:r>
              <a:rPr lang="en-US" sz="2600" dirty="0" smtClean="0">
                <a:latin typeface="Calibri"/>
                <a:cs typeface="Calibri"/>
              </a:rPr>
              <a:t> i </a:t>
            </a:r>
            <a:r>
              <a:rPr lang="en-US" sz="2600" dirty="0" err="1" smtClean="0">
                <a:latin typeface="Calibri"/>
                <a:cs typeface="Calibri"/>
              </a:rPr>
              <a:t>dovoditi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u </a:t>
            </a:r>
            <a:r>
              <a:rPr lang="en-US" sz="2600" dirty="0" err="1">
                <a:latin typeface="Calibri"/>
                <a:cs typeface="Calibri"/>
              </a:rPr>
              <a:t>pitanje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smtClean="0">
                <a:latin typeface="Calibri"/>
                <a:cs typeface="Calibri"/>
              </a:rPr>
              <a:t>NAM i </a:t>
            </a:r>
            <a:r>
              <a:rPr lang="en-US" sz="2600" dirty="0" err="1" smtClean="0">
                <a:latin typeface="Calibri"/>
                <a:cs typeface="Calibri"/>
              </a:rPr>
              <a:t>pretpostavke</a:t>
            </a:r>
            <a:endParaRPr lang="en-US" sz="2600" dirty="0">
              <a:latin typeface="Calibri"/>
              <a:cs typeface="Calibri"/>
            </a:endParaRP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sz="2600" dirty="0" err="1" smtClean="0">
                <a:latin typeface="Calibri"/>
                <a:cs typeface="Calibri"/>
              </a:rPr>
              <a:t>Pregledati</a:t>
            </a:r>
            <a:r>
              <a:rPr lang="en-US" sz="2600" dirty="0" smtClean="0">
                <a:latin typeface="Calibri"/>
                <a:cs typeface="Calibri"/>
              </a:rPr>
              <a:t> stare NAM i </a:t>
            </a:r>
            <a:r>
              <a:rPr lang="en-US" sz="2600" dirty="0" err="1" smtClean="0">
                <a:latin typeface="Calibri"/>
                <a:cs typeface="Calibri"/>
              </a:rPr>
              <a:t>vidjeti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imaju</a:t>
            </a:r>
            <a:r>
              <a:rPr lang="en-US" sz="2600" dirty="0" smtClean="0">
                <a:latin typeface="Calibri"/>
                <a:cs typeface="Calibri"/>
              </a:rPr>
              <a:t> li one </a:t>
            </a:r>
            <a:r>
              <a:rPr lang="en-US" sz="2600" dirty="0" err="1" smtClean="0">
                <a:latin typeface="Calibri"/>
                <a:cs typeface="Calibri"/>
              </a:rPr>
              <a:t>još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uvijek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smisla</a:t>
            </a:r>
            <a:endParaRPr lang="en-US" sz="2600" dirty="0" smtClean="0">
              <a:latin typeface="Calibri"/>
              <a:cs typeface="Calibri"/>
            </a:endParaRP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sz="2600" dirty="0" err="1" smtClean="0">
                <a:latin typeface="Calibri"/>
                <a:cs typeface="Calibri"/>
              </a:rPr>
              <a:t>Ispitati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porijeklo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shema</a:t>
            </a:r>
            <a:r>
              <a:rPr lang="en-US" sz="2600" dirty="0" smtClean="0">
                <a:latin typeface="Calibri"/>
                <a:cs typeface="Calibri"/>
              </a:rPr>
              <a:t> i </a:t>
            </a:r>
            <a:r>
              <a:rPr lang="en-US" sz="2600" dirty="0" err="1" smtClean="0">
                <a:latin typeface="Calibri"/>
                <a:cs typeface="Calibri"/>
              </a:rPr>
              <a:t>evaluirati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ih</a:t>
            </a:r>
            <a:endParaRPr lang="en-US" sz="2600" dirty="0" smtClean="0">
              <a:latin typeface="Calibri"/>
              <a:cs typeface="Calibri"/>
            </a:endParaRP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sz="2600" dirty="0" err="1" smtClean="0">
                <a:latin typeface="Calibri"/>
                <a:cs typeface="Calibri"/>
              </a:rPr>
              <a:t>Koristiti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igru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uloga</a:t>
            </a:r>
            <a:r>
              <a:rPr lang="en-US" sz="2600" dirty="0" smtClean="0">
                <a:latin typeface="Calibri"/>
                <a:cs typeface="Calibri"/>
              </a:rPr>
              <a:t> s </a:t>
            </a:r>
            <a:r>
              <a:rPr lang="en-US" sz="2600" dirty="0" err="1" smtClean="0">
                <a:latin typeface="Calibri"/>
                <a:cs typeface="Calibri"/>
              </a:rPr>
              <a:t>praznom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stolicom</a:t>
            </a:r>
            <a:endParaRPr lang="en-US" sz="2600" dirty="0" smtClean="0">
              <a:latin typeface="Calibri"/>
              <a:cs typeface="Calibri"/>
            </a:endParaRP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600" dirty="0" err="1" smtClean="0">
                <a:latin typeface="Calibri"/>
                <a:cs typeface="Calibri"/>
              </a:rPr>
              <a:t>Pomoći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klijentu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razviti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realnije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pretpostavke</a:t>
            </a:r>
            <a:r>
              <a:rPr lang="en-US" sz="2600" dirty="0" smtClean="0">
                <a:latin typeface="Calibri"/>
                <a:cs typeface="Calibri"/>
              </a:rPr>
              <a:t> i </a:t>
            </a:r>
            <a:r>
              <a:rPr lang="en-US" sz="2600" dirty="0" err="1" smtClean="0">
                <a:latin typeface="Calibri"/>
                <a:cs typeface="Calibri"/>
              </a:rPr>
              <a:t>sheme</a:t>
            </a:r>
            <a:endParaRPr lang="en-US" sz="2600" dirty="0" smtClean="0">
              <a:latin typeface="Calibri"/>
              <a:cs typeface="Calibri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600" dirty="0" err="1" smtClean="0">
                <a:latin typeface="Calibri"/>
                <a:cs typeface="Calibri"/>
              </a:rPr>
              <a:t>Pomoći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klijentu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razviti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pozitivne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samoizjave</a:t>
            </a:r>
            <a:r>
              <a:rPr lang="en-US" sz="2600" dirty="0" smtClean="0">
                <a:latin typeface="Calibri"/>
                <a:cs typeface="Calibri"/>
              </a:rPr>
              <a:t> i </a:t>
            </a:r>
            <a:r>
              <a:rPr lang="en-US" sz="2600" dirty="0" err="1" smtClean="0">
                <a:latin typeface="Calibri"/>
                <a:cs typeface="Calibri"/>
              </a:rPr>
              <a:t>izraditi</a:t>
            </a:r>
            <a:r>
              <a:rPr lang="en-US" sz="2600" dirty="0" smtClean="0">
                <a:latin typeface="Calibri"/>
                <a:cs typeface="Calibri"/>
              </a:rPr>
              <a:t> “</a:t>
            </a:r>
            <a:r>
              <a:rPr lang="en-US" sz="2600" dirty="0" err="1" smtClean="0">
                <a:latin typeface="Calibri"/>
                <a:cs typeface="Calibri"/>
              </a:rPr>
              <a:t>povelju</a:t>
            </a:r>
            <a:r>
              <a:rPr lang="en-US" sz="2600" dirty="0" smtClean="0">
                <a:latin typeface="Calibri"/>
                <a:cs typeface="Calibri"/>
              </a:rPr>
              <a:t> o </a:t>
            </a:r>
            <a:r>
              <a:rPr lang="en-US" sz="2600" dirty="0" err="1" smtClean="0">
                <a:latin typeface="Calibri"/>
                <a:cs typeface="Calibri"/>
              </a:rPr>
              <a:t>pravima</a:t>
            </a:r>
            <a:r>
              <a:rPr lang="en-US" sz="2600" dirty="0" smtClean="0">
                <a:latin typeface="Calibri"/>
                <a:cs typeface="Calibri"/>
              </a:rPr>
              <a:t>”</a:t>
            </a: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endParaRPr lang="en-US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7123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53295"/>
            <a:ext cx="8042277" cy="5835651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err="1">
                <a:latin typeface="Calibri"/>
                <a:cs typeface="Calibri"/>
              </a:rPr>
              <a:t>Seanse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15-18</a:t>
            </a:r>
            <a:endParaRPr lang="en-US" dirty="0">
              <a:latin typeface="Calibri"/>
              <a:cs typeface="Calibri"/>
            </a:endParaRPr>
          </a:p>
          <a:p>
            <a:pPr>
              <a:lnSpc>
                <a:spcPct val="7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n-US" b="1" dirty="0" err="1">
                <a:latin typeface="Calibri"/>
                <a:cs typeface="Calibri"/>
              </a:rPr>
              <a:t>Bihevioralne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intervencije</a:t>
            </a:r>
            <a:r>
              <a:rPr lang="en-US" b="1" dirty="0">
                <a:latin typeface="Calibri"/>
                <a:cs typeface="Calibri"/>
              </a:rPr>
              <a:t>: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Nastaviti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podučavati</a:t>
            </a:r>
            <a:r>
              <a:rPr lang="en-US" dirty="0">
                <a:latin typeface="Calibri"/>
                <a:cs typeface="Calibri"/>
              </a:rPr>
              <a:t> i </a:t>
            </a:r>
            <a:r>
              <a:rPr lang="en-US" dirty="0" err="1">
                <a:latin typeface="Calibri"/>
                <a:cs typeface="Calibri"/>
              </a:rPr>
              <a:t>vježbati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vještine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rješavanja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problema</a:t>
            </a:r>
            <a:endParaRPr lang="en-US" dirty="0">
              <a:latin typeface="Calibri"/>
              <a:cs typeface="Calibri"/>
            </a:endParaRP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dirty="0" err="1" smtClean="0">
                <a:latin typeface="Calibri"/>
                <a:cs typeface="Calibri"/>
              </a:rPr>
              <a:t>Nastaviti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 </a:t>
            </a:r>
            <a:r>
              <a:rPr lang="en-US" dirty="0" err="1">
                <a:latin typeface="Calibri"/>
                <a:cs typeface="Calibri"/>
              </a:rPr>
              <a:t>postupnim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zadacima</a:t>
            </a:r>
            <a:endParaRPr lang="en-US" dirty="0">
              <a:latin typeface="Calibri"/>
              <a:cs typeface="Calibri"/>
            </a:endParaRP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Nastaviti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trening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asertivnosti</a:t>
            </a:r>
            <a:r>
              <a:rPr lang="en-US" dirty="0">
                <a:latin typeface="Calibri"/>
                <a:cs typeface="Calibri"/>
              </a:rPr>
              <a:t> i </a:t>
            </a:r>
            <a:r>
              <a:rPr lang="en-US" dirty="0" err="1">
                <a:latin typeface="Calibri"/>
                <a:cs typeface="Calibri"/>
              </a:rPr>
              <a:t>socijalnih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vještina</a:t>
            </a:r>
            <a:endParaRPr lang="en-US" dirty="0">
              <a:latin typeface="Calibri"/>
              <a:cs typeface="Calibri"/>
            </a:endParaRP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endParaRPr lang="en-US" sz="3400" dirty="0">
              <a:latin typeface="Calibri"/>
              <a:cs typeface="Calibri"/>
            </a:endParaRP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2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97794"/>
            <a:ext cx="8042276" cy="504580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n-US" sz="2800" b="1" dirty="0" err="1">
                <a:latin typeface="Calibri"/>
                <a:cs typeface="Calibri"/>
              </a:rPr>
              <a:t>Kognitivne</a:t>
            </a:r>
            <a:r>
              <a:rPr lang="en-US" sz="2800" b="1" dirty="0">
                <a:latin typeface="Calibri"/>
                <a:cs typeface="Calibri"/>
              </a:rPr>
              <a:t> </a:t>
            </a:r>
            <a:r>
              <a:rPr lang="en-US" sz="2800" b="1" dirty="0" err="1">
                <a:latin typeface="Calibri"/>
                <a:cs typeface="Calibri"/>
              </a:rPr>
              <a:t>intervencije</a:t>
            </a:r>
            <a:r>
              <a:rPr lang="en-US" sz="2800" b="1" dirty="0">
                <a:latin typeface="Calibri"/>
                <a:cs typeface="Calibri"/>
              </a:rPr>
              <a:t>: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600" dirty="0" err="1">
                <a:latin typeface="Calibri"/>
                <a:cs typeface="Calibri"/>
              </a:rPr>
              <a:t>Pomoći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klijentu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razviti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realnije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pretpostavke</a:t>
            </a:r>
            <a:r>
              <a:rPr lang="en-US" sz="2600" dirty="0">
                <a:latin typeface="Calibri"/>
                <a:cs typeface="Calibri"/>
              </a:rPr>
              <a:t> i </a:t>
            </a:r>
            <a:r>
              <a:rPr lang="en-US" sz="2600" dirty="0" err="1">
                <a:latin typeface="Calibri"/>
                <a:cs typeface="Calibri"/>
              </a:rPr>
              <a:t>sheme</a:t>
            </a:r>
            <a:endParaRPr lang="en-US" sz="2600" dirty="0">
              <a:latin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dirty="0" err="1">
                <a:latin typeface="Calibri"/>
                <a:cs typeface="Calibri"/>
              </a:rPr>
              <a:t>Pomoći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klijentu</a:t>
            </a:r>
            <a:r>
              <a:rPr lang="en-US" sz="2600" dirty="0">
                <a:latin typeface="Calibri"/>
                <a:cs typeface="Calibri"/>
              </a:rPr>
              <a:t> da </a:t>
            </a:r>
            <a:r>
              <a:rPr lang="en-US" sz="2600" dirty="0" err="1">
                <a:latin typeface="Calibri"/>
                <a:cs typeface="Calibri"/>
              </a:rPr>
              <a:t>nastavi</a:t>
            </a:r>
            <a:r>
              <a:rPr lang="en-US" sz="2600" dirty="0">
                <a:latin typeface="Calibri"/>
                <a:cs typeface="Calibri"/>
              </a:rPr>
              <a:t> rad </a:t>
            </a:r>
            <a:r>
              <a:rPr lang="en-US" sz="2600" dirty="0" err="1">
                <a:latin typeface="Calibri"/>
                <a:cs typeface="Calibri"/>
              </a:rPr>
              <a:t>na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pozitivnim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samoizjavama</a:t>
            </a:r>
            <a:r>
              <a:rPr lang="en-US" sz="2600" dirty="0">
                <a:latin typeface="Calibri"/>
                <a:cs typeface="Calibri"/>
              </a:rPr>
              <a:t> i</a:t>
            </a:r>
            <a:r>
              <a:rPr lang="en-US" sz="2600" dirty="0" smtClean="0">
                <a:latin typeface="Calibri"/>
                <a:cs typeface="Calibri"/>
              </a:rPr>
              <a:t> “</a:t>
            </a:r>
            <a:r>
              <a:rPr lang="en-US" sz="2600" dirty="0" err="1">
                <a:latin typeface="Calibri"/>
                <a:cs typeface="Calibri"/>
              </a:rPr>
              <a:t>povelji</a:t>
            </a:r>
            <a:r>
              <a:rPr lang="en-US" sz="2600" dirty="0">
                <a:latin typeface="Calibri"/>
                <a:cs typeface="Calibri"/>
              </a:rPr>
              <a:t> o </a:t>
            </a:r>
            <a:r>
              <a:rPr lang="en-US" sz="2600" dirty="0" err="1">
                <a:latin typeface="Calibri"/>
                <a:cs typeface="Calibri"/>
              </a:rPr>
              <a:t>pravima</a:t>
            </a:r>
            <a:r>
              <a:rPr lang="en-US" sz="2600" dirty="0">
                <a:latin typeface="Calibri"/>
                <a:cs typeface="Calibri"/>
              </a:rPr>
              <a:t>”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600" dirty="0" err="1">
                <a:latin typeface="Calibri"/>
                <a:cs typeface="Calibri"/>
              </a:rPr>
              <a:t>Pregledati</a:t>
            </a:r>
            <a:r>
              <a:rPr lang="en-US" sz="2600" dirty="0">
                <a:latin typeface="Calibri"/>
                <a:cs typeface="Calibri"/>
              </a:rPr>
              <a:t> stare NAM </a:t>
            </a:r>
            <a:r>
              <a:rPr lang="en-US" sz="2600" dirty="0" smtClean="0">
                <a:latin typeface="Calibri"/>
                <a:cs typeface="Calibri"/>
              </a:rPr>
              <a:t>i </a:t>
            </a:r>
            <a:r>
              <a:rPr lang="en-US" sz="2600" dirty="0" err="1">
                <a:latin typeface="Calibri"/>
                <a:cs typeface="Calibri"/>
              </a:rPr>
              <a:t>nastaviti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ih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propitivati</a:t>
            </a:r>
            <a:endParaRPr lang="en-US" sz="2600" dirty="0">
              <a:latin typeface="Calibri"/>
              <a:cs typeface="Calibri"/>
            </a:endParaRP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600" dirty="0" err="1">
                <a:latin typeface="Calibri"/>
                <a:cs typeface="Calibri"/>
              </a:rPr>
              <a:t>Planirati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prorje</a:t>
            </a:r>
            <a:r>
              <a:rPr lang="hr-HR" sz="2600" dirty="0">
                <a:latin typeface="Calibri"/>
                <a:cs typeface="Calibri"/>
              </a:rPr>
              <a:t>đ</a:t>
            </a:r>
            <a:r>
              <a:rPr lang="en-US" sz="2600" dirty="0" err="1" smtClean="0">
                <a:latin typeface="Calibri"/>
                <a:cs typeface="Calibri"/>
              </a:rPr>
              <a:t>ivanje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terapije</a:t>
            </a:r>
            <a:endParaRPr lang="en-US" sz="2600" dirty="0">
              <a:latin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dirty="0" err="1">
                <a:latin typeface="Calibri"/>
                <a:cs typeface="Calibri"/>
              </a:rPr>
              <a:t>Neka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klijent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utvrdi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koje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su</a:t>
            </a:r>
            <a:r>
              <a:rPr lang="en-US" sz="2600" dirty="0">
                <a:latin typeface="Calibri"/>
                <a:cs typeface="Calibri"/>
              </a:rPr>
              <a:t> mu </a:t>
            </a:r>
            <a:r>
              <a:rPr lang="en-US" sz="2600" dirty="0" err="1">
                <a:latin typeface="Calibri"/>
                <a:cs typeface="Calibri"/>
              </a:rPr>
              <a:t>intervencije</a:t>
            </a:r>
            <a:r>
              <a:rPr lang="en-US" sz="2600" dirty="0">
                <a:latin typeface="Calibri"/>
                <a:cs typeface="Calibri"/>
              </a:rPr>
              <a:t> bile </a:t>
            </a:r>
            <a:r>
              <a:rPr lang="en-US" sz="2600" dirty="0" err="1">
                <a:latin typeface="Calibri"/>
                <a:cs typeface="Calibri"/>
              </a:rPr>
              <a:t>korisne</a:t>
            </a:r>
            <a:r>
              <a:rPr lang="en-US" sz="2600" dirty="0">
                <a:latin typeface="Calibri"/>
                <a:cs typeface="Calibri"/>
              </a:rPr>
              <a:t>, a </a:t>
            </a:r>
            <a:r>
              <a:rPr lang="en-US" sz="2600" dirty="0" err="1">
                <a:latin typeface="Calibri"/>
                <a:cs typeface="Calibri"/>
              </a:rPr>
              <a:t>koje</a:t>
            </a:r>
            <a:r>
              <a:rPr lang="en-US" sz="2600" dirty="0">
                <a:latin typeface="Calibri"/>
                <a:cs typeface="Calibri"/>
              </a:rPr>
              <a:t> 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err="1">
                <a:latin typeface="Calibri"/>
                <a:cs typeface="Calibri"/>
              </a:rPr>
              <a:t>Neka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 smtClean="0">
                <a:latin typeface="Calibri"/>
                <a:cs typeface="Calibri"/>
              </a:rPr>
              <a:t>klijent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ispita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ranije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epizode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depresije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smtClean="0">
                <a:latin typeface="Calibri"/>
                <a:cs typeface="Calibri"/>
              </a:rPr>
              <a:t>i </a:t>
            </a:r>
            <a:r>
              <a:rPr lang="en-US" sz="2600" dirty="0" err="1">
                <a:latin typeface="Calibri"/>
                <a:cs typeface="Calibri"/>
              </a:rPr>
              <a:t>opiše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kako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će</a:t>
            </a:r>
            <a:r>
              <a:rPr lang="en-US" sz="2600" dirty="0">
                <a:latin typeface="Calibri"/>
                <a:cs typeface="Calibri"/>
              </a:rPr>
              <a:t> se </a:t>
            </a:r>
            <a:r>
              <a:rPr lang="en-US" sz="2600" dirty="0" err="1">
                <a:latin typeface="Calibri"/>
                <a:cs typeface="Calibri"/>
              </a:rPr>
              <a:t>nositi</a:t>
            </a:r>
            <a:r>
              <a:rPr lang="en-US" sz="2600" dirty="0">
                <a:latin typeface="Calibri"/>
                <a:cs typeface="Calibri"/>
              </a:rPr>
              <a:t> s </a:t>
            </a:r>
            <a:r>
              <a:rPr lang="en-US" sz="2600" dirty="0" err="1">
                <a:latin typeface="Calibri"/>
                <a:cs typeface="Calibri"/>
              </a:rPr>
              <a:t>depresijom</a:t>
            </a:r>
            <a:r>
              <a:rPr lang="en-US" sz="2600" dirty="0">
                <a:latin typeface="Calibri"/>
                <a:cs typeface="Calibri"/>
              </a:rPr>
              <a:t> u </a:t>
            </a:r>
            <a:r>
              <a:rPr lang="en-US" sz="2600" dirty="0" err="1">
                <a:latin typeface="Calibri"/>
                <a:cs typeface="Calibri"/>
              </a:rPr>
              <a:t>budućnosti</a:t>
            </a:r>
            <a:endParaRPr lang="en-US" sz="2600" dirty="0">
              <a:latin typeface="Calibri"/>
              <a:cs typeface="Calibri"/>
            </a:endParaRP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600" dirty="0" err="1">
                <a:latin typeface="Calibri"/>
                <a:cs typeface="Calibri"/>
              </a:rPr>
              <a:t>Koristiti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kognitivnu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terapiju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usredotočenom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svjesnošću</a:t>
            </a:r>
            <a:r>
              <a:rPr lang="en-US" sz="2600" dirty="0">
                <a:latin typeface="Calibri"/>
                <a:cs typeface="Calibri"/>
              </a:rPr>
              <a:t> </a:t>
            </a:r>
            <a:endParaRPr lang="en-US" sz="2600" dirty="0" smtClean="0">
              <a:latin typeface="Calibri"/>
              <a:cs typeface="Calibri"/>
            </a:endParaRP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600" dirty="0" err="1" smtClean="0">
                <a:latin typeface="Calibri"/>
                <a:cs typeface="Calibri"/>
              </a:rPr>
              <a:t>Naglasiti</a:t>
            </a:r>
            <a:r>
              <a:rPr lang="en-US" sz="2600" dirty="0" smtClean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antiruminacijski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tretman</a:t>
            </a:r>
            <a:endParaRPr lang="en-US" sz="2600" dirty="0">
              <a:latin typeface="Calibri"/>
              <a:cs typeface="Calibri"/>
            </a:endParaRP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600" dirty="0" err="1">
                <a:latin typeface="Calibri"/>
                <a:cs typeface="Calibri"/>
              </a:rPr>
              <a:t>Razmisliti</a:t>
            </a:r>
            <a:r>
              <a:rPr lang="en-US" sz="2600" dirty="0">
                <a:latin typeface="Calibri"/>
                <a:cs typeface="Calibri"/>
              </a:rPr>
              <a:t> o </a:t>
            </a:r>
            <a:r>
              <a:rPr lang="en-US" sz="2600" dirty="0" err="1">
                <a:latin typeface="Calibri"/>
                <a:cs typeface="Calibri"/>
              </a:rPr>
              <a:t>nastavku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uzimanja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err="1">
                <a:latin typeface="Calibri"/>
                <a:cs typeface="Calibri"/>
              </a:rPr>
              <a:t>lijekova</a:t>
            </a:r>
            <a:endParaRPr lang="en-US" sz="2600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8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LITERATURA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03613"/>
            <a:ext cx="8042276" cy="3939987"/>
          </a:xfrm>
        </p:spPr>
        <p:txBody>
          <a:bodyPr/>
          <a:lstStyle/>
          <a:p>
            <a:r>
              <a:rPr lang="en-US" i="1" dirty="0" smtClean="0">
                <a:latin typeface="Calibri"/>
                <a:cs typeface="Calibri"/>
              </a:rPr>
              <a:t>Leahy, R.L. Holland, S.J. (2000). Treatment Plans and Interventions for Depression and Anxiety Disorders, New York: The Guilford Press.</a:t>
            </a:r>
            <a:endParaRPr lang="en-US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77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SizeRender-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6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ick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" b="209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9196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O </a:t>
            </a:r>
            <a:r>
              <a:rPr lang="en-US" dirty="0" err="1" smtClean="0">
                <a:latin typeface="Calibri"/>
                <a:cs typeface="Calibri"/>
              </a:rPr>
              <a:t>depresiji</a:t>
            </a:r>
            <a:r>
              <a:rPr lang="en-US" dirty="0" smtClean="0">
                <a:latin typeface="Calibri"/>
                <a:cs typeface="Calibri"/>
              </a:rPr>
              <a:t>…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0"/>
            <a:ext cx="8042277" cy="412661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dirty="0" err="1">
                <a:latin typeface="Calibri"/>
                <a:cs typeface="Calibri"/>
              </a:rPr>
              <a:t>j</a:t>
            </a:r>
            <a:r>
              <a:rPr lang="en-US" dirty="0" err="1" smtClean="0">
                <a:latin typeface="Calibri"/>
                <a:cs typeface="Calibri"/>
              </a:rPr>
              <a:t>edan</a:t>
            </a:r>
            <a:r>
              <a:rPr lang="en-US" dirty="0" smtClean="0">
                <a:latin typeface="Calibri"/>
                <a:cs typeface="Calibri"/>
              </a:rPr>
              <a:t> od </a:t>
            </a:r>
            <a:r>
              <a:rPr lang="en-US" dirty="0" err="1" smtClean="0">
                <a:latin typeface="Calibri"/>
                <a:cs typeface="Calibri"/>
              </a:rPr>
              <a:t>najtežih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psihijatrijskih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poremećaja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 err="1">
                <a:latin typeface="Calibri"/>
                <a:cs typeface="Calibri"/>
              </a:rPr>
              <a:t>v</a:t>
            </a:r>
            <a:r>
              <a:rPr lang="en-US" dirty="0" err="1" smtClean="0">
                <a:latin typeface="Calibri"/>
                <a:cs typeface="Calibri"/>
              </a:rPr>
              <a:t>odeći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uzrok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otežanog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radnog</a:t>
            </a:r>
            <a:r>
              <a:rPr lang="en-US" dirty="0" smtClean="0">
                <a:latin typeface="Calibri"/>
                <a:cs typeface="Calibri"/>
              </a:rPr>
              <a:t> i </a:t>
            </a:r>
            <a:r>
              <a:rPr lang="en-US" dirty="0" err="1" smtClean="0">
                <a:latin typeface="Calibri"/>
                <a:cs typeface="Calibri"/>
              </a:rPr>
              <a:t>socijalnog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funkcioniranja</a:t>
            </a:r>
            <a:r>
              <a:rPr lang="en-US" dirty="0" smtClean="0">
                <a:latin typeface="Calibri"/>
                <a:cs typeface="Calibri"/>
              </a:rPr>
              <a:t> u </a:t>
            </a:r>
            <a:r>
              <a:rPr lang="en-US" dirty="0" err="1" smtClean="0">
                <a:latin typeface="Calibri"/>
                <a:cs typeface="Calibri"/>
              </a:rPr>
              <a:t>svijetu</a:t>
            </a:r>
            <a:r>
              <a:rPr lang="en-US" dirty="0" smtClean="0">
                <a:latin typeface="Calibri"/>
                <a:cs typeface="Calibri"/>
              </a:rPr>
              <a:t> za </a:t>
            </a:r>
            <a:r>
              <a:rPr lang="en-US" dirty="0" err="1" smtClean="0">
                <a:latin typeface="Calibri"/>
                <a:cs typeface="Calibri"/>
              </a:rPr>
              <a:t>osobe</a:t>
            </a:r>
            <a:r>
              <a:rPr lang="en-US" dirty="0" smtClean="0">
                <a:latin typeface="Calibri"/>
                <a:cs typeface="Calibri"/>
              </a:rPr>
              <a:t> od 15 do 44 </a:t>
            </a:r>
            <a:r>
              <a:rPr lang="en-US" dirty="0" err="1" smtClean="0">
                <a:latin typeface="Calibri"/>
                <a:cs typeface="Calibri"/>
              </a:rPr>
              <a:t>godina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Calibri"/>
                <a:cs typeface="Calibri"/>
              </a:rPr>
              <a:t>76% </a:t>
            </a:r>
            <a:r>
              <a:rPr lang="en-US" dirty="0" err="1" smtClean="0">
                <a:latin typeface="Calibri"/>
                <a:cs typeface="Calibri"/>
              </a:rPr>
              <a:t>osoba</a:t>
            </a:r>
            <a:r>
              <a:rPr lang="en-US" dirty="0" smtClean="0">
                <a:latin typeface="Calibri"/>
                <a:cs typeface="Calibri"/>
              </a:rPr>
              <a:t> s </a:t>
            </a:r>
            <a:r>
              <a:rPr lang="en-US" dirty="0" err="1" smtClean="0">
                <a:latin typeface="Calibri"/>
                <a:cs typeface="Calibri"/>
              </a:rPr>
              <a:t>umjerenom</a:t>
            </a:r>
            <a:r>
              <a:rPr lang="en-US" dirty="0" smtClean="0">
                <a:latin typeface="Calibri"/>
                <a:cs typeface="Calibri"/>
              </a:rPr>
              <a:t> i 61% s </a:t>
            </a:r>
            <a:r>
              <a:rPr lang="en-US" dirty="0" err="1" smtClean="0">
                <a:latin typeface="Calibri"/>
                <a:cs typeface="Calibri"/>
              </a:rPr>
              <a:t>teškom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depresijom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nikada</a:t>
            </a:r>
            <a:r>
              <a:rPr lang="en-US" dirty="0" smtClean="0">
                <a:latin typeface="Calibri"/>
                <a:cs typeface="Calibri"/>
              </a:rPr>
              <a:t> ne </a:t>
            </a:r>
            <a:r>
              <a:rPr lang="en-US" dirty="0" err="1" smtClean="0">
                <a:latin typeface="Calibri"/>
                <a:cs typeface="Calibri"/>
              </a:rPr>
              <a:t>dobije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pomoć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70000"/>
              </a:lnSpc>
            </a:pPr>
            <a:r>
              <a:rPr lang="en-US" dirty="0" err="1" smtClean="0">
                <a:latin typeface="Calibri"/>
                <a:cs typeface="Calibri"/>
              </a:rPr>
              <a:t>prevalencija</a:t>
            </a:r>
            <a:r>
              <a:rPr lang="en-US" dirty="0" smtClean="0">
                <a:latin typeface="Calibri"/>
                <a:cs typeface="Calibri"/>
              </a:rPr>
              <a:t>: 24,2% </a:t>
            </a:r>
            <a:r>
              <a:rPr lang="en-US" dirty="0" err="1" smtClean="0">
                <a:latin typeface="Calibri"/>
                <a:cs typeface="Calibri"/>
              </a:rPr>
              <a:t>Ž</a:t>
            </a:r>
            <a:r>
              <a:rPr lang="en-US" dirty="0" smtClean="0">
                <a:latin typeface="Calibri"/>
                <a:cs typeface="Calibri"/>
              </a:rPr>
              <a:t> i 14,2% M (Patten, 2009)</a:t>
            </a:r>
          </a:p>
        </p:txBody>
      </p:sp>
    </p:spTree>
    <p:extLst>
      <p:ext uri="{BB962C8B-B14F-4D97-AF65-F5344CB8AC3E}">
        <p14:creationId xmlns:p14="http://schemas.microsoft.com/office/powerpoint/2010/main" val="226883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err="1">
                <a:latin typeface="Calibri"/>
                <a:cs typeface="Calibri"/>
              </a:rPr>
              <a:t>visoki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komorbiditet</a:t>
            </a:r>
            <a:r>
              <a:rPr lang="en-US" dirty="0">
                <a:latin typeface="Calibri"/>
                <a:cs typeface="Calibri"/>
              </a:rPr>
              <a:t> s </a:t>
            </a:r>
            <a:r>
              <a:rPr lang="en-US" dirty="0" err="1">
                <a:latin typeface="Calibri"/>
                <a:cs typeface="Calibri"/>
              </a:rPr>
              <a:t>paničnim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poremećajem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agorafobijom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socijalnom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fobijom</a:t>
            </a:r>
            <a:r>
              <a:rPr lang="en-US" dirty="0">
                <a:latin typeface="Calibri"/>
                <a:cs typeface="Calibri"/>
              </a:rPr>
              <a:t>, GAP-</a:t>
            </a:r>
            <a:r>
              <a:rPr lang="en-US" dirty="0" err="1">
                <a:latin typeface="Calibri"/>
                <a:cs typeface="Calibri"/>
              </a:rPr>
              <a:t>om</a:t>
            </a:r>
            <a:r>
              <a:rPr lang="en-US" dirty="0">
                <a:latin typeface="Calibri"/>
                <a:cs typeface="Calibri"/>
              </a:rPr>
              <a:t>, PTSP-</a:t>
            </a:r>
            <a:r>
              <a:rPr lang="en-US" dirty="0" err="1">
                <a:latin typeface="Calibri"/>
                <a:cs typeface="Calibri"/>
              </a:rPr>
              <a:t>om</a:t>
            </a:r>
            <a:r>
              <a:rPr lang="en-US" dirty="0">
                <a:latin typeface="Calibri"/>
                <a:cs typeface="Calibri"/>
              </a:rPr>
              <a:t> i </a:t>
            </a:r>
            <a:r>
              <a:rPr lang="en-US" dirty="0" err="1">
                <a:latin typeface="Calibri"/>
                <a:cs typeface="Calibri"/>
              </a:rPr>
              <a:t>uporabom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psihoaktivnih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tvari</a:t>
            </a: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 err="1" smtClean="0">
                <a:latin typeface="Calibri"/>
                <a:cs typeface="Calibri"/>
              </a:rPr>
              <a:t>diferencijalna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dijagnoza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bipolarne</a:t>
            </a:r>
            <a:r>
              <a:rPr lang="en-US" dirty="0" smtClean="0">
                <a:latin typeface="Calibri"/>
                <a:cs typeface="Calibri"/>
              </a:rPr>
              <a:t> i </a:t>
            </a:r>
            <a:r>
              <a:rPr lang="en-US" dirty="0" err="1" smtClean="0">
                <a:latin typeface="Calibri"/>
                <a:cs typeface="Calibri"/>
              </a:rPr>
              <a:t>unipolarne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depresije</a:t>
            </a:r>
            <a:r>
              <a:rPr lang="en-US" dirty="0" smtClean="0">
                <a:latin typeface="Calibri"/>
                <a:cs typeface="Calibri"/>
              </a:rPr>
              <a:t> je </a:t>
            </a:r>
            <a:r>
              <a:rPr lang="en-US" dirty="0" err="1" smtClean="0">
                <a:latin typeface="Calibri"/>
                <a:cs typeface="Calibri"/>
              </a:rPr>
              <a:t>ključna</a:t>
            </a:r>
            <a:r>
              <a:rPr lang="en-US" dirty="0" smtClean="0">
                <a:latin typeface="Calibri"/>
                <a:cs typeface="Calibri"/>
              </a:rPr>
              <a:t> za </a:t>
            </a:r>
            <a:r>
              <a:rPr lang="en-US" dirty="0" err="1" smtClean="0">
                <a:latin typeface="Calibri"/>
                <a:cs typeface="Calibri"/>
              </a:rPr>
              <a:t>kompetentan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tretman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70000"/>
              </a:lnSpc>
            </a:pPr>
            <a:r>
              <a:rPr lang="en-US" dirty="0" err="1" smtClean="0">
                <a:latin typeface="Calibri"/>
                <a:cs typeface="Calibri"/>
              </a:rPr>
              <a:t>iako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teška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depresija</a:t>
            </a:r>
            <a:r>
              <a:rPr lang="en-US" dirty="0">
                <a:latin typeface="Calibri"/>
                <a:cs typeface="Calibri"/>
              </a:rPr>
              <a:t> je u </a:t>
            </a:r>
            <a:r>
              <a:rPr lang="en-US" dirty="0" err="1">
                <a:latin typeface="Calibri"/>
                <a:cs typeface="Calibri"/>
              </a:rPr>
              <a:t>velikoj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mjeri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podložna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tretmanu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 err="1">
                <a:latin typeface="Calibri"/>
                <a:cs typeface="Calibri"/>
              </a:rPr>
              <a:t>p</a:t>
            </a:r>
            <a:r>
              <a:rPr lang="en-US" dirty="0" err="1" smtClean="0">
                <a:latin typeface="Calibri"/>
                <a:cs typeface="Calibri"/>
              </a:rPr>
              <a:t>okazalo</a:t>
            </a:r>
            <a:r>
              <a:rPr lang="en-US" dirty="0" smtClean="0">
                <a:latin typeface="Calibri"/>
                <a:cs typeface="Calibri"/>
              </a:rPr>
              <a:t> se da je </a:t>
            </a:r>
            <a:r>
              <a:rPr lang="en-US" dirty="0" err="1" smtClean="0">
                <a:latin typeface="Calibri"/>
                <a:cs typeface="Calibri"/>
              </a:rPr>
              <a:t>kognitivno</a:t>
            </a:r>
            <a:r>
              <a:rPr lang="en-US" dirty="0" smtClean="0">
                <a:latin typeface="Calibri"/>
                <a:cs typeface="Calibri"/>
              </a:rPr>
              <a:t> – </a:t>
            </a:r>
            <a:r>
              <a:rPr lang="en-US" dirty="0" err="1" smtClean="0">
                <a:latin typeface="Calibri"/>
                <a:cs typeface="Calibri"/>
              </a:rPr>
              <a:t>bihevioralna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terapija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jednaka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ili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superiorna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liječenju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antidepresivima</a:t>
            </a:r>
            <a:r>
              <a:rPr lang="en-US" dirty="0" smtClean="0">
                <a:latin typeface="Calibri"/>
                <a:cs typeface="Calibri"/>
              </a:rPr>
              <a:t> (Butler, Chapman, Forman i Beck, 2006; Williams, Watts, MacLeod </a:t>
            </a:r>
            <a:r>
              <a:rPr lang="en-US" dirty="0">
                <a:latin typeface="Calibri"/>
                <a:cs typeface="Calibri"/>
              </a:rPr>
              <a:t>i</a:t>
            </a:r>
            <a:r>
              <a:rPr lang="en-US" dirty="0" smtClean="0">
                <a:latin typeface="Calibri"/>
                <a:cs typeface="Calibri"/>
              </a:rPr>
              <a:t> Mathews, 1997)</a:t>
            </a:r>
            <a:endParaRPr lang="en-US" dirty="0">
              <a:latin typeface="Calibri"/>
              <a:cs typeface="Calibri"/>
            </a:endParaRPr>
          </a:p>
          <a:p>
            <a:pPr>
              <a:lnSpc>
                <a:spcPct val="70000"/>
              </a:lnSpc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794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/>
                <a:cs typeface="Calibri"/>
              </a:rPr>
              <a:t>Dijagnostički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kriteriji</a:t>
            </a:r>
            <a:r>
              <a:rPr lang="en-US" dirty="0">
                <a:latin typeface="Calibri"/>
                <a:cs typeface="Calibri"/>
              </a:rPr>
              <a:t> za </a:t>
            </a:r>
            <a:r>
              <a:rPr lang="en-US" dirty="0" err="1">
                <a:latin typeface="Calibri"/>
                <a:cs typeface="Calibri"/>
              </a:rPr>
              <a:t>veliki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depresivni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poremećaj</a:t>
            </a:r>
            <a:r>
              <a:rPr lang="en-US" dirty="0">
                <a:latin typeface="Calibri"/>
                <a:cs typeface="Calibri"/>
              </a:rPr>
              <a:t> (DSM-V)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50000"/>
              </a:lnSpc>
              <a:buFont typeface="Wingdings" charset="2"/>
              <a:buChar char="Ø"/>
            </a:pPr>
            <a:r>
              <a:rPr lang="en-US" dirty="0">
                <a:latin typeface="Calibri"/>
                <a:cs typeface="Calibri"/>
              </a:rPr>
              <a:t>A</a:t>
            </a: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depresivno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raspoloženje</a:t>
            </a:r>
            <a:r>
              <a:rPr lang="en-US" dirty="0">
                <a:latin typeface="Calibri"/>
                <a:cs typeface="Calibri"/>
              </a:rPr>
              <a:t>/</a:t>
            </a:r>
            <a:r>
              <a:rPr lang="en-US" dirty="0" err="1">
                <a:latin typeface="Calibri"/>
                <a:cs typeface="Calibri"/>
              </a:rPr>
              <a:t>tuga</a:t>
            </a:r>
            <a:endParaRPr lang="en-US" dirty="0">
              <a:latin typeface="Calibri"/>
              <a:cs typeface="Calibri"/>
            </a:endParaRP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značajno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smanjeno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zanimanje</a:t>
            </a:r>
            <a:r>
              <a:rPr lang="en-US" dirty="0">
                <a:latin typeface="Calibri"/>
                <a:cs typeface="Calibri"/>
              </a:rPr>
              <a:t>/</a:t>
            </a:r>
            <a:r>
              <a:rPr lang="en-US" dirty="0" err="1">
                <a:latin typeface="Calibri"/>
                <a:cs typeface="Calibri"/>
              </a:rPr>
              <a:t>uživanje</a:t>
            </a:r>
            <a:r>
              <a:rPr lang="en-US" dirty="0">
                <a:latin typeface="Calibri"/>
                <a:cs typeface="Calibri"/>
              </a:rPr>
              <a:t> u </a:t>
            </a:r>
            <a:r>
              <a:rPr lang="en-US" dirty="0" err="1">
                <a:latin typeface="Calibri"/>
                <a:cs typeface="Calibri"/>
              </a:rPr>
              <a:t>većini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aktivnosti</a:t>
            </a:r>
            <a:endParaRPr lang="en-US" dirty="0">
              <a:latin typeface="Calibri"/>
              <a:cs typeface="Calibri"/>
            </a:endParaRP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gubljenje</a:t>
            </a:r>
            <a:r>
              <a:rPr lang="en-US" dirty="0">
                <a:latin typeface="Calibri"/>
                <a:cs typeface="Calibri"/>
              </a:rPr>
              <a:t>/</a:t>
            </a:r>
            <a:r>
              <a:rPr lang="en-US" dirty="0" err="1">
                <a:latin typeface="Calibri"/>
                <a:cs typeface="Calibri"/>
              </a:rPr>
              <a:t>dobivanje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težini</a:t>
            </a:r>
            <a:endParaRPr lang="en-US" dirty="0">
              <a:latin typeface="Calibri"/>
              <a:cs typeface="Calibri"/>
            </a:endParaRP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insomnija</a:t>
            </a:r>
            <a:r>
              <a:rPr lang="en-US" dirty="0">
                <a:latin typeface="Calibri"/>
                <a:cs typeface="Calibri"/>
              </a:rPr>
              <a:t>/</a:t>
            </a:r>
            <a:r>
              <a:rPr lang="en-US" dirty="0" err="1">
                <a:latin typeface="Calibri"/>
                <a:cs typeface="Calibri"/>
              </a:rPr>
              <a:t>hipersomnija</a:t>
            </a:r>
            <a:endParaRPr lang="en-US" dirty="0">
              <a:latin typeface="Calibri"/>
              <a:cs typeface="Calibri"/>
            </a:endParaRP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psihomotorička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retardacija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ili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agitacija</a:t>
            </a:r>
            <a:endParaRPr lang="en-US" dirty="0">
              <a:latin typeface="Calibri"/>
              <a:cs typeface="Calibri"/>
            </a:endParaRP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umor</a:t>
            </a:r>
            <a:r>
              <a:rPr lang="en-US" dirty="0">
                <a:latin typeface="Calibri"/>
                <a:cs typeface="Calibri"/>
              </a:rPr>
              <a:t>/</a:t>
            </a:r>
            <a:r>
              <a:rPr lang="en-US" dirty="0" err="1">
                <a:latin typeface="Calibri"/>
                <a:cs typeface="Calibri"/>
              </a:rPr>
              <a:t>niska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energija</a:t>
            </a:r>
            <a:endParaRPr lang="en-US" dirty="0">
              <a:latin typeface="Calibri"/>
              <a:cs typeface="Calibri"/>
            </a:endParaRP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osjećaj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bezvrijednosti</a:t>
            </a:r>
            <a:r>
              <a:rPr lang="en-US" dirty="0">
                <a:latin typeface="Calibri"/>
                <a:cs typeface="Calibri"/>
              </a:rPr>
              <a:t> i/</a:t>
            </a:r>
            <a:r>
              <a:rPr lang="en-US" dirty="0" err="1">
                <a:latin typeface="Calibri"/>
                <a:cs typeface="Calibri"/>
              </a:rPr>
              <a:t>ili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krivnje</a:t>
            </a:r>
            <a:endParaRPr lang="en-US" dirty="0">
              <a:latin typeface="Calibri"/>
              <a:cs typeface="Calibri"/>
            </a:endParaRP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smanjena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sposobnost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koncentriranja</a:t>
            </a:r>
            <a:r>
              <a:rPr lang="en-US" dirty="0">
                <a:latin typeface="Calibri"/>
                <a:cs typeface="Calibri"/>
              </a:rPr>
              <a:t> i/</a:t>
            </a:r>
            <a:r>
              <a:rPr lang="en-US" dirty="0" err="1">
                <a:latin typeface="Calibri"/>
                <a:cs typeface="Calibri"/>
              </a:rPr>
              <a:t>ili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neodlučnost</a:t>
            </a:r>
            <a:endParaRPr lang="en-US" dirty="0">
              <a:latin typeface="Calibri"/>
              <a:cs typeface="Calibri"/>
            </a:endParaRP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cs typeface="Calibri"/>
              </a:rPr>
              <a:t>ponavljajuća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razmišljanja</a:t>
            </a:r>
            <a:r>
              <a:rPr lang="en-US" dirty="0">
                <a:latin typeface="Calibri"/>
                <a:cs typeface="Calibri"/>
              </a:rPr>
              <a:t> o </a:t>
            </a:r>
            <a:r>
              <a:rPr lang="en-US" dirty="0" err="1">
                <a:latin typeface="Calibri"/>
                <a:cs typeface="Calibri"/>
              </a:rPr>
              <a:t>smrti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ili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samoubojstvu</a:t>
            </a: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9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dirty="0" smtClean="0">
                <a:latin typeface="Calibri"/>
                <a:cs typeface="Calibri"/>
              </a:rPr>
              <a:t>B – </a:t>
            </a:r>
            <a:r>
              <a:rPr lang="en-US" dirty="0" err="1" smtClean="0">
                <a:latin typeface="Calibri"/>
                <a:cs typeface="Calibri"/>
              </a:rPr>
              <a:t>simptomi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zna</a:t>
            </a:r>
            <a:r>
              <a:rPr lang="en-US" dirty="0" err="1" smtClean="0">
                <a:latin typeface="Calibri"/>
                <a:cs typeface="Calibri"/>
              </a:rPr>
              <a:t>čajno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ometaju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svakodnevno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funkcioniranje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osobe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dirty="0" smtClean="0">
                <a:latin typeface="Calibri"/>
                <a:cs typeface="Calibri"/>
              </a:rPr>
              <a:t>C – </a:t>
            </a:r>
            <a:r>
              <a:rPr lang="en-US" dirty="0" err="1" smtClean="0">
                <a:latin typeface="Calibri"/>
                <a:cs typeface="Calibri"/>
              </a:rPr>
              <a:t>epizoda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nije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posljedica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fizioloških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učinaka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psihoaktivnih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tvari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ili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općeg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zdravstvenog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stanja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dirty="0" smtClean="0">
                <a:latin typeface="Calibri"/>
                <a:cs typeface="Calibri"/>
              </a:rPr>
              <a:t>D – </a:t>
            </a:r>
            <a:r>
              <a:rPr lang="en-US" dirty="0" err="1" smtClean="0">
                <a:latin typeface="Calibri"/>
                <a:cs typeface="Calibri"/>
              </a:rPr>
              <a:t>stanje</a:t>
            </a:r>
            <a:r>
              <a:rPr lang="en-US" dirty="0" smtClean="0">
                <a:latin typeface="Calibri"/>
                <a:cs typeface="Calibri"/>
              </a:rPr>
              <a:t> se ne </a:t>
            </a:r>
            <a:r>
              <a:rPr lang="en-US" dirty="0" err="1" smtClean="0">
                <a:latin typeface="Calibri"/>
                <a:cs typeface="Calibri"/>
              </a:rPr>
              <a:t>može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bolje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opisati</a:t>
            </a:r>
            <a:r>
              <a:rPr lang="en-US" dirty="0" smtClean="0">
                <a:latin typeface="Calibri"/>
                <a:cs typeface="Calibri"/>
              </a:rPr>
              <a:t> u </a:t>
            </a:r>
            <a:r>
              <a:rPr lang="en-US" dirty="0" err="1" smtClean="0">
                <a:latin typeface="Calibri"/>
                <a:cs typeface="Calibri"/>
              </a:rPr>
              <a:t>sklopu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nekog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drugog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poremećaja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dirty="0" smtClean="0">
                <a:latin typeface="Calibri"/>
                <a:cs typeface="Calibri"/>
              </a:rPr>
              <a:t>E – </a:t>
            </a:r>
            <a:r>
              <a:rPr lang="en-US" dirty="0" err="1" smtClean="0">
                <a:latin typeface="Calibri"/>
                <a:cs typeface="Calibri"/>
              </a:rPr>
              <a:t>nikad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nije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došlo</a:t>
            </a:r>
            <a:r>
              <a:rPr lang="en-US" dirty="0" smtClean="0">
                <a:latin typeface="Calibri"/>
                <a:cs typeface="Calibri"/>
              </a:rPr>
              <a:t> do </a:t>
            </a:r>
            <a:r>
              <a:rPr lang="en-US" dirty="0" err="1" smtClean="0">
                <a:latin typeface="Calibri"/>
                <a:cs typeface="Calibri"/>
              </a:rPr>
              <a:t>manične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ili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hipomanične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epizode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  <a:buFont typeface="Wingdings" charset="2"/>
              <a:buChar char="v"/>
            </a:pPr>
            <a:r>
              <a:rPr lang="en-US" dirty="0" err="1">
                <a:latin typeface="Calibri"/>
                <a:cs typeface="Calibri"/>
              </a:rPr>
              <a:t>barem</a:t>
            </a:r>
            <a:r>
              <a:rPr lang="en-US" dirty="0">
                <a:latin typeface="Calibri"/>
                <a:cs typeface="Calibri"/>
              </a:rPr>
              <a:t> 5 </a:t>
            </a:r>
            <a:r>
              <a:rPr lang="en-US" dirty="0" err="1">
                <a:latin typeface="Calibri"/>
                <a:cs typeface="Calibri"/>
              </a:rPr>
              <a:t>simptoma</a:t>
            </a:r>
            <a:r>
              <a:rPr lang="en-US" dirty="0">
                <a:latin typeface="Calibri"/>
                <a:cs typeface="Calibri"/>
              </a:rPr>
              <a:t> (od </a:t>
            </a:r>
            <a:r>
              <a:rPr lang="en-US" dirty="0" err="1">
                <a:latin typeface="Calibri"/>
                <a:cs typeface="Calibri"/>
              </a:rPr>
              <a:t>kojih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jedan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mora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biti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tuga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ili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smanjeno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uživanje</a:t>
            </a:r>
            <a:r>
              <a:rPr lang="en-US" dirty="0">
                <a:latin typeface="Calibri"/>
                <a:cs typeface="Calibri"/>
              </a:rPr>
              <a:t>) </a:t>
            </a:r>
            <a:r>
              <a:rPr lang="en-US" dirty="0" err="1">
                <a:latin typeface="Calibri"/>
                <a:cs typeface="Calibri"/>
              </a:rPr>
              <a:t>koji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traju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gotovo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svaki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dan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tijekom</a:t>
            </a:r>
            <a:r>
              <a:rPr lang="en-US" dirty="0">
                <a:latin typeface="Calibri"/>
                <a:cs typeface="Calibri"/>
              </a:rPr>
              <a:t> 2 </a:t>
            </a:r>
            <a:r>
              <a:rPr lang="en-US" dirty="0" err="1">
                <a:latin typeface="Calibri"/>
                <a:cs typeface="Calibri"/>
              </a:rPr>
              <a:t>tjedna</a:t>
            </a:r>
            <a:r>
              <a:rPr lang="en-US" dirty="0">
                <a:latin typeface="Calibri"/>
                <a:cs typeface="Calibri"/>
              </a:rPr>
              <a:t> i </a:t>
            </a:r>
            <a:r>
              <a:rPr lang="en-US" dirty="0" err="1">
                <a:latin typeface="Calibri"/>
                <a:cs typeface="Calibri"/>
              </a:rPr>
              <a:t>značajno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ometaju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svakodnevno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funkcioniranje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osobe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4886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38398"/>
          </a:xfrm>
        </p:spPr>
        <p:txBody>
          <a:bodyPr/>
          <a:lstStyle/>
          <a:p>
            <a:r>
              <a:rPr lang="en-US" sz="3000" dirty="0" err="1" smtClean="0">
                <a:latin typeface="Calibri"/>
                <a:cs typeface="Calibri"/>
              </a:rPr>
              <a:t>Beckov</a:t>
            </a:r>
            <a:r>
              <a:rPr lang="en-US" sz="3000" dirty="0" smtClean="0">
                <a:latin typeface="Calibri"/>
                <a:cs typeface="Calibri"/>
              </a:rPr>
              <a:t> </a:t>
            </a:r>
            <a:r>
              <a:rPr lang="en-US" sz="3000" dirty="0" err="1" smtClean="0">
                <a:latin typeface="Calibri"/>
                <a:cs typeface="Calibri"/>
              </a:rPr>
              <a:t>kognitivni</a:t>
            </a:r>
            <a:r>
              <a:rPr lang="en-US" sz="3000" dirty="0" smtClean="0">
                <a:latin typeface="Calibri"/>
                <a:cs typeface="Calibri"/>
              </a:rPr>
              <a:t> model </a:t>
            </a:r>
            <a:r>
              <a:rPr lang="en-US" sz="3000" dirty="0" err="1" smtClean="0">
                <a:latin typeface="Calibri"/>
                <a:cs typeface="Calibri"/>
              </a:rPr>
              <a:t>depresije</a:t>
            </a:r>
            <a:endParaRPr lang="en-US" sz="3000" dirty="0">
              <a:latin typeface="Calibri"/>
              <a:cs typeface="Calibri"/>
            </a:endParaRPr>
          </a:p>
        </p:txBody>
      </p:sp>
      <p:pic>
        <p:nvPicPr>
          <p:cNvPr id="4" name="Content Placeholder 3" descr="unnam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82" r="-43782"/>
          <a:stretch>
            <a:fillRect/>
          </a:stretch>
        </p:blipFill>
        <p:spPr>
          <a:xfrm>
            <a:off x="549275" y="744538"/>
            <a:ext cx="8042275" cy="5638800"/>
          </a:xfrm>
        </p:spPr>
      </p:pic>
    </p:spTree>
    <p:extLst>
      <p:ext uri="{BB962C8B-B14F-4D97-AF65-F5344CB8AC3E}">
        <p14:creationId xmlns:p14="http://schemas.microsoft.com/office/powerpoint/2010/main" val="167605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 smtClean="0">
                <a:latin typeface="Calibri"/>
                <a:cs typeface="Calibri"/>
              </a:rPr>
              <a:t>Razumijevanje</a:t>
            </a:r>
            <a:r>
              <a:rPr lang="en-US" sz="3000" dirty="0" smtClean="0">
                <a:latin typeface="Calibri"/>
                <a:cs typeface="Calibri"/>
              </a:rPr>
              <a:t> </a:t>
            </a:r>
            <a:r>
              <a:rPr lang="en-US" sz="3000" dirty="0" err="1" smtClean="0">
                <a:latin typeface="Calibri"/>
                <a:cs typeface="Calibri"/>
              </a:rPr>
              <a:t>depresije</a:t>
            </a:r>
            <a:r>
              <a:rPr lang="en-US" sz="3000" dirty="0" smtClean="0">
                <a:latin typeface="Calibri"/>
                <a:cs typeface="Calibri"/>
              </a:rPr>
              <a:t> u </a:t>
            </a:r>
            <a:r>
              <a:rPr lang="en-US" sz="3000" dirty="0" err="1" smtClean="0">
                <a:latin typeface="Calibri"/>
                <a:cs typeface="Calibri"/>
              </a:rPr>
              <a:t>kognitivno</a:t>
            </a:r>
            <a:r>
              <a:rPr lang="en-US" sz="3000" dirty="0" smtClean="0">
                <a:latin typeface="Calibri"/>
                <a:cs typeface="Calibri"/>
              </a:rPr>
              <a:t> – </a:t>
            </a:r>
            <a:r>
              <a:rPr lang="en-US" sz="3000" b="1" dirty="0" err="1" smtClean="0">
                <a:latin typeface="Calibri"/>
                <a:cs typeface="Calibri"/>
              </a:rPr>
              <a:t>bihevioralnim</a:t>
            </a:r>
            <a:r>
              <a:rPr lang="en-US" sz="3000" dirty="0" smtClean="0">
                <a:latin typeface="Calibri"/>
                <a:cs typeface="Calibri"/>
              </a:rPr>
              <a:t> </a:t>
            </a:r>
            <a:r>
              <a:rPr lang="en-US" sz="3000" dirty="0" err="1" smtClean="0">
                <a:latin typeface="Calibri"/>
                <a:cs typeface="Calibri"/>
              </a:rPr>
              <a:t>terminima</a:t>
            </a:r>
            <a:endParaRPr lang="en-US" sz="30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alibri"/>
                <a:cs typeface="Calibri"/>
              </a:rPr>
              <a:t>bihevioralni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modeli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depresije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sežu</a:t>
            </a:r>
            <a:r>
              <a:rPr lang="en-US" dirty="0" smtClean="0">
                <a:latin typeface="Calibri"/>
                <a:cs typeface="Calibri"/>
              </a:rPr>
              <a:t> od </a:t>
            </a:r>
            <a:r>
              <a:rPr lang="en-US" dirty="0" err="1" smtClean="0">
                <a:latin typeface="Calibri"/>
                <a:cs typeface="Calibri"/>
              </a:rPr>
              <a:t>Fersterovog</a:t>
            </a:r>
            <a:r>
              <a:rPr lang="en-US" dirty="0" smtClean="0">
                <a:latin typeface="Calibri"/>
                <a:cs typeface="Calibri"/>
              </a:rPr>
              <a:t> (1973) </a:t>
            </a:r>
            <a:r>
              <a:rPr lang="en-US" dirty="0" err="1" smtClean="0">
                <a:latin typeface="Calibri"/>
                <a:cs typeface="Calibri"/>
              </a:rPr>
              <a:t>operantnog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modela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en-US" dirty="0" err="1" smtClean="0">
                <a:latin typeface="Calibri"/>
                <a:cs typeface="Calibri"/>
              </a:rPr>
              <a:t>prema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kojem</a:t>
            </a:r>
            <a:r>
              <a:rPr lang="en-US" dirty="0" smtClean="0">
                <a:latin typeface="Calibri"/>
                <a:cs typeface="Calibri"/>
              </a:rPr>
              <a:t> je </a:t>
            </a:r>
            <a:r>
              <a:rPr lang="en-US" dirty="0" err="1" smtClean="0">
                <a:latin typeface="Calibri"/>
                <a:cs typeface="Calibri"/>
              </a:rPr>
              <a:t>depresija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posljedica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gubitka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en-US" dirty="0" err="1" smtClean="0">
                <a:latin typeface="Calibri"/>
                <a:cs typeface="Calibri"/>
              </a:rPr>
              <a:t>smanjivanja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ili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nepostojanja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nagrada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ili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nesposobnosti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dobivanja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nagrada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en-US" dirty="0" err="1">
                <a:latin typeface="Calibri"/>
                <a:cs typeface="Calibri"/>
              </a:rPr>
              <a:t>d</a:t>
            </a:r>
            <a:r>
              <a:rPr lang="en-US" dirty="0" err="1" smtClean="0">
                <a:latin typeface="Calibri"/>
                <a:cs typeface="Calibri"/>
              </a:rPr>
              <a:t>epresija</a:t>
            </a:r>
            <a:r>
              <a:rPr lang="en-US" dirty="0" smtClean="0">
                <a:latin typeface="Calibri"/>
                <a:cs typeface="Calibri"/>
              </a:rPr>
              <a:t> se </a:t>
            </a:r>
            <a:r>
              <a:rPr lang="en-US" dirty="0" err="1" smtClean="0">
                <a:latin typeface="Calibri"/>
                <a:cs typeface="Calibri"/>
              </a:rPr>
              <a:t>shvaća</a:t>
            </a:r>
            <a:r>
              <a:rPr lang="en-US" dirty="0" smtClean="0">
                <a:latin typeface="Calibri"/>
                <a:cs typeface="Calibri"/>
              </a:rPr>
              <a:t> u </a:t>
            </a:r>
            <a:r>
              <a:rPr lang="en-US" dirty="0" err="1" smtClean="0">
                <a:latin typeface="Calibri"/>
                <a:cs typeface="Calibri"/>
              </a:rPr>
              <a:t>terminima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odnosa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izme</a:t>
            </a:r>
            <a:r>
              <a:rPr lang="hr-HR" dirty="0"/>
              <a:t>đ</a:t>
            </a:r>
            <a:r>
              <a:rPr lang="en-US" dirty="0" smtClean="0">
                <a:latin typeface="Calibri"/>
                <a:cs typeface="Calibri"/>
              </a:rPr>
              <a:t>u </a:t>
            </a:r>
            <a:r>
              <a:rPr lang="en-US" dirty="0" err="1" smtClean="0">
                <a:latin typeface="Calibri"/>
                <a:cs typeface="Calibri"/>
              </a:rPr>
              <a:t>pojedinca</a:t>
            </a:r>
            <a:r>
              <a:rPr lang="en-US" dirty="0" smtClean="0">
                <a:latin typeface="Calibri"/>
                <a:cs typeface="Calibri"/>
              </a:rPr>
              <a:t> i </a:t>
            </a:r>
            <a:r>
              <a:rPr lang="en-US" dirty="0" err="1" smtClean="0">
                <a:latin typeface="Calibri"/>
                <a:cs typeface="Calibri"/>
              </a:rPr>
              <a:t>okoline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na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način</a:t>
            </a:r>
            <a:r>
              <a:rPr lang="en-US" dirty="0" smtClean="0">
                <a:latin typeface="Calibri"/>
                <a:cs typeface="Calibri"/>
              </a:rPr>
              <a:t> da </a:t>
            </a:r>
            <a:r>
              <a:rPr lang="en-US" dirty="0" err="1" smtClean="0">
                <a:latin typeface="Calibri"/>
                <a:cs typeface="Calibri"/>
              </a:rPr>
              <a:t>depresiju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karakterizira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teškoća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dobivanja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potkrepljenja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ili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nepovezivanje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potkrepljenja</a:t>
            </a:r>
            <a:r>
              <a:rPr lang="en-US" dirty="0" smtClean="0">
                <a:latin typeface="Calibri"/>
                <a:cs typeface="Calibri"/>
              </a:rPr>
              <a:t> i </a:t>
            </a:r>
            <a:r>
              <a:rPr lang="en-US" dirty="0" err="1" smtClean="0">
                <a:latin typeface="Calibri"/>
                <a:cs typeface="Calibri"/>
              </a:rPr>
              <a:t>ponašanja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en-US" dirty="0" err="1">
                <a:latin typeface="Calibri"/>
                <a:cs typeface="Calibri"/>
              </a:rPr>
              <a:t>d</a:t>
            </a:r>
            <a:r>
              <a:rPr lang="en-US" dirty="0" err="1" smtClean="0">
                <a:latin typeface="Calibri"/>
                <a:cs typeface="Calibri"/>
              </a:rPr>
              <a:t>epresija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nije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nešto</a:t>
            </a:r>
            <a:r>
              <a:rPr lang="en-US" dirty="0" smtClean="0">
                <a:latin typeface="Calibri"/>
                <a:cs typeface="Calibri"/>
              </a:rPr>
              <a:t> “</a:t>
            </a:r>
            <a:r>
              <a:rPr lang="en-US" dirty="0" err="1" smtClean="0">
                <a:latin typeface="Calibri"/>
                <a:cs typeface="Calibri"/>
              </a:rPr>
              <a:t>unutar</a:t>
            </a:r>
            <a:r>
              <a:rPr lang="en-US" dirty="0" smtClean="0">
                <a:latin typeface="Calibri"/>
                <a:cs typeface="Calibri"/>
              </a:rPr>
              <a:t>” </a:t>
            </a:r>
            <a:r>
              <a:rPr lang="en-US" dirty="0" err="1" smtClean="0">
                <a:latin typeface="Calibri"/>
                <a:cs typeface="Calibri"/>
              </a:rPr>
              <a:t>osobe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en-US" dirty="0" err="1" smtClean="0">
                <a:latin typeface="Calibri"/>
                <a:cs typeface="Calibri"/>
              </a:rPr>
              <a:t>nego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dio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konteksta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ili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odnosa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izme</a:t>
            </a:r>
            <a:r>
              <a:rPr lang="hr-HR" dirty="0"/>
              <a:t>đ</a:t>
            </a:r>
            <a:r>
              <a:rPr lang="en-US" dirty="0" smtClean="0">
                <a:latin typeface="Calibri"/>
                <a:cs typeface="Calibri"/>
              </a:rPr>
              <a:t>u </a:t>
            </a:r>
            <a:r>
              <a:rPr lang="en-US" dirty="0" err="1" smtClean="0">
                <a:latin typeface="Calibri"/>
                <a:cs typeface="Calibri"/>
              </a:rPr>
              <a:t>osobe</a:t>
            </a:r>
            <a:r>
              <a:rPr lang="en-US" dirty="0" smtClean="0">
                <a:latin typeface="Calibri"/>
                <a:cs typeface="Calibri"/>
              </a:rPr>
              <a:t> i </a:t>
            </a:r>
            <a:r>
              <a:rPr lang="en-US" dirty="0" err="1" smtClean="0">
                <a:latin typeface="Calibri"/>
                <a:cs typeface="Calibri"/>
              </a:rPr>
              <a:t>okoline</a:t>
            </a:r>
            <a:r>
              <a:rPr lang="en-US" dirty="0" smtClean="0">
                <a:latin typeface="Calibri"/>
                <a:cs typeface="Calibri"/>
              </a:rPr>
              <a:t> (</a:t>
            </a:r>
            <a:r>
              <a:rPr lang="en-US" dirty="0" err="1" smtClean="0">
                <a:latin typeface="Calibri"/>
                <a:cs typeface="Calibri"/>
              </a:rPr>
              <a:t>Zettle</a:t>
            </a:r>
            <a:r>
              <a:rPr lang="en-US" dirty="0" smtClean="0">
                <a:latin typeface="Calibri"/>
                <a:cs typeface="Calibri"/>
              </a:rPr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195222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486</TotalTime>
  <Words>1172</Words>
  <Application>Microsoft Macintosh PowerPoint</Application>
  <PresentationFormat>On-screen Show (4:3)</PresentationFormat>
  <Paragraphs>196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Breeze</vt:lpstr>
      <vt:lpstr>BKT depresije</vt:lpstr>
      <vt:lpstr>SADRŽAJ</vt:lpstr>
      <vt:lpstr>PowerPoint Presentation</vt:lpstr>
      <vt:lpstr>O depresiji…</vt:lpstr>
      <vt:lpstr>PowerPoint Presentation</vt:lpstr>
      <vt:lpstr>Dijagnostički kriteriji za veliki depresivni poremećaj (DSM-V)</vt:lpstr>
      <vt:lpstr>PowerPoint Presentation</vt:lpstr>
      <vt:lpstr>Beckov kognitivni model depresije</vt:lpstr>
      <vt:lpstr>Razumijevanje depresije u kognitivno – bihevioralnim terminima</vt:lpstr>
      <vt:lpstr>PowerPoint Presentation</vt:lpstr>
      <vt:lpstr>Razumijevanje depresije u kognitivno – bihevioralnim terminima</vt:lpstr>
      <vt:lpstr>PowerPoint Presentation</vt:lpstr>
      <vt:lpstr>Opći plan tretmana depresije</vt:lpstr>
      <vt:lpstr>Bihevioralna aktivacija i druge bihevioralne intervencije</vt:lpstr>
      <vt:lpstr>Kognitivne intervencije</vt:lpstr>
      <vt:lpstr>PowerPoint Presentation</vt:lpstr>
      <vt:lpstr>Otkrivanje i otklanjanje problema u terapiji</vt:lpstr>
      <vt:lpstr>Detaljan plan i tijek tretmana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LITERATURA</vt:lpstr>
      <vt:lpstr>PowerPoint Presentation</vt:lpstr>
    </vt:vector>
  </TitlesOfParts>
  <Company>Centar za edukaciju i savjetovanje "Sunce"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BKT depresije</dc:title>
  <dc:creator>Sonja Biglbauer</dc:creator>
  <cp:lastModifiedBy>Sonja Biglbauer</cp:lastModifiedBy>
  <cp:revision>38</cp:revision>
  <dcterms:created xsi:type="dcterms:W3CDTF">2016-09-09T09:13:03Z</dcterms:created>
  <dcterms:modified xsi:type="dcterms:W3CDTF">2016-09-13T10:39:12Z</dcterms:modified>
</cp:coreProperties>
</file>