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8" r:id="rId4"/>
    <p:sldId id="277" r:id="rId5"/>
    <p:sldId id="278" r:id="rId6"/>
    <p:sldId id="260" r:id="rId7"/>
    <p:sldId id="261" r:id="rId8"/>
    <p:sldId id="262" r:id="rId9"/>
    <p:sldId id="263" r:id="rId10"/>
    <p:sldId id="264" r:id="rId11"/>
    <p:sldId id="265" r:id="rId12"/>
    <p:sldId id="276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9144000" cy="6858000" type="screen4x3"/>
  <p:notesSz cx="6735763" cy="98663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84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3.6.2017.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CBBBF2-DB57-4A0B-92C1-F6FC39AD383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904332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3.6.2017.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E3197-A850-485E-9D97-E2C01A9BF0F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4110287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E3197-A850-485E-9D97-E2C01A9BF0FA}" type="slidenum">
              <a:rPr lang="hr-HR" smtClean="0"/>
              <a:t>1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3.6.2017.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4197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/>
              <a:t>Kliknite da biste uredili stil podnaslova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81FD025-1D7F-406E-A3C0-68A3AA4DDF15}" type="datetimeFigureOut">
              <a:rPr lang="hr-HR" smtClean="0"/>
              <a:pPr/>
              <a:t>2.6.2017.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10" name="Pravokut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ut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avokut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avokut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ni poveznik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vni poveznik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vni poveznik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ni povezni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ni poveznik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vni poveznik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avokut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3F68BE5-85FB-4625-B6BF-C06FA9F6666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D025-1D7F-406E-A3C0-68A3AA4DDF15}" type="datetimeFigureOut">
              <a:rPr lang="hr-HR" smtClean="0"/>
              <a:pPr/>
              <a:t>2.6.2017.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8BE5-85FB-4625-B6BF-C06FA9F6666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D025-1D7F-406E-A3C0-68A3AA4DDF15}" type="datetimeFigureOut">
              <a:rPr lang="hr-HR" smtClean="0"/>
              <a:pPr/>
              <a:t>2.6.2017.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8BE5-85FB-4625-B6BF-C06FA9F6666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81FD025-1D7F-406E-A3C0-68A3AA4DDF15}" type="datetimeFigureOut">
              <a:rPr lang="hr-HR" smtClean="0"/>
              <a:pPr/>
              <a:t>2.6.2017.</a:t>
            </a:fld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3F68BE5-85FB-4625-B6BF-C06FA9F6666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81FD025-1D7F-406E-A3C0-68A3AA4DDF15}" type="datetimeFigureOut">
              <a:rPr lang="hr-HR" smtClean="0"/>
              <a:pPr/>
              <a:t>2.6.2017.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9" name="Pravokut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ut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ut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ut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ni poveznik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vni poveznik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ni poveznik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ni povezni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vni poveznik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avokut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vni poveznik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3F68BE5-85FB-4625-B6BF-C06FA9F6666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D025-1D7F-406E-A3C0-68A3AA4DDF15}" type="datetimeFigureOut">
              <a:rPr lang="hr-HR" smtClean="0"/>
              <a:pPr/>
              <a:t>2.6.2017.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8BE5-85FB-4625-B6BF-C06FA9F6666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Rezervirano mjesto sadržaja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D025-1D7F-406E-A3C0-68A3AA4DDF15}" type="datetimeFigureOut">
              <a:rPr lang="hr-HR" smtClean="0"/>
              <a:pPr/>
              <a:t>2.6.2017.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8BE5-85FB-4625-B6BF-C06FA9F6666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13" name="Rezervirano mjesto sadržaja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12" name="Rezervirano mjesto teksta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14" name="Rezervirano mjesto teksta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6" name="Rezervirano mjesto datum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1FD025-1D7F-406E-A3C0-68A3AA4DDF15}" type="datetimeFigureOut">
              <a:rPr lang="hr-HR" smtClean="0"/>
              <a:pPr/>
              <a:t>2.6.2017.</a:t>
            </a:fld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3F68BE5-85FB-4625-B6BF-C06FA9F6666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D025-1D7F-406E-A3C0-68A3AA4DDF15}" type="datetimeFigureOut">
              <a:rPr lang="hr-HR" smtClean="0"/>
              <a:pPr/>
              <a:t>2.6.2017.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8BE5-85FB-4625-B6BF-C06FA9F6666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ni poveznik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8" name="Ravni poveznik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vni poveznik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avokut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ni poveznik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zervirano mjesto sadržaja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21" name="Rezervirano mjesto datum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81FD025-1D7F-406E-A3C0-68A3AA4DDF15}" type="datetimeFigureOut">
              <a:rPr lang="hr-HR" smtClean="0"/>
              <a:pPr/>
              <a:t>2.6.2017.</a:t>
            </a:fld>
            <a:endParaRPr lang="hr-HR"/>
          </a:p>
        </p:txBody>
      </p:sp>
      <p:sp>
        <p:nvSpPr>
          <p:cNvPr id="22" name="Rezervirano mjesto broja slajd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3F68BE5-85FB-4625-B6BF-C06FA9F6666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3" name="Rezervirano mjesto podnožj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r-HR"/>
              <a:t>Pritisnite ikonu za dodavanje slike</a:t>
            </a:r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10" name="Ravni poveznik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avokut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vni poveznik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vni poveznik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vni poveznik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Rezervirano mjesto datum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1FD025-1D7F-406E-A3C0-68A3AA4DDF15}" type="datetimeFigureOut">
              <a:rPr lang="hr-HR" smtClean="0"/>
              <a:pPr/>
              <a:t>2.6.2017.</a:t>
            </a:fld>
            <a:endParaRPr lang="hr-HR"/>
          </a:p>
        </p:txBody>
      </p:sp>
      <p:sp>
        <p:nvSpPr>
          <p:cNvPr id="18" name="Rezervirano mjesto broja slajd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3F68BE5-85FB-4625-B6BF-C06FA9F6666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1" name="Rezervirano mjesto podnožj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vni poveznik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/>
              <a:t>Kliknite da biste uredili stilove teksta matrice</a:t>
            </a:r>
          </a:p>
          <a:p>
            <a:pPr lvl="1" eaLnBrk="1" latinLnBrk="0" hangingPunct="1"/>
            <a:r>
              <a:rPr kumimoji="0" lang="hr-HR"/>
              <a:t>Druga razina</a:t>
            </a:r>
          </a:p>
          <a:p>
            <a:pPr lvl="2" eaLnBrk="1" latinLnBrk="0" hangingPunct="1"/>
            <a:r>
              <a:rPr kumimoji="0" lang="hr-HR"/>
              <a:t>Treća razina</a:t>
            </a:r>
          </a:p>
          <a:p>
            <a:pPr lvl="3" eaLnBrk="1" latinLnBrk="0" hangingPunct="1"/>
            <a:r>
              <a:rPr kumimoji="0" lang="hr-HR"/>
              <a:t>Četvrta razina</a:t>
            </a:r>
          </a:p>
          <a:p>
            <a:pPr lvl="4" eaLnBrk="1" latinLnBrk="0" hangingPunct="1"/>
            <a:r>
              <a:rPr kumimoji="0" lang="hr-HR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81FD025-1D7F-406E-A3C0-68A3AA4DDF15}" type="datetimeFigureOut">
              <a:rPr lang="hr-HR" smtClean="0"/>
              <a:pPr/>
              <a:t>2.6.2017.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Ravni poveznik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kut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ni poveznik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3F68BE5-85FB-4625-B6BF-C06FA9F66668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051720" y="620688"/>
            <a:ext cx="6172200" cy="189436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hr-HR" sz="3600" dirty="0"/>
              <a:t>BKT TRETMAN HIPERAKTIVNOSTI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Iva </a:t>
            </a:r>
            <a:r>
              <a:rPr lang="hr-HR" sz="2400" dirty="0" err="1"/>
              <a:t>Marčelja</a:t>
            </a:r>
            <a:endParaRPr lang="hr-HR" sz="2400" dirty="0"/>
          </a:p>
          <a:p>
            <a:r>
              <a:rPr lang="hr-HR" sz="2400" dirty="0"/>
              <a:t>Zagreb, 3. lipnja 2017.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MEHANIZMI U PODLOZI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Neurološki – poteškoće u izvršnim funkcijama – problemi planiranja i regulacije motoričke aktivnosti</a:t>
            </a:r>
          </a:p>
          <a:p>
            <a:r>
              <a:rPr lang="hr-HR" dirty="0" err="1"/>
              <a:t>Barkley</a:t>
            </a:r>
            <a:r>
              <a:rPr lang="hr-HR" dirty="0"/>
              <a:t> (1990e) – deficit u kontroli impulsa stvara probleme u 4 različite izvršne funkcije</a:t>
            </a:r>
          </a:p>
        </p:txBody>
      </p:sp>
      <p:pic>
        <p:nvPicPr>
          <p:cNvPr id="4" name="Slika 3" descr="brain-attention-300x2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3789040"/>
            <a:ext cx="4225652" cy="288752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 fontScale="90000"/>
          </a:bodyPr>
          <a:lstStyle/>
          <a:p>
            <a:r>
              <a:rPr lang="hr-HR" dirty="0"/>
              <a:t>BIHEVIORALNI I </a:t>
            </a:r>
            <a:br>
              <a:rPr lang="hr-HR" dirty="0"/>
            </a:br>
            <a:r>
              <a:rPr lang="hr-HR" dirty="0"/>
              <a:t>KOGNITIVNO BIHEVIORALNI TRETMANI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395536" y="1268760"/>
            <a:ext cx="7776864" cy="5400600"/>
          </a:xfrm>
        </p:spPr>
        <p:txBody>
          <a:bodyPr>
            <a:normAutofit/>
          </a:bodyPr>
          <a:lstStyle/>
          <a:p>
            <a:r>
              <a:rPr lang="hr-HR" sz="2000" dirty="0"/>
              <a:t>Kognitivni aspekt intervencije mora obavezno biti povezan s bihevioralnim strategijama potkrepljenja!</a:t>
            </a:r>
          </a:p>
          <a:p>
            <a:r>
              <a:rPr lang="hr-HR" sz="2000" dirty="0"/>
              <a:t>Bihevioralne intervencije:</a:t>
            </a:r>
          </a:p>
          <a:p>
            <a:pPr lvl="1"/>
            <a:r>
              <a:rPr lang="hr-HR" sz="1800" b="1" dirty="0"/>
              <a:t>Direktna potkrepljenja </a:t>
            </a:r>
            <a:r>
              <a:rPr lang="hr-HR" sz="1800" dirty="0"/>
              <a:t>– pozitivna i negativna potkrepljenja u pomno osmišljenoj okolini, kod kuće i u školi. Individualno planiranje. Obavezna pozitivna potkrepljenja. Problem generalizacije? </a:t>
            </a:r>
          </a:p>
          <a:p>
            <a:pPr lvl="1"/>
            <a:r>
              <a:rPr lang="hr-HR" sz="1800" b="1" dirty="0"/>
              <a:t>Klinička bihevioralna terapija </a:t>
            </a:r>
          </a:p>
          <a:p>
            <a:pPr lvl="1">
              <a:buNone/>
            </a:pPr>
            <a:r>
              <a:rPr lang="hr-HR" sz="1800" b="1" dirty="0"/>
              <a:t>     </a:t>
            </a:r>
            <a:r>
              <a:rPr lang="hr-HR" sz="1800" dirty="0"/>
              <a:t>– učitelji i roditelji poučeni od </a:t>
            </a:r>
          </a:p>
          <a:p>
            <a:pPr lvl="1">
              <a:buNone/>
            </a:pPr>
            <a:r>
              <a:rPr lang="hr-HR" sz="1800" dirty="0"/>
              <a:t>     strane terapeuta o mjerenju, </a:t>
            </a:r>
          </a:p>
          <a:p>
            <a:pPr lvl="1">
              <a:buNone/>
            </a:pPr>
            <a:r>
              <a:rPr lang="hr-HR" sz="1800" dirty="0"/>
              <a:t>     određivanju ciljanog ponašanja, </a:t>
            </a:r>
          </a:p>
          <a:p>
            <a:pPr lvl="1">
              <a:buNone/>
            </a:pPr>
            <a:r>
              <a:rPr lang="hr-HR" sz="1800" dirty="0"/>
              <a:t>     potkrepljenju, </a:t>
            </a:r>
            <a:r>
              <a:rPr lang="hr-HR" sz="1800" dirty="0" err="1"/>
              <a:t>žetoniranju</a:t>
            </a:r>
            <a:r>
              <a:rPr lang="hr-HR" sz="1800" dirty="0"/>
              <a:t> </a:t>
            </a:r>
            <a:r>
              <a:rPr lang="hr-HR" sz="1800" dirty="0" err="1"/>
              <a:t>itd</a:t>
            </a:r>
            <a:r>
              <a:rPr lang="hr-HR" sz="1800" dirty="0"/>
              <a:t>.</a:t>
            </a:r>
          </a:p>
        </p:txBody>
      </p:sp>
      <p:pic>
        <p:nvPicPr>
          <p:cNvPr id="4" name="Slika 3" descr="token-economy-exampl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3284984"/>
            <a:ext cx="3750712" cy="3369061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BIHEVIORALNI I </a:t>
            </a:r>
            <a:br>
              <a:rPr lang="hr-HR" dirty="0"/>
            </a:br>
            <a:r>
              <a:rPr lang="hr-HR" dirty="0"/>
              <a:t>KOGNITIVNO BIHEVIORALNI TRETMANI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7931224" cy="4989168"/>
          </a:xfrm>
        </p:spPr>
        <p:txBody>
          <a:bodyPr/>
          <a:lstStyle/>
          <a:p>
            <a:pPr lvl="1"/>
            <a:r>
              <a:rPr lang="hr-HR" sz="2000" b="1" dirty="0"/>
              <a:t>Kognitivno bihevioralne intervencije </a:t>
            </a:r>
            <a:r>
              <a:rPr lang="hr-HR" sz="2000" dirty="0"/>
              <a:t>– intervencija je usmjerena na direktan rad s djetetom, individualno ili u maloj grupi. Uključuje: </a:t>
            </a:r>
            <a:r>
              <a:rPr lang="hr-HR" sz="2000" dirty="0" err="1"/>
              <a:t>samoinstrukcije</a:t>
            </a:r>
            <a:r>
              <a:rPr lang="hr-HR" sz="2000" dirty="0"/>
              <a:t>, problem </a:t>
            </a:r>
            <a:r>
              <a:rPr lang="hr-HR" sz="2000" dirty="0" err="1"/>
              <a:t>solving</a:t>
            </a:r>
            <a:r>
              <a:rPr lang="hr-HR" sz="2000" dirty="0"/>
              <a:t>, </a:t>
            </a:r>
            <a:r>
              <a:rPr lang="hr-HR" sz="2000" dirty="0" err="1"/>
              <a:t>samopoktrepljenje</a:t>
            </a:r>
            <a:r>
              <a:rPr lang="hr-HR" sz="2000" dirty="0"/>
              <a:t>, nošenje s pogreškama. Empirijski nije dokazana uspješnost. </a:t>
            </a:r>
          </a:p>
          <a:p>
            <a:pPr lvl="1"/>
            <a:r>
              <a:rPr lang="hr-HR" sz="2000" b="1" dirty="0"/>
              <a:t>Trening socijalnih vještina </a:t>
            </a:r>
            <a:r>
              <a:rPr lang="hr-HR" sz="2000" dirty="0"/>
              <a:t>– u malim grupama, terapeuti objašnjavaju koncept (</a:t>
            </a:r>
            <a:r>
              <a:rPr lang="hr-HR" sz="2000" dirty="0" err="1"/>
              <a:t>npr</a:t>
            </a:r>
            <a:r>
              <a:rPr lang="hr-HR" sz="2000" dirty="0"/>
              <a:t>. suradnja), prikazuju ponašanje, djeca uvježbavaju i direktno su potkrijepljena u situaciji. </a:t>
            </a:r>
          </a:p>
          <a:p>
            <a:endParaRPr lang="hr-HR" dirty="0"/>
          </a:p>
        </p:txBody>
      </p:sp>
      <p:pic>
        <p:nvPicPr>
          <p:cNvPr id="4" name="Slika 3" descr="cooperation_games-770x47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4221088"/>
            <a:ext cx="4032448" cy="250326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tehnike/procedure</a:t>
            </a:r>
            <a:br>
              <a:rPr lang="hr-HR" dirty="0"/>
            </a:br>
            <a:r>
              <a:rPr lang="hr-HR" b="1" dirty="0"/>
              <a:t>SOCIJALNE VJEŠTINE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Cilj: poboljšanje odnosa s vršnjacima i odraslima kroz znanje o vještinama, izvedbu vještina, prepoznavanje verbalnih i neverbalnih socijalnih znakova, poučavanje adaptivnog odgovora na problemske situacije, poticanje generalizacije</a:t>
            </a:r>
          </a:p>
          <a:p>
            <a:r>
              <a:rPr lang="hr-HR" dirty="0"/>
              <a:t>GRUPA DJEVOJČICA I DJEČAKA (N=6-9), 90 min tjedno</a:t>
            </a:r>
          </a:p>
          <a:p>
            <a:r>
              <a:rPr lang="hr-HR" dirty="0"/>
              <a:t>Grupa roditelja</a:t>
            </a:r>
          </a:p>
          <a:p>
            <a:pPr lvl="1"/>
            <a:r>
              <a:rPr lang="hr-HR" dirty="0"/>
              <a:t>potiču generalizaciju</a:t>
            </a:r>
          </a:p>
          <a:p>
            <a:pPr lvl="1"/>
            <a:r>
              <a:rPr lang="hr-HR" dirty="0"/>
              <a:t>dobivaju iste upute kao i djeca, ponekad prate seansu iza jednostranog zrcala</a:t>
            </a:r>
          </a:p>
          <a:p>
            <a:pPr lvl="1"/>
            <a:r>
              <a:rPr lang="hr-HR" dirty="0"/>
              <a:t>nagrađuju za ponašanje kod kuće i u školi</a:t>
            </a:r>
          </a:p>
          <a:p>
            <a:pPr lvl="1"/>
            <a:endParaRPr lang="hr-HR" dirty="0"/>
          </a:p>
          <a:p>
            <a:pPr lvl="1"/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850106"/>
          </a:xfrm>
        </p:spPr>
        <p:txBody>
          <a:bodyPr>
            <a:normAutofit/>
          </a:bodyPr>
          <a:lstStyle/>
          <a:p>
            <a:r>
              <a:rPr lang="hr-HR" b="1" dirty="0"/>
              <a:t>SOCIJALNE VJEŠTINE </a:t>
            </a:r>
            <a:r>
              <a:rPr lang="hr-HR" dirty="0"/>
              <a:t>– tijek susreta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539552" y="1268760"/>
            <a:ext cx="7467600" cy="5328592"/>
          </a:xfrm>
        </p:spPr>
        <p:txBody>
          <a:bodyPr>
            <a:normAutofit fontScale="85000" lnSpcReduction="10000"/>
          </a:bodyPr>
          <a:lstStyle/>
          <a:p>
            <a:r>
              <a:rPr lang="hr-HR" dirty="0"/>
              <a:t>Razgovor o korištenju prethodno naučene vještine tijekom proteklog tjedna</a:t>
            </a:r>
          </a:p>
          <a:p>
            <a:r>
              <a:rPr lang="hr-HR" dirty="0"/>
              <a:t>Predstavljanje nove “Vještine tjedna” (“</a:t>
            </a:r>
            <a:r>
              <a:rPr lang="hr-HR" dirty="0" err="1"/>
              <a:t>Skill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week</a:t>
            </a:r>
            <a:r>
              <a:rPr lang="hr-HR" dirty="0"/>
              <a:t>”, </a:t>
            </a:r>
            <a:r>
              <a:rPr lang="hr-HR" dirty="0" err="1"/>
              <a:t>npr</a:t>
            </a:r>
            <a:r>
              <a:rPr lang="hr-HR" dirty="0"/>
              <a:t>. ignoriranje provokacije, sportski duh, suradnja)</a:t>
            </a:r>
          </a:p>
          <a:p>
            <a:r>
              <a:rPr lang="hr-HR" dirty="0"/>
              <a:t>Modeliranje vještine uživo ili s lutkama - analiza</a:t>
            </a:r>
          </a:p>
          <a:p>
            <a:r>
              <a:rPr lang="hr-HR" dirty="0"/>
              <a:t>Igranje uloga u 3 situacije: vršnjaci, učionica, kod kuće – poticanje generalizacije</a:t>
            </a:r>
          </a:p>
          <a:p>
            <a:r>
              <a:rPr lang="hr-HR" dirty="0"/>
              <a:t>Poticanje samoopažanja i </a:t>
            </a:r>
            <a:r>
              <a:rPr lang="hr-HR" dirty="0" err="1"/>
              <a:t>samoevaluacije</a:t>
            </a:r>
            <a:r>
              <a:rPr lang="hr-HR" dirty="0"/>
              <a:t> kod sebe i drugih</a:t>
            </a:r>
          </a:p>
          <a:p>
            <a:r>
              <a:rPr lang="hr-HR" dirty="0"/>
              <a:t>30 minutna slobodna igra s vršnjacima</a:t>
            </a:r>
          </a:p>
          <a:p>
            <a:endParaRPr lang="hr-HR" dirty="0"/>
          </a:p>
          <a:p>
            <a:pPr algn="ctr">
              <a:buNone/>
            </a:pPr>
            <a:r>
              <a:rPr lang="hr-HR" dirty="0"/>
              <a:t>dobivaju potkrepljenja za dobru primjenu vještina – “</a:t>
            </a:r>
            <a:r>
              <a:rPr lang="hr-HR" dirty="0" err="1"/>
              <a:t>Good</a:t>
            </a:r>
            <a:r>
              <a:rPr lang="hr-HR" dirty="0"/>
              <a:t> </a:t>
            </a:r>
            <a:r>
              <a:rPr lang="hr-HR" dirty="0" err="1"/>
              <a:t>sports</a:t>
            </a:r>
            <a:r>
              <a:rPr lang="hr-HR" dirty="0"/>
              <a:t> </a:t>
            </a:r>
            <a:r>
              <a:rPr lang="hr-HR" dirty="0" err="1"/>
              <a:t>bucks</a:t>
            </a:r>
            <a:r>
              <a:rPr lang="hr-HR" dirty="0"/>
              <a:t>” – kasnije zamjena za </a:t>
            </a:r>
            <a:r>
              <a:rPr lang="hr-HR" dirty="0" err="1"/>
              <a:t>pizzu</a:t>
            </a:r>
            <a:r>
              <a:rPr lang="hr-HR" dirty="0"/>
              <a:t> ili </a:t>
            </a:r>
            <a:r>
              <a:rPr lang="hr-HR" dirty="0" err="1"/>
              <a:t>sl</a:t>
            </a:r>
            <a:r>
              <a:rPr lang="hr-HR" dirty="0"/>
              <a:t>. Dodatne bodove mogu dobiti za poštivanje općih pravila: slušanje, praćenje upute, redovitost. Za kršenje pravila i neprimjereno ponašanje bodovi se oduzimaju. </a:t>
            </a:r>
          </a:p>
          <a:p>
            <a:r>
              <a:rPr lang="hr-HR" dirty="0" err="1"/>
              <a:t>Good</a:t>
            </a:r>
            <a:r>
              <a:rPr lang="hr-HR" dirty="0"/>
              <a:t> </a:t>
            </a:r>
            <a:r>
              <a:rPr lang="hr-HR" dirty="0" err="1"/>
              <a:t>Sports</a:t>
            </a:r>
            <a:r>
              <a:rPr lang="hr-HR" dirty="0"/>
              <a:t> </a:t>
            </a:r>
            <a:r>
              <a:rPr lang="hr-HR" dirty="0" err="1"/>
              <a:t>Thermometer</a:t>
            </a:r>
            <a:endParaRPr lang="hr-HR" dirty="0"/>
          </a:p>
        </p:txBody>
      </p:sp>
      <p:sp>
        <p:nvSpPr>
          <p:cNvPr id="4" name="Strelica dolje 3"/>
          <p:cNvSpPr/>
          <p:nvPr/>
        </p:nvSpPr>
        <p:spPr>
          <a:xfrm>
            <a:off x="3995936" y="414908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Tehnike / procedure</a:t>
            </a:r>
            <a:br>
              <a:rPr lang="hr-HR" dirty="0"/>
            </a:br>
            <a:r>
              <a:rPr lang="hr-HR" b="1" dirty="0"/>
              <a:t>SAMOEVALUACIJA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003232" cy="5112568"/>
          </a:xfrm>
        </p:spPr>
        <p:txBody>
          <a:bodyPr>
            <a:normAutofit fontScale="92500" lnSpcReduction="10000"/>
          </a:bodyPr>
          <a:lstStyle/>
          <a:p>
            <a:r>
              <a:rPr lang="hr-HR" dirty="0" err="1"/>
              <a:t>Samomotrenje</a:t>
            </a:r>
            <a:r>
              <a:rPr lang="hr-HR" dirty="0"/>
              <a:t> i </a:t>
            </a:r>
            <a:r>
              <a:rPr lang="hr-HR" dirty="0" err="1"/>
              <a:t>samoevaluacija</a:t>
            </a:r>
            <a:r>
              <a:rPr lang="hr-HR" dirty="0"/>
              <a:t> su dvije osnovne vještine za akademsku, bihevioralnu i socijalnu kompetentnost</a:t>
            </a:r>
          </a:p>
          <a:p>
            <a:r>
              <a:rPr lang="hr-HR" dirty="0"/>
              <a:t>Djeca ne obraćaju pažnju kako na one oko sebe (</a:t>
            </a:r>
            <a:r>
              <a:rPr lang="hr-HR" dirty="0" err="1"/>
              <a:t>npr</a:t>
            </a:r>
            <a:r>
              <a:rPr lang="hr-HR" dirty="0"/>
              <a:t>. davanje uputa) tako niti na sebe i svoje ponašanje/reakcije</a:t>
            </a:r>
          </a:p>
          <a:p>
            <a:r>
              <a:rPr lang="hr-HR" dirty="0"/>
              <a:t>Poučava se ili u manjim skupinama ili u individualnom radu</a:t>
            </a:r>
          </a:p>
          <a:p>
            <a:r>
              <a:rPr lang="hr-HR" dirty="0"/>
              <a:t>“</a:t>
            </a:r>
            <a:r>
              <a:rPr lang="hr-HR" dirty="0" err="1"/>
              <a:t>Match</a:t>
            </a:r>
            <a:r>
              <a:rPr lang="hr-HR" dirty="0"/>
              <a:t> game” – cilj: poticanje </a:t>
            </a:r>
            <a:r>
              <a:rPr lang="hr-HR" dirty="0" err="1"/>
              <a:t>samoreflektirajućeg</a:t>
            </a:r>
            <a:r>
              <a:rPr lang="hr-HR" dirty="0"/>
              <a:t> pristupa</a:t>
            </a:r>
          </a:p>
          <a:p>
            <a:r>
              <a:rPr lang="hr-HR" dirty="0"/>
              <a:t>Koristi se samo kada postoji kontingentno potkrepljenje ili </a:t>
            </a:r>
            <a:r>
              <a:rPr lang="hr-HR" dirty="0" err="1"/>
              <a:t>žetoniranje</a:t>
            </a:r>
            <a:r>
              <a:rPr lang="hr-HR" dirty="0"/>
              <a:t>, zato se radi samo upareno s nekim drugim oblikom treninga</a:t>
            </a:r>
          </a:p>
          <a:p>
            <a:r>
              <a:rPr lang="hr-HR" dirty="0"/>
              <a:t>Cilj treninga </a:t>
            </a:r>
            <a:r>
              <a:rPr lang="hr-HR" dirty="0" err="1"/>
              <a:t>samoevaluacije</a:t>
            </a:r>
            <a:r>
              <a:rPr lang="hr-HR" dirty="0"/>
              <a:t> </a:t>
            </a:r>
          </a:p>
          <a:p>
            <a:pPr lvl="1"/>
            <a:r>
              <a:rPr lang="hr-HR" sz="2200" dirty="0"/>
              <a:t>preuzimanje nadgledanja i napretka na dijete, a ne zadržavanje na odraslom (roditelju, učitelju)</a:t>
            </a:r>
          </a:p>
          <a:p>
            <a:pPr lvl="1"/>
            <a:r>
              <a:rPr lang="hr-HR" sz="2200" dirty="0"/>
              <a:t>generalizacija i održavanje naučenih vještina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Samoregulacija - </a:t>
            </a:r>
            <a:r>
              <a:rPr lang="hr-HR" b="1" dirty="0"/>
              <a:t>“MATCH GAME”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/>
              <a:t>Dijete mora imati jasnu predodžbu ciljanog ponašanja i kako ga izvesti prije nego počne </a:t>
            </a:r>
            <a:r>
              <a:rPr lang="hr-HR" dirty="0" err="1"/>
              <a:t>samoevaluaciju</a:t>
            </a:r>
            <a:r>
              <a:rPr lang="hr-HR" dirty="0"/>
              <a:t> – popisivanje kriterija</a:t>
            </a:r>
          </a:p>
          <a:p>
            <a:r>
              <a:rPr lang="hr-HR" dirty="0"/>
              <a:t>Bodovi od 1 – nema znakova iz kriterija do 5 – izvrsno ponašanje. </a:t>
            </a:r>
          </a:p>
          <a:p>
            <a:r>
              <a:rPr lang="hr-HR" dirty="0"/>
              <a:t>Djeca rade određeni zadatak (</a:t>
            </a:r>
            <a:r>
              <a:rPr lang="hr-HR" dirty="0" err="1"/>
              <a:t>npr</a:t>
            </a:r>
            <a:r>
              <a:rPr lang="hr-HR" dirty="0"/>
              <a:t>. vježbaju suradnju), povremeno ih se podsjeća da obrate pozornost na svoje ponašanje i kriterije</a:t>
            </a:r>
          </a:p>
          <a:p>
            <a:r>
              <a:rPr lang="hr-HR" dirty="0"/>
              <a:t>Kada se igra zaustavi, voditelji glume </a:t>
            </a:r>
            <a:r>
              <a:rPr lang="hr-HR" dirty="0" err="1"/>
              <a:t>samoprocijenu</a:t>
            </a:r>
            <a:r>
              <a:rPr lang="hr-HR" dirty="0"/>
              <a:t> iz perspektive djeteta (malo uljepšano) i iz perspektive voditelja (realnije)</a:t>
            </a:r>
          </a:p>
          <a:p>
            <a:r>
              <a:rPr lang="hr-HR" dirty="0"/>
              <a:t>Na obrascu djeca moraju dati sami sebi procjenu, nakon toga ju verbaliziraju</a:t>
            </a:r>
          </a:p>
          <a:p>
            <a:r>
              <a:rPr lang="hr-HR" dirty="0"/>
              <a:t>Voditelji komentiraju, daju povratnu informaciju</a:t>
            </a:r>
          </a:p>
          <a:p>
            <a:r>
              <a:rPr lang="hr-HR" dirty="0"/>
              <a:t>Dijete dobiva onoliko bodova koliko je procijenio voditelj, dobiva dodatne bodove ako je postignut “</a:t>
            </a:r>
            <a:r>
              <a:rPr lang="hr-HR" dirty="0" err="1"/>
              <a:t>match</a:t>
            </a:r>
            <a:r>
              <a:rPr lang="hr-HR" dirty="0"/>
              <a:t>”, </a:t>
            </a:r>
            <a:r>
              <a:rPr lang="hr-HR" dirty="0" err="1"/>
              <a:t>tj</a:t>
            </a:r>
            <a:r>
              <a:rPr lang="hr-HR" dirty="0"/>
              <a:t>. ako je evaluacija djeteta jednaka evaluaciji voditelja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4000" dirty="0" err="1"/>
              <a:t>The</a:t>
            </a:r>
            <a:r>
              <a:rPr lang="hr-HR" sz="4000" dirty="0"/>
              <a:t> </a:t>
            </a:r>
            <a:r>
              <a:rPr lang="hr-HR" sz="4000" dirty="0" err="1"/>
              <a:t>match</a:t>
            </a:r>
            <a:r>
              <a:rPr lang="hr-HR" sz="4000" dirty="0"/>
              <a:t> game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hr-HR" dirty="0"/>
              <a:t>Ime: ________________</a:t>
            </a:r>
          </a:p>
          <a:p>
            <a:pPr>
              <a:buNone/>
            </a:pPr>
            <a:r>
              <a:rPr lang="hr-HR" dirty="0"/>
              <a:t>Datum: _____________</a:t>
            </a:r>
          </a:p>
          <a:p>
            <a:pPr>
              <a:buNone/>
            </a:pPr>
            <a:endParaRPr lang="hr-HR" dirty="0"/>
          </a:p>
          <a:p>
            <a:pPr>
              <a:buNone/>
            </a:pPr>
            <a:r>
              <a:rPr lang="hr-HR" dirty="0"/>
              <a:t>Radimo na: __________________________________</a:t>
            </a:r>
          </a:p>
          <a:p>
            <a:pPr>
              <a:buNone/>
            </a:pPr>
            <a:endParaRPr lang="hr-HR" dirty="0"/>
          </a:p>
          <a:p>
            <a:pPr>
              <a:buNone/>
            </a:pPr>
            <a:endParaRPr lang="hr-HR" dirty="0"/>
          </a:p>
          <a:p>
            <a:pPr>
              <a:buNone/>
            </a:pPr>
            <a:endParaRPr lang="hr-HR" dirty="0"/>
          </a:p>
          <a:p>
            <a:pPr>
              <a:buNone/>
            </a:pPr>
            <a:endParaRPr lang="hr-HR" dirty="0"/>
          </a:p>
        </p:txBody>
      </p:sp>
      <p:sp>
        <p:nvSpPr>
          <p:cNvPr id="4" name="Elipsasti oblačić 3"/>
          <p:cNvSpPr/>
          <p:nvPr/>
        </p:nvSpPr>
        <p:spPr>
          <a:xfrm>
            <a:off x="2987824" y="3429000"/>
            <a:ext cx="2448272" cy="136815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Mislim da ćete reći da je ovo bilo…</a:t>
            </a:r>
          </a:p>
        </p:txBody>
      </p:sp>
      <p:sp>
        <p:nvSpPr>
          <p:cNvPr id="6" name="TekstniOkvir 5"/>
          <p:cNvSpPr txBox="1"/>
          <p:nvPr/>
        </p:nvSpPr>
        <p:spPr>
          <a:xfrm>
            <a:off x="323528" y="5085184"/>
            <a:ext cx="1224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1 – uopće nije bilo dobro </a:t>
            </a:r>
          </a:p>
        </p:txBody>
      </p:sp>
      <p:sp>
        <p:nvSpPr>
          <p:cNvPr id="7" name="TekstniOkvir 6"/>
          <p:cNvSpPr txBox="1"/>
          <p:nvPr/>
        </p:nvSpPr>
        <p:spPr>
          <a:xfrm>
            <a:off x="1835696" y="5157192"/>
            <a:ext cx="1224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2 – bilo je malo dobro</a:t>
            </a:r>
          </a:p>
        </p:txBody>
      </p:sp>
      <p:sp>
        <p:nvSpPr>
          <p:cNvPr id="8" name="TekstniOkvir 7"/>
          <p:cNvSpPr txBox="1"/>
          <p:nvPr/>
        </p:nvSpPr>
        <p:spPr>
          <a:xfrm>
            <a:off x="3347864" y="5229200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3 – bilo je ok</a:t>
            </a:r>
          </a:p>
        </p:txBody>
      </p:sp>
      <p:sp>
        <p:nvSpPr>
          <p:cNvPr id="9" name="TekstniOkvir 8"/>
          <p:cNvSpPr txBox="1"/>
          <p:nvPr/>
        </p:nvSpPr>
        <p:spPr>
          <a:xfrm>
            <a:off x="5004048" y="5229200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4 – prilično dobro</a:t>
            </a:r>
          </a:p>
        </p:txBody>
      </p:sp>
      <p:sp>
        <p:nvSpPr>
          <p:cNvPr id="10" name="TekstniOkvir 9"/>
          <p:cNvSpPr txBox="1"/>
          <p:nvPr/>
        </p:nvSpPr>
        <p:spPr>
          <a:xfrm>
            <a:off x="6660232" y="5229200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5 - odlično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Tehnike / procedure</a:t>
            </a:r>
            <a:br>
              <a:rPr lang="hr-HR" dirty="0"/>
            </a:br>
            <a:r>
              <a:rPr lang="hr-HR" b="1" dirty="0"/>
              <a:t>KONTROLA LJUTNJE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Bihevioralne - uvježbavanje strategija kontrole ljutnje, nagrađivanje pozitivnih sličnih reakcija</a:t>
            </a:r>
          </a:p>
          <a:p>
            <a:r>
              <a:rPr lang="hr-HR" dirty="0"/>
              <a:t>Kognitivne – preoblikovanje </a:t>
            </a:r>
            <a:r>
              <a:rPr lang="hr-HR" dirty="0" err="1"/>
              <a:t>interpersonalnih</a:t>
            </a:r>
            <a:r>
              <a:rPr lang="hr-HR" dirty="0"/>
              <a:t> podražaja, </a:t>
            </a:r>
            <a:r>
              <a:rPr lang="hr-HR" dirty="0" err="1"/>
              <a:t>samomotrenje</a:t>
            </a:r>
            <a:r>
              <a:rPr lang="hr-HR" dirty="0"/>
              <a:t> izvedbe plana</a:t>
            </a:r>
          </a:p>
          <a:p>
            <a:endParaRPr lang="hr-HR" dirty="0"/>
          </a:p>
          <a:p>
            <a:r>
              <a:rPr lang="hr-HR" dirty="0"/>
              <a:t>Nužna je psihosocijalna intervencija – potrebne su stvarne situacije i reakcije</a:t>
            </a:r>
          </a:p>
          <a:p>
            <a:r>
              <a:rPr lang="hr-HR" dirty="0"/>
              <a:t>Prvih nekoliko seansi za ojačavanje samoregulacije</a:t>
            </a:r>
          </a:p>
          <a:p>
            <a:r>
              <a:rPr lang="hr-HR" dirty="0"/>
              <a:t>Koristiti takvu aktivnost samo ako su usvojena pravila: “Bez dodirivanja!” i “Stani s provokacijom na znak!”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KONTROLA LJUTNJE – tijek seanse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Voditelji </a:t>
            </a:r>
            <a:r>
              <a:rPr lang="hr-HR" dirty="0"/>
              <a:t>zamole djecu da se dosjete naziva ili fraza koje koriste vršnjaci, a koje ih iritiraju. Zapisuju ih i objašnjavaju da će ih koristiti  za uvježbavanje samokontrole</a:t>
            </a:r>
          </a:p>
          <a:p>
            <a:r>
              <a:rPr lang="hr-HR" dirty="0"/>
              <a:t>Voditelji uvode temu izazivanja i nazivanja pogrdnim imenima, provjeravaju kako djeca doživljaju taj problem</a:t>
            </a:r>
          </a:p>
          <a:p>
            <a:r>
              <a:rPr lang="hr-HR" dirty="0"/>
              <a:t>Dobre i loše ideje se zapisuju i razgovara se o njima</a:t>
            </a:r>
          </a:p>
          <a:p>
            <a:r>
              <a:rPr lang="hr-HR" dirty="0"/>
              <a:t>Par voditelja ulazi u spontani konflikt, odgovarajući na provokaciju neprimjereno</a:t>
            </a:r>
          </a:p>
          <a:p>
            <a:r>
              <a:rPr lang="hr-HR" dirty="0"/>
              <a:t>Slijedi diskusija s djecom o tome što se dogodilo i kako je drugačije mogao voditelj reagirati</a:t>
            </a:r>
          </a:p>
          <a:p>
            <a:pPr>
              <a:buNone/>
            </a:pPr>
            <a:r>
              <a:rPr lang="hr-HR" dirty="0"/>
              <a:t>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SADRŽAJ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ADHD</a:t>
            </a:r>
          </a:p>
          <a:p>
            <a:pPr lvl="1"/>
            <a:r>
              <a:rPr lang="hr-HR" sz="1800" dirty="0"/>
              <a:t>Opis i kriteriji</a:t>
            </a:r>
          </a:p>
          <a:p>
            <a:pPr lvl="1"/>
            <a:r>
              <a:rPr lang="hr-HR" sz="1800" dirty="0" err="1"/>
              <a:t>Komorbiditet</a:t>
            </a:r>
            <a:endParaRPr lang="hr-HR" sz="1800" dirty="0"/>
          </a:p>
          <a:p>
            <a:pPr lvl="1"/>
            <a:r>
              <a:rPr lang="hr-HR" sz="1800" dirty="0"/>
              <a:t>Teškoće</a:t>
            </a:r>
          </a:p>
          <a:p>
            <a:pPr lvl="1"/>
            <a:r>
              <a:rPr lang="hr-HR" sz="1800" dirty="0"/>
              <a:t>Procjena i evaluacija</a:t>
            </a:r>
          </a:p>
          <a:p>
            <a:pPr lvl="1"/>
            <a:r>
              <a:rPr lang="hr-HR" sz="1800" dirty="0"/>
              <a:t>Rizični faktori i etiologija</a:t>
            </a:r>
          </a:p>
          <a:p>
            <a:pPr lvl="1"/>
            <a:r>
              <a:rPr lang="hr-HR" sz="1800" dirty="0"/>
              <a:t>Mehanizmi u pozadini poremećaja</a:t>
            </a:r>
          </a:p>
          <a:p>
            <a:r>
              <a:rPr lang="hr-HR" dirty="0"/>
              <a:t>Bihevioralni i kognitivno – bihevioralni tretmani</a:t>
            </a:r>
          </a:p>
          <a:p>
            <a:r>
              <a:rPr lang="hr-HR" dirty="0"/>
              <a:t>Tehnike/procedure</a:t>
            </a:r>
          </a:p>
          <a:p>
            <a:pPr lvl="1"/>
            <a:r>
              <a:rPr lang="hr-HR" b="1" dirty="0"/>
              <a:t>Socijalne vještine</a:t>
            </a:r>
          </a:p>
          <a:p>
            <a:pPr lvl="1"/>
            <a:r>
              <a:rPr lang="hr-HR" b="1" dirty="0"/>
              <a:t>Samo-evaluacija</a:t>
            </a:r>
          </a:p>
          <a:p>
            <a:pPr lvl="1"/>
            <a:r>
              <a:rPr lang="hr-HR" b="1" dirty="0"/>
              <a:t>Kontrola ljutnje</a:t>
            </a:r>
          </a:p>
          <a:p>
            <a:r>
              <a:rPr lang="hr-HR" dirty="0"/>
              <a:t>Medijatori i moderatori ishoda tretmana</a:t>
            </a:r>
          </a:p>
          <a:p>
            <a:endParaRPr lang="hr-HR" dirty="0"/>
          </a:p>
          <a:p>
            <a:pPr lvl="1"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KONTROLA LJUTNJE  - tijek seanse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563072" cy="5069160"/>
          </a:xfrm>
        </p:spPr>
        <p:txBody>
          <a:bodyPr>
            <a:normAutofit/>
          </a:bodyPr>
          <a:lstStyle/>
          <a:p>
            <a:r>
              <a:rPr lang="hr-HR" sz="2200" dirty="0"/>
              <a:t>Ljutnja se brzo razvija kod djece koja imaju lošu samoregulaciju – poučavati ih “kako znaju” kada postaju ljuti ili uznemireni (za stariju djecu)</a:t>
            </a:r>
          </a:p>
          <a:p>
            <a:r>
              <a:rPr lang="hr-HR" sz="2200" dirty="0"/>
              <a:t>Svako dijete razvija nekoliko specifičnih postupaka koja će upariti s razvojem osjećaja ljutnje  - dijete odabire specifičnu alternativu ljutnji (maleni – sjediti na rukama, pokriti uši, adolescenti – kognitivne strategije)</a:t>
            </a:r>
          </a:p>
          <a:p>
            <a:r>
              <a:rPr lang="hr-HR" sz="2200" dirty="0"/>
              <a:t>Uvježbavanje dok grupa proizvodi sve veći stupanj verbalnog izazivanja i provokacije </a:t>
            </a:r>
          </a:p>
          <a:p>
            <a:r>
              <a:rPr lang="hr-HR" sz="2200" dirty="0"/>
              <a:t>Nakon toga dobiva povratne informacije od voditelja i grupe</a:t>
            </a:r>
          </a:p>
        </p:txBody>
      </p:sp>
      <p:pic>
        <p:nvPicPr>
          <p:cNvPr id="4" name="Slika 3" descr="imag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1412776"/>
            <a:ext cx="1914525" cy="2390775"/>
          </a:xfrm>
          <a:prstGeom prst="rect">
            <a:avLst/>
          </a:prstGeom>
        </p:spPr>
      </p:pic>
      <p:pic>
        <p:nvPicPr>
          <p:cNvPr id="5" name="Slika 4" descr="turt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48264" y="4365104"/>
            <a:ext cx="1670304" cy="1115568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MEDIJATORI I MODERATORI ISHODA TRETMANA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Moderatori – postojeće karakteristike koje utječu na ishod (</a:t>
            </a:r>
            <a:r>
              <a:rPr lang="hr-HR" dirty="0" err="1"/>
              <a:t>npr</a:t>
            </a:r>
            <a:r>
              <a:rPr lang="hr-HR" dirty="0"/>
              <a:t>. obiteljska dinamika, </a:t>
            </a:r>
            <a:r>
              <a:rPr lang="hr-HR" dirty="0" err="1" smtClean="0"/>
              <a:t>komorbiditet</a:t>
            </a:r>
            <a:r>
              <a:rPr lang="hr-HR" dirty="0"/>
              <a:t>, razvojna dob djeteta)</a:t>
            </a:r>
          </a:p>
          <a:p>
            <a:r>
              <a:rPr lang="hr-HR" dirty="0"/>
              <a:t>Medijatori – varijable koje se događaju tijekom tretmana (</a:t>
            </a:r>
            <a:r>
              <a:rPr lang="hr-HR" dirty="0" err="1"/>
              <a:t>npr</a:t>
            </a:r>
            <a:r>
              <a:rPr lang="hr-HR" dirty="0"/>
              <a:t>. odnos s terapeutom, redovitost)</a:t>
            </a:r>
          </a:p>
          <a:p>
            <a:r>
              <a:rPr lang="hr-HR" dirty="0"/>
              <a:t>Nedovoljno istraživanja</a:t>
            </a:r>
          </a:p>
          <a:p>
            <a:r>
              <a:rPr lang="hr-HR" dirty="0"/>
              <a:t>Kognitivno orijentirani tretmani – dob djeteta</a:t>
            </a:r>
          </a:p>
          <a:p>
            <a:r>
              <a:rPr lang="hr-HR" dirty="0" err="1"/>
              <a:t>Komorbiditet</a:t>
            </a:r>
            <a:r>
              <a:rPr lang="hr-HR" dirty="0"/>
              <a:t> – anksiozni reagiraju bolje </a:t>
            </a:r>
          </a:p>
          <a:p>
            <a:endParaRPr lang="hr-HR" dirty="0"/>
          </a:p>
          <a:p>
            <a:r>
              <a:rPr lang="hr-HR" dirty="0"/>
              <a:t>Nepažljivi tip??? – nema istraživanja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ZAKLJUČAK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AutoNum type="arabicParenR"/>
            </a:pPr>
            <a:r>
              <a:rPr lang="hr-HR" dirty="0"/>
              <a:t>Kognitivne intervencije usmjerene na </a:t>
            </a:r>
            <a:r>
              <a:rPr lang="hr-HR" dirty="0" err="1"/>
              <a:t>samoinstrukcije</a:t>
            </a:r>
            <a:r>
              <a:rPr lang="hr-HR" dirty="0"/>
              <a:t> nisu dovoljno snažne za utjecaj na simptomatologiju ADHD-a</a:t>
            </a:r>
          </a:p>
          <a:p>
            <a:pPr marL="457200" indent="-457200">
              <a:buAutoNum type="arabicParenR"/>
            </a:pPr>
            <a:r>
              <a:rPr lang="hr-HR" dirty="0"/>
              <a:t>Tradicionalni bihevioralni tretmani stvaraju osnovu efikasne psihosocijalne intervencije iako su kratkotrajni i s manjim efektom od lijekova</a:t>
            </a:r>
          </a:p>
          <a:p>
            <a:pPr marL="457200" indent="-457200">
              <a:buAutoNum type="arabicParenR"/>
            </a:pPr>
            <a:r>
              <a:rPr lang="hr-HR" dirty="0"/>
              <a:t>Kognitivno unapređivanje intervencija usmjerenih na potkrepljenje u </a:t>
            </a:r>
            <a:r>
              <a:rPr lang="hr-HR" dirty="0" err="1"/>
              <a:t>npr</a:t>
            </a:r>
            <a:r>
              <a:rPr lang="hr-HR" dirty="0"/>
              <a:t>. treningu socijalnih vještina, intervenciji </a:t>
            </a:r>
            <a:r>
              <a:rPr lang="hr-HR" dirty="0" err="1"/>
              <a:t>samoevaluacije</a:t>
            </a:r>
            <a:r>
              <a:rPr lang="hr-HR" dirty="0"/>
              <a:t> i poticanju kontrole ljutnje može biti korisno za unapređivanje socijalnih kompetencija</a:t>
            </a:r>
          </a:p>
          <a:p>
            <a:pPr marL="457200" indent="-457200">
              <a:buAutoNum type="arabicParenR"/>
            </a:pPr>
            <a:r>
              <a:rPr lang="hr-HR" dirty="0"/>
              <a:t>Nisu pronađeni tretmani, niti farmakološki niti psihosocijalni, koji su dovoljni i dovoljno dugotrajni za probleme povezane s ADHD-om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DEFICIT PAŽNJE/HIPERAKTIVNI POREMEĆAJ (DSM – 5</a:t>
            </a:r>
            <a:r>
              <a:rPr lang="hr-HR" dirty="0" smtClean="0"/>
              <a:t>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257800"/>
          </a:xfrm>
        </p:spPr>
        <p:txBody>
          <a:bodyPr>
            <a:normAutofit/>
          </a:bodyPr>
          <a:lstStyle/>
          <a:p>
            <a:r>
              <a:rPr lang="hr-HR" dirty="0"/>
              <a:t>Bitno obilježje deficita pažnje/hiperaktivnog poremećaja (ADHD) je </a:t>
            </a:r>
            <a:r>
              <a:rPr lang="hr-HR" dirty="0" err="1"/>
              <a:t>perzistentni</a:t>
            </a:r>
            <a:r>
              <a:rPr lang="hr-HR" dirty="0"/>
              <a:t> obrazac nepažnje i/ili hiperaktivnosti-impulzivnosti koji ometa funkcioniranje ili razvoj.</a:t>
            </a:r>
          </a:p>
          <a:p>
            <a:pPr lvl="1"/>
            <a:endParaRPr lang="hr-HR" dirty="0"/>
          </a:p>
          <a:p>
            <a:pPr lvl="1"/>
            <a:endParaRPr lang="hr-HR" dirty="0"/>
          </a:p>
          <a:p>
            <a:pPr marL="365760" lvl="1" indent="0">
              <a:buNone/>
            </a:pPr>
            <a:endParaRPr lang="hr-HR" dirty="0"/>
          </a:p>
          <a:p>
            <a:endParaRPr lang="hr-HR" dirty="0"/>
          </a:p>
          <a:p>
            <a:pPr>
              <a:buNone/>
            </a:pPr>
            <a:endParaRPr lang="hr-HR" dirty="0"/>
          </a:p>
          <a:p>
            <a:pPr>
              <a:buNone/>
            </a:pPr>
            <a:endParaRPr lang="hr-HR" dirty="0"/>
          </a:p>
        </p:txBody>
      </p:sp>
      <p:pic>
        <p:nvPicPr>
          <p:cNvPr id="4" name="Slika 3" descr="ADHD-Chalk-Boa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3212976"/>
            <a:ext cx="6191250" cy="34004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DEFICIT PAŽNJE/HIPERAKTIVNI POREMEĆAJ (DSM – 5) - kriteriji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smtClean="0"/>
              <a:t>A</a:t>
            </a:r>
          </a:p>
          <a:p>
            <a:pPr lvl="1"/>
            <a:r>
              <a:rPr lang="hr-HR" sz="2400" dirty="0" smtClean="0"/>
              <a:t>Nepažnja: 6 ili više simptoma koji traju barem 6 </a:t>
            </a:r>
            <a:r>
              <a:rPr lang="hr-HR" sz="2400" dirty="0" err="1" smtClean="0"/>
              <a:t>mj</a:t>
            </a:r>
            <a:r>
              <a:rPr lang="hr-HR" sz="2400" dirty="0" smtClean="0"/>
              <a:t>. i do te mjere da su u neskladu s razvojnom razinom i da izravno negativno utječu na socijalne i akademske/radne aktivnosti</a:t>
            </a:r>
          </a:p>
          <a:p>
            <a:pPr lvl="1"/>
            <a:r>
              <a:rPr lang="hr-HR" sz="2400" dirty="0" smtClean="0"/>
              <a:t>Hiperaktivnost i impulzivnost: 6 ili više simptoma koji traju najmanje 6 mjeseci do te mjere da su u neskladu s razvojnom razinom i da izravno negativno utječu na socijalne i akademske/radne aktivnosti</a:t>
            </a:r>
          </a:p>
          <a:p>
            <a:r>
              <a:rPr lang="hr-HR" dirty="0" smtClean="0"/>
              <a:t>B - nekoliko simptoma </a:t>
            </a:r>
            <a:r>
              <a:rPr lang="hr-HR" b="1" dirty="0" smtClean="0"/>
              <a:t>prije 12 godina</a:t>
            </a:r>
          </a:p>
          <a:p>
            <a:r>
              <a:rPr lang="hr-HR" dirty="0" smtClean="0"/>
              <a:t>C – nekoliko simptoma postoji u </a:t>
            </a:r>
            <a:r>
              <a:rPr lang="hr-HR" b="1" dirty="0" smtClean="0"/>
              <a:t>dva ili više okruženja</a:t>
            </a:r>
          </a:p>
          <a:p>
            <a:r>
              <a:rPr lang="hr-HR" dirty="0" smtClean="0"/>
              <a:t>D – postoji jasan dokaz da simptomi </a:t>
            </a:r>
            <a:r>
              <a:rPr lang="hr-HR" b="1" dirty="0" smtClean="0"/>
              <a:t>ometaju ili smanjuju kvalitetu</a:t>
            </a:r>
            <a:r>
              <a:rPr lang="hr-HR" dirty="0" smtClean="0"/>
              <a:t> socijalnog, akademskog ili radnog funkcioniranja</a:t>
            </a:r>
          </a:p>
          <a:p>
            <a:r>
              <a:rPr lang="hr-HR" dirty="0" smtClean="0"/>
              <a:t>E – ne događa se isključivo tijekom shizofrenije ili drugog psihotičnog poremećaja i </a:t>
            </a:r>
            <a:r>
              <a:rPr lang="hr-HR" b="1" dirty="0" smtClean="0"/>
              <a:t>ne mogu se bolje objasniti drugim psihičkim poremećajem 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</p:nvPr>
        </p:nvGraphicFramePr>
        <p:xfrm>
          <a:off x="457200" y="333372"/>
          <a:ext cx="7467600" cy="637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6191971">
                <a:tc>
                  <a:txBody>
                    <a:bodyPr/>
                    <a:lstStyle/>
                    <a:p>
                      <a:pPr lvl="0"/>
                      <a:endParaRPr lang="hr-H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lvl="0"/>
                      <a:endParaRPr lang="hr-H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lvl="0"/>
                      <a:endParaRPr lang="hr-H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lvl="0"/>
                      <a:endParaRPr lang="hr-H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lvl="0"/>
                      <a:r>
                        <a:rPr lang="hr-HR" sz="1800" dirty="0" smtClean="0">
                          <a:solidFill>
                            <a:schemeClr val="tx1"/>
                          </a:solidFill>
                        </a:rPr>
                        <a:t>*</a:t>
                      </a:r>
                      <a:r>
                        <a:rPr lang="hr-HR" sz="1600" dirty="0" smtClean="0">
                          <a:solidFill>
                            <a:schemeClr val="tx1"/>
                          </a:solidFill>
                        </a:rPr>
                        <a:t>Ne posvećuje pažnju detaljima, greške u radu.</a:t>
                      </a:r>
                    </a:p>
                    <a:p>
                      <a:pPr lvl="0"/>
                      <a:r>
                        <a:rPr lang="hr-HR" sz="1600" dirty="0" smtClean="0">
                          <a:solidFill>
                            <a:schemeClr val="tx1"/>
                          </a:solidFill>
                        </a:rPr>
                        <a:t>*Održavanje pažnje na zadatcima, u igri. </a:t>
                      </a:r>
                    </a:p>
                    <a:p>
                      <a:pPr lvl="0"/>
                      <a:r>
                        <a:rPr lang="hr-HR" sz="1600" dirty="0" smtClean="0">
                          <a:solidFill>
                            <a:schemeClr val="tx1"/>
                          </a:solidFill>
                        </a:rPr>
                        <a:t>*Čini se da ne sluša kada mu se govori izravno. </a:t>
                      </a:r>
                    </a:p>
                    <a:p>
                      <a:pPr lvl="0"/>
                      <a:r>
                        <a:rPr lang="hr-HR" sz="1600" dirty="0" smtClean="0">
                          <a:solidFill>
                            <a:schemeClr val="tx1"/>
                          </a:solidFill>
                        </a:rPr>
                        <a:t>*Ne slijedi upute do kraja, ne izvršava završiti aktivnost do kraja. </a:t>
                      </a:r>
                    </a:p>
                    <a:p>
                      <a:pPr lvl="0"/>
                      <a:r>
                        <a:rPr lang="hr-HR" sz="1600" dirty="0" smtClean="0">
                          <a:solidFill>
                            <a:schemeClr val="tx1"/>
                          </a:solidFill>
                        </a:rPr>
                        <a:t>*Teškoće u organizaciji.</a:t>
                      </a:r>
                    </a:p>
                    <a:p>
                      <a:pPr lvl="0"/>
                      <a:r>
                        <a:rPr lang="hr-HR" sz="1600" dirty="0" smtClean="0">
                          <a:solidFill>
                            <a:schemeClr val="tx1"/>
                          </a:solidFill>
                        </a:rPr>
                        <a:t>*Izbjegavanje ili odbijanje sudjelovanja u zadatcima koji zahtijevaju kontinuirani mentalni napor.</a:t>
                      </a:r>
                    </a:p>
                    <a:p>
                      <a:pPr lvl="0"/>
                      <a:r>
                        <a:rPr lang="hr-HR" sz="1600" dirty="0" smtClean="0">
                          <a:solidFill>
                            <a:schemeClr val="tx1"/>
                          </a:solidFill>
                        </a:rPr>
                        <a:t>*Gubi stvari potrebe za zadatke ili aktivnosti. </a:t>
                      </a:r>
                    </a:p>
                    <a:p>
                      <a:pPr lvl="0"/>
                      <a:r>
                        <a:rPr lang="hr-HR" sz="1600" dirty="0" smtClean="0">
                          <a:solidFill>
                            <a:schemeClr val="tx1"/>
                          </a:solidFill>
                        </a:rPr>
                        <a:t>*Često mu lako odvuku pažnju nebitni podražaji. </a:t>
                      </a:r>
                    </a:p>
                    <a:p>
                      <a:pPr lvl="0"/>
                      <a:r>
                        <a:rPr lang="hr-HR" sz="1600" dirty="0" smtClean="0">
                          <a:solidFill>
                            <a:schemeClr val="tx1"/>
                          </a:solidFill>
                        </a:rPr>
                        <a:t>*Često zaboravlja dnevne aktivnosti.</a:t>
                      </a:r>
                    </a:p>
                    <a:p>
                      <a:endParaRPr lang="hr-HR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hr-H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lvl="0"/>
                      <a:endParaRPr lang="hr-H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lvl="0"/>
                      <a:endParaRPr lang="hr-H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lvl="0"/>
                      <a:endParaRPr lang="hr-H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lvl="0"/>
                      <a:endParaRPr lang="hr-H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lvl="0"/>
                      <a:r>
                        <a:rPr lang="hr-HR" sz="1800" dirty="0" smtClean="0">
                          <a:solidFill>
                            <a:schemeClr val="tx1"/>
                          </a:solidFill>
                        </a:rPr>
                        <a:t>*</a:t>
                      </a:r>
                      <a:r>
                        <a:rPr lang="hr-HR" sz="1600" dirty="0" smtClean="0">
                          <a:solidFill>
                            <a:schemeClr val="tx1"/>
                          </a:solidFill>
                        </a:rPr>
                        <a:t>Nema mira – kucka i vrpolji se. </a:t>
                      </a:r>
                    </a:p>
                    <a:p>
                      <a:pPr lvl="0"/>
                      <a:r>
                        <a:rPr lang="hr-HR" sz="1600" dirty="0" smtClean="0">
                          <a:solidFill>
                            <a:schemeClr val="tx1"/>
                          </a:solidFill>
                        </a:rPr>
                        <a:t>*Ustaje sa stolice u situacijama u kojima treba sjediti. </a:t>
                      </a:r>
                    </a:p>
                    <a:p>
                      <a:pPr lvl="0"/>
                      <a:r>
                        <a:rPr lang="hr-HR" sz="1600" dirty="0" smtClean="0">
                          <a:solidFill>
                            <a:schemeClr val="tx1"/>
                          </a:solidFill>
                        </a:rPr>
                        <a:t>*Često trči i penje se u situacijama u kojima je to neprikladno. </a:t>
                      </a:r>
                    </a:p>
                    <a:p>
                      <a:pPr lvl="0"/>
                      <a:r>
                        <a:rPr lang="hr-HR" sz="1600" dirty="0" smtClean="0">
                          <a:solidFill>
                            <a:schemeClr val="tx1"/>
                          </a:solidFill>
                        </a:rPr>
                        <a:t>*Ne može se mirno igrati ili sudjelovati u aktivnostima. </a:t>
                      </a:r>
                    </a:p>
                    <a:p>
                      <a:pPr lvl="0"/>
                      <a:r>
                        <a:rPr lang="hr-HR" sz="1600" dirty="0" smtClean="0">
                          <a:solidFill>
                            <a:schemeClr val="tx1"/>
                          </a:solidFill>
                        </a:rPr>
                        <a:t>*Često je u pogonu i djeluje kao da ga pokreće „motor”. </a:t>
                      </a:r>
                    </a:p>
                    <a:p>
                      <a:pPr lvl="0"/>
                      <a:r>
                        <a:rPr lang="hr-HR" sz="1600" dirty="0" smtClean="0">
                          <a:solidFill>
                            <a:schemeClr val="tx1"/>
                          </a:solidFill>
                        </a:rPr>
                        <a:t>*Često pretjerano priča. </a:t>
                      </a:r>
                    </a:p>
                    <a:p>
                      <a:pPr lvl="0"/>
                      <a:r>
                        <a:rPr lang="hr-HR" sz="1600" dirty="0" smtClean="0">
                          <a:solidFill>
                            <a:schemeClr val="tx1"/>
                          </a:solidFill>
                        </a:rPr>
                        <a:t>*Često bubne odgovor prije nego je dovršeno pitanje. </a:t>
                      </a:r>
                    </a:p>
                    <a:p>
                      <a:pPr lvl="0"/>
                      <a:r>
                        <a:rPr lang="hr-HR" sz="1600" dirty="0" smtClean="0">
                          <a:solidFill>
                            <a:schemeClr val="tx1"/>
                          </a:solidFill>
                        </a:rPr>
                        <a:t>*Teško čeka u redu. </a:t>
                      </a:r>
                    </a:p>
                    <a:p>
                      <a:pPr lvl="0"/>
                      <a:r>
                        <a:rPr lang="hr-HR" sz="1600" dirty="0" smtClean="0">
                          <a:solidFill>
                            <a:schemeClr val="tx1"/>
                          </a:solidFill>
                        </a:rPr>
                        <a:t>*Često ometa ili prekida druge. </a:t>
                      </a:r>
                    </a:p>
                    <a:p>
                      <a:endParaRPr lang="hr-HR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Elipsa 4"/>
          <p:cNvSpPr/>
          <p:nvPr/>
        </p:nvSpPr>
        <p:spPr>
          <a:xfrm>
            <a:off x="899592" y="260648"/>
            <a:ext cx="2376264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NEPAŽNJA</a:t>
            </a:r>
            <a:endParaRPr lang="hr-HR" dirty="0"/>
          </a:p>
        </p:txBody>
      </p:sp>
      <p:sp>
        <p:nvSpPr>
          <p:cNvPr id="6" name="Elipsa 5"/>
          <p:cNvSpPr/>
          <p:nvPr/>
        </p:nvSpPr>
        <p:spPr>
          <a:xfrm>
            <a:off x="4283968" y="260648"/>
            <a:ext cx="3528392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HIPERAKTIVNOST/IMPULZIVNOST</a:t>
            </a: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KOMORBIDITET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Pravilo, više nego iznimka</a:t>
            </a:r>
          </a:p>
          <a:p>
            <a:pPr>
              <a:buNone/>
            </a:pPr>
            <a:endParaRPr lang="hr-HR" dirty="0"/>
          </a:p>
          <a:p>
            <a:r>
              <a:rPr lang="hr-HR" dirty="0"/>
              <a:t>Agresivnost </a:t>
            </a:r>
            <a:r>
              <a:rPr lang="hr-HR" sz="2000" dirty="0"/>
              <a:t>(poremećaj s prkošenjem i </a:t>
            </a:r>
            <a:r>
              <a:rPr lang="hr-HR" sz="2000" dirty="0" err="1"/>
              <a:t>suprostavljanjem</a:t>
            </a:r>
            <a:r>
              <a:rPr lang="hr-HR" sz="2000" dirty="0"/>
              <a:t> ½ kombinirani, ¼ predominantna nepažnja)</a:t>
            </a:r>
          </a:p>
          <a:p>
            <a:r>
              <a:rPr lang="hr-HR" dirty="0"/>
              <a:t>Poremećaj ophođenja </a:t>
            </a:r>
            <a:r>
              <a:rPr lang="hr-HR" sz="2000" dirty="0"/>
              <a:t>(1/4 djeca i adolescenata, kombinirani tip, ovisi o dobi i okruženju)</a:t>
            </a:r>
          </a:p>
          <a:p>
            <a:r>
              <a:rPr lang="hr-HR" dirty="0"/>
              <a:t>Internalizirani poremećaji </a:t>
            </a:r>
            <a:r>
              <a:rPr lang="hr-HR" sz="2000" dirty="0"/>
              <a:t>(anksioznost, depresivnost, kod malog </a:t>
            </a:r>
            <a:r>
              <a:rPr lang="hr-HR" sz="2000" dirty="0" err="1"/>
              <a:t>bro</a:t>
            </a:r>
            <a:r>
              <a:rPr lang="hr-HR" sz="2000" dirty="0"/>
              <a:t>)</a:t>
            </a:r>
          </a:p>
          <a:p>
            <a:r>
              <a:rPr lang="hr-HR" dirty="0"/>
              <a:t>Poteškoće u učenju </a:t>
            </a:r>
            <a:r>
              <a:rPr lang="hr-HR" sz="2000" dirty="0"/>
              <a:t>(razlika između inteligencije i školskog uspjeha, DSM – specifični poremećaj učenja)</a:t>
            </a:r>
          </a:p>
        </p:txBody>
      </p:sp>
      <p:pic>
        <p:nvPicPr>
          <p:cNvPr id="4" name="Slika 3" descr="kids-aggressive_shutterstock_135465260-300x19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270911"/>
            <a:ext cx="3457470" cy="222198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TEŠKOĆE (posljedice na drugim područjima)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Teškoće na područjima funkcioniranja koja su ključna za kompetentnost i razvoj</a:t>
            </a:r>
          </a:p>
          <a:p>
            <a:endParaRPr lang="hr-HR" dirty="0"/>
          </a:p>
          <a:p>
            <a:r>
              <a:rPr lang="hr-HR" dirty="0"/>
              <a:t>ŠKOLSKI USPJEH (i bez teškoća učenja)</a:t>
            </a:r>
          </a:p>
          <a:p>
            <a:r>
              <a:rPr lang="hr-HR" dirty="0"/>
              <a:t>OBITELJSKI ODNOSI</a:t>
            </a:r>
          </a:p>
          <a:p>
            <a:r>
              <a:rPr lang="hr-HR" dirty="0"/>
              <a:t>FIZIČKE OZLJEDE</a:t>
            </a:r>
          </a:p>
          <a:p>
            <a:r>
              <a:rPr lang="hr-HR" dirty="0"/>
              <a:t>ŽIVOTNE VJEŠTINE (samostalnost)</a:t>
            </a:r>
          </a:p>
          <a:p>
            <a:r>
              <a:rPr lang="hr-HR" dirty="0"/>
              <a:t>SOCIJALNI ODNOSI </a:t>
            </a:r>
          </a:p>
          <a:p>
            <a:pPr lvl="1"/>
            <a:r>
              <a:rPr lang="hr-HR" dirty="0"/>
              <a:t>Dugoročne posljedice</a:t>
            </a:r>
          </a:p>
          <a:p>
            <a:pPr lvl="1"/>
            <a:r>
              <a:rPr lang="hr-HR" dirty="0"/>
              <a:t>Nepažljivi tip – zanemarivanje</a:t>
            </a:r>
          </a:p>
          <a:p>
            <a:pPr lvl="1"/>
            <a:r>
              <a:rPr lang="hr-HR" dirty="0"/>
              <a:t>Hiperaktivni tip – odbijanje</a:t>
            </a:r>
          </a:p>
          <a:p>
            <a:pPr lvl="1"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PROCJENA I EVALUACIJA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sz="2200" dirty="0"/>
              <a:t>Procjena nije brza, </a:t>
            </a:r>
            <a:r>
              <a:rPr lang="hr-HR" sz="2200" dirty="0" err="1"/>
              <a:t>tj</a:t>
            </a:r>
            <a:r>
              <a:rPr lang="hr-HR" sz="2200" dirty="0"/>
              <a:t>. </a:t>
            </a:r>
            <a:r>
              <a:rPr lang="hr-HR" sz="2200" b="1" dirty="0"/>
              <a:t>ne smije biti brza</a:t>
            </a:r>
            <a:r>
              <a:rPr lang="hr-HR" sz="2200" dirty="0"/>
              <a:t>!!</a:t>
            </a:r>
          </a:p>
          <a:p>
            <a:endParaRPr lang="hr-HR" sz="2200" dirty="0"/>
          </a:p>
          <a:p>
            <a:pPr algn="ctr">
              <a:buNone/>
            </a:pPr>
            <a:r>
              <a:rPr lang="hr-HR" sz="2200" dirty="0"/>
              <a:t>   moguć je niz drugih objašnjenja zašto je dijete nepažljivo ili motorički preaktivno u školi </a:t>
            </a:r>
          </a:p>
          <a:p>
            <a:r>
              <a:rPr lang="hr-HR" sz="2200" dirty="0"/>
              <a:t>U prvom kontaktu djeca znaju pozitivno reagirati na novo, “zbroje se”.</a:t>
            </a:r>
          </a:p>
          <a:p>
            <a:r>
              <a:rPr lang="hr-HR" sz="2200" dirty="0"/>
              <a:t>Roditelji ili učitelji mogu biti subjektivni </a:t>
            </a:r>
            <a:r>
              <a:rPr lang="hr-HR" sz="2200" dirty="0">
                <a:sym typeface="Wingdings" pitchFamily="2" charset="2"/>
              </a:rPr>
              <a:t> koristiti </a:t>
            </a:r>
            <a:r>
              <a:rPr lang="hr-HR" sz="2200" dirty="0" err="1">
                <a:sym typeface="Wingdings" pitchFamily="2" charset="2"/>
              </a:rPr>
              <a:t>check</a:t>
            </a:r>
            <a:r>
              <a:rPr lang="hr-HR" sz="2200" dirty="0">
                <a:sym typeface="Wingdings" pitchFamily="2" charset="2"/>
              </a:rPr>
              <a:t> liste (prvo šire radi </a:t>
            </a:r>
            <a:r>
              <a:rPr lang="hr-HR" sz="2200" dirty="0" err="1">
                <a:sym typeface="Wingdings" pitchFamily="2" charset="2"/>
              </a:rPr>
              <a:t>komorbiditeta</a:t>
            </a:r>
            <a:r>
              <a:rPr lang="hr-HR" sz="2200" dirty="0">
                <a:sym typeface="Wingdings" pitchFamily="2" charset="2"/>
              </a:rPr>
              <a:t>, kasnije samo ADHD radi određivanja tipa)</a:t>
            </a:r>
          </a:p>
          <a:p>
            <a:r>
              <a:rPr lang="hr-HR" sz="2200" dirty="0">
                <a:sym typeface="Wingdings" pitchFamily="2" charset="2"/>
              </a:rPr>
              <a:t>Uključiti dijete u procjenu</a:t>
            </a:r>
          </a:p>
          <a:p>
            <a:pPr lvl="1"/>
            <a:r>
              <a:rPr lang="hr-HR" sz="2200" dirty="0">
                <a:sym typeface="Wingdings" pitchFamily="2" charset="2"/>
              </a:rPr>
              <a:t>djeca umanjuju </a:t>
            </a:r>
          </a:p>
          <a:p>
            <a:pPr lvl="1"/>
            <a:r>
              <a:rPr lang="hr-HR" sz="2200" dirty="0">
                <a:sym typeface="Wingdings" pitchFamily="2" charset="2"/>
              </a:rPr>
              <a:t>korisno za internalizirane probleme i misli</a:t>
            </a:r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hr-HR" sz="2200" dirty="0">
                <a:sym typeface="Wingdings" pitchFamily="2" charset="2"/>
              </a:rPr>
              <a:t>Raditi procjenu tijekom tretmana</a:t>
            </a:r>
          </a:p>
          <a:p>
            <a:endParaRPr lang="hr-HR" sz="2200" dirty="0">
              <a:sym typeface="Wingdings" pitchFamily="2" charset="2"/>
            </a:endParaRPr>
          </a:p>
          <a:p>
            <a:endParaRPr lang="hr-HR" sz="2200" dirty="0">
              <a:sym typeface="Wingdings" pitchFamily="2" charset="2"/>
            </a:endParaRPr>
          </a:p>
          <a:p>
            <a:pPr lvl="1">
              <a:buNone/>
            </a:pPr>
            <a:endParaRPr lang="hr-HR" sz="2200" dirty="0">
              <a:sym typeface="Wingdings" pitchFamily="2" charset="2"/>
            </a:endParaRPr>
          </a:p>
          <a:p>
            <a:pPr lvl="1"/>
            <a:endParaRPr lang="hr-HR" dirty="0">
              <a:sym typeface="Wingdings" pitchFamily="2" charset="2"/>
            </a:endParaRPr>
          </a:p>
          <a:p>
            <a:pPr lvl="1">
              <a:buFont typeface="Courier New" pitchFamily="49" charset="0"/>
              <a:buChar char="o"/>
            </a:pPr>
            <a:endParaRPr lang="hr-HR" b="1" dirty="0">
              <a:sym typeface="Wingdings" pitchFamily="2" charset="2"/>
            </a:endParaRPr>
          </a:p>
          <a:p>
            <a:pPr lvl="1">
              <a:buNone/>
            </a:pPr>
            <a:endParaRPr lang="hr-HR" dirty="0"/>
          </a:p>
        </p:txBody>
      </p:sp>
      <p:sp>
        <p:nvSpPr>
          <p:cNvPr id="4" name="Strelica dolje 3"/>
          <p:cNvSpPr/>
          <p:nvPr/>
        </p:nvSpPr>
        <p:spPr>
          <a:xfrm>
            <a:off x="3707904" y="1988840"/>
            <a:ext cx="50405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RIZIČNI FAKTORI I ETIOLOGIJA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Više mogućih uzroka </a:t>
            </a:r>
          </a:p>
          <a:p>
            <a:endParaRPr lang="hr-HR" dirty="0"/>
          </a:p>
          <a:p>
            <a:pPr>
              <a:buNone/>
            </a:pPr>
            <a:r>
              <a:rPr lang="hr-HR" dirty="0"/>
              <a:t>1) Nasljedni faktor – za simptome, ne za poremećaj</a:t>
            </a:r>
          </a:p>
          <a:p>
            <a:pPr marL="457200" indent="-457200">
              <a:buNone/>
            </a:pPr>
            <a:r>
              <a:rPr lang="hr-HR" dirty="0"/>
              <a:t>2) Biološki (negenetski) faktori – prenatalni i perinatalni faktori</a:t>
            </a:r>
          </a:p>
          <a:p>
            <a:pPr marL="457200" indent="-457200">
              <a:buNone/>
            </a:pPr>
            <a:r>
              <a:rPr lang="hr-HR" dirty="0"/>
              <a:t>3) Odgojni stilovi – autoritativan stil (topao, jasne granice, podržavanje autonomije) = pozitivan sociometrijski status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480</TotalTime>
  <Words>1642</Words>
  <Application>Microsoft Office PowerPoint</Application>
  <PresentationFormat>On-screen Show (4:3)</PresentationFormat>
  <Paragraphs>194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Oriel</vt:lpstr>
      <vt:lpstr>BKT TRETMAN HIPERAKTIVNOSTI</vt:lpstr>
      <vt:lpstr>SADRŽAJ</vt:lpstr>
      <vt:lpstr>DEFICIT PAŽNJE/HIPERAKTIVNI POREMEĆAJ (DSM – 5)</vt:lpstr>
      <vt:lpstr>DEFICIT PAŽNJE/HIPERAKTIVNI POREMEĆAJ (DSM – 5) - kriteriji</vt:lpstr>
      <vt:lpstr>PowerPoint Presentation</vt:lpstr>
      <vt:lpstr>KOMORBIDITET</vt:lpstr>
      <vt:lpstr>TEŠKOĆE (posljedice na drugim područjima)</vt:lpstr>
      <vt:lpstr>PROCJENA I EVALUACIJA</vt:lpstr>
      <vt:lpstr>RIZIČNI FAKTORI I ETIOLOGIJA</vt:lpstr>
      <vt:lpstr>MEHANIZMI U PODLOZI</vt:lpstr>
      <vt:lpstr>BIHEVIORALNI I  KOGNITIVNO BIHEVIORALNI TRETMANI</vt:lpstr>
      <vt:lpstr>BIHEVIORALNI I  KOGNITIVNO BIHEVIORALNI TRETMANI</vt:lpstr>
      <vt:lpstr>tehnike/procedure SOCIJALNE VJEŠTINE</vt:lpstr>
      <vt:lpstr>SOCIJALNE VJEŠTINE – tijek susreta</vt:lpstr>
      <vt:lpstr>Tehnike / procedure SAMOEVALUACIJA</vt:lpstr>
      <vt:lpstr>Samoregulacija - “MATCH GAME”</vt:lpstr>
      <vt:lpstr>The match game</vt:lpstr>
      <vt:lpstr>Tehnike / procedure KONTROLA LJUTNJE</vt:lpstr>
      <vt:lpstr>KONTROLA LJUTNJE – tijek seanse</vt:lpstr>
      <vt:lpstr>KONTROLA LJUTNJE  - tijek seanse</vt:lpstr>
      <vt:lpstr>MEDIJATORI I MODERATORI ISHODA TRETMANA</vt:lpstr>
      <vt:lpstr>ZAKLJUČAK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Bihevriolarlo kognitivni tretman Hiperaktivnosti</dc:title>
  <dc:creator>Iva</dc:creator>
  <cp:lastModifiedBy>HUBIKOT</cp:lastModifiedBy>
  <cp:revision>44</cp:revision>
  <cp:lastPrinted>2017-06-02T12:12:26Z</cp:lastPrinted>
  <dcterms:created xsi:type="dcterms:W3CDTF">2017-05-28T06:53:51Z</dcterms:created>
  <dcterms:modified xsi:type="dcterms:W3CDTF">2017-06-02T12:12:29Z</dcterms:modified>
</cp:coreProperties>
</file>