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4"/>
  </p:notesMasterIdLst>
  <p:handoutMasterIdLst>
    <p:handoutMasterId r:id="rId45"/>
  </p:handoutMasterIdLst>
  <p:sldIdLst>
    <p:sldId id="257" r:id="rId5"/>
    <p:sldId id="303" r:id="rId6"/>
    <p:sldId id="304" r:id="rId7"/>
    <p:sldId id="302" r:id="rId8"/>
    <p:sldId id="279" r:id="rId9"/>
    <p:sldId id="280" r:id="rId10"/>
    <p:sldId id="314" r:id="rId11"/>
    <p:sldId id="258" r:id="rId12"/>
    <p:sldId id="267" r:id="rId13"/>
    <p:sldId id="269" r:id="rId14"/>
    <p:sldId id="276" r:id="rId15"/>
    <p:sldId id="306" r:id="rId16"/>
    <p:sldId id="262" r:id="rId17"/>
    <p:sldId id="307" r:id="rId18"/>
    <p:sldId id="308" r:id="rId19"/>
    <p:sldId id="281" r:id="rId20"/>
    <p:sldId id="282" r:id="rId21"/>
    <p:sldId id="310" r:id="rId22"/>
    <p:sldId id="309" r:id="rId23"/>
    <p:sldId id="285" r:id="rId24"/>
    <p:sldId id="311" r:id="rId25"/>
    <p:sldId id="312" r:id="rId26"/>
    <p:sldId id="286" r:id="rId27"/>
    <p:sldId id="287" r:id="rId28"/>
    <p:sldId id="288" r:id="rId29"/>
    <p:sldId id="313" r:id="rId30"/>
    <p:sldId id="289" r:id="rId31"/>
    <p:sldId id="290" r:id="rId32"/>
    <p:sldId id="292" r:id="rId33"/>
    <p:sldId id="293" r:id="rId34"/>
    <p:sldId id="294" r:id="rId35"/>
    <p:sldId id="295" r:id="rId36"/>
    <p:sldId id="296" r:id="rId37"/>
    <p:sldId id="297" r:id="rId38"/>
    <p:sldId id="298" r:id="rId39"/>
    <p:sldId id="299" r:id="rId40"/>
    <p:sldId id="300" r:id="rId41"/>
    <p:sldId id="301" r:id="rId42"/>
    <p:sldId id="291" r:id="rId4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94670" autoAdjust="0"/>
  </p:normalViewPr>
  <p:slideViewPr>
    <p:cSldViewPr>
      <p:cViewPr varScale="1">
        <p:scale>
          <a:sx n="73" d="100"/>
          <a:sy n="73" d="100"/>
        </p:scale>
        <p:origin x="-378" y="-102"/>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9" d="100"/>
          <a:sy n="79" d="100"/>
        </p:scale>
        <p:origin x="1308"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dirty="0"/>
          </a:p>
        </p:txBody>
      </p:sp>
      <p:sp>
        <p:nvSpPr>
          <p:cNvPr id="3" name="Rezervirano mjesto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hr-HR" smtClean="0"/>
              <a:pPr/>
              <a:t>15.2.2017.</a:t>
            </a:fld>
            <a:endParaRPr lang="hr-HR" dirty="0"/>
          </a:p>
        </p:txBody>
      </p:sp>
      <p:sp>
        <p:nvSpPr>
          <p:cNvPr id="4" name="Rezervirano mjesto podnožj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dirty="0"/>
          </a:p>
        </p:txBody>
      </p:sp>
      <p:sp>
        <p:nvSpPr>
          <p:cNvPr id="5" name="Rezervirano mjesto broja slajd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lang="hr-HR" smtClean="0"/>
              <a:pPr/>
              <a:t>‹#›</a:t>
            </a:fld>
            <a:endParaRPr lang="hr-HR" dirty="0"/>
          </a:p>
        </p:txBody>
      </p:sp>
    </p:spTree>
    <p:extLst>
      <p:ext uri="{BB962C8B-B14F-4D97-AF65-F5344CB8AC3E}">
        <p14:creationId xmlns:p14="http://schemas.microsoft.com/office/powerpoint/2010/main" xmlns=""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noProof="0" dirty="0"/>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hr-HR" noProof="0" smtClean="0"/>
              <a:pPr/>
              <a:t>15.2.2017.</a:t>
            </a:fld>
            <a:endParaRPr lang="hr-HR" noProof="0" dirty="0"/>
          </a:p>
        </p:txBody>
      </p:sp>
      <p:sp>
        <p:nvSpPr>
          <p:cNvPr id="4" name="Rezervirano mjesto slike slajd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hr-HR" noProof="0" dirty="0"/>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noProof="0" dirty="0" smtClean="0"/>
              <a:t>Uredite stilove teksta matrice</a:t>
            </a:r>
          </a:p>
          <a:p>
            <a:pPr lvl="1"/>
            <a:r>
              <a:rPr lang="hr-HR" noProof="0" dirty="0" smtClean="0"/>
              <a:t>Druga razina</a:t>
            </a:r>
          </a:p>
          <a:p>
            <a:pPr lvl="2"/>
            <a:r>
              <a:rPr lang="hr-HR" noProof="0" dirty="0" smtClean="0"/>
              <a:t>Treća razina</a:t>
            </a:r>
          </a:p>
          <a:p>
            <a:pPr lvl="3"/>
            <a:r>
              <a:rPr lang="hr-HR" noProof="0" dirty="0" smtClean="0"/>
              <a:t>Četvrta razina</a:t>
            </a:r>
          </a:p>
          <a:p>
            <a:pPr lvl="4"/>
            <a:r>
              <a:rPr lang="hr-HR" noProof="0" dirty="0" smtClean="0"/>
              <a:t>Peta razina</a:t>
            </a:r>
            <a:endParaRPr lang="hr-HR" noProof="0" dirty="0"/>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noProof="0" dirty="0"/>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lang="hr-HR" noProof="0" smtClean="0"/>
              <a:pPr/>
              <a:t>‹#›</a:t>
            </a:fld>
            <a:endParaRPr lang="hr-HR" noProof="0" dirty="0"/>
          </a:p>
        </p:txBody>
      </p:sp>
    </p:spTree>
    <p:extLst>
      <p:ext uri="{BB962C8B-B14F-4D97-AF65-F5344CB8AC3E}">
        <p14:creationId xmlns:p14="http://schemas.microsoft.com/office/powerpoint/2010/main" xmlns=""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2E61351F-DBB1-4664-ADA9-83BC7CB8848D}" type="slidenum">
              <a:rPr lang="hr-HR" noProof="0" smtClean="0"/>
              <a:pPr/>
              <a:t>2</a:t>
            </a:fld>
            <a:endParaRPr lang="hr-HR" noProof="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10"/>
          </p:nvPr>
        </p:nvSpPr>
        <p:spPr/>
        <p:txBody>
          <a:bodyPr/>
          <a:lstStyle/>
          <a:p>
            <a:pPr algn="r" defTabSz="914400">
              <a:buNone/>
            </a:pPr>
            <a:fld id="{2E61351F-DBB1-4664-ADA9-83BC7CB8848D}" type="slidenum">
              <a:rPr lang="en-US" sz="1200" b="0" i="0">
                <a:solidFill>
                  <a:schemeClr val="tx1"/>
                </a:solidFill>
                <a:latin typeface="Euphemia"/>
                <a:ea typeface="+mn-ea"/>
                <a:cs typeface="+mn-cs"/>
              </a:rPr>
              <a:pPr algn="r" defTabSz="914400">
                <a:buNone/>
              </a:pPr>
              <a:t>9</a:t>
            </a:fld>
            <a:endParaRPr lang="en-US"/>
          </a:p>
        </p:txBody>
      </p:sp>
    </p:spTree>
    <p:extLst>
      <p:ext uri="{BB962C8B-B14F-4D97-AF65-F5344CB8AC3E}">
        <p14:creationId xmlns:p14="http://schemas.microsoft.com/office/powerpoint/2010/main" xmlns="" val="225588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10"/>
          </p:nvPr>
        </p:nvSpPr>
        <p:spPr/>
        <p:txBody>
          <a:bodyPr/>
          <a:lstStyle/>
          <a:p>
            <a:pPr algn="r" defTabSz="914400">
              <a:buNone/>
            </a:pPr>
            <a:fld id="{A0D00EA6-0821-4AC5-933C-321AA6545349}" type="slidenum">
              <a:rPr lang="en-US" sz="1200" b="0" i="0">
                <a:solidFill>
                  <a:schemeClr val="tx1"/>
                </a:solidFill>
                <a:latin typeface="Euphemia"/>
                <a:ea typeface="+mn-ea"/>
                <a:cs typeface="+mn-cs"/>
              </a:rPr>
              <a:pPr algn="r" defTabSz="914400">
                <a:buNone/>
              </a:pPr>
              <a:t>13</a:t>
            </a:fld>
            <a:endParaRPr lang="en-US" dirty="0"/>
          </a:p>
        </p:txBody>
      </p:sp>
    </p:spTree>
    <p:extLst>
      <p:ext uri="{BB962C8B-B14F-4D97-AF65-F5344CB8AC3E}">
        <p14:creationId xmlns:p14="http://schemas.microsoft.com/office/powerpoint/2010/main" xmlns="" val="401077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293814" y="990600"/>
            <a:ext cx="8458200" cy="3200400"/>
          </a:xfrm>
        </p:spPr>
        <p:txBody>
          <a:bodyPr>
            <a:normAutofit/>
          </a:bodyPr>
          <a:lstStyle>
            <a:lvl1pPr>
              <a:defRPr sz="6000"/>
            </a:lvl1pPr>
          </a:lstStyle>
          <a:p>
            <a:r>
              <a:rPr lang="en-US" noProof="0" smtClean="0"/>
              <a:t>Click to edit Master title style</a:t>
            </a:r>
            <a:endParaRPr lang="hr-HR" noProof="0" dirty="0"/>
          </a:p>
        </p:txBody>
      </p:sp>
      <p:sp>
        <p:nvSpPr>
          <p:cNvPr id="3" name="Podnaslov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hr-HR" noProof="0" dirty="0"/>
          </a:p>
        </p:txBody>
      </p:sp>
      <p:sp>
        <p:nvSpPr>
          <p:cNvPr id="4" name="Rezervirano mjesto datuma 3"/>
          <p:cNvSpPr>
            <a:spLocks noGrp="1"/>
          </p:cNvSpPr>
          <p:nvPr>
            <p:ph type="dt" sz="half" idx="10"/>
          </p:nvPr>
        </p:nvSpPr>
        <p:spPr/>
        <p:txBody>
          <a:bodyPr/>
          <a:lstStyle/>
          <a:p>
            <a:fld id="{3CD9712D-992A-4AB1-A5C2-575F75921AA2}" type="datetimeFigureOut">
              <a:rPr lang="hr-HR" noProof="0" smtClean="0"/>
              <a:pPr/>
              <a:t>15.2.2017.</a:t>
            </a:fld>
            <a:endParaRPr lang="hr-HR" noProof="0" dirty="0"/>
          </a:p>
        </p:txBody>
      </p:sp>
      <p:sp>
        <p:nvSpPr>
          <p:cNvPr id="5" name="Rezervirano mjesto podnožja 4"/>
          <p:cNvSpPr>
            <a:spLocks noGrp="1"/>
          </p:cNvSpPr>
          <p:nvPr>
            <p:ph type="ftr" sz="quarter" idx="11"/>
          </p:nvPr>
        </p:nvSpPr>
        <p:spPr/>
        <p:txBody>
          <a:bodyPr/>
          <a:lstStyle/>
          <a:p>
            <a:endParaRPr lang="hr-HR" noProof="0" dirty="0"/>
          </a:p>
        </p:txBody>
      </p:sp>
      <p:sp>
        <p:nvSpPr>
          <p:cNvPr id="6" name="Rezervirano mjesto broja slajda 5"/>
          <p:cNvSpPr>
            <a:spLocks noGrp="1"/>
          </p:cNvSpPr>
          <p:nvPr>
            <p:ph type="sldNum" sz="quarter" idx="12"/>
          </p:nvPr>
        </p:nvSpPr>
        <p:spPr/>
        <p:txBody>
          <a:bodyPr/>
          <a:lstStyle/>
          <a:p>
            <a:fld id="{81FEFA0A-2F20-4B60-98C6-5FFDA469AA1C}" type="slidenum">
              <a:rPr lang="hr-HR" noProof="0" smtClean="0"/>
              <a:pPr/>
              <a:t>‹#›</a:t>
            </a:fld>
            <a:endParaRPr lang="hr-HR" noProof="0" dirty="0"/>
          </a:p>
        </p:txBody>
      </p:sp>
    </p:spTree>
    <p:extLst>
      <p:ext uri="{BB962C8B-B14F-4D97-AF65-F5344CB8AC3E}">
        <p14:creationId xmlns:p14="http://schemas.microsoft.com/office/powerpoint/2010/main" xmlns="" val="2413538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noProof="0" smtClean="0"/>
              <a:t>Click to edit Master title style</a:t>
            </a:r>
            <a:endParaRPr lang="hr-HR" noProof="0" dirty="0"/>
          </a:p>
        </p:txBody>
      </p:sp>
      <p:sp>
        <p:nvSpPr>
          <p:cNvPr id="3" name="Rezervirano mjesto okomitog teksta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dirty="0"/>
          </a:p>
        </p:txBody>
      </p:sp>
      <p:sp>
        <p:nvSpPr>
          <p:cNvPr id="4" name="Rezervirano mjesto datuma 3"/>
          <p:cNvSpPr>
            <a:spLocks noGrp="1"/>
          </p:cNvSpPr>
          <p:nvPr>
            <p:ph type="dt" sz="half" idx="10"/>
          </p:nvPr>
        </p:nvSpPr>
        <p:spPr/>
        <p:txBody>
          <a:bodyPr/>
          <a:lstStyle/>
          <a:p>
            <a:fld id="{3CD9712D-992A-4AB1-A5C2-575F75921AA2}" type="datetimeFigureOut">
              <a:rPr lang="hr-HR" noProof="0" smtClean="0"/>
              <a:pPr/>
              <a:t>15.2.2017.</a:t>
            </a:fld>
            <a:endParaRPr lang="hr-HR" noProof="0" dirty="0"/>
          </a:p>
        </p:txBody>
      </p:sp>
      <p:sp>
        <p:nvSpPr>
          <p:cNvPr id="5" name="Rezervirano mjesto podnožja 4"/>
          <p:cNvSpPr>
            <a:spLocks noGrp="1"/>
          </p:cNvSpPr>
          <p:nvPr>
            <p:ph type="ftr" sz="quarter" idx="11"/>
          </p:nvPr>
        </p:nvSpPr>
        <p:spPr/>
        <p:txBody>
          <a:bodyPr/>
          <a:lstStyle/>
          <a:p>
            <a:endParaRPr lang="hr-HR" noProof="0" dirty="0"/>
          </a:p>
        </p:txBody>
      </p:sp>
      <p:sp>
        <p:nvSpPr>
          <p:cNvPr id="6" name="Rezervirano mjesto broja slajda 5"/>
          <p:cNvSpPr>
            <a:spLocks noGrp="1"/>
          </p:cNvSpPr>
          <p:nvPr>
            <p:ph type="sldNum" sz="quarter" idx="12"/>
          </p:nvPr>
        </p:nvSpPr>
        <p:spPr/>
        <p:txBody>
          <a:bodyPr/>
          <a:lstStyle/>
          <a:p>
            <a:fld id="{81FEFA0A-2F20-4B60-98C6-5FFDA469AA1C}" type="slidenum">
              <a:rPr lang="hr-HR" noProof="0" smtClean="0"/>
              <a:pPr/>
              <a:t>‹#›</a:t>
            </a:fld>
            <a:endParaRPr lang="hr-HR" noProof="0" dirty="0"/>
          </a:p>
        </p:txBody>
      </p:sp>
    </p:spTree>
    <p:extLst>
      <p:ext uri="{BB962C8B-B14F-4D97-AF65-F5344CB8AC3E}">
        <p14:creationId xmlns:p14="http://schemas.microsoft.com/office/powerpoint/2010/main" xmlns="" val="2857575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9752014" y="381000"/>
            <a:ext cx="1904998" cy="5791200"/>
          </a:xfrm>
        </p:spPr>
        <p:txBody>
          <a:bodyPr vert="eaVert"/>
          <a:lstStyle/>
          <a:p>
            <a:r>
              <a:rPr lang="en-US" noProof="0" smtClean="0"/>
              <a:t>Click to edit Master title style</a:t>
            </a:r>
            <a:endParaRPr lang="hr-HR" noProof="0" dirty="0"/>
          </a:p>
        </p:txBody>
      </p:sp>
      <p:sp>
        <p:nvSpPr>
          <p:cNvPr id="3" name="Rezervirano mjesto okomitog teksta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dirty="0"/>
          </a:p>
        </p:txBody>
      </p:sp>
      <p:sp>
        <p:nvSpPr>
          <p:cNvPr id="4" name="Rezervirano mjesto datuma 3"/>
          <p:cNvSpPr>
            <a:spLocks noGrp="1"/>
          </p:cNvSpPr>
          <p:nvPr>
            <p:ph type="dt" sz="half" idx="10"/>
          </p:nvPr>
        </p:nvSpPr>
        <p:spPr/>
        <p:txBody>
          <a:bodyPr/>
          <a:lstStyle/>
          <a:p>
            <a:fld id="{3CD9712D-992A-4AB1-A5C2-575F75921AA2}" type="datetimeFigureOut">
              <a:rPr lang="hr-HR" noProof="0" smtClean="0"/>
              <a:pPr/>
              <a:t>15.2.2017.</a:t>
            </a:fld>
            <a:endParaRPr lang="hr-HR" noProof="0" dirty="0"/>
          </a:p>
        </p:txBody>
      </p:sp>
      <p:sp>
        <p:nvSpPr>
          <p:cNvPr id="5" name="Rezervirano mjesto podnožja 4"/>
          <p:cNvSpPr>
            <a:spLocks noGrp="1"/>
          </p:cNvSpPr>
          <p:nvPr>
            <p:ph type="ftr" sz="quarter" idx="11"/>
          </p:nvPr>
        </p:nvSpPr>
        <p:spPr/>
        <p:txBody>
          <a:bodyPr/>
          <a:lstStyle/>
          <a:p>
            <a:endParaRPr lang="hr-HR" noProof="0" dirty="0"/>
          </a:p>
        </p:txBody>
      </p:sp>
      <p:sp>
        <p:nvSpPr>
          <p:cNvPr id="6" name="Rezervirano mjesto broja slajda 5"/>
          <p:cNvSpPr>
            <a:spLocks noGrp="1"/>
          </p:cNvSpPr>
          <p:nvPr>
            <p:ph type="sldNum" sz="quarter" idx="12"/>
          </p:nvPr>
        </p:nvSpPr>
        <p:spPr/>
        <p:txBody>
          <a:bodyPr/>
          <a:lstStyle/>
          <a:p>
            <a:fld id="{81FEFA0A-2F20-4B60-98C6-5FFDA469AA1C}" type="slidenum">
              <a:rPr lang="hr-HR" noProof="0" smtClean="0"/>
              <a:pPr/>
              <a:t>‹#›</a:t>
            </a:fld>
            <a:endParaRPr lang="hr-HR" noProof="0" dirty="0"/>
          </a:p>
        </p:txBody>
      </p:sp>
    </p:spTree>
    <p:extLst>
      <p:ext uri="{BB962C8B-B14F-4D97-AF65-F5344CB8AC3E}">
        <p14:creationId xmlns:p14="http://schemas.microsoft.com/office/powerpoint/2010/main" xmlns="" val="21322648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noProof="0" smtClean="0"/>
              <a:t>Click to edit Master title style</a:t>
            </a:r>
            <a:endParaRPr lang="hr-HR" noProof="0" dirty="0"/>
          </a:p>
        </p:txBody>
      </p:sp>
      <p:sp>
        <p:nvSpPr>
          <p:cNvPr id="3" name="Rezervirano mjesto sadržaja 2"/>
          <p:cNvSpPr>
            <a:spLocks noGrp="1"/>
          </p:cNvSpPr>
          <p:nvPr>
            <p:ph idx="1"/>
          </p:nvPr>
        </p:nvSpPr>
        <p:spPr/>
        <p:txBody>
          <a:bodyPr/>
          <a:lstStyle>
            <a:lvl5pPr>
              <a:defRPr/>
            </a:lvl5pPr>
            <a:lvl6pPr>
              <a:defRPr/>
            </a:lvl6pPr>
            <a:lvl7pPr>
              <a:defRPr/>
            </a:lvl7pPr>
            <a:lvl8pPr>
              <a:defRPr/>
            </a:lvl8pPr>
            <a:lvl9pPr>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dirty="0"/>
          </a:p>
        </p:txBody>
      </p:sp>
      <p:sp>
        <p:nvSpPr>
          <p:cNvPr id="4" name="Rezervirano mjesto datuma 3"/>
          <p:cNvSpPr>
            <a:spLocks noGrp="1"/>
          </p:cNvSpPr>
          <p:nvPr>
            <p:ph type="dt" sz="half" idx="10"/>
          </p:nvPr>
        </p:nvSpPr>
        <p:spPr/>
        <p:txBody>
          <a:bodyPr/>
          <a:lstStyle/>
          <a:p>
            <a:fld id="{3CD9712D-992A-4AB1-A5C2-575F75921AA2}" type="datetimeFigureOut">
              <a:rPr lang="hr-HR" noProof="0" smtClean="0"/>
              <a:pPr/>
              <a:t>15.2.2017.</a:t>
            </a:fld>
            <a:endParaRPr lang="hr-HR" noProof="0" dirty="0"/>
          </a:p>
        </p:txBody>
      </p:sp>
      <p:sp>
        <p:nvSpPr>
          <p:cNvPr id="5" name="Rezervirano mjesto podnožja 4"/>
          <p:cNvSpPr>
            <a:spLocks noGrp="1"/>
          </p:cNvSpPr>
          <p:nvPr>
            <p:ph type="ftr" sz="quarter" idx="11"/>
          </p:nvPr>
        </p:nvSpPr>
        <p:spPr/>
        <p:txBody>
          <a:bodyPr/>
          <a:lstStyle/>
          <a:p>
            <a:endParaRPr lang="hr-HR" noProof="0" dirty="0"/>
          </a:p>
        </p:txBody>
      </p:sp>
      <p:sp>
        <p:nvSpPr>
          <p:cNvPr id="6" name="Rezervirano mjesto broja slajda 5"/>
          <p:cNvSpPr>
            <a:spLocks noGrp="1"/>
          </p:cNvSpPr>
          <p:nvPr>
            <p:ph type="sldNum" sz="quarter" idx="12"/>
          </p:nvPr>
        </p:nvSpPr>
        <p:spPr/>
        <p:txBody>
          <a:bodyPr/>
          <a:lstStyle/>
          <a:p>
            <a:fld id="{81FEFA0A-2F20-4B60-98C6-5FFDA469AA1C}" type="slidenum">
              <a:rPr lang="hr-HR" noProof="0" smtClean="0"/>
              <a:pPr/>
              <a:t>‹#›</a:t>
            </a:fld>
            <a:endParaRPr lang="hr-HR" noProof="0" dirty="0"/>
          </a:p>
        </p:txBody>
      </p:sp>
    </p:spTree>
    <p:extLst>
      <p:ext uri="{BB962C8B-B14F-4D97-AF65-F5344CB8AC3E}">
        <p14:creationId xmlns:p14="http://schemas.microsoft.com/office/powerpoint/2010/main" xmlns="" val="1594768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noProof="0" smtClean="0"/>
              <a:t>Click to edit Master title style</a:t>
            </a:r>
            <a:endParaRPr lang="hr-HR" noProof="0" dirty="0"/>
          </a:p>
        </p:txBody>
      </p:sp>
      <p:sp>
        <p:nvSpPr>
          <p:cNvPr id="3" name="Rezervirano mjesto teksta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Rezervirano mjesto datuma 3"/>
          <p:cNvSpPr>
            <a:spLocks noGrp="1"/>
          </p:cNvSpPr>
          <p:nvPr>
            <p:ph type="dt" sz="half" idx="10"/>
          </p:nvPr>
        </p:nvSpPr>
        <p:spPr/>
        <p:txBody>
          <a:bodyPr/>
          <a:lstStyle/>
          <a:p>
            <a:fld id="{3CD9712D-992A-4AB1-A5C2-575F75921AA2}" type="datetimeFigureOut">
              <a:rPr lang="hr-HR" noProof="0" smtClean="0"/>
              <a:pPr/>
              <a:t>15.2.2017.</a:t>
            </a:fld>
            <a:endParaRPr lang="hr-HR" noProof="0" dirty="0"/>
          </a:p>
        </p:txBody>
      </p:sp>
      <p:sp>
        <p:nvSpPr>
          <p:cNvPr id="5" name="Rezervirano mjesto podnožja 4"/>
          <p:cNvSpPr>
            <a:spLocks noGrp="1"/>
          </p:cNvSpPr>
          <p:nvPr>
            <p:ph type="ftr" sz="quarter" idx="11"/>
          </p:nvPr>
        </p:nvSpPr>
        <p:spPr/>
        <p:txBody>
          <a:bodyPr/>
          <a:lstStyle/>
          <a:p>
            <a:endParaRPr lang="hr-HR" noProof="0" dirty="0"/>
          </a:p>
        </p:txBody>
      </p:sp>
      <p:sp>
        <p:nvSpPr>
          <p:cNvPr id="6" name="Rezervirano mjesto broja slajda 5"/>
          <p:cNvSpPr>
            <a:spLocks noGrp="1"/>
          </p:cNvSpPr>
          <p:nvPr>
            <p:ph type="sldNum" sz="quarter" idx="12"/>
          </p:nvPr>
        </p:nvSpPr>
        <p:spPr/>
        <p:txBody>
          <a:bodyPr/>
          <a:lstStyle/>
          <a:p>
            <a:fld id="{81FEFA0A-2F20-4B60-98C6-5FFDA469AA1C}" type="slidenum">
              <a:rPr lang="hr-HR" noProof="0" smtClean="0"/>
              <a:pPr/>
              <a:t>‹#›</a:t>
            </a:fld>
            <a:endParaRPr lang="hr-HR" noProof="0" dirty="0"/>
          </a:p>
        </p:txBody>
      </p:sp>
    </p:spTree>
    <p:extLst>
      <p:ext uri="{BB962C8B-B14F-4D97-AF65-F5344CB8AC3E}">
        <p14:creationId xmlns:p14="http://schemas.microsoft.com/office/powerpoint/2010/main" xmlns="" val="3378620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noProof="0" smtClean="0"/>
              <a:t>Click to edit Master title style</a:t>
            </a:r>
            <a:endParaRPr lang="hr-HR" noProof="0" dirty="0"/>
          </a:p>
        </p:txBody>
      </p:sp>
      <p:sp>
        <p:nvSpPr>
          <p:cNvPr id="3" name="Rezervirano mjesto sadržaja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dirty="0"/>
          </a:p>
        </p:txBody>
      </p:sp>
      <p:sp>
        <p:nvSpPr>
          <p:cNvPr id="4" name="Rezervirano mjesto sadržaja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dirty="0"/>
          </a:p>
        </p:txBody>
      </p:sp>
      <p:sp>
        <p:nvSpPr>
          <p:cNvPr id="5" name="Rezervirano mjesto datuma 4"/>
          <p:cNvSpPr>
            <a:spLocks noGrp="1"/>
          </p:cNvSpPr>
          <p:nvPr>
            <p:ph type="dt" sz="half" idx="10"/>
          </p:nvPr>
        </p:nvSpPr>
        <p:spPr/>
        <p:txBody>
          <a:bodyPr/>
          <a:lstStyle/>
          <a:p>
            <a:fld id="{3CD9712D-992A-4AB1-A5C2-575F75921AA2}" type="datetimeFigureOut">
              <a:rPr lang="hr-HR" noProof="0" smtClean="0"/>
              <a:pPr/>
              <a:t>15.2.2017.</a:t>
            </a:fld>
            <a:endParaRPr lang="hr-HR" noProof="0" dirty="0"/>
          </a:p>
        </p:txBody>
      </p:sp>
      <p:sp>
        <p:nvSpPr>
          <p:cNvPr id="6" name="Rezervirano mjesto podnožja 5"/>
          <p:cNvSpPr>
            <a:spLocks noGrp="1"/>
          </p:cNvSpPr>
          <p:nvPr>
            <p:ph type="ftr" sz="quarter" idx="11"/>
          </p:nvPr>
        </p:nvSpPr>
        <p:spPr/>
        <p:txBody>
          <a:bodyPr/>
          <a:lstStyle/>
          <a:p>
            <a:endParaRPr lang="hr-HR" noProof="0" dirty="0"/>
          </a:p>
        </p:txBody>
      </p:sp>
      <p:sp>
        <p:nvSpPr>
          <p:cNvPr id="7" name="Rezervirano mjesto broja slajda 6"/>
          <p:cNvSpPr>
            <a:spLocks noGrp="1"/>
          </p:cNvSpPr>
          <p:nvPr>
            <p:ph type="sldNum" sz="quarter" idx="12"/>
          </p:nvPr>
        </p:nvSpPr>
        <p:spPr/>
        <p:txBody>
          <a:bodyPr/>
          <a:lstStyle/>
          <a:p>
            <a:fld id="{81FEFA0A-2F20-4B60-98C6-5FFDA469AA1C}" type="slidenum">
              <a:rPr lang="hr-HR" noProof="0" smtClean="0"/>
              <a:pPr/>
              <a:t>‹#›</a:t>
            </a:fld>
            <a:endParaRPr lang="hr-HR" noProof="0" dirty="0"/>
          </a:p>
        </p:txBody>
      </p:sp>
    </p:spTree>
    <p:extLst>
      <p:ext uri="{BB962C8B-B14F-4D97-AF65-F5344CB8AC3E}">
        <p14:creationId xmlns:p14="http://schemas.microsoft.com/office/powerpoint/2010/main" xmlns="" val="3107462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1293813" y="381000"/>
            <a:ext cx="9601200" cy="1143000"/>
          </a:xfrm>
        </p:spPr>
        <p:txBody>
          <a:bodyPr/>
          <a:lstStyle>
            <a:lvl1pPr>
              <a:defRPr/>
            </a:lvl1pPr>
          </a:lstStyle>
          <a:p>
            <a:r>
              <a:rPr lang="en-US" noProof="0" smtClean="0"/>
              <a:t>Click to edit Master title style</a:t>
            </a:r>
            <a:endParaRPr lang="hr-HR" noProof="0" dirty="0"/>
          </a:p>
        </p:txBody>
      </p:sp>
      <p:sp>
        <p:nvSpPr>
          <p:cNvPr id="3" name="Rezervirano mjesto teksta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Rezervirano mjesto sadržaja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dirty="0"/>
          </a:p>
        </p:txBody>
      </p:sp>
      <p:sp>
        <p:nvSpPr>
          <p:cNvPr id="5" name="Rezervirano mjesto teksta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Rezervirano mjesto sadržaja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dirty="0"/>
          </a:p>
        </p:txBody>
      </p:sp>
      <p:sp>
        <p:nvSpPr>
          <p:cNvPr id="7" name="Rezervirano mjesto datuma 6"/>
          <p:cNvSpPr>
            <a:spLocks noGrp="1"/>
          </p:cNvSpPr>
          <p:nvPr>
            <p:ph type="dt" sz="half" idx="10"/>
          </p:nvPr>
        </p:nvSpPr>
        <p:spPr/>
        <p:txBody>
          <a:bodyPr/>
          <a:lstStyle/>
          <a:p>
            <a:fld id="{3CD9712D-992A-4AB1-A5C2-575F75921AA2}" type="datetimeFigureOut">
              <a:rPr lang="hr-HR" noProof="0" smtClean="0"/>
              <a:pPr/>
              <a:t>15.2.2017.</a:t>
            </a:fld>
            <a:endParaRPr lang="hr-HR" noProof="0" dirty="0"/>
          </a:p>
        </p:txBody>
      </p:sp>
      <p:sp>
        <p:nvSpPr>
          <p:cNvPr id="8" name="Rezervirano mjesto podnožja 7"/>
          <p:cNvSpPr>
            <a:spLocks noGrp="1"/>
          </p:cNvSpPr>
          <p:nvPr>
            <p:ph type="ftr" sz="quarter" idx="11"/>
          </p:nvPr>
        </p:nvSpPr>
        <p:spPr/>
        <p:txBody>
          <a:bodyPr/>
          <a:lstStyle/>
          <a:p>
            <a:endParaRPr lang="hr-HR" noProof="0" dirty="0"/>
          </a:p>
        </p:txBody>
      </p:sp>
      <p:sp>
        <p:nvSpPr>
          <p:cNvPr id="9" name="Rezervirano mjesto broja slajda 8"/>
          <p:cNvSpPr>
            <a:spLocks noGrp="1"/>
          </p:cNvSpPr>
          <p:nvPr>
            <p:ph type="sldNum" sz="quarter" idx="12"/>
          </p:nvPr>
        </p:nvSpPr>
        <p:spPr/>
        <p:txBody>
          <a:bodyPr/>
          <a:lstStyle/>
          <a:p>
            <a:fld id="{81FEFA0A-2F20-4B60-98C6-5FFDA469AA1C}" type="slidenum">
              <a:rPr lang="hr-HR" noProof="0" smtClean="0"/>
              <a:pPr/>
              <a:t>‹#›</a:t>
            </a:fld>
            <a:endParaRPr lang="hr-HR" noProof="0" dirty="0"/>
          </a:p>
        </p:txBody>
      </p:sp>
    </p:spTree>
    <p:extLst>
      <p:ext uri="{BB962C8B-B14F-4D97-AF65-F5344CB8AC3E}">
        <p14:creationId xmlns:p14="http://schemas.microsoft.com/office/powerpoint/2010/main" xmlns="" val="1688552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noProof="0" smtClean="0"/>
              <a:t>Click to edit Master title style</a:t>
            </a:r>
            <a:endParaRPr lang="hr-HR" noProof="0" dirty="0"/>
          </a:p>
        </p:txBody>
      </p:sp>
      <p:sp>
        <p:nvSpPr>
          <p:cNvPr id="3" name="Rezervirano mjesto datuma 2"/>
          <p:cNvSpPr>
            <a:spLocks noGrp="1"/>
          </p:cNvSpPr>
          <p:nvPr>
            <p:ph type="dt" sz="half" idx="10"/>
          </p:nvPr>
        </p:nvSpPr>
        <p:spPr/>
        <p:txBody>
          <a:bodyPr/>
          <a:lstStyle/>
          <a:p>
            <a:fld id="{3CD9712D-992A-4AB1-A5C2-575F75921AA2}" type="datetimeFigureOut">
              <a:rPr lang="hr-HR" noProof="0" smtClean="0"/>
              <a:pPr/>
              <a:t>15.2.2017.</a:t>
            </a:fld>
            <a:endParaRPr lang="hr-HR" noProof="0" dirty="0"/>
          </a:p>
        </p:txBody>
      </p:sp>
      <p:sp>
        <p:nvSpPr>
          <p:cNvPr id="4" name="Rezervirano mjesto podnožja 3"/>
          <p:cNvSpPr>
            <a:spLocks noGrp="1"/>
          </p:cNvSpPr>
          <p:nvPr>
            <p:ph type="ftr" sz="quarter" idx="11"/>
          </p:nvPr>
        </p:nvSpPr>
        <p:spPr/>
        <p:txBody>
          <a:bodyPr/>
          <a:lstStyle/>
          <a:p>
            <a:endParaRPr lang="hr-HR" noProof="0" dirty="0"/>
          </a:p>
        </p:txBody>
      </p:sp>
      <p:sp>
        <p:nvSpPr>
          <p:cNvPr id="5" name="Rezervirano mjesto broja slajda 4"/>
          <p:cNvSpPr>
            <a:spLocks noGrp="1"/>
          </p:cNvSpPr>
          <p:nvPr>
            <p:ph type="sldNum" sz="quarter" idx="12"/>
          </p:nvPr>
        </p:nvSpPr>
        <p:spPr/>
        <p:txBody>
          <a:bodyPr/>
          <a:lstStyle/>
          <a:p>
            <a:fld id="{81FEFA0A-2F20-4B60-98C6-5FFDA469AA1C}" type="slidenum">
              <a:rPr lang="hr-HR" noProof="0" smtClean="0"/>
              <a:pPr/>
              <a:t>‹#›</a:t>
            </a:fld>
            <a:endParaRPr lang="hr-HR" noProof="0" dirty="0"/>
          </a:p>
        </p:txBody>
      </p:sp>
    </p:spTree>
    <p:extLst>
      <p:ext uri="{BB962C8B-B14F-4D97-AF65-F5344CB8AC3E}">
        <p14:creationId xmlns:p14="http://schemas.microsoft.com/office/powerpoint/2010/main" xmlns="" val="3261595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3CD9712D-992A-4AB1-A5C2-575F75921AA2}" type="datetimeFigureOut">
              <a:rPr lang="hr-HR" noProof="0" smtClean="0"/>
              <a:pPr/>
              <a:t>15.2.2017.</a:t>
            </a:fld>
            <a:endParaRPr lang="hr-HR" noProof="0" dirty="0"/>
          </a:p>
        </p:txBody>
      </p:sp>
      <p:sp>
        <p:nvSpPr>
          <p:cNvPr id="3" name="Rezervirano mjesto podnožja 2"/>
          <p:cNvSpPr>
            <a:spLocks noGrp="1"/>
          </p:cNvSpPr>
          <p:nvPr>
            <p:ph type="ftr" sz="quarter" idx="11"/>
          </p:nvPr>
        </p:nvSpPr>
        <p:spPr/>
        <p:txBody>
          <a:bodyPr/>
          <a:lstStyle/>
          <a:p>
            <a:endParaRPr lang="hr-HR" noProof="0" dirty="0"/>
          </a:p>
        </p:txBody>
      </p:sp>
      <p:sp>
        <p:nvSpPr>
          <p:cNvPr id="4" name="Rezervirano mjesto broja slajda 3"/>
          <p:cNvSpPr>
            <a:spLocks noGrp="1"/>
          </p:cNvSpPr>
          <p:nvPr>
            <p:ph type="sldNum" sz="quarter" idx="12"/>
          </p:nvPr>
        </p:nvSpPr>
        <p:spPr/>
        <p:txBody>
          <a:bodyPr/>
          <a:lstStyle/>
          <a:p>
            <a:fld id="{81FEFA0A-2F20-4B60-98C6-5FFDA469AA1C}" type="slidenum">
              <a:rPr lang="hr-HR" noProof="0" smtClean="0"/>
              <a:pPr/>
              <a:t>‹#›</a:t>
            </a:fld>
            <a:endParaRPr lang="hr-HR" noProof="0" dirty="0"/>
          </a:p>
        </p:txBody>
      </p:sp>
    </p:spTree>
    <p:extLst>
      <p:ext uri="{BB962C8B-B14F-4D97-AF65-F5344CB8AC3E}">
        <p14:creationId xmlns:p14="http://schemas.microsoft.com/office/powerpoint/2010/main" xmlns="" val="743399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7770811" y="1676400"/>
            <a:ext cx="3810000" cy="2438400"/>
          </a:xfrm>
        </p:spPr>
        <p:txBody>
          <a:bodyPr anchor="b">
            <a:normAutofit/>
          </a:bodyPr>
          <a:lstStyle>
            <a:lvl1pPr algn="l">
              <a:defRPr sz="3200" b="0"/>
            </a:lvl1pPr>
          </a:lstStyle>
          <a:p>
            <a:r>
              <a:rPr lang="en-US" noProof="0" smtClean="0"/>
              <a:t>Click to edit Master title style</a:t>
            </a:r>
            <a:endParaRPr lang="hr-HR" noProof="0" dirty="0"/>
          </a:p>
        </p:txBody>
      </p:sp>
      <p:sp>
        <p:nvSpPr>
          <p:cNvPr id="3" name="Rezervirano mjesto sadržaja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dirty="0"/>
          </a:p>
        </p:txBody>
      </p:sp>
      <p:sp>
        <p:nvSpPr>
          <p:cNvPr id="4" name="Rezervirano mjesto teksta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Rezervirano mjesto datuma 4"/>
          <p:cNvSpPr>
            <a:spLocks noGrp="1"/>
          </p:cNvSpPr>
          <p:nvPr>
            <p:ph type="dt" sz="half" idx="10"/>
          </p:nvPr>
        </p:nvSpPr>
        <p:spPr/>
        <p:txBody>
          <a:bodyPr/>
          <a:lstStyle/>
          <a:p>
            <a:fld id="{3CD9712D-992A-4AB1-A5C2-575F75921AA2}" type="datetimeFigureOut">
              <a:rPr lang="hr-HR" noProof="0" smtClean="0"/>
              <a:pPr/>
              <a:t>15.2.2017.</a:t>
            </a:fld>
            <a:endParaRPr lang="hr-HR" noProof="0" dirty="0"/>
          </a:p>
        </p:txBody>
      </p:sp>
      <p:sp>
        <p:nvSpPr>
          <p:cNvPr id="6" name="Rezervirano mjesto podnožja 5"/>
          <p:cNvSpPr>
            <a:spLocks noGrp="1"/>
          </p:cNvSpPr>
          <p:nvPr>
            <p:ph type="ftr" sz="quarter" idx="11"/>
          </p:nvPr>
        </p:nvSpPr>
        <p:spPr/>
        <p:txBody>
          <a:bodyPr/>
          <a:lstStyle/>
          <a:p>
            <a:endParaRPr lang="hr-HR" noProof="0" dirty="0"/>
          </a:p>
        </p:txBody>
      </p:sp>
      <p:sp>
        <p:nvSpPr>
          <p:cNvPr id="7" name="Rezervirano mjesto broja slajda 6"/>
          <p:cNvSpPr>
            <a:spLocks noGrp="1"/>
          </p:cNvSpPr>
          <p:nvPr>
            <p:ph type="sldNum" sz="quarter" idx="12"/>
          </p:nvPr>
        </p:nvSpPr>
        <p:spPr/>
        <p:txBody>
          <a:bodyPr/>
          <a:lstStyle/>
          <a:p>
            <a:fld id="{81FEFA0A-2F20-4B60-98C6-5FFDA469AA1C}" type="slidenum">
              <a:rPr lang="hr-HR" noProof="0" smtClean="0"/>
              <a:pPr/>
              <a:t>‹#›</a:t>
            </a:fld>
            <a:endParaRPr lang="hr-HR" noProof="0" dirty="0"/>
          </a:p>
        </p:txBody>
      </p:sp>
    </p:spTree>
    <p:extLst>
      <p:ext uri="{BB962C8B-B14F-4D97-AF65-F5344CB8AC3E}">
        <p14:creationId xmlns:p14="http://schemas.microsoft.com/office/powerpoint/2010/main" xmlns="" val="8288585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7770812" y="1676400"/>
            <a:ext cx="3810000" cy="2438400"/>
          </a:xfrm>
        </p:spPr>
        <p:txBody>
          <a:bodyPr anchor="b">
            <a:noAutofit/>
          </a:bodyPr>
          <a:lstStyle>
            <a:lvl1pPr algn="l">
              <a:defRPr sz="3200" b="0"/>
            </a:lvl1pPr>
          </a:lstStyle>
          <a:p>
            <a:r>
              <a:rPr lang="en-US" noProof="0" smtClean="0"/>
              <a:t>Click to edit Master title style</a:t>
            </a:r>
            <a:endParaRPr lang="hr-HR" noProof="0" dirty="0"/>
          </a:p>
        </p:txBody>
      </p:sp>
      <p:sp>
        <p:nvSpPr>
          <p:cNvPr id="3" name="Rezervirano mjesto slike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hr-HR" noProof="0" dirty="0"/>
          </a:p>
        </p:txBody>
      </p:sp>
      <p:sp>
        <p:nvSpPr>
          <p:cNvPr id="4" name="Rezervirano mjesto teksta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3839490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Pravokutnik 6"/>
          <p:cNvSpPr/>
          <p:nvPr/>
        </p:nvSpPr>
        <p:spPr>
          <a:xfrm>
            <a:off x="848490"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noProof="0" dirty="0"/>
          </a:p>
        </p:txBody>
      </p:sp>
      <p:sp>
        <p:nvSpPr>
          <p:cNvPr id="2" name="Rezervirano mjesto naslova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hr-HR" noProof="0" smtClean="0"/>
              <a:t>Uredite stil naslova matrice</a:t>
            </a:r>
            <a:endParaRPr lang="hr-HR" noProof="0" dirty="0"/>
          </a:p>
        </p:txBody>
      </p:sp>
      <p:sp>
        <p:nvSpPr>
          <p:cNvPr id="3" name="Rezervirano mjesto teksta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hr-HR" noProof="0" dirty="0" smtClean="0"/>
              <a:t>Uredite stilove teksta matrice</a:t>
            </a:r>
          </a:p>
          <a:p>
            <a:pPr lvl="1"/>
            <a:r>
              <a:rPr lang="hr-HR" noProof="0" dirty="0" smtClean="0"/>
              <a:t>Druga razina</a:t>
            </a:r>
          </a:p>
          <a:p>
            <a:pPr lvl="2"/>
            <a:r>
              <a:rPr lang="hr-HR" noProof="0" dirty="0" smtClean="0"/>
              <a:t>Treća razina</a:t>
            </a:r>
          </a:p>
          <a:p>
            <a:pPr lvl="3"/>
            <a:r>
              <a:rPr lang="hr-HR" noProof="0" dirty="0" smtClean="0"/>
              <a:t>Četvrta razina</a:t>
            </a:r>
          </a:p>
          <a:p>
            <a:pPr lvl="4"/>
            <a:r>
              <a:rPr lang="hr-HR" noProof="0" dirty="0" smtClean="0"/>
              <a:t>Peta razina</a:t>
            </a:r>
            <a:endParaRPr lang="hr-HR" noProof="0" dirty="0"/>
          </a:p>
        </p:txBody>
      </p:sp>
      <p:sp>
        <p:nvSpPr>
          <p:cNvPr id="4" name="Rezervirano mjesto datuma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hr-HR" noProof="0" smtClean="0"/>
              <a:pPr/>
              <a:t>15.2.2017.</a:t>
            </a:fld>
            <a:endParaRPr lang="hr-HR" noProof="0" dirty="0"/>
          </a:p>
        </p:txBody>
      </p:sp>
      <p:sp>
        <p:nvSpPr>
          <p:cNvPr id="5" name="Rezervirano mjesto podnožja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lang="hr-HR" noProof="0" dirty="0"/>
          </a:p>
        </p:txBody>
      </p:sp>
      <p:sp>
        <p:nvSpPr>
          <p:cNvPr id="6" name="Rezervirano mjesto broja slajda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lang="hr-HR" noProof="0" smtClean="0"/>
              <a:pPr/>
              <a:t>‹#›</a:t>
            </a:fld>
            <a:endParaRPr lang="hr-HR" noProof="0" dirty="0"/>
          </a:p>
        </p:txBody>
      </p:sp>
    </p:spTree>
    <p:extLst>
      <p:ext uri="{BB962C8B-B14F-4D97-AF65-F5344CB8AC3E}">
        <p14:creationId xmlns:p14="http://schemas.microsoft.com/office/powerpoint/2010/main" xmlns=""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smtClean="0"/>
              <a:t>BKT niskog samopoštovanja</a:t>
            </a:r>
            <a:endParaRPr lang="hr-HR" dirty="0"/>
          </a:p>
        </p:txBody>
      </p:sp>
      <p:sp>
        <p:nvSpPr>
          <p:cNvPr id="3" name="Podnaslov 2"/>
          <p:cNvSpPr>
            <a:spLocks noGrp="1"/>
          </p:cNvSpPr>
          <p:nvPr>
            <p:ph type="subTitle" idx="1"/>
          </p:nvPr>
        </p:nvSpPr>
        <p:spPr/>
        <p:txBody>
          <a:bodyPr/>
          <a:lstStyle/>
          <a:p>
            <a:r>
              <a:rPr lang="hr-HR" smtClean="0"/>
              <a:t>Ivana Meštrić, dr.med.</a:t>
            </a:r>
          </a:p>
          <a:p>
            <a:r>
              <a:rPr lang="hr-HR" smtClean="0"/>
              <a:t>DZ Varaždinske županije</a:t>
            </a:r>
            <a:endParaRPr lang="hr-HR" dirty="0"/>
          </a:p>
        </p:txBody>
      </p:sp>
      <p:pic>
        <p:nvPicPr>
          <p:cNvPr id="4" name="Picture 3" descr="n_PUTOKAZ_20144110217.jpg"/>
          <p:cNvPicPr>
            <a:picLocks noChangeAspect="1"/>
          </p:cNvPicPr>
          <p:nvPr/>
        </p:nvPicPr>
        <p:blipFill>
          <a:blip r:embed="rId2"/>
          <a:stretch>
            <a:fillRect/>
          </a:stretch>
        </p:blipFill>
        <p:spPr>
          <a:xfrm>
            <a:off x="7094544" y="0"/>
            <a:ext cx="5094280" cy="3277320"/>
          </a:xfrm>
          <a:prstGeom prst="rect">
            <a:avLst/>
          </a:prstGeom>
        </p:spPr>
      </p:pic>
    </p:spTree>
    <p:extLst>
      <p:ext uri="{BB962C8B-B14F-4D97-AF65-F5344CB8AC3E}">
        <p14:creationId xmlns:p14="http://schemas.microsoft.com/office/powerpoint/2010/main" xmlns="" val="31981769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3165454" y="714356"/>
            <a:ext cx="5286412" cy="78581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sz="2400" dirty="0" smtClean="0"/>
              <a:t>Negativne pristranosti o vjerovanju o sebi</a:t>
            </a:r>
            <a:endParaRPr lang="hr-HR" sz="2400" dirty="0"/>
          </a:p>
        </p:txBody>
      </p:sp>
      <p:sp>
        <p:nvSpPr>
          <p:cNvPr id="4" name="Flowchart: Process 3"/>
          <p:cNvSpPr/>
          <p:nvPr/>
        </p:nvSpPr>
        <p:spPr>
          <a:xfrm>
            <a:off x="6380164" y="3143248"/>
            <a:ext cx="5367374" cy="56763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sz="2400" dirty="0" smtClean="0"/>
              <a:t>Negativne pristranosti u percepciji</a:t>
            </a:r>
            <a:endParaRPr lang="hr-HR" sz="2400" dirty="0"/>
          </a:p>
        </p:txBody>
      </p:sp>
      <p:sp>
        <p:nvSpPr>
          <p:cNvPr id="5" name="Flowchart: Process 4"/>
          <p:cNvSpPr/>
          <p:nvPr/>
        </p:nvSpPr>
        <p:spPr>
          <a:xfrm>
            <a:off x="665124" y="3143248"/>
            <a:ext cx="5367374" cy="56763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sz="2400" dirty="0" smtClean="0"/>
              <a:t>Negativne pristranosti u pamćenju</a:t>
            </a:r>
            <a:endParaRPr lang="hr-HR" sz="2400" dirty="0"/>
          </a:p>
        </p:txBody>
      </p:sp>
      <p:sp>
        <p:nvSpPr>
          <p:cNvPr id="6" name="Flowchart: Process 5"/>
          <p:cNvSpPr/>
          <p:nvPr/>
        </p:nvSpPr>
        <p:spPr>
          <a:xfrm>
            <a:off x="3094016" y="5429264"/>
            <a:ext cx="5367374" cy="56763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sz="2400" dirty="0" smtClean="0"/>
              <a:t>Negativne pristranosti u interpretaciji</a:t>
            </a:r>
            <a:endParaRPr lang="hr-HR" sz="2400" dirty="0"/>
          </a:p>
        </p:txBody>
      </p:sp>
      <p:sp>
        <p:nvSpPr>
          <p:cNvPr id="7" name="Flowchart: Process 6"/>
          <p:cNvSpPr/>
          <p:nvPr/>
        </p:nvSpPr>
        <p:spPr>
          <a:xfrm>
            <a:off x="3165454" y="2000240"/>
            <a:ext cx="5500726" cy="78581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sz="2400" dirty="0" smtClean="0"/>
              <a:t>Negativne pristranosti u predviđanjima</a:t>
            </a:r>
            <a:endParaRPr lang="hr-HR" sz="2400" dirty="0"/>
          </a:p>
        </p:txBody>
      </p:sp>
      <p:sp>
        <p:nvSpPr>
          <p:cNvPr id="14" name="Down Arrow 13"/>
          <p:cNvSpPr/>
          <p:nvPr/>
        </p:nvSpPr>
        <p:spPr>
          <a:xfrm>
            <a:off x="5665784" y="1500174"/>
            <a:ext cx="48463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
        <p:nvSpPr>
          <p:cNvPr id="15" name="Down Arrow 14"/>
          <p:cNvSpPr/>
          <p:nvPr/>
        </p:nvSpPr>
        <p:spPr>
          <a:xfrm>
            <a:off x="7165982" y="2786058"/>
            <a:ext cx="48463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
        <p:nvSpPr>
          <p:cNvPr id="18" name="Down Arrow 17"/>
          <p:cNvSpPr/>
          <p:nvPr/>
        </p:nvSpPr>
        <p:spPr>
          <a:xfrm>
            <a:off x="7165982" y="3714752"/>
            <a:ext cx="484632" cy="1714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
        <p:nvSpPr>
          <p:cNvPr id="19" name="Up Arrow 18"/>
          <p:cNvSpPr/>
          <p:nvPr/>
        </p:nvSpPr>
        <p:spPr>
          <a:xfrm>
            <a:off x="3451206" y="3714752"/>
            <a:ext cx="484632" cy="17145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
        <p:nvSpPr>
          <p:cNvPr id="20" name="Up Arrow 19"/>
          <p:cNvSpPr/>
          <p:nvPr/>
        </p:nvSpPr>
        <p:spPr>
          <a:xfrm>
            <a:off x="3451206" y="2786058"/>
            <a:ext cx="484632"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
        <p:nvSpPr>
          <p:cNvPr id="23" name="Bent Arrow 22"/>
          <p:cNvSpPr/>
          <p:nvPr/>
        </p:nvSpPr>
        <p:spPr>
          <a:xfrm>
            <a:off x="2379636" y="1000108"/>
            <a:ext cx="785818" cy="2143140"/>
          </a:xfrm>
          <a:prstGeom prst="bentArrow">
            <a:avLst>
              <a:gd name="adj1" fmla="val 25000"/>
              <a:gd name="adj2" fmla="val 25000"/>
              <a:gd name="adj3" fmla="val 25000"/>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solidFill>
                <a:schemeClr val="tx1"/>
              </a:solidFill>
            </a:endParaRPr>
          </a:p>
        </p:txBody>
      </p:sp>
    </p:spTree>
    <p:extLst>
      <p:ext uri="{BB962C8B-B14F-4D97-AF65-F5344CB8AC3E}">
        <p14:creationId xmlns:p14="http://schemas.microsoft.com/office/powerpoint/2010/main" xmlns="" val="8050315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813" y="381000"/>
            <a:ext cx="8872565" cy="904860"/>
          </a:xfrm>
        </p:spPr>
        <p:txBody>
          <a:bodyPr>
            <a:normAutofit/>
          </a:bodyPr>
          <a:lstStyle/>
          <a:p>
            <a:r>
              <a:rPr lang="hr-HR" sz="2400" b="1" dirty="0" smtClean="0"/>
              <a:t>Što održava nisko samopoštovanje?</a:t>
            </a:r>
            <a:endParaRPr lang="hr-HR" sz="2400" b="1" dirty="0"/>
          </a:p>
        </p:txBody>
      </p:sp>
      <p:sp>
        <p:nvSpPr>
          <p:cNvPr id="6" name="Content Placeholder 5"/>
          <p:cNvSpPr>
            <a:spLocks noGrp="1"/>
          </p:cNvSpPr>
          <p:nvPr>
            <p:ph idx="1"/>
          </p:nvPr>
        </p:nvSpPr>
        <p:spPr/>
        <p:txBody>
          <a:bodyPr>
            <a:normAutofit fontScale="62500" lnSpcReduction="20000"/>
          </a:bodyPr>
          <a:lstStyle/>
          <a:p>
            <a:pPr>
              <a:buNone/>
            </a:pPr>
            <a:r>
              <a:rPr lang="hr-HR" dirty="0" smtClean="0"/>
              <a:t>                       </a:t>
            </a:r>
            <a:r>
              <a:rPr lang="hr-HR" b="1" dirty="0" smtClean="0"/>
              <a:t>OKIDAČ</a:t>
            </a:r>
            <a:r>
              <a:rPr lang="hr-HR" dirty="0" smtClean="0"/>
              <a:t> -  situacija u kojoj se prekrše pravila (PV)</a:t>
            </a:r>
          </a:p>
          <a:p>
            <a:pPr>
              <a:buNone/>
            </a:pPr>
            <a:endParaRPr lang="hr-HR" dirty="0" smtClean="0"/>
          </a:p>
          <a:p>
            <a:pPr>
              <a:buNone/>
            </a:pPr>
            <a:r>
              <a:rPr lang="hr-HR" dirty="0" smtClean="0"/>
              <a:t>                              </a:t>
            </a:r>
            <a:r>
              <a:rPr lang="hr-HR" b="1" dirty="0" smtClean="0"/>
              <a:t>Aktivacija bazičnih vjerovanja</a:t>
            </a:r>
          </a:p>
          <a:p>
            <a:pPr>
              <a:buNone/>
            </a:pPr>
            <a:endParaRPr lang="hr-HR" dirty="0" smtClean="0"/>
          </a:p>
          <a:p>
            <a:pPr>
              <a:buNone/>
            </a:pPr>
            <a:r>
              <a:rPr lang="hr-HR" dirty="0" smtClean="0"/>
              <a:t>      </a:t>
            </a:r>
            <a:r>
              <a:rPr lang="hr-HR" b="1" dirty="0" smtClean="0"/>
              <a:t>Depresivnost  </a:t>
            </a:r>
            <a:r>
              <a:rPr lang="hr-HR" dirty="0" smtClean="0"/>
              <a:t>                                          </a:t>
            </a:r>
            <a:r>
              <a:rPr lang="hr-HR" b="1" dirty="0" smtClean="0"/>
              <a:t>Negativna predviđanja</a:t>
            </a:r>
          </a:p>
          <a:p>
            <a:pPr>
              <a:buNone/>
            </a:pPr>
            <a:r>
              <a:rPr lang="hr-HR" dirty="0" smtClean="0"/>
              <a:t> </a:t>
            </a:r>
          </a:p>
          <a:p>
            <a:pPr>
              <a:buNone/>
            </a:pPr>
            <a:r>
              <a:rPr lang="hr-HR" dirty="0" smtClean="0"/>
              <a:t>                                     </a:t>
            </a:r>
            <a:r>
              <a:rPr lang="hr-HR" b="1" dirty="0" smtClean="0"/>
              <a:t> Anksioznost</a:t>
            </a:r>
          </a:p>
          <a:p>
            <a:pPr>
              <a:buNone/>
            </a:pPr>
            <a:r>
              <a:rPr lang="hr-HR" dirty="0" smtClean="0"/>
              <a:t>                                    </a:t>
            </a:r>
          </a:p>
          <a:p>
            <a:pPr>
              <a:buNone/>
            </a:pPr>
            <a:r>
              <a:rPr lang="hr-HR" dirty="0" smtClean="0"/>
              <a:t>      </a:t>
            </a:r>
            <a:r>
              <a:rPr lang="hr-HR" b="1" dirty="0" smtClean="0"/>
              <a:t>Kritičke misli                                              Sigurnosna ponašanja</a:t>
            </a:r>
          </a:p>
          <a:p>
            <a:pPr>
              <a:buNone/>
            </a:pPr>
            <a:endParaRPr lang="hr-HR" dirty="0" smtClean="0"/>
          </a:p>
          <a:p>
            <a:pPr>
              <a:buNone/>
            </a:pPr>
            <a:r>
              <a:rPr lang="hr-HR" dirty="0" smtClean="0"/>
              <a:t>                                </a:t>
            </a:r>
            <a:r>
              <a:rPr lang="hr-HR" b="1" dirty="0" smtClean="0"/>
              <a:t>Potvrda bazičnih vjerovanja</a:t>
            </a:r>
          </a:p>
          <a:p>
            <a:pPr>
              <a:buNone/>
            </a:pPr>
            <a:r>
              <a:rPr lang="hr-HR" dirty="0" smtClean="0"/>
              <a:t>      </a:t>
            </a:r>
          </a:p>
        </p:txBody>
      </p:sp>
      <p:sp>
        <p:nvSpPr>
          <p:cNvPr id="7" name="Down Arrow 6"/>
          <p:cNvSpPr/>
          <p:nvPr/>
        </p:nvSpPr>
        <p:spPr>
          <a:xfrm>
            <a:off x="5308594" y="1928802"/>
            <a:ext cx="71438"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
        <p:nvSpPr>
          <p:cNvPr id="14" name="Down Arrow 13"/>
          <p:cNvSpPr/>
          <p:nvPr/>
        </p:nvSpPr>
        <p:spPr>
          <a:xfrm flipH="1">
            <a:off x="8237552" y="3429000"/>
            <a:ext cx="142876" cy="1143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
        <p:nvSpPr>
          <p:cNvPr id="19" name="Bent Arrow 18"/>
          <p:cNvSpPr/>
          <p:nvPr/>
        </p:nvSpPr>
        <p:spPr>
          <a:xfrm>
            <a:off x="2665388" y="2428868"/>
            <a:ext cx="1428760" cy="642942"/>
          </a:xfrm>
          <a:prstGeom prst="bentArrow">
            <a:avLst>
              <a:gd name="adj1" fmla="val 6714"/>
              <a:gd name="adj2" fmla="val 18599"/>
              <a:gd name="adj3" fmla="val 15857"/>
              <a:gd name="adj4" fmla="val 847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solidFill>
                <a:schemeClr val="tx1"/>
              </a:solidFill>
            </a:endParaRPr>
          </a:p>
        </p:txBody>
      </p:sp>
      <p:sp>
        <p:nvSpPr>
          <p:cNvPr id="20" name="Up Arrow 19"/>
          <p:cNvSpPr/>
          <p:nvPr/>
        </p:nvSpPr>
        <p:spPr>
          <a:xfrm>
            <a:off x="2379636" y="3429000"/>
            <a:ext cx="285752" cy="1000132"/>
          </a:xfrm>
          <a:prstGeom prst="upArrow">
            <a:avLst>
              <a:gd name="adj1" fmla="val 17655"/>
              <a:gd name="adj2" fmla="val 365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
        <p:nvSpPr>
          <p:cNvPr id="21" name="Down Arrow 20"/>
          <p:cNvSpPr/>
          <p:nvPr/>
        </p:nvSpPr>
        <p:spPr>
          <a:xfrm>
            <a:off x="5451470" y="4143380"/>
            <a:ext cx="214314" cy="1071570"/>
          </a:xfrm>
          <a:prstGeom prst="downArrow">
            <a:avLst>
              <a:gd name="adj1" fmla="val 9305"/>
              <a:gd name="adj2" fmla="val 41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sp>
        <p:nvSpPr>
          <p:cNvPr id="11" name="Left-Up Arrow 10"/>
          <p:cNvSpPr/>
          <p:nvPr/>
        </p:nvSpPr>
        <p:spPr>
          <a:xfrm>
            <a:off x="6165850" y="3357562"/>
            <a:ext cx="1357322" cy="642942"/>
          </a:xfrm>
          <a:prstGeom prst="leftUpArrow">
            <a:avLst>
              <a:gd name="adj1" fmla="val 0"/>
              <a:gd name="adj2" fmla="val 1255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400"/>
          </a:p>
        </p:txBody>
      </p:sp>
      <p:cxnSp>
        <p:nvCxnSpPr>
          <p:cNvPr id="15" name="Straight Arrow Connector 14"/>
          <p:cNvCxnSpPr/>
          <p:nvPr/>
        </p:nvCxnSpPr>
        <p:spPr>
          <a:xfrm rot="10800000">
            <a:off x="2808264" y="4929198"/>
            <a:ext cx="1428760" cy="50006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6951668" y="4929198"/>
            <a:ext cx="1285884" cy="42862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808792" y="2643182"/>
            <a:ext cx="571504" cy="42862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65343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229755" cy="690546"/>
          </a:xfrm>
        </p:spPr>
        <p:txBody>
          <a:bodyPr>
            <a:normAutofit/>
          </a:bodyPr>
          <a:lstStyle/>
          <a:p>
            <a:r>
              <a:rPr lang="hr-HR" sz="2400" b="1" dirty="0" smtClean="0"/>
              <a:t>Pravila za život ( posredujuća vjerovanja )</a:t>
            </a:r>
            <a:endParaRPr lang="hr-HR" sz="2400" b="1" dirty="0"/>
          </a:p>
        </p:txBody>
      </p:sp>
      <p:sp>
        <p:nvSpPr>
          <p:cNvPr id="3" name="Content Placeholder 2"/>
          <p:cNvSpPr>
            <a:spLocks noGrp="1"/>
          </p:cNvSpPr>
          <p:nvPr>
            <p:ph idx="1"/>
          </p:nvPr>
        </p:nvSpPr>
        <p:spPr/>
        <p:txBody>
          <a:bodyPr>
            <a:normAutofit/>
          </a:bodyPr>
          <a:lstStyle/>
          <a:p>
            <a:endParaRPr lang="hr-HR" sz="1800" dirty="0" smtClean="0"/>
          </a:p>
          <a:p>
            <a:r>
              <a:rPr lang="hr-HR" sz="1800" dirty="0" smtClean="0"/>
              <a:t>Omogućuju efikasno svakodnevno funkcioniranje</a:t>
            </a:r>
          </a:p>
          <a:p>
            <a:r>
              <a:rPr lang="hr-HR" sz="1800" dirty="0" smtClean="0"/>
              <a:t>Osoba se dobro osjeća dokle god se pravila poštuju</a:t>
            </a:r>
          </a:p>
          <a:p>
            <a:r>
              <a:rPr lang="hr-HR" sz="1800" dirty="0" smtClean="0"/>
              <a:t>Održavaju bazična vjerovanja</a:t>
            </a:r>
          </a:p>
          <a:p>
            <a:r>
              <a:rPr lang="hr-HR" sz="1800" dirty="0" smtClean="0"/>
              <a:t>Kod osoba sa negativnim mišljenjem o sebi čine pokušaj za normalnim svakodnevnim funkcioniranjem, strategija suočavanja</a:t>
            </a:r>
          </a:p>
          <a:p>
            <a:r>
              <a:rPr lang="hr-HR" sz="1800" dirty="0" smtClean="0"/>
              <a:t>U nekim slučajevima funkcioniraju</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hr-HR" sz="2400" b="1" dirty="0" smtClean="0"/>
              <a:t>Okidači</a:t>
            </a:r>
            <a:endParaRPr lang="hr-HR" sz="2400" b="1" dirty="0"/>
          </a:p>
        </p:txBody>
      </p:sp>
      <p:sp>
        <p:nvSpPr>
          <p:cNvPr id="11" name="Content Placeholder 10"/>
          <p:cNvSpPr>
            <a:spLocks noGrp="1"/>
          </p:cNvSpPr>
          <p:nvPr>
            <p:ph idx="1"/>
          </p:nvPr>
        </p:nvSpPr>
        <p:spPr/>
        <p:txBody>
          <a:bodyPr>
            <a:normAutofit fontScale="77500" lnSpcReduction="20000"/>
          </a:bodyPr>
          <a:lstStyle/>
          <a:p>
            <a:pPr>
              <a:buNone/>
            </a:pPr>
            <a:endParaRPr lang="hr-HR" dirty="0" smtClean="0"/>
          </a:p>
          <a:p>
            <a:r>
              <a:rPr lang="hr-HR" sz="2100" dirty="0" smtClean="0"/>
              <a:t>Radi se o situacijama u kojima bi se pravila (PV) mogla prekršiti ili su prekršena, sumnja u sebe</a:t>
            </a:r>
          </a:p>
          <a:p>
            <a:r>
              <a:rPr lang="hr-HR" sz="2100" dirty="0" smtClean="0"/>
              <a:t>Veliki događaji (gubitak posla, prekid veze) ili nešto manje situacije koje se događaju svaki dan i kojih nismo svjesni</a:t>
            </a:r>
          </a:p>
          <a:p>
            <a:r>
              <a:rPr lang="hr-HR" sz="2100" dirty="0" smtClean="0"/>
              <a:t>Nakon aktiviranja BV uz tu se situaciju javljaju negativna predviđanja – sadržaj ovisi o tome što je predmet brige</a:t>
            </a:r>
          </a:p>
          <a:p>
            <a:r>
              <a:rPr lang="hr-HR" sz="2100" dirty="0" smtClean="0"/>
              <a:t>Ta negativna ( često i anksiozna ) predviđanja imaju veliki utjecaj na naše osjećaje i na naše ponašanje u takvoj situaciji :</a:t>
            </a:r>
          </a:p>
          <a:p>
            <a:pPr>
              <a:buNone/>
            </a:pPr>
            <a:r>
              <a:rPr lang="hr-HR" sz="2100" dirty="0" smtClean="0"/>
              <a:t>                       - Izbjegavanje</a:t>
            </a:r>
          </a:p>
          <a:p>
            <a:pPr>
              <a:buNone/>
            </a:pPr>
            <a:r>
              <a:rPr lang="hr-HR" sz="2100" dirty="0" smtClean="0"/>
              <a:t>                       - Postavljanje nepotrebnih mjera opreza</a:t>
            </a:r>
          </a:p>
          <a:p>
            <a:pPr>
              <a:buNone/>
            </a:pPr>
            <a:r>
              <a:rPr lang="hr-HR" sz="2100" dirty="0" smtClean="0"/>
              <a:t>                       - Ometanje izvedbe</a:t>
            </a:r>
          </a:p>
          <a:p>
            <a:pPr>
              <a:buNone/>
            </a:pPr>
            <a:r>
              <a:rPr lang="hr-HR" sz="2100" dirty="0" smtClean="0"/>
              <a:t>                       - Nepriznavanje uspjeha</a:t>
            </a:r>
          </a:p>
          <a:p>
            <a:pPr>
              <a:buNone/>
            </a:pPr>
            <a:r>
              <a:rPr lang="hr-HR" sz="2100" dirty="0" smtClean="0"/>
              <a:t>                       - </a:t>
            </a:r>
            <a:r>
              <a:rPr lang="hr-HR" sz="2100" b="1" dirty="0" smtClean="0"/>
              <a:t>Potvrđuju bazična vjerovanja</a:t>
            </a:r>
          </a:p>
          <a:p>
            <a:endParaRPr lang="hr-HR" dirty="0"/>
          </a:p>
        </p:txBody>
      </p:sp>
    </p:spTree>
    <p:extLst>
      <p:ext uri="{BB962C8B-B14F-4D97-AF65-F5344CB8AC3E}">
        <p14:creationId xmlns:p14="http://schemas.microsoft.com/office/powerpoint/2010/main" xmlns="" val="27690883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400" b="1" dirty="0" smtClean="0"/>
              <a:t>Okidači</a:t>
            </a:r>
            <a:endParaRPr lang="hr-HR" sz="2400" b="1" dirty="0"/>
          </a:p>
        </p:txBody>
      </p:sp>
      <p:sp>
        <p:nvSpPr>
          <p:cNvPr id="3" name="Content Placeholder 2"/>
          <p:cNvSpPr>
            <a:spLocks noGrp="1"/>
          </p:cNvSpPr>
          <p:nvPr>
            <p:ph idx="1"/>
          </p:nvPr>
        </p:nvSpPr>
        <p:spPr/>
        <p:txBody>
          <a:bodyPr>
            <a:normAutofit/>
          </a:bodyPr>
          <a:lstStyle/>
          <a:p>
            <a:r>
              <a:rPr lang="hr-HR" sz="1800" dirty="0" smtClean="0"/>
              <a:t>Ukoliko postoji mogućnost pridržavanja posredujućih vjerovanja (PV), nema aktivacije bazičnih vjerovanja (BV)</a:t>
            </a:r>
          </a:p>
          <a:p>
            <a:r>
              <a:rPr lang="hr-HR" sz="1800" dirty="0" smtClean="0"/>
              <a:t>Ta vjerovanja su nerealistična i u nekom trenutku ih se nije moguće pridržavati te dolazi do aktivacije negativnih bazičnih vjerovanja</a:t>
            </a:r>
          </a:p>
          <a:p>
            <a:r>
              <a:rPr lang="hr-HR" sz="1800" dirty="0" smtClean="0"/>
              <a:t>Osoba počne sumnjati u sebe, osjeća se nesigurno</a:t>
            </a:r>
          </a:p>
          <a:p>
            <a:r>
              <a:rPr lang="hr-HR" sz="1800" dirty="0" smtClean="0"/>
              <a:t>Situacije koje su okidači ovise o BV i PV</a:t>
            </a:r>
          </a:p>
          <a:p>
            <a:r>
              <a:rPr lang="hr-HR" sz="1800" dirty="0" smtClean="0"/>
              <a:t>Ako se tiču osjećaja pripadanja- tada se radi o situacijama gdje je prihvaćenost u pitanju</a:t>
            </a:r>
          </a:p>
          <a:p>
            <a:r>
              <a:rPr lang="hr-HR" sz="1800" dirty="0" smtClean="0"/>
              <a:t>Ako se tiče postignuća, a pravila su vezana uz visoke standarde, tada se ugroženost osjeća u situacijama kada izvedba nije u skladu sa očekivanjima</a:t>
            </a:r>
            <a:endParaRPr lang="hr-HR" sz="1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191" y="357166"/>
            <a:ext cx="9001187" cy="714380"/>
          </a:xfrm>
        </p:spPr>
        <p:txBody>
          <a:bodyPr>
            <a:normAutofit/>
          </a:bodyPr>
          <a:lstStyle/>
          <a:p>
            <a:r>
              <a:rPr lang="hr-HR" sz="2400" b="1" dirty="0" smtClean="0"/>
              <a:t>Samokritične misli - negativne automatske misli</a:t>
            </a:r>
            <a:endParaRPr lang="hr-HR" sz="2400" b="1" dirty="0"/>
          </a:p>
        </p:txBody>
      </p:sp>
      <p:sp>
        <p:nvSpPr>
          <p:cNvPr id="3" name="Content Placeholder 2"/>
          <p:cNvSpPr>
            <a:spLocks noGrp="1"/>
          </p:cNvSpPr>
          <p:nvPr>
            <p:ph idx="1"/>
          </p:nvPr>
        </p:nvSpPr>
        <p:spPr>
          <a:xfrm>
            <a:off x="1236628" y="1285860"/>
            <a:ext cx="10501386" cy="5357850"/>
          </a:xfrm>
        </p:spPr>
        <p:txBody>
          <a:bodyPr>
            <a:normAutofit lnSpcReduction="10000"/>
          </a:bodyPr>
          <a:lstStyle/>
          <a:p>
            <a:r>
              <a:rPr lang="hr-HR" sz="1600" b="1" dirty="0" smtClean="0"/>
              <a:t>Pokreću ih potvrđena bazična vjerovanja</a:t>
            </a:r>
          </a:p>
          <a:p>
            <a:r>
              <a:rPr lang="hr-HR" sz="1600" dirty="0" smtClean="0"/>
              <a:t>Osuđivanje samog sebe</a:t>
            </a:r>
          </a:p>
          <a:p>
            <a:r>
              <a:rPr lang="hr-HR" sz="1600" b="1" dirty="0" smtClean="0"/>
              <a:t>Ponekad mogu biti samo “kratki bljesak”misli, a ponekad se radi o čitavoj spirali  </a:t>
            </a:r>
          </a:p>
          <a:p>
            <a:pPr>
              <a:buNone/>
            </a:pPr>
            <a:r>
              <a:rPr lang="hr-HR" sz="1600" b="1" dirty="0" smtClean="0"/>
              <a:t>  </a:t>
            </a:r>
            <a:r>
              <a:rPr lang="hr-HR" sz="1600" dirty="0" smtClean="0"/>
              <a:t>(</a:t>
            </a:r>
            <a:r>
              <a:rPr lang="hr-HR" sz="1600" i="1" dirty="0" smtClean="0"/>
              <a:t>pr. “Pogledaj što si učinio!? Ti si potpuni idiot. Kako si mogao biti tako glup? Uvijek zezneš stvari, kako tipično za tebe. Nikad nećeš uspjeti. Zašto si uvijek tako nesposoban? Zašto ništa ne možeš učiniti kako treba?”)</a:t>
            </a:r>
          </a:p>
          <a:p>
            <a:r>
              <a:rPr lang="hr-HR" sz="1600" dirty="0" smtClean="0"/>
              <a:t>Čuvaju negativna bazična vjerovanja</a:t>
            </a:r>
          </a:p>
          <a:p>
            <a:r>
              <a:rPr lang="hr-HR" sz="1600" dirty="0" smtClean="0"/>
              <a:t>Velik utjecaj na raspoloženje</a:t>
            </a:r>
          </a:p>
          <a:p>
            <a:r>
              <a:rPr lang="hr-HR" sz="1600" b="1" dirty="0" smtClean="0"/>
              <a:t>Stalna kritičnost prema sebi, postaje trajnim </a:t>
            </a:r>
          </a:p>
          <a:p>
            <a:pPr>
              <a:buNone/>
            </a:pPr>
            <a:r>
              <a:rPr lang="hr-HR" sz="1600" b="1" dirty="0" smtClean="0"/>
              <a:t>  dijelom osobe te može voditi u depresiju</a:t>
            </a:r>
          </a:p>
          <a:p>
            <a:pPr>
              <a:buNone/>
            </a:pPr>
            <a:r>
              <a:rPr lang="hr-HR" sz="1600" dirty="0" smtClean="0"/>
              <a:t> -Depresija povećava vjerojatnost samokritičnog razmišljanja</a:t>
            </a:r>
          </a:p>
          <a:p>
            <a:pPr>
              <a:buNone/>
            </a:pPr>
            <a:r>
              <a:rPr lang="hr-HR" sz="1600" dirty="0" smtClean="0"/>
              <a:t>  uz negativan stav prema budućnosti te pesimizam i beznađe</a:t>
            </a:r>
          </a:p>
          <a:p>
            <a:pPr>
              <a:buFontTx/>
              <a:buChar char="-"/>
            </a:pPr>
            <a:r>
              <a:rPr lang="hr-HR" sz="1600" dirty="0" smtClean="0"/>
              <a:t>Ponekad - samo kratki periodi tuge </a:t>
            </a:r>
          </a:p>
          <a:p>
            <a:pPr>
              <a:buNone/>
            </a:pPr>
            <a:r>
              <a:rPr lang="hr-HR" sz="1600" dirty="0" smtClean="0"/>
              <a:t>    - druženje ili aktivnost</a:t>
            </a:r>
          </a:p>
          <a:p>
            <a:pPr>
              <a:buNone/>
            </a:pPr>
            <a:endParaRPr lang="hr-HR" sz="1600" dirty="0" smtClean="0"/>
          </a:p>
        </p:txBody>
      </p:sp>
      <p:pic>
        <p:nvPicPr>
          <p:cNvPr id="4" name="Picture 3" descr="ImproveSelfEsteem_thumb.png"/>
          <p:cNvPicPr>
            <a:picLocks noChangeAspect="1"/>
          </p:cNvPicPr>
          <p:nvPr/>
        </p:nvPicPr>
        <p:blipFill>
          <a:blip r:embed="rId2"/>
          <a:stretch>
            <a:fillRect/>
          </a:stretch>
        </p:blipFill>
        <p:spPr>
          <a:xfrm>
            <a:off x="7380296" y="3071786"/>
            <a:ext cx="4492343" cy="378621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229755" cy="619108"/>
          </a:xfrm>
        </p:spPr>
        <p:txBody>
          <a:bodyPr>
            <a:normAutofit/>
          </a:bodyPr>
          <a:lstStyle/>
          <a:p>
            <a:r>
              <a:rPr lang="hr-HR" sz="2400" b="1" dirty="0" smtClean="0"/>
              <a:t>Kako djeluju anksiozna razmišljanja?</a:t>
            </a:r>
            <a:endParaRPr lang="hr-HR" sz="2400" b="1" dirty="0"/>
          </a:p>
        </p:txBody>
      </p:sp>
      <p:sp>
        <p:nvSpPr>
          <p:cNvPr id="3" name="Content Placeholder 2"/>
          <p:cNvSpPr>
            <a:spLocks noGrp="1"/>
          </p:cNvSpPr>
          <p:nvPr>
            <p:ph idx="1"/>
          </p:nvPr>
        </p:nvSpPr>
        <p:spPr/>
        <p:txBody>
          <a:bodyPr>
            <a:noAutofit/>
          </a:bodyPr>
          <a:lstStyle/>
          <a:p>
            <a:r>
              <a:rPr lang="hr-HR" sz="1600" dirty="0" smtClean="0"/>
              <a:t>Anksiozna predviđanja tretiraju se kao činjenice, a ne kao slutnje koje mogu i ne moraju biti točne</a:t>
            </a:r>
          </a:p>
          <a:p>
            <a:r>
              <a:rPr lang="hr-HR" sz="1600" dirty="0" smtClean="0"/>
              <a:t>u situacijama kada postoji šansa da je pravilo prekršeno ili bi se moglo prekršiti  </a:t>
            </a:r>
          </a:p>
          <a:p>
            <a:r>
              <a:rPr lang="hr-HR" sz="1600" dirty="0" smtClean="0"/>
              <a:t>sumnja i nesigurnost, pitanje što će se dogoditi što uzrokuje anksioznost, a time i izbjegavajuće ponašanje da se spriječi ono najgore</a:t>
            </a:r>
          </a:p>
          <a:p>
            <a:r>
              <a:rPr lang="hr-HR" sz="1600" b="1" dirty="0" smtClean="0"/>
              <a:t>Sadrže  pristranosti  koje uzrokuju  nesigurnost i strah</a:t>
            </a:r>
          </a:p>
          <a:p>
            <a:r>
              <a:rPr lang="hr-HR" sz="1600" b="1" dirty="0" smtClean="0"/>
              <a:t>Precjenjuje se vjerojatnost da će se nešto loše dogoditi</a:t>
            </a:r>
          </a:p>
          <a:p>
            <a:r>
              <a:rPr lang="hr-HR" sz="1600" b="1" dirty="0" smtClean="0"/>
              <a:t>Precjenjuje se posljedice ako se nešto loše zaista dogodi</a:t>
            </a:r>
          </a:p>
          <a:p>
            <a:r>
              <a:rPr lang="hr-HR" sz="1600" b="1" dirty="0" smtClean="0"/>
              <a:t>Podcjenjuju se osobni  resursi za nošenje  s najgorim  što se može desiti</a:t>
            </a:r>
          </a:p>
          <a:p>
            <a:r>
              <a:rPr lang="hr-HR" sz="1600" b="1" dirty="0" smtClean="0"/>
              <a:t>Podcjenjuju se vanjski resusrsi koji pomažu</a:t>
            </a:r>
          </a:p>
          <a:p>
            <a:r>
              <a:rPr lang="hr-HR" sz="1600" dirty="0" smtClean="0"/>
              <a:t>Poduzimaju se mjere opreza i razna sigurnosna ponašanja</a:t>
            </a:r>
          </a:p>
          <a:p>
            <a:r>
              <a:rPr lang="hr-HR" sz="1600" dirty="0" smtClean="0"/>
              <a:t>Osoba si ne dopušta otkriti jesu li anksiozna razmišljanja i predviđanja istinita</a:t>
            </a:r>
            <a:endParaRPr lang="hr-HR" sz="1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3813" y="381000"/>
            <a:ext cx="9372631" cy="690546"/>
          </a:xfrm>
        </p:spPr>
        <p:txBody>
          <a:bodyPr>
            <a:normAutofit/>
          </a:bodyPr>
          <a:lstStyle/>
          <a:p>
            <a:r>
              <a:rPr lang="hr-HR" sz="2400" b="1" dirty="0" smtClean="0"/>
              <a:t>Evidencija predviđanja i sigurnosnih ponašanja</a:t>
            </a:r>
            <a:endParaRPr lang="hr-HR" sz="2400" b="1" dirty="0"/>
          </a:p>
        </p:txBody>
      </p:sp>
      <p:graphicFrame>
        <p:nvGraphicFramePr>
          <p:cNvPr id="3" name="Table 2"/>
          <p:cNvGraphicFramePr>
            <a:graphicFrameLocks noGrp="1"/>
          </p:cNvGraphicFramePr>
          <p:nvPr/>
        </p:nvGraphicFramePr>
        <p:xfrm>
          <a:off x="1593818" y="2143116"/>
          <a:ext cx="8125885" cy="3200400"/>
        </p:xfrm>
        <a:graphic>
          <a:graphicData uri="http://schemas.openxmlformats.org/drawingml/2006/table">
            <a:tbl>
              <a:tblPr firstRow="1" bandRow="1">
                <a:tableStyleId>{3B4B98B0-60AC-42C2-AFA5-B58CD77FA1E5}</a:tableStyleId>
              </a:tblPr>
              <a:tblGrid>
                <a:gridCol w="1625177"/>
                <a:gridCol w="1625177"/>
                <a:gridCol w="1625177"/>
                <a:gridCol w="1625177"/>
                <a:gridCol w="1625177"/>
              </a:tblGrid>
              <a:tr h="370840">
                <a:tc>
                  <a:txBody>
                    <a:bodyPr/>
                    <a:lstStyle/>
                    <a:p>
                      <a:r>
                        <a:rPr lang="hr-HR" dirty="0" smtClean="0"/>
                        <a:t>Datum i vrijeme</a:t>
                      </a:r>
                      <a:endParaRPr lang="hr-HR" dirty="0"/>
                    </a:p>
                  </a:txBody>
                  <a:tcPr/>
                </a:tc>
                <a:tc>
                  <a:txBody>
                    <a:bodyPr/>
                    <a:lstStyle/>
                    <a:p>
                      <a:r>
                        <a:rPr lang="hr-HR" dirty="0" smtClean="0"/>
                        <a:t>Situacija</a:t>
                      </a:r>
                      <a:endParaRPr lang="hr-HR" dirty="0"/>
                    </a:p>
                  </a:txBody>
                  <a:tcPr/>
                </a:tc>
                <a:tc>
                  <a:txBody>
                    <a:bodyPr/>
                    <a:lstStyle/>
                    <a:p>
                      <a:r>
                        <a:rPr lang="hr-HR" dirty="0" smtClean="0"/>
                        <a:t>Emocije i tjelesne senzacije</a:t>
                      </a:r>
                      <a:endParaRPr lang="hr-HR" dirty="0"/>
                    </a:p>
                  </a:txBody>
                  <a:tcPr/>
                </a:tc>
                <a:tc>
                  <a:txBody>
                    <a:bodyPr/>
                    <a:lstStyle/>
                    <a:p>
                      <a:r>
                        <a:rPr lang="hr-HR" dirty="0" smtClean="0"/>
                        <a:t>Predviđanja</a:t>
                      </a:r>
                      <a:endParaRPr lang="hr-HR" dirty="0"/>
                    </a:p>
                  </a:txBody>
                  <a:tcPr/>
                </a:tc>
                <a:tc>
                  <a:txBody>
                    <a:bodyPr/>
                    <a:lstStyle/>
                    <a:p>
                      <a:r>
                        <a:rPr lang="hr-HR" dirty="0" smtClean="0"/>
                        <a:t>Sigurnosno ponašanje</a:t>
                      </a:r>
                      <a:endParaRPr lang="hr-HR" dirty="0"/>
                    </a:p>
                  </a:txBody>
                  <a:tcPr/>
                </a:tc>
              </a:tr>
              <a:tr h="370840">
                <a:tc>
                  <a:txBody>
                    <a:bodyPr/>
                    <a:lstStyle/>
                    <a:p>
                      <a:endParaRPr lang="hr-HR"/>
                    </a:p>
                  </a:txBody>
                  <a:tcPr/>
                </a:tc>
                <a:tc>
                  <a:txBody>
                    <a:bodyPr/>
                    <a:lstStyle/>
                    <a:p>
                      <a:r>
                        <a:rPr lang="hr-HR" dirty="0" smtClean="0"/>
                        <a:t>Što ste radili kada ste osjetili anksioznost?</a:t>
                      </a:r>
                      <a:endParaRPr lang="hr-HR" dirty="0"/>
                    </a:p>
                  </a:txBody>
                  <a:tcPr/>
                </a:tc>
                <a:tc>
                  <a:txBody>
                    <a:bodyPr/>
                    <a:lstStyle/>
                    <a:p>
                      <a:r>
                        <a:rPr lang="hr-HR" dirty="0" smtClean="0"/>
                        <a:t>pr. uznemirenost, napetost,</a:t>
                      </a:r>
                      <a:r>
                        <a:rPr lang="hr-HR" baseline="0" dirty="0" smtClean="0"/>
                        <a:t> </a:t>
                      </a:r>
                      <a:r>
                        <a:rPr lang="hr-HR" dirty="0" smtClean="0"/>
                        <a:t>lupanje srca</a:t>
                      </a:r>
                    </a:p>
                    <a:p>
                      <a:endParaRPr lang="hr-HR" dirty="0" smtClean="0"/>
                    </a:p>
                    <a:p>
                      <a:endParaRPr lang="hr-HR" dirty="0" smtClean="0"/>
                    </a:p>
                    <a:p>
                      <a:r>
                        <a:rPr lang="hr-HR" dirty="0" smtClean="0"/>
                        <a:t>0-100% intezitet</a:t>
                      </a:r>
                      <a:endParaRPr lang="hr-HR" dirty="0"/>
                    </a:p>
                  </a:txBody>
                  <a:tcPr/>
                </a:tc>
                <a:tc>
                  <a:txBody>
                    <a:bodyPr/>
                    <a:lstStyle/>
                    <a:p>
                      <a:r>
                        <a:rPr lang="hr-HR" dirty="0" smtClean="0"/>
                        <a:t>Što vam je prošlo kroz glavu kada ste se osjetili anksiozno?</a:t>
                      </a:r>
                    </a:p>
                    <a:p>
                      <a:endParaRPr lang="hr-HR" dirty="0" smtClean="0"/>
                    </a:p>
                    <a:p>
                      <a:r>
                        <a:rPr lang="hr-HR" dirty="0" smtClean="0"/>
                        <a:t>0-100%</a:t>
                      </a:r>
                      <a:r>
                        <a:rPr lang="hr-HR" baseline="0" dirty="0" smtClean="0"/>
                        <a:t> vjerovanja</a:t>
                      </a:r>
                      <a:endParaRPr lang="hr-HR" dirty="0"/>
                    </a:p>
                  </a:txBody>
                  <a:tcPr/>
                </a:tc>
                <a:tc>
                  <a:txBody>
                    <a:bodyPr/>
                    <a:lstStyle/>
                    <a:p>
                      <a:r>
                        <a:rPr lang="hr-HR" dirty="0" smtClean="0"/>
                        <a:t>Što ste napravili</a:t>
                      </a:r>
                      <a:r>
                        <a:rPr lang="hr-HR" baseline="0" dirty="0" smtClean="0"/>
                        <a:t> </a:t>
                      </a:r>
                      <a:r>
                        <a:rPr lang="hr-HR" dirty="0" smtClean="0"/>
                        <a:t>da bi spriječili da se predviđanja ostvare?</a:t>
                      </a:r>
                      <a:endParaRPr lang="hr-HR" dirty="0"/>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086879" cy="619108"/>
          </a:xfrm>
        </p:spPr>
        <p:txBody>
          <a:bodyPr>
            <a:normAutofit/>
          </a:bodyPr>
          <a:lstStyle/>
          <a:p>
            <a:r>
              <a:rPr lang="hr-HR" sz="2400" b="1" dirty="0" smtClean="0"/>
              <a:t>Sigurnosna ponašanja- mjere opreza</a:t>
            </a:r>
            <a:endParaRPr lang="hr-HR" sz="2400" b="1" dirty="0"/>
          </a:p>
        </p:txBody>
      </p:sp>
      <p:sp>
        <p:nvSpPr>
          <p:cNvPr id="3" name="Content Placeholder 2"/>
          <p:cNvSpPr>
            <a:spLocks noGrp="1"/>
          </p:cNvSpPr>
          <p:nvPr>
            <p:ph idx="1"/>
          </p:nvPr>
        </p:nvSpPr>
        <p:spPr/>
        <p:txBody>
          <a:bodyPr>
            <a:normAutofit/>
          </a:bodyPr>
          <a:lstStyle/>
          <a:p>
            <a:r>
              <a:rPr lang="hr-HR" sz="1800" dirty="0" smtClean="0"/>
              <a:t>Nepotrebna samozaštita</a:t>
            </a:r>
          </a:p>
          <a:p>
            <a:r>
              <a:rPr lang="hr-HR" sz="1800" dirty="0" smtClean="0"/>
              <a:t>Onemogućavaju spoznaju o točnosti očekivanja - održavaju nisko samopoštovanje</a:t>
            </a:r>
          </a:p>
          <a:p>
            <a:r>
              <a:rPr lang="hr-HR" sz="1800" dirty="0" smtClean="0"/>
              <a:t>Ako ne provjerimo točnost očekivanja- ne možemo rješiti ni sigurnosna ponašanja</a:t>
            </a:r>
            <a:endParaRPr lang="hr-HR" sz="1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8301061" cy="547670"/>
          </a:xfrm>
        </p:spPr>
        <p:txBody>
          <a:bodyPr>
            <a:normAutofit/>
          </a:bodyPr>
          <a:lstStyle/>
          <a:p>
            <a:r>
              <a:rPr lang="hr-HR" sz="2400" b="1" dirty="0" smtClean="0"/>
              <a:t>Provjera anksioznih predviđanja</a:t>
            </a:r>
            <a:endParaRPr lang="hr-HR" sz="2400" b="1" dirty="0"/>
          </a:p>
        </p:txBody>
      </p:sp>
      <p:sp>
        <p:nvSpPr>
          <p:cNvPr id="3" name="Content Placeholder 2"/>
          <p:cNvSpPr>
            <a:spLocks noGrp="1"/>
          </p:cNvSpPr>
          <p:nvPr>
            <p:ph idx="1"/>
          </p:nvPr>
        </p:nvSpPr>
        <p:spPr>
          <a:xfrm>
            <a:off x="1236628" y="1071546"/>
            <a:ext cx="9929881" cy="5286412"/>
          </a:xfrm>
        </p:spPr>
        <p:txBody>
          <a:bodyPr>
            <a:normAutofit/>
          </a:bodyPr>
          <a:lstStyle/>
          <a:p>
            <a:r>
              <a:rPr lang="hr-HR" sz="1400" dirty="0" smtClean="0"/>
              <a:t>Koji su dokazi za vaša predviđanja? Koji su dokazi protiv vaših predviđanja?</a:t>
            </a:r>
          </a:p>
          <a:p>
            <a:r>
              <a:rPr lang="hr-HR" sz="1400" dirty="0" smtClean="0"/>
              <a:t>Koja su alternativna gledišta?  Koji su ih dokazi poduprli?</a:t>
            </a:r>
          </a:p>
          <a:p>
            <a:r>
              <a:rPr lang="hr-HR" sz="1400" dirty="0" smtClean="0"/>
              <a:t>Što se najgore može dogoditi?  Što je najbolje što se može dogoditi?</a:t>
            </a:r>
          </a:p>
          <a:p>
            <a:r>
              <a:rPr lang="hr-HR" sz="1400" dirty="0" smtClean="0"/>
              <a:t>Realno,  što je najvjerojatnije da će se dogoditi?</a:t>
            </a:r>
          </a:p>
          <a:p>
            <a:r>
              <a:rPr lang="hr-HR" sz="1400" dirty="0" smtClean="0"/>
              <a:t>Ako se dogodi najgore, što se tada može učiniti? </a:t>
            </a:r>
          </a:p>
          <a:p>
            <a:endParaRPr lang="hr-HR" sz="1400" dirty="0"/>
          </a:p>
        </p:txBody>
      </p:sp>
      <p:graphicFrame>
        <p:nvGraphicFramePr>
          <p:cNvPr id="4" name="Table 3"/>
          <p:cNvGraphicFramePr>
            <a:graphicFrameLocks noGrp="1"/>
          </p:cNvGraphicFramePr>
          <p:nvPr/>
        </p:nvGraphicFramePr>
        <p:xfrm>
          <a:off x="1522380" y="3242752"/>
          <a:ext cx="9215502" cy="2611461"/>
        </p:xfrm>
        <a:graphic>
          <a:graphicData uri="http://schemas.openxmlformats.org/drawingml/2006/table">
            <a:tbl>
              <a:tblPr firstRow="1" bandRow="1">
                <a:tableStyleId>{3B4B98B0-60AC-42C2-AFA5-B58CD77FA1E5}</a:tableStyleId>
              </a:tblPr>
              <a:tblGrid>
                <a:gridCol w="1549385"/>
                <a:gridCol w="1549385"/>
                <a:gridCol w="1549385"/>
                <a:gridCol w="1424075"/>
                <a:gridCol w="1571636"/>
                <a:gridCol w="1571636"/>
              </a:tblGrid>
              <a:tr h="779588">
                <a:tc>
                  <a:txBody>
                    <a:bodyPr/>
                    <a:lstStyle/>
                    <a:p>
                      <a:r>
                        <a:rPr lang="hr-HR" sz="1600" dirty="0" smtClean="0"/>
                        <a:t>Datum i vrijeme</a:t>
                      </a:r>
                      <a:endParaRPr lang="hr-HR" sz="1600" dirty="0"/>
                    </a:p>
                  </a:txBody>
                  <a:tcPr/>
                </a:tc>
                <a:tc>
                  <a:txBody>
                    <a:bodyPr/>
                    <a:lstStyle/>
                    <a:p>
                      <a:r>
                        <a:rPr lang="hr-HR" sz="1600" dirty="0" smtClean="0"/>
                        <a:t>Situacija</a:t>
                      </a:r>
                      <a:endParaRPr lang="hr-HR" sz="1600" dirty="0"/>
                    </a:p>
                  </a:txBody>
                  <a:tcPr/>
                </a:tc>
                <a:tc>
                  <a:txBody>
                    <a:bodyPr/>
                    <a:lstStyle/>
                    <a:p>
                      <a:r>
                        <a:rPr lang="hr-HR" sz="1600" dirty="0" smtClean="0"/>
                        <a:t>Emocije i tjelesne senzacije</a:t>
                      </a:r>
                      <a:endParaRPr lang="hr-HR" sz="1600" dirty="0"/>
                    </a:p>
                  </a:txBody>
                  <a:tcPr/>
                </a:tc>
                <a:tc>
                  <a:txBody>
                    <a:bodyPr/>
                    <a:lstStyle/>
                    <a:p>
                      <a:r>
                        <a:rPr lang="hr-HR" sz="1600" dirty="0" smtClean="0"/>
                        <a:t>Predviđanja</a:t>
                      </a:r>
                      <a:endParaRPr lang="hr-HR" sz="1600" dirty="0"/>
                    </a:p>
                  </a:txBody>
                  <a:tcPr/>
                </a:tc>
                <a:tc>
                  <a:txBody>
                    <a:bodyPr/>
                    <a:lstStyle/>
                    <a:p>
                      <a:r>
                        <a:rPr lang="hr-HR" sz="1600" dirty="0" smtClean="0"/>
                        <a:t>Alternativna objašnjenja</a:t>
                      </a:r>
                      <a:endParaRPr lang="hr-HR" sz="1600" dirty="0"/>
                    </a:p>
                  </a:txBody>
                  <a:tcPr/>
                </a:tc>
                <a:tc>
                  <a:txBody>
                    <a:bodyPr/>
                    <a:lstStyle/>
                    <a:p>
                      <a:r>
                        <a:rPr lang="hr-HR" dirty="0" smtClean="0"/>
                        <a:t>Eksperiment</a:t>
                      </a:r>
                      <a:endParaRPr lang="hr-HR" dirty="0"/>
                    </a:p>
                  </a:txBody>
                  <a:tcPr/>
                </a:tc>
              </a:tr>
              <a:tr h="1788501">
                <a:tc>
                  <a:txBody>
                    <a:bodyPr/>
                    <a:lstStyle/>
                    <a:p>
                      <a:endParaRPr lang="hr-HR"/>
                    </a:p>
                  </a:txBody>
                  <a:tcPr/>
                </a:tc>
                <a:tc>
                  <a:txBody>
                    <a:bodyPr/>
                    <a:lstStyle/>
                    <a:p>
                      <a:endParaRPr lang="hr-HR"/>
                    </a:p>
                  </a:txBody>
                  <a:tcPr/>
                </a:tc>
                <a:tc>
                  <a:txBody>
                    <a:bodyPr/>
                    <a:lstStyle/>
                    <a:p>
                      <a:r>
                        <a:rPr lang="hr-HR" sz="1600" dirty="0" smtClean="0"/>
                        <a:t>+Intezitet </a:t>
                      </a:r>
                    </a:p>
                    <a:p>
                      <a:r>
                        <a:rPr lang="hr-HR" sz="1600" dirty="0" smtClean="0"/>
                        <a:t>0-100%</a:t>
                      </a:r>
                      <a:endParaRPr lang="hr-HR" sz="1600" dirty="0"/>
                    </a:p>
                  </a:txBody>
                  <a:tcPr/>
                </a:tc>
                <a:tc>
                  <a:txBody>
                    <a:bodyPr/>
                    <a:lstStyle/>
                    <a:p>
                      <a:r>
                        <a:rPr lang="hr-HR" sz="1600" dirty="0" smtClean="0"/>
                        <a:t>+vjerovanja</a:t>
                      </a:r>
                    </a:p>
                    <a:p>
                      <a:r>
                        <a:rPr lang="hr-HR" sz="1600" dirty="0" smtClean="0"/>
                        <a:t>0-100%</a:t>
                      </a:r>
                      <a:endParaRPr lang="hr-HR" sz="1600" dirty="0"/>
                    </a:p>
                  </a:txBody>
                  <a:tcPr/>
                </a:tc>
                <a:tc>
                  <a:txBody>
                    <a:bodyPr/>
                    <a:lstStyle/>
                    <a:p>
                      <a:r>
                        <a:rPr lang="hr-HR" sz="1600" baseline="0" dirty="0" smtClean="0"/>
                        <a:t>Koje su druge mogućnosti?</a:t>
                      </a:r>
                    </a:p>
                    <a:p>
                      <a:r>
                        <a:rPr lang="hr-HR" sz="1600" baseline="0" dirty="0" smtClean="0"/>
                        <a:t>Druga moguća viđenja situacije?</a:t>
                      </a:r>
                    </a:p>
                    <a:p>
                      <a:r>
                        <a:rPr lang="hr-HR" sz="1600" baseline="0" dirty="0" smtClean="0"/>
                        <a:t>Koji su dokazi?</a:t>
                      </a:r>
                      <a:endParaRPr lang="hr-HR" sz="1600" dirty="0"/>
                    </a:p>
                  </a:txBody>
                  <a:tcPr/>
                </a:tc>
                <a:tc>
                  <a:txBody>
                    <a:bodyPr/>
                    <a:lstStyle/>
                    <a:p>
                      <a:r>
                        <a:rPr lang="hr-HR" sz="1600" dirty="0" smtClean="0"/>
                        <a:t>Što ste učinili umjesto uobičajenih</a:t>
                      </a:r>
                      <a:r>
                        <a:rPr lang="hr-HR" sz="1600" baseline="0" dirty="0" smtClean="0"/>
                        <a:t> ponašanja?</a:t>
                      </a:r>
                    </a:p>
                    <a:p>
                      <a:r>
                        <a:rPr lang="hr-HR" sz="1600" baseline="0" dirty="0" smtClean="0"/>
                        <a:t>Koji su bili rezultati?</a:t>
                      </a:r>
                      <a:endParaRPr lang="hr-HR" sz="1600" dirty="0"/>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hr-HR" b="1" dirty="0" smtClean="0"/>
              <a:t>Samopoštovanje</a:t>
            </a:r>
            <a:r>
              <a:rPr lang="hr-HR" dirty="0" smtClean="0"/>
              <a:t> – čovjekova procjena vlastite vrijednosti koja nastaje kao konačan zbroj svih pozitivnih i negativnih reakcija na pojam o samome sebi</a:t>
            </a:r>
          </a:p>
          <a:p>
            <a:r>
              <a:rPr lang="hr-HR" dirty="0" smtClean="0"/>
              <a:t> u središtu su vjerovanja o sebi i ideje o tome kakvi smo kao osobe, a koja imaju formu izjava ili činjenica</a:t>
            </a:r>
          </a:p>
          <a:p>
            <a:r>
              <a:rPr lang="hr-HR" b="1" dirty="0" smtClean="0"/>
              <a:t>Mišljenja i zaključci o sebi formirani na temelju životnih iskustava,</a:t>
            </a:r>
            <a:r>
              <a:rPr lang="hr-HR" dirty="0" smtClean="0"/>
              <a:t> posebno poruka primljenih od drugih o tome kakvi smo kao osobe</a:t>
            </a:r>
          </a:p>
          <a:p>
            <a:r>
              <a:rPr lang="hr-HR" dirty="0" smtClean="0"/>
              <a:t>Ako su iskustva miješana, postoje različite ideje o sebi koje su fleksibilne te se primjenjuju ovisno o okolnostima</a:t>
            </a:r>
          </a:p>
          <a:p>
            <a:r>
              <a:rPr lang="hr-HR" dirty="0" smtClean="0"/>
              <a:t>Ako su iskustva negativna, ideje o sebi su negativne - nisko samopoštovanje</a:t>
            </a:r>
          </a:p>
          <a:p>
            <a:r>
              <a:rPr lang="hr-HR" dirty="0" smtClean="0"/>
              <a:t>neprikladne strategije objašnjenja uspjeha i neuspjeha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372631" cy="619108"/>
          </a:xfrm>
        </p:spPr>
        <p:txBody>
          <a:bodyPr>
            <a:normAutofit/>
          </a:bodyPr>
          <a:lstStyle/>
          <a:p>
            <a:r>
              <a:rPr lang="hr-HR" sz="2400" b="1" dirty="0" smtClean="0"/>
              <a:t>Testiranje anksioznih očekivanja u praksi</a:t>
            </a:r>
            <a:endParaRPr lang="hr-HR" sz="2400" b="1" dirty="0"/>
          </a:p>
        </p:txBody>
      </p:sp>
      <p:sp>
        <p:nvSpPr>
          <p:cNvPr id="3" name="Content Placeholder 2"/>
          <p:cNvSpPr>
            <a:spLocks noGrp="1"/>
          </p:cNvSpPr>
          <p:nvPr>
            <p:ph idx="1"/>
          </p:nvPr>
        </p:nvSpPr>
        <p:spPr/>
        <p:txBody>
          <a:bodyPr>
            <a:normAutofit/>
          </a:bodyPr>
          <a:lstStyle/>
          <a:p>
            <a:endParaRPr lang="hr-HR" sz="1800" dirty="0" smtClean="0"/>
          </a:p>
          <a:p>
            <a:r>
              <a:rPr lang="hr-HR" sz="1800" dirty="0" smtClean="0"/>
              <a:t>Ponekad razmišljanje o alternativama nije dovoljno</a:t>
            </a:r>
          </a:p>
          <a:p>
            <a:r>
              <a:rPr lang="hr-HR" sz="1800" dirty="0" smtClean="0"/>
              <a:t>Eksperimentiranje sa novim načinima ponašanja omogućuje stvaranje novih iskustava</a:t>
            </a:r>
          </a:p>
          <a:p>
            <a:r>
              <a:rPr lang="hr-HR" sz="1800" dirty="0" smtClean="0"/>
              <a:t>Omogućuje testiranje promišljanja, mijenjanje navika, razmišljanja i jačanje novih načina</a:t>
            </a:r>
          </a:p>
          <a:p>
            <a:r>
              <a:rPr lang="hr-HR" sz="1800" dirty="0" smtClean="0"/>
              <a:t>Provjera točnosti novih alternativa, omogućuju uviđanje grešaka i biranje više korisnih načina razmišljanja</a:t>
            </a:r>
          </a:p>
          <a:p>
            <a:r>
              <a:rPr lang="hr-HR" sz="1800" dirty="0" smtClean="0"/>
              <a:t>Omogućuju provjeru stvarnosti</a:t>
            </a:r>
            <a:endParaRPr lang="hr-HR" sz="1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515507" cy="619108"/>
          </a:xfrm>
        </p:spPr>
        <p:txBody>
          <a:bodyPr>
            <a:normAutofit fontScale="90000"/>
          </a:bodyPr>
          <a:lstStyle/>
          <a:p>
            <a:r>
              <a:rPr lang="hr-HR" sz="2400" dirty="0" smtClean="0"/>
              <a:t/>
            </a:r>
            <a:br>
              <a:rPr lang="hr-HR" sz="2400" dirty="0" smtClean="0"/>
            </a:br>
            <a:r>
              <a:rPr lang="hr-HR" sz="2400" b="1" dirty="0" smtClean="0"/>
              <a:t>Eksperiment</a:t>
            </a:r>
            <a:endParaRPr lang="hr-HR" sz="2400" b="1" dirty="0"/>
          </a:p>
        </p:txBody>
      </p:sp>
      <p:sp>
        <p:nvSpPr>
          <p:cNvPr id="3" name="Content Placeholder 2"/>
          <p:cNvSpPr>
            <a:spLocks noGrp="1"/>
          </p:cNvSpPr>
          <p:nvPr>
            <p:ph idx="1"/>
          </p:nvPr>
        </p:nvSpPr>
        <p:spPr/>
        <p:txBody>
          <a:bodyPr>
            <a:normAutofit/>
          </a:bodyPr>
          <a:lstStyle/>
          <a:p>
            <a:endParaRPr lang="hr-HR" sz="1800" b="1" dirty="0" smtClean="0"/>
          </a:p>
          <a:p>
            <a:r>
              <a:rPr lang="hr-HR" sz="1800" b="1" dirty="0" smtClean="0"/>
              <a:t>Pravila u osmišljavanju eksperimenta</a:t>
            </a:r>
          </a:p>
          <a:p>
            <a:r>
              <a:rPr lang="hr-HR" sz="1800" b="1" dirty="0" smtClean="0"/>
              <a:t>Jasno definirati očekivanja </a:t>
            </a:r>
            <a:r>
              <a:rPr lang="hr-HR" sz="1800" dirty="0" smtClean="0"/>
              <a:t>– konkretno specificirati što bi se sve moglo dogoditi, kako će se osoba osjećati, stupnjevati, kako bi okolina mogla reagirati?</a:t>
            </a:r>
          </a:p>
          <a:p>
            <a:r>
              <a:rPr lang="hr-HR" sz="1800" b="1" dirty="0" smtClean="0"/>
              <a:t>Definirati koja će biti alternativa uobičajenom reagiranju i ponašanju</a:t>
            </a:r>
          </a:p>
          <a:p>
            <a:r>
              <a:rPr lang="hr-HR" sz="1800" b="1" dirty="0" smtClean="0"/>
              <a:t>Koji su rezultati? Što je osoba naučila? Kako se osoba osjećala zbog drugačijeg ponašanja? Koliko se rezultat poklapao s očekivanjima? Što može osoba zaključiti gledajući rezultate</a:t>
            </a:r>
            <a:r>
              <a:rPr lang="hr-HR" sz="1800" dirty="0" smtClean="0"/>
              <a:t>?</a:t>
            </a:r>
          </a:p>
          <a:p>
            <a:r>
              <a:rPr lang="hr-HR" sz="1800" b="1" dirty="0" smtClean="0"/>
              <a:t>Važno je pohvaliti samog sebe zbog pokušaja i hrabrosti</a:t>
            </a:r>
          </a:p>
          <a:p>
            <a:pPr>
              <a:buNone/>
            </a:pPr>
            <a:r>
              <a:rPr lang="hr-HR" sz="1800" dirty="0" smtClean="0"/>
              <a:t>  ( pa čak i ako nije završilo na željeni način)</a:t>
            </a:r>
            <a:endParaRPr lang="hr-HR" sz="1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515507" cy="619108"/>
          </a:xfrm>
        </p:spPr>
        <p:txBody>
          <a:bodyPr>
            <a:normAutofit/>
          </a:bodyPr>
          <a:lstStyle/>
          <a:p>
            <a:r>
              <a:rPr lang="hr-HR" sz="2400" b="1" dirty="0" smtClean="0"/>
              <a:t>Samokritičnost kod osoba sa niskim samopoštovanjem</a:t>
            </a:r>
            <a:endParaRPr lang="hr-HR" sz="2400" b="1" dirty="0"/>
          </a:p>
        </p:txBody>
      </p:sp>
      <p:sp>
        <p:nvSpPr>
          <p:cNvPr id="3" name="Content Placeholder 2"/>
          <p:cNvSpPr>
            <a:spLocks noGrp="1"/>
          </p:cNvSpPr>
          <p:nvPr>
            <p:ph idx="1"/>
          </p:nvPr>
        </p:nvSpPr>
        <p:spPr/>
        <p:txBody>
          <a:bodyPr>
            <a:normAutofit/>
          </a:bodyPr>
          <a:lstStyle/>
          <a:p>
            <a:endParaRPr lang="hr-HR" sz="1800" dirty="0" smtClean="0"/>
          </a:p>
          <a:p>
            <a:r>
              <a:rPr lang="hr-HR" sz="1800" dirty="0" smtClean="0"/>
              <a:t>U mnogim se kulturama smatra dobrim i korisnim – </a:t>
            </a:r>
          </a:p>
          <a:p>
            <a:pPr>
              <a:buNone/>
            </a:pPr>
            <a:r>
              <a:rPr lang="hr-HR" sz="1800" dirty="0" smtClean="0"/>
              <a:t>   predobro mišljenje = umišljen i hvalisav</a:t>
            </a:r>
          </a:p>
          <a:p>
            <a:r>
              <a:rPr lang="hr-HR" sz="1800" dirty="0" smtClean="0"/>
              <a:t>Od djetinjstva se samo kritizira jer se dobre stvari podrazumijevaju</a:t>
            </a:r>
          </a:p>
          <a:p>
            <a:pPr>
              <a:buNone/>
            </a:pPr>
            <a:r>
              <a:rPr lang="hr-HR" sz="1800" dirty="0" smtClean="0"/>
              <a:t>   “Kako se naučiti ako se ne kaže da nešto krivo radimo?”</a:t>
            </a:r>
            <a:endParaRPr lang="hr-HR" sz="1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400" b="1" dirty="0" smtClean="0"/>
              <a:t>Samokritičnost kod osoba sa niskim samopoštovanjem</a:t>
            </a:r>
            <a:r>
              <a:rPr lang="hr-HR" dirty="0" smtClean="0"/>
              <a:t/>
            </a:r>
            <a:br>
              <a:rPr lang="hr-HR" dirty="0" smtClean="0"/>
            </a:br>
            <a:endParaRPr lang="hr-HR" dirty="0"/>
          </a:p>
        </p:txBody>
      </p:sp>
      <p:sp>
        <p:nvSpPr>
          <p:cNvPr id="3" name="Content Placeholder 2"/>
          <p:cNvSpPr>
            <a:spLocks noGrp="1"/>
          </p:cNvSpPr>
          <p:nvPr>
            <p:ph idx="1"/>
          </p:nvPr>
        </p:nvSpPr>
        <p:spPr>
          <a:xfrm>
            <a:off x="1308065" y="1285860"/>
            <a:ext cx="9586947" cy="4886340"/>
          </a:xfrm>
        </p:spPr>
        <p:txBody>
          <a:bodyPr>
            <a:noAutofit/>
          </a:bodyPr>
          <a:lstStyle/>
          <a:p>
            <a:r>
              <a:rPr lang="hr-HR" sz="1600" dirty="0" smtClean="0"/>
              <a:t>Radi se o </a:t>
            </a:r>
            <a:r>
              <a:rPr lang="hr-HR" sz="1600" b="1" dirty="0" smtClean="0"/>
              <a:t>osuđivanju samog sebe</a:t>
            </a:r>
          </a:p>
          <a:p>
            <a:r>
              <a:rPr lang="hr-HR" sz="1600" dirty="0" smtClean="0"/>
              <a:t>Kratak bljesak misli ili čitava lančana reakcija negativnih misli o sebi</a:t>
            </a:r>
          </a:p>
          <a:p>
            <a:r>
              <a:rPr lang="hr-HR" sz="1600" b="1" dirty="0" smtClean="0"/>
              <a:t>Paralizira osobu i potiče negativne emocije </a:t>
            </a:r>
            <a:r>
              <a:rPr lang="hr-HR" sz="1600" dirty="0" smtClean="0"/>
              <a:t>( konstantno govori što činimo loše)</a:t>
            </a:r>
          </a:p>
          <a:p>
            <a:r>
              <a:rPr lang="hr-HR" sz="1600" b="1" dirty="0" smtClean="0"/>
              <a:t>Blokira učenje </a:t>
            </a:r>
            <a:r>
              <a:rPr lang="hr-HR" sz="1600" dirty="0" smtClean="0"/>
              <a:t>( naglašava loše, ne nudi rješenja kako idući puta nešto bolje napraviti ili ponoviti ako je bilo dobro)</a:t>
            </a:r>
          </a:p>
          <a:p>
            <a:r>
              <a:rPr lang="hr-HR" sz="1600" b="1" dirty="0" smtClean="0"/>
              <a:t>Ignorira stvarnost </a:t>
            </a:r>
            <a:r>
              <a:rPr lang="hr-HR" sz="1600" dirty="0" smtClean="0"/>
              <a:t>( ne uzima u obzir sve aspekte tadašnje situacije)</a:t>
            </a:r>
          </a:p>
          <a:p>
            <a:r>
              <a:rPr lang="hr-HR" sz="1600" b="1" dirty="0" smtClean="0"/>
              <a:t>Nepravedna je</a:t>
            </a:r>
            <a:r>
              <a:rPr lang="hr-HR" sz="1600" dirty="0" smtClean="0"/>
              <a:t>( zaključci se donose na temelju samo jedne vrste dokaza)</a:t>
            </a:r>
          </a:p>
          <a:p>
            <a:r>
              <a:rPr lang="hr-HR" sz="1600" b="1" dirty="0" smtClean="0"/>
              <a:t>Pokreću je potvrđena bazična vjerovanja</a:t>
            </a:r>
          </a:p>
          <a:p>
            <a:r>
              <a:rPr lang="hr-HR" sz="1600" b="1" dirty="0" smtClean="0"/>
              <a:t>Čuva negativna bazična vjerovanja</a:t>
            </a:r>
          </a:p>
          <a:p>
            <a:r>
              <a:rPr lang="hr-HR" sz="1600" dirty="0" smtClean="0"/>
              <a:t>Kako si pomoći? - podići svjesnost o samokritičnim mislima</a:t>
            </a:r>
          </a:p>
          <a:p>
            <a:pPr>
              <a:buNone/>
            </a:pPr>
            <a:r>
              <a:rPr lang="hr-HR" sz="1600" dirty="0" smtClean="0"/>
              <a:t>                  - Dovesti u pitanje samokritične misli</a:t>
            </a:r>
          </a:p>
          <a:p>
            <a:pPr>
              <a:buNone/>
            </a:pPr>
            <a:r>
              <a:rPr lang="hr-HR" sz="1600" dirty="0" smtClean="0"/>
              <a:t>                  - Eksperimentirati</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7658119" cy="904860"/>
          </a:xfrm>
        </p:spPr>
        <p:txBody>
          <a:bodyPr>
            <a:normAutofit fontScale="90000"/>
          </a:bodyPr>
          <a:lstStyle/>
          <a:p>
            <a:r>
              <a:rPr lang="hr-HR" sz="2400" b="1" dirty="0" smtClean="0"/>
              <a:t>Kako se boriti protiv samokritičnosti?</a:t>
            </a:r>
            <a:r>
              <a:rPr lang="hr-HR" dirty="0" smtClean="0"/>
              <a:t/>
            </a:r>
            <a:br>
              <a:rPr lang="hr-HR" dirty="0" smtClean="0"/>
            </a:br>
            <a:endParaRPr lang="hr-HR" dirty="0"/>
          </a:p>
        </p:txBody>
      </p:sp>
      <p:sp>
        <p:nvSpPr>
          <p:cNvPr id="3" name="Content Placeholder 2"/>
          <p:cNvSpPr>
            <a:spLocks noGrp="1"/>
          </p:cNvSpPr>
          <p:nvPr>
            <p:ph idx="1"/>
          </p:nvPr>
        </p:nvSpPr>
        <p:spPr>
          <a:xfrm>
            <a:off x="1308065" y="1214422"/>
            <a:ext cx="9586947" cy="4957778"/>
          </a:xfrm>
        </p:spPr>
        <p:txBody>
          <a:bodyPr>
            <a:normAutofit/>
          </a:bodyPr>
          <a:lstStyle/>
          <a:p>
            <a:r>
              <a:rPr lang="hr-HR" sz="1600" b="1" dirty="0" smtClean="0"/>
              <a:t>Praćenje samokritičnih misli</a:t>
            </a:r>
          </a:p>
          <a:p>
            <a:r>
              <a:rPr lang="hr-HR" sz="1600" b="1" dirty="0" smtClean="0"/>
              <a:t>Zapaziti pojavu samokritičnih misli</a:t>
            </a:r>
          </a:p>
          <a:p>
            <a:r>
              <a:rPr lang="hr-HR" sz="1600" b="1" dirty="0" smtClean="0"/>
              <a:t>Pomoću emocija </a:t>
            </a:r>
            <a:r>
              <a:rPr lang="hr-HR" sz="1600" dirty="0" smtClean="0"/>
              <a:t>(krvinja, tuga, razočaranje u sebe, frustracija, beznađe, sram, neugoda, depresija)</a:t>
            </a:r>
          </a:p>
          <a:p>
            <a:r>
              <a:rPr lang="hr-HR" sz="1600" b="1" dirty="0" smtClean="0"/>
              <a:t>Propitkivanje samokritičnih misli</a:t>
            </a:r>
          </a:p>
          <a:p>
            <a:pPr>
              <a:buNone/>
            </a:pPr>
            <a:r>
              <a:rPr lang="hr-HR" sz="1600" b="1" dirty="0" smtClean="0"/>
              <a:t>  </a:t>
            </a:r>
            <a:r>
              <a:rPr lang="hr-HR" sz="1600" dirty="0" smtClean="0"/>
              <a:t>- Koji su dokazi? Radi li se o mišljenju ili činjenici? Koji su dokazi u prilog, a koji nisu u prilog tome što osoba misli?</a:t>
            </a:r>
          </a:p>
          <a:p>
            <a:pPr>
              <a:buNone/>
            </a:pPr>
            <a:r>
              <a:rPr lang="hr-HR" sz="1600" dirty="0" smtClean="0"/>
              <a:t>  - Koje su moguće alternative? </a:t>
            </a:r>
          </a:p>
          <a:p>
            <a:pPr>
              <a:buNone/>
            </a:pPr>
            <a:r>
              <a:rPr lang="hr-HR" sz="1600" dirty="0" smtClean="0"/>
              <a:t>  - Koji je utjecaj razmišljanja na sliku koju imate o sebi? Pomažu li te misli? </a:t>
            </a:r>
          </a:p>
          <a:p>
            <a:pPr>
              <a:buNone/>
            </a:pPr>
            <a:r>
              <a:rPr lang="hr-HR" sz="1600" dirty="0" smtClean="0"/>
              <a:t>  - Koje su pristranosti u razmišljanju o sebi? Skačete li na zaključke? Koristite li dvostruke standarde? Razmišljate li u terminima sve ili ništa? Osuđujete li se u cijelini na temelju jednog događaja? Koncentrirate li se na slabosti, a zaboravljate svoje snage? Krivite li se zbog stvari koje nisu vaša krivnja? Očekujete li od sebe savršenstvo?</a:t>
            </a:r>
          </a:p>
          <a:p>
            <a:pPr>
              <a:buNone/>
            </a:pPr>
            <a:r>
              <a:rPr lang="hr-HR" sz="1600" dirty="0" smtClean="0"/>
              <a:t>  - Što možete učiniti?</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400" b="1" dirty="0" smtClean="0"/>
              <a:t>Praćenje samokritičnih misli</a:t>
            </a:r>
            <a:r>
              <a:rPr lang="hr-HR" dirty="0" smtClean="0"/>
              <a:t/>
            </a:r>
            <a:br>
              <a:rPr lang="hr-HR" dirty="0" smtClean="0"/>
            </a:br>
            <a:endParaRPr lang="hr-HR" dirty="0"/>
          </a:p>
        </p:txBody>
      </p:sp>
      <p:graphicFrame>
        <p:nvGraphicFramePr>
          <p:cNvPr id="4" name="Content Placeholder 3"/>
          <p:cNvGraphicFramePr>
            <a:graphicFrameLocks noGrp="1"/>
          </p:cNvGraphicFramePr>
          <p:nvPr>
            <p:ph idx="1"/>
          </p:nvPr>
        </p:nvGraphicFramePr>
        <p:xfrm>
          <a:off x="1293813" y="1676400"/>
          <a:ext cx="9601200" cy="2377440"/>
        </p:xfrm>
        <a:graphic>
          <a:graphicData uri="http://schemas.openxmlformats.org/drawingml/2006/table">
            <a:tbl>
              <a:tblPr firstRow="1" bandRow="1">
                <a:tableStyleId>{3B4B98B0-60AC-42C2-AFA5-B58CD77FA1E5}</a:tableStyleId>
              </a:tblPr>
              <a:tblGrid>
                <a:gridCol w="1920240"/>
                <a:gridCol w="1920240"/>
                <a:gridCol w="1920240"/>
                <a:gridCol w="1920240"/>
                <a:gridCol w="1920240"/>
              </a:tblGrid>
              <a:tr h="370840">
                <a:tc>
                  <a:txBody>
                    <a:bodyPr/>
                    <a:lstStyle/>
                    <a:p>
                      <a:r>
                        <a:rPr lang="hr-HR" dirty="0" smtClean="0"/>
                        <a:t>Datum i vrijeme</a:t>
                      </a:r>
                      <a:endParaRPr lang="hr-HR" dirty="0"/>
                    </a:p>
                  </a:txBody>
                  <a:tcPr/>
                </a:tc>
                <a:tc>
                  <a:txBody>
                    <a:bodyPr/>
                    <a:lstStyle/>
                    <a:p>
                      <a:r>
                        <a:rPr lang="hr-HR" dirty="0" smtClean="0"/>
                        <a:t>Situacija</a:t>
                      </a:r>
                      <a:endParaRPr lang="hr-HR" dirty="0"/>
                    </a:p>
                  </a:txBody>
                  <a:tcPr/>
                </a:tc>
                <a:tc>
                  <a:txBody>
                    <a:bodyPr/>
                    <a:lstStyle/>
                    <a:p>
                      <a:r>
                        <a:rPr lang="hr-HR" dirty="0" smtClean="0"/>
                        <a:t>Emocije i tjelesne senzacije</a:t>
                      </a:r>
                      <a:endParaRPr lang="hr-HR" dirty="0"/>
                    </a:p>
                  </a:txBody>
                  <a:tcPr/>
                </a:tc>
                <a:tc>
                  <a:txBody>
                    <a:bodyPr/>
                    <a:lstStyle/>
                    <a:p>
                      <a:r>
                        <a:rPr lang="hr-HR" dirty="0" smtClean="0"/>
                        <a:t>Samokritične</a:t>
                      </a:r>
                      <a:r>
                        <a:rPr lang="hr-HR" baseline="0" dirty="0" smtClean="0"/>
                        <a:t> misli</a:t>
                      </a:r>
                      <a:endParaRPr lang="hr-HR" dirty="0"/>
                    </a:p>
                  </a:txBody>
                  <a:tcPr/>
                </a:tc>
                <a:tc>
                  <a:txBody>
                    <a:bodyPr/>
                    <a:lstStyle/>
                    <a:p>
                      <a:r>
                        <a:rPr lang="hr-HR" dirty="0" smtClean="0"/>
                        <a:t>Ponašanje</a:t>
                      </a:r>
                      <a:endParaRPr lang="hr-HR" dirty="0"/>
                    </a:p>
                  </a:txBody>
                  <a:tcPr/>
                </a:tc>
              </a:tr>
              <a:tr h="370840">
                <a:tc>
                  <a:txBody>
                    <a:bodyPr/>
                    <a:lstStyle/>
                    <a:p>
                      <a:endParaRPr lang="hr-HR"/>
                    </a:p>
                  </a:txBody>
                  <a:tcPr/>
                </a:tc>
                <a:tc>
                  <a:txBody>
                    <a:bodyPr/>
                    <a:lstStyle/>
                    <a:p>
                      <a:r>
                        <a:rPr lang="hr-HR" dirty="0" smtClean="0"/>
                        <a:t>Što je osoba radila kad se počela loše osjećati ?</a:t>
                      </a:r>
                      <a:endParaRPr lang="hr-HR" dirty="0"/>
                    </a:p>
                  </a:txBody>
                  <a:tcPr/>
                </a:tc>
                <a:tc>
                  <a:txBody>
                    <a:bodyPr/>
                    <a:lstStyle/>
                    <a:p>
                      <a:r>
                        <a:rPr lang="hr-HR" dirty="0" smtClean="0"/>
                        <a:t>Opis</a:t>
                      </a:r>
                    </a:p>
                    <a:p>
                      <a:r>
                        <a:rPr lang="hr-HR" dirty="0" smtClean="0"/>
                        <a:t>0-100% intezitet</a:t>
                      </a:r>
                      <a:endParaRPr lang="hr-HR" dirty="0"/>
                    </a:p>
                  </a:txBody>
                  <a:tcPr/>
                </a:tc>
                <a:tc>
                  <a:txBody>
                    <a:bodyPr/>
                    <a:lstStyle/>
                    <a:p>
                      <a:r>
                        <a:rPr lang="hr-HR" dirty="0" smtClean="0"/>
                        <a:t>Što je osobi prošlo</a:t>
                      </a:r>
                      <a:r>
                        <a:rPr lang="hr-HR" baseline="0" dirty="0" smtClean="0"/>
                        <a:t> kroz glavu kada se počela loše osjećati?</a:t>
                      </a:r>
                      <a:endParaRPr lang="hr-HR" dirty="0"/>
                    </a:p>
                  </a:txBody>
                  <a:tcPr/>
                </a:tc>
                <a:tc>
                  <a:txBody>
                    <a:bodyPr/>
                    <a:lstStyle/>
                    <a:p>
                      <a:r>
                        <a:rPr lang="hr-HR" dirty="0" smtClean="0"/>
                        <a:t>Što je osoba napravila kao posljedicu samokritičnih misli?</a:t>
                      </a:r>
                      <a:endParaRPr lang="hr-HR" dirty="0"/>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8443937" cy="761984"/>
          </a:xfrm>
        </p:spPr>
        <p:txBody>
          <a:bodyPr>
            <a:normAutofit/>
          </a:bodyPr>
          <a:lstStyle/>
          <a:p>
            <a:r>
              <a:rPr lang="hr-HR" sz="2400" b="1" dirty="0" smtClean="0"/>
              <a:t>Dovođenje u pitanje samokritičnih misli</a:t>
            </a:r>
            <a:endParaRPr lang="hr-HR" sz="2400" b="1" dirty="0"/>
          </a:p>
        </p:txBody>
      </p:sp>
      <p:graphicFrame>
        <p:nvGraphicFramePr>
          <p:cNvPr id="4" name="Content Placeholder 3"/>
          <p:cNvGraphicFramePr>
            <a:graphicFrameLocks noGrp="1"/>
          </p:cNvGraphicFramePr>
          <p:nvPr>
            <p:ph idx="1"/>
          </p:nvPr>
        </p:nvGraphicFramePr>
        <p:xfrm>
          <a:off x="1293813" y="1676400"/>
          <a:ext cx="9601200" cy="3840480"/>
        </p:xfrm>
        <a:graphic>
          <a:graphicData uri="http://schemas.openxmlformats.org/drawingml/2006/table">
            <a:tbl>
              <a:tblPr firstRow="1" bandRow="1">
                <a:tableStyleId>{3B4B98B0-60AC-42C2-AFA5-B58CD77FA1E5}</a:tableStyleId>
              </a:tblPr>
              <a:tblGrid>
                <a:gridCol w="1600200"/>
                <a:gridCol w="1600200"/>
                <a:gridCol w="1600200"/>
                <a:gridCol w="1600200"/>
                <a:gridCol w="1600200"/>
                <a:gridCol w="1600200"/>
              </a:tblGrid>
              <a:tr h="370840">
                <a:tc>
                  <a:txBody>
                    <a:bodyPr/>
                    <a:lstStyle/>
                    <a:p>
                      <a:r>
                        <a:rPr lang="hr-HR" sz="1600" dirty="0" smtClean="0"/>
                        <a:t>Datum i vrijeme</a:t>
                      </a:r>
                      <a:endParaRPr lang="hr-HR" sz="1600" dirty="0"/>
                    </a:p>
                  </a:txBody>
                  <a:tcPr/>
                </a:tc>
                <a:tc>
                  <a:txBody>
                    <a:bodyPr/>
                    <a:lstStyle/>
                    <a:p>
                      <a:r>
                        <a:rPr lang="hr-HR" sz="1600" dirty="0" smtClean="0"/>
                        <a:t>Situacija</a:t>
                      </a:r>
                      <a:endParaRPr lang="hr-HR" sz="1600" dirty="0"/>
                    </a:p>
                  </a:txBody>
                  <a:tcPr/>
                </a:tc>
                <a:tc>
                  <a:txBody>
                    <a:bodyPr/>
                    <a:lstStyle/>
                    <a:p>
                      <a:r>
                        <a:rPr lang="hr-HR" sz="1600" dirty="0" smtClean="0"/>
                        <a:t>Emocije i tjelesne senzacije</a:t>
                      </a:r>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600" dirty="0" smtClean="0"/>
                        <a:t>Samokritične misli</a:t>
                      </a:r>
                    </a:p>
                    <a:p>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600" dirty="0" smtClean="0"/>
                        <a:t>Alternativna objašnjenja</a:t>
                      </a:r>
                    </a:p>
                    <a:p>
                      <a:endParaRPr lang="hr-HR" sz="1600" dirty="0"/>
                    </a:p>
                  </a:txBody>
                  <a:tcPr/>
                </a:tc>
                <a:tc>
                  <a:txBody>
                    <a:bodyPr/>
                    <a:lstStyle/>
                    <a:p>
                      <a:r>
                        <a:rPr lang="hr-HR" sz="1600" dirty="0" smtClean="0"/>
                        <a:t>Ishodi</a:t>
                      </a:r>
                      <a:endParaRPr lang="hr-HR" sz="1600" dirty="0"/>
                    </a:p>
                  </a:txBody>
                  <a:tcPr/>
                </a:tc>
              </a:tr>
              <a:tr h="370840">
                <a:tc>
                  <a:txBody>
                    <a:bodyPr/>
                    <a:lstStyle/>
                    <a:p>
                      <a:endParaRPr lang="hr-HR" sz="1600"/>
                    </a:p>
                  </a:txBody>
                  <a:tcPr/>
                </a:tc>
                <a:tc>
                  <a:txBody>
                    <a:bodyPr/>
                    <a:lstStyle/>
                    <a:p>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600" dirty="0" smtClean="0"/>
                        <a:t>0-100%</a:t>
                      </a:r>
                    </a:p>
                    <a:p>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600" dirty="0" smtClean="0"/>
                        <a:t>0-100%</a:t>
                      </a:r>
                    </a:p>
                    <a:p>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600" dirty="0" smtClean="0"/>
                        <a:t>Koji su dokazi?</a:t>
                      </a:r>
                      <a:r>
                        <a:rPr lang="hr-HR" sz="1600" baseline="0" dirty="0" smtClean="0"/>
                        <a:t> Koje su druge mogućnosti?</a:t>
                      </a:r>
                      <a:endParaRPr lang="hr-HR" sz="1600" dirty="0" smtClean="0"/>
                    </a:p>
                    <a:p>
                      <a:endParaRPr lang="hr-HR" sz="1600" dirty="0"/>
                    </a:p>
                  </a:txBody>
                  <a:tcPr/>
                </a:tc>
                <a:tc>
                  <a:txBody>
                    <a:bodyPr/>
                    <a:lstStyle/>
                    <a:p>
                      <a:r>
                        <a:rPr lang="hr-HR" sz="1600" dirty="0" smtClean="0"/>
                        <a:t>Kako se osoba osjeća kada je našla alternativna objašnjenja?</a:t>
                      </a:r>
                      <a:r>
                        <a:rPr lang="hr-HR" sz="1600" baseline="0" dirty="0" smtClean="0"/>
                        <a:t> 0-100%</a:t>
                      </a:r>
                    </a:p>
                    <a:p>
                      <a:r>
                        <a:rPr lang="hr-HR" sz="1600" baseline="0" dirty="0" smtClean="0"/>
                        <a:t>Koliko vjeruje u SM misao? 0-100%Što osoba može napraviti?(akcijski plan)</a:t>
                      </a:r>
                      <a:endParaRPr lang="hr-HR" sz="1600" dirty="0"/>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8301061" cy="619108"/>
          </a:xfrm>
        </p:spPr>
        <p:txBody>
          <a:bodyPr>
            <a:normAutofit/>
          </a:bodyPr>
          <a:lstStyle/>
          <a:p>
            <a:r>
              <a:rPr lang="hr-HR" sz="2400" b="1" dirty="0" smtClean="0"/>
              <a:t>Pitanja za pronalaženje alternativnih objašnjenja</a:t>
            </a:r>
            <a:endParaRPr lang="hr-HR" sz="2400" b="1" dirty="0"/>
          </a:p>
        </p:txBody>
      </p:sp>
      <p:sp>
        <p:nvSpPr>
          <p:cNvPr id="3" name="Content Placeholder 2"/>
          <p:cNvSpPr>
            <a:spLocks noGrp="1"/>
          </p:cNvSpPr>
          <p:nvPr>
            <p:ph idx="1"/>
          </p:nvPr>
        </p:nvSpPr>
        <p:spPr/>
        <p:txBody>
          <a:bodyPr>
            <a:normAutofit/>
          </a:bodyPr>
          <a:lstStyle/>
          <a:p>
            <a:r>
              <a:rPr lang="hr-HR" sz="1800" dirty="0" smtClean="0"/>
              <a:t>Koji su dokazi?</a:t>
            </a:r>
          </a:p>
          <a:p>
            <a:r>
              <a:rPr lang="hr-HR" sz="1800" dirty="0" smtClean="0"/>
              <a:t>Mijenjate li misao za činjenicu? Koji dokazi potkrepljuju, a koji ne vaše mišljenje?</a:t>
            </a:r>
          </a:p>
          <a:p>
            <a:r>
              <a:rPr lang="hr-HR" sz="1800" dirty="0" smtClean="0"/>
              <a:t>Koja su alternativna objašnjenja?</a:t>
            </a:r>
          </a:p>
          <a:p>
            <a:r>
              <a:rPr lang="hr-HR" sz="1800" dirty="0" smtClean="0"/>
              <a:t>Je li vaša perspektiva jedina moguća? Koji su dokazi za alternativu?</a:t>
            </a:r>
          </a:p>
          <a:p>
            <a:r>
              <a:rPr lang="hr-HR" sz="1800" dirty="0" smtClean="0"/>
              <a:t>Koje su posljedice vašeg razmišljanja? Pomažu li? Što bi pomoglo?</a:t>
            </a:r>
          </a:p>
          <a:p>
            <a:r>
              <a:rPr lang="hr-HR" sz="1800" dirty="0" smtClean="0"/>
              <a:t>Koje su pristranosti u vašem razmišljanju? Imate li dvostruke standarde? Razmišljate li na način “sve ili ništa”?</a:t>
            </a:r>
          </a:p>
          <a:p>
            <a:r>
              <a:rPr lang="hr-HR" sz="1800" dirty="0" smtClean="0"/>
              <a:t>Što možete učiniti da promijenite situaciju?</a:t>
            </a:r>
            <a:endParaRPr lang="hr-HR" sz="1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7943871" cy="619108"/>
          </a:xfrm>
        </p:spPr>
        <p:txBody>
          <a:bodyPr>
            <a:normAutofit/>
          </a:bodyPr>
          <a:lstStyle/>
          <a:p>
            <a:r>
              <a:rPr lang="hr-HR" sz="2400" b="1" dirty="0" smtClean="0"/>
              <a:t>Povećanje samoprihvaćanja</a:t>
            </a:r>
            <a:endParaRPr lang="hr-HR" sz="2400" b="1" dirty="0"/>
          </a:p>
        </p:txBody>
      </p:sp>
      <p:sp>
        <p:nvSpPr>
          <p:cNvPr id="3" name="Content Placeholder 2"/>
          <p:cNvSpPr>
            <a:spLocks noGrp="1"/>
          </p:cNvSpPr>
          <p:nvPr>
            <p:ph idx="1"/>
          </p:nvPr>
        </p:nvSpPr>
        <p:spPr>
          <a:xfrm>
            <a:off x="1379503" y="1285860"/>
            <a:ext cx="9515509" cy="4886340"/>
          </a:xfrm>
        </p:spPr>
        <p:txBody>
          <a:bodyPr>
            <a:normAutofit fontScale="62500" lnSpcReduction="20000"/>
          </a:bodyPr>
          <a:lstStyle/>
          <a:p>
            <a:r>
              <a:rPr lang="hr-HR" b="1" dirty="0" smtClean="0"/>
              <a:t>POZITIVA U FOKUS</a:t>
            </a:r>
          </a:p>
          <a:p>
            <a:r>
              <a:rPr lang="hr-HR" dirty="0" smtClean="0"/>
              <a:t>Izrada </a:t>
            </a:r>
            <a:r>
              <a:rPr lang="hr-HR" b="1" dirty="0" smtClean="0"/>
              <a:t>liste pozitivnih kvaliteta osobe </a:t>
            </a:r>
            <a:r>
              <a:rPr lang="hr-HR" dirty="0" smtClean="0"/>
              <a:t>(lista kvaliteta, vrlina, vještina, talenata i snaga)</a:t>
            </a:r>
          </a:p>
          <a:p>
            <a:r>
              <a:rPr lang="hr-HR" dirty="0" smtClean="0"/>
              <a:t>Pomaže u izgradnji više pozitivnog pogleda na sebe, otkrivanju razloga zbog kojeg se ne uzimaju u obzir pozitivne kvalitete</a:t>
            </a:r>
          </a:p>
          <a:p>
            <a:r>
              <a:rPr lang="hr-HR" dirty="0" smtClean="0"/>
              <a:t>Osigurati vrijeme i mjesto za rad, gdje se osoba osjeća ugodno, uzeti vremena</a:t>
            </a:r>
          </a:p>
          <a:p>
            <a:r>
              <a:rPr lang="hr-HR" b="1" dirty="0" smtClean="0"/>
              <a:t>Lista pitanja </a:t>
            </a:r>
            <a:r>
              <a:rPr lang="hr-HR" dirty="0" smtClean="0"/>
              <a:t>koja pomažu: </a:t>
            </a:r>
          </a:p>
          <a:p>
            <a:r>
              <a:rPr lang="hr-HR" dirty="0" smtClean="0"/>
              <a:t>Što volite kod sebe, ma kako malo bilo? Koje pozitivne kvalitete imate? Koji su vaši uspjesi, ma kako mali bili? S kojim izazovima ste se susreli? Koje talente imate, ma kako mali bili? Što drugi ljudi cijene kod vas? Koje osobine koje imate, cijenite više kod drugih ljudi? Koje loše osobine primjećujete na drugima, a koje vi nemate? Kako bi vas opisao netko kome je stalo do vas?</a:t>
            </a:r>
          </a:p>
          <a:p>
            <a:r>
              <a:rPr lang="hr-HR" b="1" dirty="0" smtClean="0"/>
              <a:t>Pozitivna bilježnica</a:t>
            </a:r>
          </a:p>
          <a:p>
            <a:r>
              <a:rPr lang="hr-HR" dirty="0" smtClean="0"/>
              <a:t>Bilježenje dobrih trenutaka u danu i malih uspjeha</a:t>
            </a:r>
          </a:p>
          <a:p>
            <a:r>
              <a:rPr lang="hr-HR" dirty="0" smtClean="0"/>
              <a:t>Povećanje nagrađivanja i ugode</a:t>
            </a:r>
          </a:p>
          <a:p>
            <a:r>
              <a:rPr lang="hr-HR" b="1" dirty="0" smtClean="0"/>
              <a:t>Dnevnik svakodnevnih aktivnosti - </a:t>
            </a:r>
            <a:r>
              <a:rPr lang="hr-HR" dirty="0" smtClean="0"/>
              <a:t>bilježenje događaja, označavanje ugode i postignuća</a:t>
            </a:r>
          </a:p>
          <a:p>
            <a:r>
              <a:rPr lang="hr-HR" dirty="0" smtClean="0"/>
              <a:t>Izrada plana pozitivnih aktivnosti</a:t>
            </a:r>
            <a:endParaRPr lang="hr-H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8515375" cy="619108"/>
          </a:xfrm>
        </p:spPr>
        <p:txBody>
          <a:bodyPr>
            <a:normAutofit/>
          </a:bodyPr>
          <a:lstStyle/>
          <a:p>
            <a:r>
              <a:rPr lang="hr-HR" sz="2400" b="1" dirty="0" smtClean="0"/>
              <a:t>Povećanje samoprihvaćanja</a:t>
            </a:r>
            <a:endParaRPr lang="hr-HR" sz="2400" b="1" dirty="0"/>
          </a:p>
        </p:txBody>
      </p:sp>
      <p:sp>
        <p:nvSpPr>
          <p:cNvPr id="3" name="Content Placeholder 2"/>
          <p:cNvSpPr>
            <a:spLocks noGrp="1"/>
          </p:cNvSpPr>
          <p:nvPr>
            <p:ph idx="1"/>
          </p:nvPr>
        </p:nvSpPr>
        <p:spPr/>
        <p:txBody>
          <a:bodyPr>
            <a:normAutofit/>
          </a:bodyPr>
          <a:lstStyle/>
          <a:p>
            <a:r>
              <a:rPr lang="hr-HR" sz="1800" dirty="0" smtClean="0"/>
              <a:t>Pretvaranje apstraktnog u konkretno</a:t>
            </a:r>
          </a:p>
          <a:p>
            <a:r>
              <a:rPr lang="hr-HR" sz="1800" dirty="0" smtClean="0"/>
              <a:t>Cijelu listu proći polako, promisliti o tome kada se neka osobina zadnji put pokazala i kako se osoba ponašala</a:t>
            </a:r>
          </a:p>
          <a:p>
            <a:r>
              <a:rPr lang="hr-HR" sz="1800" dirty="0" smtClean="0"/>
              <a:t>Pokušati što jače ponovno proživjeti situaciju i razmisliti kakve su bile posljedice</a:t>
            </a:r>
          </a:p>
          <a:p>
            <a:r>
              <a:rPr lang="hr-HR" sz="1800" dirty="0" smtClean="0"/>
              <a:t>Cilj vježbe – poboljšanje raspoloženja, više samopouzdanja i samoprihvaćanja</a:t>
            </a:r>
          </a:p>
          <a:p>
            <a:r>
              <a:rPr lang="hr-HR" sz="1800" dirty="0" smtClean="0"/>
              <a:t>Ako se to ne dogodi - ”Javlja li se sram dok čitate listu? Da li ste to mogli i bolje napraviti? Da li se samo ponekad tako ponašate? I drugi imaju slične osobine pa zato to nije dovoljno da bi se cijenilo kod mene.....”</a:t>
            </a:r>
          </a:p>
          <a:p>
            <a:r>
              <a:rPr lang="hr-HR" sz="1800" dirty="0" smtClean="0"/>
              <a:t>Ove misli treba opaziti i vratiti se na listu</a:t>
            </a:r>
          </a:p>
          <a:p>
            <a:r>
              <a:rPr lang="hr-HR" sz="1800" dirty="0" smtClean="0"/>
              <a:t>Svijest o svojim dobrim stranama pretvoriti u svakodnevnu aktivnost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3813" y="381000"/>
            <a:ext cx="9301193" cy="619108"/>
          </a:xfrm>
        </p:spPr>
        <p:txBody>
          <a:bodyPr>
            <a:normAutofit/>
          </a:bodyPr>
          <a:lstStyle/>
          <a:p>
            <a:r>
              <a:rPr lang="hr-HR" sz="2400" b="1" dirty="0" smtClean="0"/>
              <a:t>Zašto je ova tema važna?</a:t>
            </a:r>
            <a:endParaRPr lang="hr-HR" sz="2400" b="1" dirty="0"/>
          </a:p>
        </p:txBody>
      </p:sp>
      <p:sp>
        <p:nvSpPr>
          <p:cNvPr id="5" name="Content Placeholder 4"/>
          <p:cNvSpPr>
            <a:spLocks noGrp="1"/>
          </p:cNvSpPr>
          <p:nvPr>
            <p:ph idx="1"/>
          </p:nvPr>
        </p:nvSpPr>
        <p:spPr>
          <a:xfrm>
            <a:off x="1236628" y="1357298"/>
            <a:ext cx="9658385" cy="4814902"/>
          </a:xfrm>
        </p:spPr>
        <p:txBody>
          <a:bodyPr>
            <a:normAutofit fontScale="77500" lnSpcReduction="20000"/>
          </a:bodyPr>
          <a:lstStyle/>
          <a:p>
            <a:r>
              <a:rPr lang="hr-HR" b="1" dirty="0" smtClean="0"/>
              <a:t>Nisko  samopoštovanje  ima snažan  utjecaj  na samu osobu:</a:t>
            </a:r>
          </a:p>
          <a:p>
            <a:pPr>
              <a:buNone/>
            </a:pPr>
            <a:r>
              <a:rPr lang="hr-HR" dirty="0" smtClean="0"/>
              <a:t>  - </a:t>
            </a:r>
            <a:r>
              <a:rPr lang="hr-HR" b="1" u="sng" dirty="0" smtClean="0"/>
              <a:t>Misli i izjave o sebi </a:t>
            </a:r>
            <a:r>
              <a:rPr lang="hr-HR" dirty="0" smtClean="0"/>
              <a:t>( samokritičnost, samookrivljavanje, sumnja u sebe), </a:t>
            </a:r>
            <a:r>
              <a:rPr lang="hr-HR" b="1" u="sng" dirty="0" smtClean="0"/>
              <a:t>ponašanje</a:t>
            </a:r>
            <a:r>
              <a:rPr lang="hr-HR" dirty="0" smtClean="0"/>
              <a:t> (poteškoće u izražavanju potreba, mišljenja, ispričavajući položaj, pognuta postura, sagnuta glava, izbjegavanje izazova i prilika, izbjegavanje kontakta očima, tihi glas, oklijevanje); </a:t>
            </a:r>
            <a:r>
              <a:rPr lang="hr-HR" b="1" u="sng" dirty="0" smtClean="0"/>
              <a:t>emocije</a:t>
            </a:r>
            <a:r>
              <a:rPr lang="hr-HR" dirty="0" smtClean="0"/>
              <a:t> (tuga, anksioznost, krivnja, sram, frustracija, ljutnja); </a:t>
            </a:r>
            <a:r>
              <a:rPr lang="hr-HR" b="1" u="sng" dirty="0" smtClean="0"/>
              <a:t>tjelesna stanja </a:t>
            </a:r>
            <a:r>
              <a:rPr lang="hr-HR" dirty="0" smtClean="0"/>
              <a:t>( nesvjestica, niska razina energije, napetost); </a:t>
            </a:r>
            <a:r>
              <a:rPr lang="hr-HR" b="1" u="sng" dirty="0" smtClean="0"/>
              <a:t>odnos s drugima, briga prema sebi</a:t>
            </a:r>
          </a:p>
          <a:p>
            <a:r>
              <a:rPr lang="hr-HR" b="1" dirty="0" smtClean="0"/>
              <a:t>Može biti aspekt  trenutnog  stanja</a:t>
            </a:r>
          </a:p>
          <a:p>
            <a:pPr>
              <a:buNone/>
            </a:pPr>
            <a:r>
              <a:rPr lang="hr-HR" b="1" dirty="0" smtClean="0"/>
              <a:t>  - </a:t>
            </a:r>
            <a:r>
              <a:rPr lang="hr-HR" dirty="0" smtClean="0"/>
              <a:t>Sniženo raspoloženje, promjena u težini, niska energija, osjećaj bezvrijednosti</a:t>
            </a:r>
          </a:p>
          <a:p>
            <a:r>
              <a:rPr lang="hr-HR" b="1" dirty="0" smtClean="0"/>
              <a:t>Može biti posljedica drugih problema</a:t>
            </a:r>
          </a:p>
          <a:p>
            <a:pPr>
              <a:buNone/>
            </a:pPr>
            <a:r>
              <a:rPr lang="hr-HR" b="1" dirty="0" smtClean="0"/>
              <a:t>   - </a:t>
            </a:r>
            <a:r>
              <a:rPr lang="hr-HR" dirty="0" smtClean="0"/>
              <a:t>Anksiozni poremećaji, dugotrajni problemi u odnosima s drugima, dugotrajan stres, kronična bol</a:t>
            </a:r>
          </a:p>
          <a:p>
            <a:r>
              <a:rPr lang="hr-HR" b="1" dirty="0" smtClean="0"/>
              <a:t>Doprinosi razvoju drugih problema</a:t>
            </a:r>
          </a:p>
          <a:p>
            <a:pPr>
              <a:buNone/>
            </a:pPr>
            <a:r>
              <a:rPr lang="hr-HR" b="1" dirty="0" smtClean="0"/>
              <a:t>   - </a:t>
            </a:r>
            <a:r>
              <a:rPr lang="hr-HR" dirty="0" smtClean="0"/>
              <a:t>Depresija, suicidalnost, poremećaji hranjenja, socijalna anksioznost</a:t>
            </a:r>
          </a:p>
          <a:p>
            <a:pPr>
              <a:buNone/>
            </a:pPr>
            <a:r>
              <a:rPr lang="hr-HR" dirty="0" smtClean="0"/>
              <a:t> </a:t>
            </a:r>
            <a:r>
              <a:rPr lang="hr-HR" b="1" dirty="0" smtClean="0"/>
              <a:t>Najefikasniji način za rješavanje tih problema – rješavanje uzroka</a:t>
            </a:r>
            <a:endParaRPr lang="hr-HR"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8872565" cy="547670"/>
          </a:xfrm>
        </p:spPr>
        <p:txBody>
          <a:bodyPr>
            <a:normAutofit/>
          </a:bodyPr>
          <a:lstStyle/>
          <a:p>
            <a:r>
              <a:rPr lang="hr-HR" sz="2400" b="1" dirty="0" smtClean="0"/>
              <a:t>Povećanje samoprihvaćanja</a:t>
            </a:r>
            <a:endParaRPr lang="hr-HR" sz="2400" b="1" dirty="0"/>
          </a:p>
        </p:txBody>
      </p:sp>
      <p:sp>
        <p:nvSpPr>
          <p:cNvPr id="3" name="Content Placeholder 2"/>
          <p:cNvSpPr>
            <a:spLocks noGrp="1"/>
          </p:cNvSpPr>
          <p:nvPr>
            <p:ph idx="1"/>
          </p:nvPr>
        </p:nvSpPr>
        <p:spPr>
          <a:xfrm>
            <a:off x="1379503" y="1428736"/>
            <a:ext cx="9515509" cy="4743464"/>
          </a:xfrm>
        </p:spPr>
        <p:txBody>
          <a:bodyPr>
            <a:normAutofit/>
          </a:bodyPr>
          <a:lstStyle/>
          <a:p>
            <a:endParaRPr lang="hr-HR" sz="1800" dirty="0" smtClean="0"/>
          </a:p>
          <a:p>
            <a:r>
              <a:rPr lang="hr-HR" sz="1800" dirty="0" smtClean="0"/>
              <a:t>Pozitivna bilježnica</a:t>
            </a:r>
          </a:p>
          <a:p>
            <a:r>
              <a:rPr lang="hr-HR" sz="1800" dirty="0" smtClean="0"/>
              <a:t>Svaki dan nova stranica</a:t>
            </a:r>
          </a:p>
          <a:p>
            <a:r>
              <a:rPr lang="hr-HR" sz="1800" dirty="0" smtClean="0"/>
              <a:t>Unaprijed odlučiti koliko osobina po danu opažati, postupno povećavati broj</a:t>
            </a:r>
          </a:p>
          <a:p>
            <a:r>
              <a:rPr lang="hr-HR" sz="1800" dirty="0" smtClean="0"/>
              <a:t>Zapisati aktivnosti i kvalitete koje služe za primjer</a:t>
            </a:r>
          </a:p>
          <a:p>
            <a:r>
              <a:rPr lang="hr-HR" sz="1800" dirty="0" smtClean="0"/>
              <a:t>Prije spavanja proći bilješke za dan i dozvati situaciju</a:t>
            </a:r>
          </a:p>
          <a:p>
            <a:r>
              <a:rPr lang="hr-HR" sz="1800" dirty="0" smtClean="0"/>
              <a:t>Biti dobar prema sebi - poboljšava raspoloženje čime se lakše boriti protiv samokritičnosti</a:t>
            </a:r>
          </a:p>
          <a:p>
            <a:r>
              <a:rPr lang="hr-HR" sz="1800" dirty="0" smtClean="0"/>
              <a:t>Povećavanje ugode i zadovoljstva</a:t>
            </a:r>
            <a:endParaRPr lang="hr-HR" sz="1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158317" cy="619108"/>
          </a:xfrm>
        </p:spPr>
        <p:txBody>
          <a:bodyPr>
            <a:normAutofit/>
          </a:bodyPr>
          <a:lstStyle/>
          <a:p>
            <a:r>
              <a:rPr lang="hr-HR" sz="2400" b="1" dirty="0" smtClean="0"/>
              <a:t>Povećanje samoprihvaćanja</a:t>
            </a:r>
            <a:endParaRPr lang="hr-HR" sz="2400" b="1" dirty="0"/>
          </a:p>
        </p:txBody>
      </p:sp>
      <p:sp>
        <p:nvSpPr>
          <p:cNvPr id="3" name="Content Placeholder 2"/>
          <p:cNvSpPr>
            <a:spLocks noGrp="1"/>
          </p:cNvSpPr>
          <p:nvPr>
            <p:ph idx="1"/>
          </p:nvPr>
        </p:nvSpPr>
        <p:spPr/>
        <p:txBody>
          <a:bodyPr/>
          <a:lstStyle/>
          <a:p>
            <a:endParaRPr lang="hr-HR" sz="1800" dirty="0" smtClean="0"/>
          </a:p>
          <a:p>
            <a:r>
              <a:rPr lang="hr-HR" sz="1800" dirty="0" smtClean="0"/>
              <a:t>Dnevnik dnevnih aktivnosti</a:t>
            </a:r>
          </a:p>
          <a:p>
            <a:r>
              <a:rPr lang="hr-HR" sz="1800" dirty="0" smtClean="0"/>
              <a:t>Zapisivanje što se radi svaki dan, svaki sat</a:t>
            </a:r>
          </a:p>
          <a:p>
            <a:r>
              <a:rPr lang="hr-HR" sz="1800" dirty="0" smtClean="0"/>
              <a:t>Ocjenjuje se stupanj zadovoljstva i postignuća za svaku aktivnost( koliko malena bila)</a:t>
            </a:r>
          </a:p>
          <a:p>
            <a:r>
              <a:rPr lang="hr-HR" sz="1800" dirty="0" smtClean="0"/>
              <a:t>Olakšava smišljanje promjena u aktivnostima, fokusiranje na pozitivne aspekte iskustva, ali i na negativne misli i samokritičnost koji umanjuju uspjehe</a:t>
            </a:r>
          </a:p>
          <a:p>
            <a:endParaRPr lang="hr-H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229755" cy="761984"/>
          </a:xfrm>
        </p:spPr>
        <p:txBody>
          <a:bodyPr>
            <a:normAutofit fontScale="90000"/>
          </a:bodyPr>
          <a:lstStyle/>
          <a:p>
            <a:r>
              <a:rPr lang="hr-HR" sz="2400" b="1" dirty="0" smtClean="0"/>
              <a:t>Nastavak DSA</a:t>
            </a:r>
            <a:r>
              <a:rPr lang="hr-HR" dirty="0" smtClean="0"/>
              <a:t/>
            </a:r>
            <a:br>
              <a:rPr lang="hr-HR" dirty="0" smtClean="0"/>
            </a:br>
            <a:endParaRPr lang="hr-HR" dirty="0"/>
          </a:p>
        </p:txBody>
      </p:sp>
      <p:sp>
        <p:nvSpPr>
          <p:cNvPr id="3" name="Content Placeholder 2"/>
          <p:cNvSpPr>
            <a:spLocks noGrp="1"/>
          </p:cNvSpPr>
          <p:nvPr>
            <p:ph idx="1"/>
          </p:nvPr>
        </p:nvSpPr>
        <p:spPr>
          <a:xfrm>
            <a:off x="1379503" y="1357298"/>
            <a:ext cx="9715569" cy="5143536"/>
          </a:xfrm>
        </p:spPr>
        <p:txBody>
          <a:bodyPr>
            <a:normAutofit/>
          </a:bodyPr>
          <a:lstStyle/>
          <a:p>
            <a:r>
              <a:rPr lang="hr-HR" sz="1600" dirty="0" smtClean="0"/>
              <a:t>Promjene kako bi se povećala ugoda i postignuće ( naći ravnotežu )</a:t>
            </a:r>
          </a:p>
          <a:p>
            <a:r>
              <a:rPr lang="hr-HR" sz="1600" dirty="0" smtClean="0"/>
              <a:t>Planirati dan</a:t>
            </a:r>
          </a:p>
          <a:p>
            <a:r>
              <a:rPr lang="hr-HR" sz="1600" dirty="0" smtClean="0"/>
              <a:t>Zapisati što je napravljeno</a:t>
            </a:r>
          </a:p>
          <a:p>
            <a:r>
              <a:rPr lang="hr-HR" sz="1600" dirty="0" smtClean="0"/>
              <a:t>Osvrnuti se na dan</a:t>
            </a:r>
          </a:p>
          <a:p>
            <a:pPr>
              <a:buNone/>
            </a:pPr>
            <a:endParaRPr lang="hr-HR" sz="1600" dirty="0"/>
          </a:p>
        </p:txBody>
      </p:sp>
      <p:graphicFrame>
        <p:nvGraphicFramePr>
          <p:cNvPr id="4" name="Table 3"/>
          <p:cNvGraphicFramePr>
            <a:graphicFrameLocks noGrp="1"/>
          </p:cNvGraphicFramePr>
          <p:nvPr/>
        </p:nvGraphicFramePr>
        <p:xfrm>
          <a:off x="1879570" y="3071810"/>
          <a:ext cx="8125880" cy="3252472"/>
        </p:xfrm>
        <a:graphic>
          <a:graphicData uri="http://schemas.openxmlformats.org/drawingml/2006/table">
            <a:tbl>
              <a:tblPr firstRow="1" bandRow="1">
                <a:tableStyleId>{3B4B98B0-60AC-42C2-AFA5-B58CD77FA1E5}</a:tableStyleId>
              </a:tblPr>
              <a:tblGrid>
                <a:gridCol w="1015735"/>
                <a:gridCol w="1015735"/>
                <a:gridCol w="1015735"/>
                <a:gridCol w="1015735"/>
                <a:gridCol w="1015735"/>
                <a:gridCol w="1015735"/>
                <a:gridCol w="1015735"/>
                <a:gridCol w="1015735"/>
              </a:tblGrid>
              <a:tr h="406559">
                <a:tc>
                  <a:txBody>
                    <a:bodyPr/>
                    <a:lstStyle/>
                    <a:p>
                      <a:endParaRPr lang="hr-HR" dirty="0"/>
                    </a:p>
                  </a:txBody>
                  <a:tcPr/>
                </a:tc>
                <a:tc>
                  <a:txBody>
                    <a:bodyPr/>
                    <a:lstStyle/>
                    <a:p>
                      <a:r>
                        <a:rPr lang="hr-HR" sz="1200" dirty="0" smtClean="0"/>
                        <a:t>ponedjeljak</a:t>
                      </a:r>
                      <a:endParaRPr lang="hr-HR" sz="1200" dirty="0"/>
                    </a:p>
                  </a:txBody>
                  <a:tcPr/>
                </a:tc>
                <a:tc>
                  <a:txBody>
                    <a:bodyPr/>
                    <a:lstStyle/>
                    <a:p>
                      <a:r>
                        <a:rPr lang="hr-HR" sz="1200" dirty="0" smtClean="0"/>
                        <a:t>utorak</a:t>
                      </a:r>
                      <a:endParaRPr lang="hr-HR" sz="1200" dirty="0"/>
                    </a:p>
                  </a:txBody>
                  <a:tcPr/>
                </a:tc>
                <a:tc>
                  <a:txBody>
                    <a:bodyPr/>
                    <a:lstStyle/>
                    <a:p>
                      <a:r>
                        <a:rPr lang="hr-HR" sz="1200" dirty="0" smtClean="0"/>
                        <a:t>srijeda</a:t>
                      </a:r>
                      <a:endParaRPr lang="hr-HR" sz="1200" dirty="0"/>
                    </a:p>
                  </a:txBody>
                  <a:tcPr/>
                </a:tc>
                <a:tc>
                  <a:txBody>
                    <a:bodyPr/>
                    <a:lstStyle/>
                    <a:p>
                      <a:r>
                        <a:rPr lang="hr-HR" sz="1200" dirty="0" smtClean="0"/>
                        <a:t>četvrtak</a:t>
                      </a:r>
                      <a:endParaRPr lang="hr-HR" sz="1200" dirty="0"/>
                    </a:p>
                  </a:txBody>
                  <a:tcPr/>
                </a:tc>
                <a:tc>
                  <a:txBody>
                    <a:bodyPr/>
                    <a:lstStyle/>
                    <a:p>
                      <a:r>
                        <a:rPr lang="hr-HR" sz="1200" dirty="0" smtClean="0"/>
                        <a:t>petak</a:t>
                      </a:r>
                      <a:endParaRPr lang="hr-HR" sz="1200" dirty="0"/>
                    </a:p>
                  </a:txBody>
                  <a:tcPr/>
                </a:tc>
                <a:tc>
                  <a:txBody>
                    <a:bodyPr/>
                    <a:lstStyle/>
                    <a:p>
                      <a:r>
                        <a:rPr lang="hr-HR" sz="1200" dirty="0" smtClean="0"/>
                        <a:t>subota</a:t>
                      </a:r>
                      <a:endParaRPr lang="hr-HR" sz="1200" dirty="0"/>
                    </a:p>
                  </a:txBody>
                  <a:tcPr/>
                </a:tc>
                <a:tc>
                  <a:txBody>
                    <a:bodyPr/>
                    <a:lstStyle/>
                    <a:p>
                      <a:r>
                        <a:rPr lang="hr-HR" sz="1200" dirty="0" smtClean="0"/>
                        <a:t>nedjelja</a:t>
                      </a:r>
                      <a:endParaRPr lang="hr-HR" sz="1200" dirty="0"/>
                    </a:p>
                  </a:txBody>
                  <a:tcPr/>
                </a:tc>
              </a:tr>
              <a:tr h="406559">
                <a:tc>
                  <a:txBody>
                    <a:bodyPr/>
                    <a:lstStyle/>
                    <a:p>
                      <a:r>
                        <a:rPr lang="hr-HR" dirty="0" smtClean="0"/>
                        <a:t>6-7h</a:t>
                      </a:r>
                      <a:endParaRPr lang="hr-HR" dirty="0"/>
                    </a:p>
                  </a:txBody>
                  <a:tcPr/>
                </a:tc>
                <a:tc>
                  <a:txBody>
                    <a:bodyPr/>
                    <a:lstStyle/>
                    <a:p>
                      <a:endParaRPr lang="hr-HR"/>
                    </a:p>
                  </a:txBody>
                  <a:tcPr/>
                </a:tc>
                <a:tc>
                  <a:txBody>
                    <a:bodyPr/>
                    <a:lstStyle/>
                    <a:p>
                      <a:endParaRPr lang="hr-HR"/>
                    </a:p>
                  </a:txBody>
                  <a:tcPr/>
                </a:tc>
                <a:tc>
                  <a:txBody>
                    <a:bodyPr/>
                    <a:lstStyle/>
                    <a:p>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r>
              <a:tr h="406559">
                <a:tc>
                  <a:txBody>
                    <a:bodyPr/>
                    <a:lstStyle/>
                    <a:p>
                      <a:r>
                        <a:rPr lang="hr-HR" dirty="0" smtClean="0"/>
                        <a:t>7-8h</a:t>
                      </a:r>
                      <a:endParaRPr lang="hr-HR" dirty="0"/>
                    </a:p>
                  </a:txBody>
                  <a:tcPr/>
                </a:tc>
                <a:tc>
                  <a:txBody>
                    <a:bodyPr/>
                    <a:lstStyle/>
                    <a:p>
                      <a:endParaRPr lang="hr-HR"/>
                    </a:p>
                  </a:txBody>
                  <a:tcPr/>
                </a:tc>
                <a:tc>
                  <a:txBody>
                    <a:bodyPr/>
                    <a:lstStyle/>
                    <a:p>
                      <a:endParaRPr lang="hr-HR"/>
                    </a:p>
                  </a:txBody>
                  <a:tcPr/>
                </a:tc>
                <a:tc>
                  <a:txBody>
                    <a:bodyPr/>
                    <a:lstStyle/>
                    <a:p>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r>
              <a:tr h="406559">
                <a:tc>
                  <a:txBody>
                    <a:bodyPr/>
                    <a:lstStyle/>
                    <a:p>
                      <a:r>
                        <a:rPr lang="hr-HR" dirty="0" smtClean="0"/>
                        <a:t>8-9h</a:t>
                      </a:r>
                      <a:endParaRPr lang="hr-HR" dirty="0"/>
                    </a:p>
                  </a:txBody>
                  <a:tcPr/>
                </a:tc>
                <a:tc>
                  <a:txBody>
                    <a:bodyPr/>
                    <a:lstStyle/>
                    <a:p>
                      <a:endParaRPr lang="hr-HR"/>
                    </a:p>
                  </a:txBody>
                  <a:tcPr/>
                </a:tc>
                <a:tc>
                  <a:txBody>
                    <a:bodyPr/>
                    <a:lstStyle/>
                    <a:p>
                      <a:endParaRPr lang="hr-HR"/>
                    </a:p>
                  </a:txBody>
                  <a:tcPr/>
                </a:tc>
                <a:tc>
                  <a:txBody>
                    <a:bodyPr/>
                    <a:lstStyle/>
                    <a:p>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r>
              <a:tr h="406559">
                <a:tc>
                  <a:txBody>
                    <a:bodyPr/>
                    <a:lstStyle/>
                    <a:p>
                      <a:r>
                        <a:rPr lang="hr-HR" dirty="0" smtClean="0"/>
                        <a:t>9-10h</a:t>
                      </a:r>
                      <a:endParaRPr lang="hr-HR" dirty="0"/>
                    </a:p>
                  </a:txBody>
                  <a:tcPr/>
                </a:tc>
                <a:tc>
                  <a:txBody>
                    <a:bodyPr/>
                    <a:lstStyle/>
                    <a:p>
                      <a:endParaRPr lang="hr-HR"/>
                    </a:p>
                  </a:txBody>
                  <a:tcPr/>
                </a:tc>
                <a:tc>
                  <a:txBody>
                    <a:bodyPr/>
                    <a:lstStyle/>
                    <a:p>
                      <a:endParaRPr lang="hr-HR"/>
                    </a:p>
                  </a:txBody>
                  <a:tcPr/>
                </a:tc>
                <a:tc>
                  <a:txBody>
                    <a:bodyPr/>
                    <a:lstStyle/>
                    <a:p>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r>
              <a:tr h="406559">
                <a:tc>
                  <a:txBody>
                    <a:bodyPr/>
                    <a:lstStyle/>
                    <a:p>
                      <a:r>
                        <a:rPr lang="hr-HR" dirty="0" smtClean="0"/>
                        <a:t>10-11h..</a:t>
                      </a:r>
                      <a:endParaRPr lang="hr-HR" dirty="0"/>
                    </a:p>
                  </a:txBody>
                  <a:tcPr/>
                </a:tc>
                <a:tc>
                  <a:txBody>
                    <a:bodyPr/>
                    <a:lstStyle/>
                    <a:p>
                      <a:endParaRPr lang="hr-HR" dirty="0"/>
                    </a:p>
                  </a:txBody>
                  <a:tcPr/>
                </a:tc>
                <a:tc>
                  <a:txBody>
                    <a:bodyPr/>
                    <a:lstStyle/>
                    <a:p>
                      <a:endParaRPr lang="hr-HR"/>
                    </a:p>
                  </a:txBody>
                  <a:tcPr/>
                </a:tc>
                <a:tc>
                  <a:txBody>
                    <a:bodyPr/>
                    <a:lstStyle/>
                    <a:p>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r>
              <a:tr h="406559">
                <a:tc>
                  <a:txBody>
                    <a:bodyPr/>
                    <a:lstStyle/>
                    <a:p>
                      <a:r>
                        <a:rPr lang="hr-HR" dirty="0" smtClean="0"/>
                        <a:t>18-19h</a:t>
                      </a:r>
                      <a:endParaRPr lang="hr-HR" dirty="0"/>
                    </a:p>
                  </a:txBody>
                  <a:tcPr/>
                </a:tc>
                <a:tc>
                  <a:txBody>
                    <a:bodyPr/>
                    <a:lstStyle/>
                    <a:p>
                      <a:endParaRPr lang="hr-HR"/>
                    </a:p>
                  </a:txBody>
                  <a:tcPr/>
                </a:tc>
                <a:tc>
                  <a:txBody>
                    <a:bodyPr/>
                    <a:lstStyle/>
                    <a:p>
                      <a:endParaRPr lang="hr-HR"/>
                    </a:p>
                  </a:txBody>
                  <a:tcPr/>
                </a:tc>
                <a:tc>
                  <a:txBody>
                    <a:bodyPr/>
                    <a:lstStyle/>
                    <a:p>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r>
              <a:tr h="406559">
                <a:tc>
                  <a:txBody>
                    <a:bodyPr/>
                    <a:lstStyle/>
                    <a:p>
                      <a:r>
                        <a:rPr lang="hr-HR" dirty="0" smtClean="0"/>
                        <a:t>19-20h..</a:t>
                      </a:r>
                      <a:endParaRPr lang="hr-HR" dirty="0"/>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dirty="0"/>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8372499" cy="547670"/>
          </a:xfrm>
        </p:spPr>
        <p:txBody>
          <a:bodyPr>
            <a:normAutofit/>
          </a:bodyPr>
          <a:lstStyle/>
          <a:p>
            <a:r>
              <a:rPr lang="hr-HR" sz="2400" b="1" dirty="0" smtClean="0"/>
              <a:t>Životna pravila (posredujuća vjerovanja)</a:t>
            </a:r>
            <a:endParaRPr lang="hr-HR" sz="2400" b="1" dirty="0"/>
          </a:p>
        </p:txBody>
      </p:sp>
      <p:sp>
        <p:nvSpPr>
          <p:cNvPr id="3" name="Content Placeholder 2"/>
          <p:cNvSpPr>
            <a:spLocks noGrp="1"/>
          </p:cNvSpPr>
          <p:nvPr>
            <p:ph idx="1"/>
          </p:nvPr>
        </p:nvSpPr>
        <p:spPr/>
        <p:txBody>
          <a:bodyPr>
            <a:normAutofit/>
          </a:bodyPr>
          <a:lstStyle/>
          <a:p>
            <a:endParaRPr lang="hr-HR" sz="1800" dirty="0" smtClean="0"/>
          </a:p>
          <a:p>
            <a:endParaRPr lang="hr-HR" sz="1800" dirty="0" smtClean="0"/>
          </a:p>
          <a:p>
            <a:r>
              <a:rPr lang="hr-HR" sz="1800" b="1" dirty="0" smtClean="0"/>
              <a:t>Zašto pravila?</a:t>
            </a:r>
          </a:p>
          <a:p>
            <a:r>
              <a:rPr lang="hr-HR" sz="1800" dirty="0" smtClean="0"/>
              <a:t>Pomoć da život bude uređeniji i da svakodnevno “lakše plivamo”</a:t>
            </a:r>
          </a:p>
          <a:p>
            <a:r>
              <a:rPr lang="hr-HR" sz="1800" dirty="0" smtClean="0"/>
              <a:t>Pravila su </a:t>
            </a:r>
            <a:r>
              <a:rPr lang="hr-HR" sz="1800" b="1" dirty="0" smtClean="0"/>
              <a:t>naučena, dio kulture odrastanja, jedinstvena, teško promijenjiva, vezana uz jake emocije, nerazumna i pretjerana</a:t>
            </a:r>
          </a:p>
          <a:p>
            <a:r>
              <a:rPr lang="hr-HR" sz="1800" dirty="0" smtClean="0"/>
              <a:t>Kako ih prepoznati?</a:t>
            </a:r>
          </a:p>
          <a:p>
            <a:r>
              <a:rPr lang="hr-HR" sz="1800" dirty="0" smtClean="0"/>
              <a:t>Obično su u formi pretpostavki ( ako-tada ), tvrdnji ( moram - trebam), prosudbi ( grozno je...nepodnošljivo je)</a:t>
            </a:r>
          </a:p>
          <a:p>
            <a:r>
              <a:rPr lang="hr-HR" sz="1800" dirty="0" smtClean="0"/>
              <a:t>Izvor informacija za pravila – </a:t>
            </a:r>
            <a:r>
              <a:rPr lang="hr-HR" sz="1800" b="1" dirty="0" smtClean="0"/>
              <a:t>izjave iz dnevnika, ponavljajuće teme, prosudbe o sebi i drugima, sjećanja</a:t>
            </a:r>
          </a:p>
          <a:p>
            <a:endParaRPr lang="hr-HR" dirty="0"/>
          </a:p>
        </p:txBody>
      </p:sp>
      <p:pic>
        <p:nvPicPr>
          <p:cNvPr id="4" name="Picture 3" descr="lowselfesteem.png"/>
          <p:cNvPicPr>
            <a:picLocks noChangeAspect="1"/>
          </p:cNvPicPr>
          <p:nvPr/>
        </p:nvPicPr>
        <p:blipFill>
          <a:blip r:embed="rId2"/>
          <a:stretch>
            <a:fillRect/>
          </a:stretch>
        </p:blipFill>
        <p:spPr>
          <a:xfrm>
            <a:off x="7023106" y="0"/>
            <a:ext cx="5165719" cy="292893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8229623" cy="619108"/>
          </a:xfrm>
        </p:spPr>
        <p:txBody>
          <a:bodyPr>
            <a:normAutofit/>
          </a:bodyPr>
          <a:lstStyle/>
          <a:p>
            <a:r>
              <a:rPr lang="hr-HR" sz="2400" b="1" dirty="0" smtClean="0"/>
              <a:t>Kako promijeniti pravila?</a:t>
            </a:r>
            <a:endParaRPr lang="hr-HR" sz="2400" b="1" dirty="0"/>
          </a:p>
        </p:txBody>
      </p:sp>
      <p:sp>
        <p:nvSpPr>
          <p:cNvPr id="3" name="Content Placeholder 2"/>
          <p:cNvSpPr>
            <a:spLocks noGrp="1"/>
          </p:cNvSpPr>
          <p:nvPr>
            <p:ph idx="1"/>
          </p:nvPr>
        </p:nvSpPr>
        <p:spPr/>
        <p:txBody>
          <a:bodyPr>
            <a:normAutofit/>
          </a:bodyPr>
          <a:lstStyle/>
          <a:p>
            <a:r>
              <a:rPr lang="hr-HR" sz="1800" dirty="0" smtClean="0"/>
              <a:t>Moje staro pravilo je.....</a:t>
            </a:r>
          </a:p>
          <a:p>
            <a:r>
              <a:rPr lang="hr-HR" sz="1800" dirty="0" smtClean="0"/>
              <a:t>Pravilo je imalo utjecaj na moj život....</a:t>
            </a:r>
          </a:p>
          <a:p>
            <a:r>
              <a:rPr lang="hr-HR" sz="1800" dirty="0" smtClean="0"/>
              <a:t>Znam kada slijedim pravilo jer....</a:t>
            </a:r>
          </a:p>
          <a:p>
            <a:r>
              <a:rPr lang="hr-HR" sz="1800" dirty="0" smtClean="0"/>
              <a:t>Razumljivo je da imam ovo pravilo jer....</a:t>
            </a:r>
          </a:p>
          <a:p>
            <a:r>
              <a:rPr lang="hr-HR" sz="1800" dirty="0" smtClean="0"/>
              <a:t>Ipak, pravilo je nerazumno jer...</a:t>
            </a:r>
          </a:p>
          <a:p>
            <a:r>
              <a:rPr lang="hr-HR" sz="1800" dirty="0" smtClean="0"/>
              <a:t>Dobre strane držanja pravila su....</a:t>
            </a:r>
          </a:p>
          <a:p>
            <a:r>
              <a:rPr lang="hr-HR" sz="1800" dirty="0" smtClean="0"/>
              <a:t>Nedostaci su....</a:t>
            </a:r>
          </a:p>
          <a:p>
            <a:r>
              <a:rPr lang="hr-HR" sz="1800" dirty="0" smtClean="0"/>
              <a:t>Realističnije i bolje pravilo bi bilo.....</a:t>
            </a:r>
          </a:p>
          <a:p>
            <a:r>
              <a:rPr lang="hr-HR" sz="1800" dirty="0" smtClean="0"/>
              <a:t>Da bih provjerio/la novo pravilo...</a:t>
            </a:r>
          </a:p>
          <a:p>
            <a:r>
              <a:rPr lang="hr-HR" sz="1800" dirty="0" smtClean="0"/>
              <a:t>Mijenjanje pravila zahtjeva eksperimente, neugodno je i dugotrajno</a:t>
            </a:r>
            <a:endParaRPr lang="hr-HR" sz="1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8872565" cy="690546"/>
          </a:xfrm>
        </p:spPr>
        <p:txBody>
          <a:bodyPr>
            <a:normAutofit/>
          </a:bodyPr>
          <a:lstStyle/>
          <a:p>
            <a:r>
              <a:rPr lang="hr-HR" sz="2400" b="1" dirty="0" smtClean="0"/>
              <a:t>Identificiranje bazičnih vjerovanja</a:t>
            </a:r>
            <a:endParaRPr lang="hr-HR" sz="2400" b="1" dirty="0"/>
          </a:p>
        </p:txBody>
      </p:sp>
      <p:sp>
        <p:nvSpPr>
          <p:cNvPr id="3" name="Content Placeholder 2"/>
          <p:cNvSpPr>
            <a:spLocks noGrp="1"/>
          </p:cNvSpPr>
          <p:nvPr>
            <p:ph idx="1"/>
          </p:nvPr>
        </p:nvSpPr>
        <p:spPr/>
        <p:txBody>
          <a:bodyPr>
            <a:normAutofit/>
          </a:bodyPr>
          <a:lstStyle/>
          <a:p>
            <a:r>
              <a:rPr lang="hr-HR" sz="1800" b="1" dirty="0" smtClean="0"/>
              <a:t>Izvor informacija</a:t>
            </a:r>
          </a:p>
          <a:p>
            <a:r>
              <a:rPr lang="hr-HR" sz="1800" dirty="0" smtClean="0"/>
              <a:t>Povijest osobe( rana iskustva, poruke koje je dobivala od bližnjih )</a:t>
            </a:r>
          </a:p>
          <a:p>
            <a:r>
              <a:rPr lang="hr-HR" sz="1800" dirty="0" smtClean="0"/>
              <a:t>Strahovi iskazani u anksioznim predviđanjima</a:t>
            </a:r>
          </a:p>
          <a:p>
            <a:r>
              <a:rPr lang="hr-HR" sz="1800" dirty="0" smtClean="0"/>
              <a:t>Samokritične misli( kojim riječima se osoba opisuje kada se kritizira)</a:t>
            </a:r>
          </a:p>
          <a:p>
            <a:r>
              <a:rPr lang="hr-HR" sz="1800" dirty="0" smtClean="0"/>
              <a:t>Misli zbog kojih osoba ne prihvaća dobre stvari koje dolaze ( argumenti koje koristi kada postigne uspjeh, a koji uspjeh diskreditiraju)</a:t>
            </a:r>
          </a:p>
          <a:p>
            <a:r>
              <a:rPr lang="hr-HR" sz="1800" dirty="0" smtClean="0"/>
              <a:t>Zamišljene posljedice kršenja pravila( što to govori o osobi)</a:t>
            </a:r>
          </a:p>
          <a:p>
            <a:r>
              <a:rPr lang="hr-HR" sz="1800" dirty="0" smtClean="0"/>
              <a:t>Silazna strelica – “Ako bi to bilo istina, što to govori o vama? Ako bi to bilo istina, što bi to vama reklo o vama? Što to govori o vama kao osobi? Koja vjerovanja to pokazuje? Koje su implikacije slike o sebi?”</a:t>
            </a:r>
            <a:endParaRPr lang="hr-HR" sz="1800" dirty="0"/>
          </a:p>
        </p:txBody>
      </p:sp>
      <p:pic>
        <p:nvPicPr>
          <p:cNvPr id="4" name="Picture 3" descr="samopuzdanje-strahovi-negativna-iskustvazanemarivanje-uspeh-samovrednovanje.jpg"/>
          <p:cNvPicPr>
            <a:picLocks noChangeAspect="1"/>
          </p:cNvPicPr>
          <p:nvPr/>
        </p:nvPicPr>
        <p:blipFill>
          <a:blip r:embed="rId2"/>
          <a:stretch>
            <a:fillRect/>
          </a:stretch>
        </p:blipFill>
        <p:spPr>
          <a:xfrm>
            <a:off x="7023105" y="1"/>
            <a:ext cx="5165719" cy="207167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015441" cy="619108"/>
          </a:xfrm>
        </p:spPr>
        <p:txBody>
          <a:bodyPr>
            <a:normAutofit/>
          </a:bodyPr>
          <a:lstStyle/>
          <a:p>
            <a:r>
              <a:rPr lang="hr-HR" sz="2400" b="1" dirty="0" smtClean="0"/>
              <a:t>Mijenjanje bazičnih vjerovanja</a:t>
            </a:r>
            <a:endParaRPr lang="hr-HR" sz="2400" b="1" dirty="0"/>
          </a:p>
        </p:txBody>
      </p:sp>
      <p:sp>
        <p:nvSpPr>
          <p:cNvPr id="3" name="Content Placeholder 2"/>
          <p:cNvSpPr>
            <a:spLocks noGrp="1"/>
          </p:cNvSpPr>
          <p:nvPr>
            <p:ph idx="1"/>
          </p:nvPr>
        </p:nvSpPr>
        <p:spPr>
          <a:xfrm>
            <a:off x="1308065" y="1428736"/>
            <a:ext cx="9586947" cy="4743464"/>
          </a:xfrm>
        </p:spPr>
        <p:txBody>
          <a:bodyPr>
            <a:noAutofit/>
          </a:bodyPr>
          <a:lstStyle/>
          <a:p>
            <a:r>
              <a:rPr lang="hr-HR" sz="1600" dirty="0" smtClean="0"/>
              <a:t>Koji “dokazi” podupiru  stara bazična vjerovanja?</a:t>
            </a:r>
          </a:p>
          <a:p>
            <a:r>
              <a:rPr lang="hr-HR" sz="1600" dirty="0" smtClean="0"/>
              <a:t>Trenutne poteškoće i nevolje</a:t>
            </a:r>
          </a:p>
          <a:p>
            <a:r>
              <a:rPr lang="hr-HR" sz="1600" dirty="0" smtClean="0"/>
              <a:t>Prošle greške i neuspjesi</a:t>
            </a:r>
          </a:p>
          <a:p>
            <a:r>
              <a:rPr lang="hr-HR" sz="1600" dirty="0" smtClean="0"/>
              <a:t>Osobne karakteristike, razlike između osobe i drugih oko nje</a:t>
            </a:r>
          </a:p>
          <a:p>
            <a:r>
              <a:rPr lang="hr-HR" sz="1600" dirty="0" smtClean="0"/>
              <a:t>Ponašanja drugih ljudi</a:t>
            </a:r>
          </a:p>
          <a:p>
            <a:r>
              <a:rPr lang="hr-HR" sz="1600" dirty="0" smtClean="0"/>
              <a:t>Gubitak nečeg važnog za identitet osobe</a:t>
            </a:r>
          </a:p>
          <a:p>
            <a:r>
              <a:rPr lang="hr-HR" sz="1600" dirty="0" smtClean="0"/>
              <a:t>Kako se “dokazi” mogu drugačije protumačiti?</a:t>
            </a:r>
          </a:p>
          <a:p>
            <a:r>
              <a:rPr lang="hr-HR" sz="1600" dirty="0" smtClean="0"/>
              <a:t>Osim vaših osobina, kako se drugačije mogu objasniti vaše životne poteškoće?</a:t>
            </a:r>
          </a:p>
          <a:p>
            <a:r>
              <a:rPr lang="hr-HR" sz="1600" dirty="0" smtClean="0"/>
              <a:t>Da li je pošteno suditi si prema prošlim greškama?</a:t>
            </a:r>
          </a:p>
          <a:p>
            <a:r>
              <a:rPr lang="hr-HR" sz="1600" dirty="0" smtClean="0"/>
              <a:t>Čini li nekog boljom osobom od vas, ako nešto radi bolje od vas?</a:t>
            </a:r>
          </a:p>
          <a:p>
            <a:r>
              <a:rPr lang="hr-HR" sz="1600" dirty="0" smtClean="0"/>
              <a:t>Koji su mogući razlozi, osim vaših osobina, da se ljudi prema vama ponašaju na određen način?</a:t>
            </a:r>
            <a:endParaRPr lang="hr-HR" sz="1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8801127" cy="619108"/>
          </a:xfrm>
        </p:spPr>
        <p:txBody>
          <a:bodyPr>
            <a:normAutofit/>
          </a:bodyPr>
          <a:lstStyle/>
          <a:p>
            <a:r>
              <a:rPr lang="hr-HR" sz="2400" b="1" dirty="0" smtClean="0"/>
              <a:t>Mijenjanje bazičnih vjerovanja</a:t>
            </a:r>
            <a:endParaRPr lang="hr-HR" sz="2400" b="1" dirty="0"/>
          </a:p>
        </p:txBody>
      </p:sp>
      <p:sp>
        <p:nvSpPr>
          <p:cNvPr id="3" name="Content Placeholder 2"/>
          <p:cNvSpPr>
            <a:spLocks noGrp="1"/>
          </p:cNvSpPr>
          <p:nvPr>
            <p:ph idx="1"/>
          </p:nvPr>
        </p:nvSpPr>
        <p:spPr>
          <a:xfrm>
            <a:off x="1308065" y="1357298"/>
            <a:ext cx="9586947" cy="4814902"/>
          </a:xfrm>
        </p:spPr>
        <p:txBody>
          <a:bodyPr>
            <a:normAutofit/>
          </a:bodyPr>
          <a:lstStyle/>
          <a:p>
            <a:endParaRPr lang="hr-HR" sz="1800" dirty="0" smtClean="0"/>
          </a:p>
          <a:p>
            <a:endParaRPr lang="hr-HR" sz="1800" dirty="0" smtClean="0"/>
          </a:p>
          <a:p>
            <a:r>
              <a:rPr lang="hr-HR" sz="1800" dirty="0" smtClean="0"/>
              <a:t>Koji dokazi podupiru nova bazična vjerovanja?</a:t>
            </a:r>
          </a:p>
          <a:p>
            <a:pPr>
              <a:buNone/>
            </a:pPr>
            <a:r>
              <a:rPr lang="hr-HR" sz="1800" dirty="0" smtClean="0"/>
              <a:t>  - Koji dokazi nisu konzistentni sa starim vjerovanjim?</a:t>
            </a:r>
          </a:p>
          <a:p>
            <a:pPr>
              <a:buNone/>
            </a:pPr>
            <a:r>
              <a:rPr lang="hr-HR" sz="1800" dirty="0" smtClean="0"/>
              <a:t>  - Koje informacije i iskustva govore da prošla vjerovanja nisu točna, a da su nova točna?</a:t>
            </a:r>
          </a:p>
          <a:p>
            <a:pPr>
              <a:buNone/>
            </a:pPr>
            <a:endParaRPr lang="hr-HR" sz="1800" dirty="0" smtClean="0"/>
          </a:p>
          <a:p>
            <a:r>
              <a:rPr lang="hr-HR" sz="1800" b="1" dirty="0" smtClean="0"/>
              <a:t>BIHEVIORALNI  EKSPERIMENT</a:t>
            </a:r>
          </a:p>
          <a:p>
            <a:r>
              <a:rPr lang="hr-HR" sz="1800" dirty="0" smtClean="0"/>
              <a:t>Ponašanje u skladu sa novim vjerovanjima, bilježenje rezultata i sakupljanje dokaza</a:t>
            </a:r>
            <a:endParaRPr lang="hr-HR" sz="1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086879" cy="619108"/>
          </a:xfrm>
        </p:spPr>
        <p:txBody>
          <a:bodyPr>
            <a:normAutofit/>
          </a:bodyPr>
          <a:lstStyle/>
          <a:p>
            <a:r>
              <a:rPr lang="hr-HR" sz="2400" b="1" dirty="0" smtClean="0"/>
              <a:t>Plan za održavanje samopoštovanja</a:t>
            </a:r>
            <a:endParaRPr lang="hr-HR" sz="2400" b="1" dirty="0"/>
          </a:p>
        </p:txBody>
      </p:sp>
      <p:sp>
        <p:nvSpPr>
          <p:cNvPr id="3" name="Content Placeholder 2"/>
          <p:cNvSpPr>
            <a:spLocks noGrp="1"/>
          </p:cNvSpPr>
          <p:nvPr>
            <p:ph idx="1"/>
          </p:nvPr>
        </p:nvSpPr>
        <p:spPr>
          <a:xfrm>
            <a:off x="1308065" y="1285860"/>
            <a:ext cx="9586947" cy="4886340"/>
          </a:xfrm>
        </p:spPr>
        <p:txBody>
          <a:bodyPr>
            <a:noAutofit/>
          </a:bodyPr>
          <a:lstStyle/>
          <a:p>
            <a:r>
              <a:rPr lang="hr-HR" sz="1800" b="1" dirty="0" smtClean="0"/>
              <a:t>SMART akcijski plan</a:t>
            </a:r>
          </a:p>
          <a:p>
            <a:pPr>
              <a:buNone/>
            </a:pPr>
            <a:r>
              <a:rPr lang="hr-HR" sz="1800" dirty="0" smtClean="0"/>
              <a:t>  - </a:t>
            </a:r>
            <a:r>
              <a:rPr lang="hr-HR" sz="1800" b="1" dirty="0" smtClean="0"/>
              <a:t>Simple and specific </a:t>
            </a:r>
            <a:r>
              <a:rPr lang="hr-HR" sz="1800" dirty="0" smtClean="0"/>
              <a:t>– jednostavan</a:t>
            </a:r>
          </a:p>
          <a:p>
            <a:pPr>
              <a:buNone/>
            </a:pPr>
            <a:r>
              <a:rPr lang="hr-HR" sz="1800" dirty="0" smtClean="0"/>
              <a:t>  - </a:t>
            </a:r>
            <a:r>
              <a:rPr lang="hr-HR" sz="1800" b="1" dirty="0" smtClean="0"/>
              <a:t>Mesurable</a:t>
            </a:r>
            <a:r>
              <a:rPr lang="hr-HR" sz="1800" dirty="0" smtClean="0"/>
              <a:t> – mjerljiv</a:t>
            </a:r>
          </a:p>
          <a:p>
            <a:pPr>
              <a:buNone/>
            </a:pPr>
            <a:r>
              <a:rPr lang="hr-HR" sz="1800" dirty="0" smtClean="0"/>
              <a:t>  - </a:t>
            </a:r>
            <a:r>
              <a:rPr lang="hr-HR" sz="1800" b="1" dirty="0" smtClean="0"/>
              <a:t>Agreed</a:t>
            </a:r>
            <a:r>
              <a:rPr lang="hr-HR" sz="1800" dirty="0" smtClean="0"/>
              <a:t> – dogovoren</a:t>
            </a:r>
          </a:p>
          <a:p>
            <a:pPr>
              <a:buNone/>
            </a:pPr>
            <a:r>
              <a:rPr lang="hr-HR" sz="1800" dirty="0" smtClean="0"/>
              <a:t>  - </a:t>
            </a:r>
            <a:r>
              <a:rPr lang="hr-HR" sz="1800" b="1" dirty="0" smtClean="0"/>
              <a:t>Realistic</a:t>
            </a:r>
            <a:r>
              <a:rPr lang="hr-HR" sz="1800" dirty="0" smtClean="0"/>
              <a:t> – realističan</a:t>
            </a:r>
          </a:p>
          <a:p>
            <a:pPr>
              <a:buNone/>
            </a:pPr>
            <a:r>
              <a:rPr lang="hr-HR" sz="1800" dirty="0" smtClean="0"/>
              <a:t>  - </a:t>
            </a:r>
            <a:r>
              <a:rPr lang="hr-HR" sz="1800" b="1" dirty="0" smtClean="0"/>
              <a:t>Timescale resonable  </a:t>
            </a:r>
            <a:r>
              <a:rPr lang="hr-HR" sz="1800" dirty="0" smtClean="0"/>
              <a:t>– vremenski razuman</a:t>
            </a:r>
          </a:p>
          <a:p>
            <a:r>
              <a:rPr lang="hr-HR" sz="1800" dirty="0" smtClean="0"/>
              <a:t>Kako se razvilo vaše samopouzdanje?</a:t>
            </a:r>
          </a:p>
          <a:p>
            <a:r>
              <a:rPr lang="hr-HR" sz="1800" dirty="0" smtClean="0"/>
              <a:t>Što će ga održavati?</a:t>
            </a:r>
          </a:p>
          <a:p>
            <a:r>
              <a:rPr lang="hr-HR" sz="1800" dirty="0" smtClean="0"/>
              <a:t>Koje su bile najvažnije nekorisne misli, pravila i vjerovanja?</a:t>
            </a:r>
          </a:p>
          <a:p>
            <a:r>
              <a:rPr lang="hr-HR" sz="1800" dirty="0" smtClean="0"/>
              <a:t>Koje alternative ste našli? Kako dalje graditi na naučenom?</a:t>
            </a:r>
          </a:p>
          <a:p>
            <a:r>
              <a:rPr lang="hr-HR" sz="1800" dirty="0" smtClean="0"/>
              <a:t>Zašto bi moglo doći do nazadovanja? Što tada učiniti?</a:t>
            </a:r>
            <a:endParaRPr lang="hr-HR" sz="1800" dirty="0"/>
          </a:p>
        </p:txBody>
      </p:sp>
      <p:pic>
        <p:nvPicPr>
          <p:cNvPr id="4" name="Picture 3" descr="1267471112iuheup1.jpg"/>
          <p:cNvPicPr>
            <a:picLocks noChangeAspect="1"/>
          </p:cNvPicPr>
          <p:nvPr/>
        </p:nvPicPr>
        <p:blipFill>
          <a:blip r:embed="rId2"/>
          <a:stretch>
            <a:fillRect/>
          </a:stretch>
        </p:blipFill>
        <p:spPr>
          <a:xfrm>
            <a:off x="7666048" y="423603"/>
            <a:ext cx="3643338" cy="366155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endParaRPr lang="hr-HR" sz="3600" dirty="0"/>
          </a:p>
        </p:txBody>
      </p:sp>
      <p:sp>
        <p:nvSpPr>
          <p:cNvPr id="5" name="Subtitle 4"/>
          <p:cNvSpPr>
            <a:spLocks noGrp="1"/>
          </p:cNvSpPr>
          <p:nvPr>
            <p:ph type="subTitle" idx="1"/>
          </p:nvPr>
        </p:nvSpPr>
        <p:spPr/>
        <p:txBody>
          <a:bodyPr>
            <a:normAutofit/>
          </a:bodyPr>
          <a:lstStyle/>
          <a:p>
            <a:r>
              <a:rPr lang="hr-HR" sz="3600" b="1" dirty="0" smtClean="0"/>
              <a:t>Hvala na pažnji</a:t>
            </a:r>
            <a:endParaRPr lang="hr-HR" sz="3600" b="1" dirty="0"/>
          </a:p>
        </p:txBody>
      </p:sp>
      <p:pic>
        <p:nvPicPr>
          <p:cNvPr id="6" name="Picture 5" descr="article-gallery-big-1393527170_406.jpg"/>
          <p:cNvPicPr>
            <a:picLocks noChangeAspect="1"/>
          </p:cNvPicPr>
          <p:nvPr/>
        </p:nvPicPr>
        <p:blipFill>
          <a:blip r:embed="rId2"/>
          <a:stretch>
            <a:fillRect/>
          </a:stretch>
        </p:blipFill>
        <p:spPr>
          <a:xfrm>
            <a:off x="5165718" y="357166"/>
            <a:ext cx="6396046" cy="360521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301193" cy="619108"/>
          </a:xfrm>
        </p:spPr>
        <p:txBody>
          <a:bodyPr>
            <a:normAutofit/>
          </a:bodyPr>
          <a:lstStyle/>
          <a:p>
            <a:r>
              <a:rPr lang="hr-HR" sz="2400" b="1" dirty="0" smtClean="0"/>
              <a:t>Utjecaj niskog samopoštovanja </a:t>
            </a:r>
            <a:endParaRPr lang="hr-HR" sz="2400" b="1" dirty="0"/>
          </a:p>
        </p:txBody>
      </p:sp>
      <p:sp>
        <p:nvSpPr>
          <p:cNvPr id="3" name="Content Placeholder 2"/>
          <p:cNvSpPr>
            <a:spLocks noGrp="1"/>
          </p:cNvSpPr>
          <p:nvPr>
            <p:ph idx="1"/>
          </p:nvPr>
        </p:nvSpPr>
        <p:spPr/>
        <p:txBody>
          <a:bodyPr>
            <a:normAutofit fontScale="62500" lnSpcReduction="20000"/>
          </a:bodyPr>
          <a:lstStyle/>
          <a:p>
            <a:r>
              <a:rPr lang="hr-HR" b="1" dirty="0" smtClean="0"/>
              <a:t>Škola i posao</a:t>
            </a:r>
          </a:p>
          <a:p>
            <a:pPr>
              <a:buNone/>
            </a:pPr>
            <a:r>
              <a:rPr lang="hr-HR" b="1" dirty="0" smtClean="0"/>
              <a:t>   - </a:t>
            </a:r>
            <a:r>
              <a:rPr lang="hr-HR" dirty="0" smtClean="0"/>
              <a:t>Učestala podbacivanja, izbjegavanje izazova, rigorozni perfekcionizam i neumoran  teški rad</a:t>
            </a:r>
          </a:p>
          <a:p>
            <a:pPr>
              <a:buNone/>
            </a:pPr>
            <a:r>
              <a:rPr lang="hr-HR" dirty="0" smtClean="0"/>
              <a:t>    u čijoj podlozi je strah od neuspjeha</a:t>
            </a:r>
          </a:p>
          <a:p>
            <a:pPr>
              <a:buNone/>
            </a:pPr>
            <a:r>
              <a:rPr lang="hr-HR" dirty="0" smtClean="0"/>
              <a:t>   - Nepriznavanje uspjeha, ne vjeruju da je uspjeh rezultat njihovog vlastitog  truda i vještina</a:t>
            </a:r>
          </a:p>
          <a:p>
            <a:r>
              <a:rPr lang="hr-HR" b="1" dirty="0" smtClean="0"/>
              <a:t>Odnosi sa drugima</a:t>
            </a:r>
          </a:p>
          <a:p>
            <a:pPr>
              <a:buNone/>
            </a:pPr>
            <a:r>
              <a:rPr lang="hr-HR" b="1" dirty="0" smtClean="0"/>
              <a:t>   - </a:t>
            </a:r>
            <a:r>
              <a:rPr lang="hr-HR" dirty="0" smtClean="0"/>
              <a:t>pretjerana samosvijest, prevelika osjetljivost na kriticizam i neodobravanje, velika potreba za udovoljavanjem drugima, izbjegavanje kontakata i intimnosti</a:t>
            </a:r>
          </a:p>
          <a:p>
            <a:pPr>
              <a:buNone/>
            </a:pPr>
            <a:r>
              <a:rPr lang="hr-HR" dirty="0" smtClean="0"/>
              <a:t>   - Uvijek biti centar pažnje, samopouzdan i kontroliran ili uvijek druge stavljaju na prvo mjesto</a:t>
            </a:r>
          </a:p>
          <a:p>
            <a:r>
              <a:rPr lang="hr-HR" b="1" dirty="0" smtClean="0"/>
              <a:t>Aktivnosti u slobodno vrijeme</a:t>
            </a:r>
          </a:p>
          <a:p>
            <a:pPr>
              <a:buNone/>
            </a:pPr>
            <a:r>
              <a:rPr lang="hr-HR" b="1" dirty="0" smtClean="0"/>
              <a:t>   - </a:t>
            </a:r>
            <a:r>
              <a:rPr lang="hr-HR" dirty="0" smtClean="0"/>
              <a:t>Izbjegavanje aktivnosti gdje ih se može procjenjivati, ne vjeruju da zaslužuju nagrade, opuštanje i uživanje</a:t>
            </a:r>
          </a:p>
          <a:p>
            <a:r>
              <a:rPr lang="hr-HR" b="1" dirty="0" smtClean="0"/>
              <a:t>Briga za sebe</a:t>
            </a:r>
          </a:p>
          <a:p>
            <a:pPr>
              <a:buNone/>
            </a:pPr>
            <a:r>
              <a:rPr lang="hr-HR" b="1" dirty="0" smtClean="0"/>
              <a:t>  - </a:t>
            </a:r>
            <a:r>
              <a:rPr lang="hr-HR" dirty="0" smtClean="0"/>
              <a:t>Zanemarivanje ( ne odlaze liječniku,  zubaru,  frizeru,  drogiraju se,  puše,  piju) ili pretjerana briga za izgled</a:t>
            </a:r>
            <a:endParaRPr lang="hr-H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229755" cy="547670"/>
          </a:xfrm>
        </p:spPr>
        <p:txBody>
          <a:bodyPr>
            <a:normAutofit/>
          </a:bodyPr>
          <a:lstStyle/>
          <a:p>
            <a:r>
              <a:rPr lang="hr-HR" sz="2400" b="1" dirty="0" smtClean="0"/>
              <a:t>Varijacije u utjecaju NS na osobu</a:t>
            </a:r>
            <a:endParaRPr lang="hr-HR" sz="2400" b="1" dirty="0"/>
          </a:p>
        </p:txBody>
      </p:sp>
      <p:sp>
        <p:nvSpPr>
          <p:cNvPr id="4" name="Text Placeholder 3"/>
          <p:cNvSpPr>
            <a:spLocks noGrp="1"/>
          </p:cNvSpPr>
          <p:nvPr>
            <p:ph type="body" idx="1"/>
          </p:nvPr>
        </p:nvSpPr>
        <p:spPr/>
        <p:txBody>
          <a:bodyPr/>
          <a:lstStyle/>
          <a:p>
            <a:r>
              <a:rPr lang="hr-HR" sz="1800" dirty="0" smtClean="0"/>
              <a:t>od</a:t>
            </a:r>
            <a:endParaRPr lang="hr-HR" sz="1800" dirty="0"/>
          </a:p>
        </p:txBody>
      </p:sp>
      <p:sp>
        <p:nvSpPr>
          <p:cNvPr id="3" name="Content Placeholder 2"/>
          <p:cNvSpPr>
            <a:spLocks noGrp="1"/>
          </p:cNvSpPr>
          <p:nvPr>
            <p:ph sz="half" idx="2"/>
          </p:nvPr>
        </p:nvSpPr>
        <p:spPr/>
        <p:txBody>
          <a:bodyPr>
            <a:normAutofit/>
          </a:bodyPr>
          <a:lstStyle/>
          <a:p>
            <a:r>
              <a:rPr lang="hr-HR" sz="1800" dirty="0" smtClean="0"/>
              <a:t>Sumnja u sebe javlja se samo u određenim situacijama i može se kontrolirati bez većih problema</a:t>
            </a:r>
          </a:p>
          <a:p>
            <a:r>
              <a:rPr lang="hr-HR" sz="1800" dirty="0" smtClean="0"/>
              <a:t>Problemi nisu duboko ukorijenjeni </a:t>
            </a:r>
          </a:p>
          <a:p>
            <a:r>
              <a:rPr lang="hr-HR" sz="1800" dirty="0" smtClean="0"/>
              <a:t>mogu se relativno lako riješiti                 </a:t>
            </a:r>
            <a:endParaRPr lang="hr-HR" sz="1800" dirty="0"/>
          </a:p>
        </p:txBody>
      </p:sp>
      <p:sp>
        <p:nvSpPr>
          <p:cNvPr id="5" name="Text Placeholder 4"/>
          <p:cNvSpPr>
            <a:spLocks noGrp="1"/>
          </p:cNvSpPr>
          <p:nvPr>
            <p:ph type="body" sz="quarter" idx="3"/>
          </p:nvPr>
        </p:nvSpPr>
        <p:spPr/>
        <p:txBody>
          <a:bodyPr/>
          <a:lstStyle/>
          <a:p>
            <a:r>
              <a:rPr lang="hr-HR" sz="1800" dirty="0" smtClean="0"/>
              <a:t>do</a:t>
            </a:r>
            <a:endParaRPr lang="hr-HR" sz="1800" dirty="0"/>
          </a:p>
        </p:txBody>
      </p:sp>
      <p:sp>
        <p:nvSpPr>
          <p:cNvPr id="6" name="Content Placeholder 5"/>
          <p:cNvSpPr>
            <a:spLocks noGrp="1"/>
          </p:cNvSpPr>
          <p:nvPr>
            <p:ph sz="quarter" idx="4"/>
          </p:nvPr>
        </p:nvSpPr>
        <p:spPr/>
        <p:txBody>
          <a:bodyPr>
            <a:normAutofit/>
          </a:bodyPr>
          <a:lstStyle/>
          <a:p>
            <a:r>
              <a:rPr lang="hr-HR" sz="1800" dirty="0" smtClean="0"/>
              <a:t>Sumnja u sebe i kriticizam se lako javljaju i predstavljaju veliku poteškoću</a:t>
            </a:r>
          </a:p>
          <a:p>
            <a:r>
              <a:rPr lang="hr-HR" sz="1800" dirty="0" smtClean="0"/>
              <a:t>Nisko samopoštovanje postaje dio osobe </a:t>
            </a:r>
          </a:p>
          <a:p>
            <a:r>
              <a:rPr lang="hr-HR" sz="1800" dirty="0" smtClean="0"/>
              <a:t>teško se mijenja</a:t>
            </a:r>
            <a:endParaRPr lang="hr-HR" sz="1800" dirty="0"/>
          </a:p>
        </p:txBody>
      </p:sp>
      <p:pic>
        <p:nvPicPr>
          <p:cNvPr id="7" name="Picture 6" descr="images (1).jpg"/>
          <p:cNvPicPr>
            <a:picLocks noChangeAspect="1"/>
          </p:cNvPicPr>
          <p:nvPr/>
        </p:nvPicPr>
        <p:blipFill>
          <a:blip r:embed="rId2"/>
          <a:stretch>
            <a:fillRect/>
          </a:stretch>
        </p:blipFill>
        <p:spPr>
          <a:xfrm>
            <a:off x="8809056" y="0"/>
            <a:ext cx="3214695" cy="2428877"/>
          </a:xfrm>
          <a:prstGeom prst="rect">
            <a:avLst/>
          </a:prstGeom>
        </p:spPr>
      </p:pic>
      <p:pic>
        <p:nvPicPr>
          <p:cNvPr id="8" name="Picture 7" descr="not-sure-if-i-have-low-self-esteem-or-i-have-a-realistic-view-of-myself-quote-1.jpg"/>
          <p:cNvPicPr>
            <a:picLocks noChangeAspect="1"/>
          </p:cNvPicPr>
          <p:nvPr/>
        </p:nvPicPr>
        <p:blipFill>
          <a:blip r:embed="rId3"/>
          <a:stretch>
            <a:fillRect/>
          </a:stretch>
        </p:blipFill>
        <p:spPr>
          <a:xfrm>
            <a:off x="3217862" y="4429132"/>
            <a:ext cx="5753100" cy="242886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93813" y="381000"/>
            <a:ext cx="6300797" cy="619108"/>
          </a:xfrm>
        </p:spPr>
        <p:txBody>
          <a:bodyPr/>
          <a:lstStyle/>
          <a:p>
            <a:r>
              <a:rPr lang="hr-HR" sz="2400" b="1" dirty="0" smtClean="0"/>
              <a:t>Kako se razvija nisko samopoštovanje?</a:t>
            </a:r>
            <a:endParaRPr lang="hr-HR" sz="2400" b="1" dirty="0"/>
          </a:p>
        </p:txBody>
      </p:sp>
      <p:sp>
        <p:nvSpPr>
          <p:cNvPr id="8" name="Content Placeholder 7"/>
          <p:cNvSpPr>
            <a:spLocks noGrp="1"/>
          </p:cNvSpPr>
          <p:nvPr>
            <p:ph idx="1"/>
          </p:nvPr>
        </p:nvSpPr>
        <p:spPr>
          <a:xfrm>
            <a:off x="1236628" y="1214422"/>
            <a:ext cx="9929882" cy="5357850"/>
          </a:xfrm>
        </p:spPr>
        <p:txBody>
          <a:bodyPr>
            <a:normAutofit/>
          </a:bodyPr>
          <a:lstStyle/>
          <a:p>
            <a:r>
              <a:rPr lang="hr-HR" sz="1800" b="1" dirty="0" smtClean="0"/>
              <a:t>RANA ISKUSTVA</a:t>
            </a:r>
          </a:p>
          <a:p>
            <a:pPr>
              <a:buNone/>
            </a:pPr>
            <a:r>
              <a:rPr lang="hr-HR" sz="1800" dirty="0" smtClean="0"/>
              <a:t>   Događaji, odnosi, uvjeti života</a:t>
            </a:r>
          </a:p>
          <a:p>
            <a:pPr>
              <a:buNone/>
            </a:pPr>
            <a:r>
              <a:rPr lang="hr-HR" sz="1800" dirty="0" smtClean="0"/>
              <a:t>   ( pr. zanemarivanje, zlostavljanje, kažnjavanje)</a:t>
            </a:r>
          </a:p>
          <a:p>
            <a:r>
              <a:rPr lang="hr-HR" sz="1800" b="1" dirty="0" smtClean="0"/>
              <a:t>BAZIČNA</a:t>
            </a:r>
            <a:r>
              <a:rPr lang="en-US" sz="1800" b="1" dirty="0" smtClean="0"/>
              <a:t> VJEROVANJA </a:t>
            </a:r>
            <a:endParaRPr lang="hr-HR" sz="1800" b="1" dirty="0" smtClean="0"/>
          </a:p>
          <a:p>
            <a:pPr>
              <a:buNone/>
            </a:pPr>
            <a:r>
              <a:rPr lang="hr-HR" sz="1800" dirty="0" smtClean="0"/>
              <a:t>   Procjena vlastite vrijednosti, zaključci o sebi - k</a:t>
            </a:r>
            <a:r>
              <a:rPr lang="en-US" sz="1800" dirty="0" err="1" smtClean="0"/>
              <a:t>akva</a:t>
            </a:r>
            <a:r>
              <a:rPr lang="en-US" sz="1800" dirty="0" smtClean="0"/>
              <a:t> </a:t>
            </a:r>
            <a:r>
              <a:rPr lang="hr-HR" sz="1800" dirty="0" smtClean="0"/>
              <a:t>s</a:t>
            </a:r>
            <a:r>
              <a:rPr lang="en-US" sz="1800" dirty="0" smtClean="0"/>
              <a:t>am </a:t>
            </a:r>
            <a:r>
              <a:rPr lang="en-US" sz="1800" dirty="0" err="1" smtClean="0"/>
              <a:t>ja</a:t>
            </a:r>
            <a:r>
              <a:rPr lang="en-US" sz="1800" dirty="0" smtClean="0"/>
              <a:t> </a:t>
            </a:r>
            <a:r>
              <a:rPr lang="en-US" sz="1800" dirty="0" err="1" smtClean="0"/>
              <a:t>osoba</a:t>
            </a:r>
            <a:r>
              <a:rPr lang="hr-HR" sz="1800" dirty="0" smtClean="0"/>
              <a:t> </a:t>
            </a:r>
          </a:p>
          <a:p>
            <a:pPr>
              <a:buNone/>
            </a:pPr>
            <a:r>
              <a:rPr lang="hr-HR" sz="1800" dirty="0" smtClean="0"/>
              <a:t>   (p</a:t>
            </a:r>
            <a:r>
              <a:rPr lang="en-US" sz="1800" dirty="0" smtClean="0"/>
              <a:t>r.</a:t>
            </a:r>
            <a:r>
              <a:rPr lang="hr-HR" sz="1800" dirty="0" smtClean="0"/>
              <a:t> “</a:t>
            </a:r>
            <a:r>
              <a:rPr lang="en-US" sz="1800" dirty="0" err="1" smtClean="0"/>
              <a:t>ja</a:t>
            </a:r>
            <a:r>
              <a:rPr lang="en-US" sz="1800" dirty="0" smtClean="0"/>
              <a:t> </a:t>
            </a:r>
            <a:r>
              <a:rPr lang="en-US" sz="1800" dirty="0" err="1" smtClean="0"/>
              <a:t>sam</a:t>
            </a:r>
            <a:r>
              <a:rPr lang="en-US" sz="1800" dirty="0" smtClean="0"/>
              <a:t> </a:t>
            </a:r>
            <a:r>
              <a:rPr lang="hr-HR" sz="1800" dirty="0" smtClean="0"/>
              <a:t>g</a:t>
            </a:r>
            <a:r>
              <a:rPr lang="en-US" sz="1800" dirty="0" err="1" smtClean="0"/>
              <a:t>lup</a:t>
            </a:r>
            <a:r>
              <a:rPr lang="en-US" sz="1800" dirty="0" smtClean="0"/>
              <a:t>, </a:t>
            </a:r>
            <a:r>
              <a:rPr lang="en-US" sz="1800" dirty="0" err="1" smtClean="0"/>
              <a:t>nisam</a:t>
            </a:r>
            <a:r>
              <a:rPr lang="en-US" sz="1800" dirty="0" smtClean="0"/>
              <a:t> </a:t>
            </a:r>
            <a:r>
              <a:rPr lang="en-US" sz="1800" dirty="0" err="1" smtClean="0"/>
              <a:t>dovoljno</a:t>
            </a:r>
            <a:r>
              <a:rPr lang="hr-HR" sz="1800" dirty="0" smtClean="0"/>
              <a:t> dobar”)</a:t>
            </a:r>
          </a:p>
          <a:p>
            <a:r>
              <a:rPr lang="hr-HR" sz="1800" b="1" dirty="0" smtClean="0"/>
              <a:t>POSREDUJUĆA VJEROVANJA </a:t>
            </a:r>
            <a:r>
              <a:rPr lang="hr-HR" sz="1800" dirty="0" smtClean="0"/>
              <a:t>( pravila za život )</a:t>
            </a:r>
          </a:p>
          <a:p>
            <a:pPr>
              <a:buNone/>
            </a:pPr>
            <a:r>
              <a:rPr lang="hr-HR" sz="1800" dirty="0" smtClean="0"/>
              <a:t>   Smjernice, strategije za život, standardi na temelju kojih se procjenjuje vlastita vrijednost (pr. “moram uvijek sve dobro napraviti, ako kažem što mislim, odbacit će me”)</a:t>
            </a:r>
          </a:p>
          <a:p>
            <a:r>
              <a:rPr lang="hr-HR" sz="1800" b="1" dirty="0" smtClean="0"/>
              <a:t>OKIDAČI</a:t>
            </a:r>
          </a:p>
          <a:p>
            <a:pPr>
              <a:buNone/>
            </a:pPr>
            <a:r>
              <a:rPr lang="hr-HR" sz="1800" dirty="0" smtClean="0"/>
              <a:t>   Situacije u kojima pravila mogu biti prekršena</a:t>
            </a:r>
            <a:endParaRPr lang="hr-HR" sz="1800" dirty="0"/>
          </a:p>
        </p:txBody>
      </p:sp>
      <p:pic>
        <p:nvPicPr>
          <p:cNvPr id="4" name="Picture 3" descr="selfesteemm.jpg"/>
          <p:cNvPicPr>
            <a:picLocks noChangeAspect="1"/>
          </p:cNvPicPr>
          <p:nvPr/>
        </p:nvPicPr>
        <p:blipFill>
          <a:blip r:embed="rId2"/>
          <a:stretch>
            <a:fillRect/>
          </a:stretch>
        </p:blipFill>
        <p:spPr>
          <a:xfrm>
            <a:off x="7737486" y="0"/>
            <a:ext cx="4451339" cy="30575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3813" y="381000"/>
            <a:ext cx="9372631" cy="619108"/>
          </a:xfrm>
        </p:spPr>
        <p:txBody>
          <a:bodyPr>
            <a:normAutofit/>
          </a:bodyPr>
          <a:lstStyle/>
          <a:p>
            <a:r>
              <a:rPr lang="hr-HR" sz="2400" b="1" dirty="0" smtClean="0"/>
              <a:t>Rana iskustva koja dopridonose razvoju niskog samopoštovanja</a:t>
            </a:r>
            <a:endParaRPr lang="hr-HR" sz="2400" b="1" dirty="0"/>
          </a:p>
        </p:txBody>
      </p:sp>
      <p:sp>
        <p:nvSpPr>
          <p:cNvPr id="5" name="Content Placeholder 4"/>
          <p:cNvSpPr>
            <a:spLocks noGrp="1"/>
          </p:cNvSpPr>
          <p:nvPr>
            <p:ph idx="1"/>
          </p:nvPr>
        </p:nvSpPr>
        <p:spPr>
          <a:xfrm>
            <a:off x="1308065" y="1142984"/>
            <a:ext cx="9586947" cy="5029216"/>
          </a:xfrm>
        </p:spPr>
        <p:txBody>
          <a:bodyPr>
            <a:normAutofit/>
          </a:bodyPr>
          <a:lstStyle/>
          <a:p>
            <a:r>
              <a:rPr lang="hr-HR" sz="1800" dirty="0" smtClean="0"/>
              <a:t>Mišljenje o sebi razvilo se na temelju iskustava u djetinjstvu</a:t>
            </a:r>
          </a:p>
          <a:p>
            <a:pPr>
              <a:buNone/>
            </a:pPr>
            <a:r>
              <a:rPr lang="hr-HR" sz="1800" dirty="0" smtClean="0"/>
              <a:t> (pr.uvjetovana ljubav u tj.ljubav koju nismo dobili dok se nismo pokorili zahtjevima roditelja ili drugih važnih osoba) </a:t>
            </a:r>
          </a:p>
          <a:p>
            <a:r>
              <a:rPr lang="hr-HR" sz="1800" dirty="0" smtClean="0"/>
              <a:t>Mišljenja su iskrivljena jer su ih osmislila djeca</a:t>
            </a:r>
          </a:p>
          <a:p>
            <a:r>
              <a:rPr lang="hr-HR" sz="1800" dirty="0" smtClean="0"/>
              <a:t>Nisu realistična jer ne uzimaju u obzir sve faktore, kao ni širu perspektivu</a:t>
            </a:r>
            <a:endParaRPr lang="hr-HR" sz="1800" dirty="0"/>
          </a:p>
        </p:txBody>
      </p:sp>
      <p:pic>
        <p:nvPicPr>
          <p:cNvPr id="6" name="Picture 5" descr="ns.jpg"/>
          <p:cNvPicPr>
            <a:picLocks noChangeAspect="1"/>
          </p:cNvPicPr>
          <p:nvPr/>
        </p:nvPicPr>
        <p:blipFill>
          <a:blip r:embed="rId2"/>
          <a:stretch>
            <a:fillRect/>
          </a:stretch>
        </p:blipFill>
        <p:spPr>
          <a:xfrm>
            <a:off x="5165718" y="3143248"/>
            <a:ext cx="5781675" cy="300037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3813" y="381000"/>
            <a:ext cx="9372631" cy="690546"/>
          </a:xfrm>
        </p:spPr>
        <p:txBody>
          <a:bodyPr>
            <a:normAutofit/>
          </a:bodyPr>
          <a:lstStyle/>
          <a:p>
            <a:r>
              <a:rPr lang="hr-HR" sz="2400" b="1" dirty="0" smtClean="0"/>
              <a:t>Rana iskustva koja dopridonose razvoju niskog samopoštovanja</a:t>
            </a:r>
            <a:endParaRPr lang="hr-HR" sz="2400" b="1" dirty="0"/>
          </a:p>
        </p:txBody>
      </p:sp>
      <p:sp>
        <p:nvSpPr>
          <p:cNvPr id="5" name="Content Placeholder 4"/>
          <p:cNvSpPr>
            <a:spLocks noGrp="1"/>
          </p:cNvSpPr>
          <p:nvPr>
            <p:ph idx="1"/>
          </p:nvPr>
        </p:nvSpPr>
        <p:spPr>
          <a:xfrm>
            <a:off x="1293812" y="1428736"/>
            <a:ext cx="10158449" cy="4743464"/>
          </a:xfrm>
        </p:spPr>
        <p:txBody>
          <a:bodyPr>
            <a:normAutofit/>
          </a:bodyPr>
          <a:lstStyle/>
          <a:p>
            <a:r>
              <a:rPr lang="hr-HR" sz="1800" dirty="0" smtClean="0"/>
              <a:t>Sustavno kažnjavanje, zlostavljanje ili zanemarivanje</a:t>
            </a:r>
          </a:p>
          <a:p>
            <a:r>
              <a:rPr lang="hr-HR" sz="1800" dirty="0" smtClean="0"/>
              <a:t>Nemogućnost zadovoljenja roditeljskih standarda</a:t>
            </a:r>
          </a:p>
          <a:p>
            <a:r>
              <a:rPr lang="hr-HR" sz="1800" dirty="0" smtClean="0"/>
              <a:t>Nemogućnost zadovoljenja standarda grupe vršnjaka</a:t>
            </a:r>
          </a:p>
          <a:p>
            <a:r>
              <a:rPr lang="hr-HR" sz="1800" dirty="0" smtClean="0"/>
              <a:t>Promijenjene okolnosti, visok stres i nevolja</a:t>
            </a:r>
          </a:p>
          <a:p>
            <a:r>
              <a:rPr lang="hr-HR" sz="1800" dirty="0" smtClean="0"/>
              <a:t>Pripadanje obitelji ili socijalnoj grupi koja je fokus predrasuda</a:t>
            </a:r>
          </a:p>
          <a:p>
            <a:r>
              <a:rPr lang="hr-HR" sz="1800" dirty="0" smtClean="0"/>
              <a:t>Nedostatak pozitivnih potkrepljenja ( pohvala, topline u odnosima, roditeljskog interesa)</a:t>
            </a:r>
          </a:p>
          <a:p>
            <a:r>
              <a:rPr lang="hr-HR" sz="1800" dirty="0" smtClean="0"/>
              <a:t>Etiketa “drugačijeg” u kući</a:t>
            </a:r>
          </a:p>
          <a:p>
            <a:r>
              <a:rPr lang="hr-HR" sz="1800" dirty="0" smtClean="0"/>
              <a:t>Etiketa “drugačijeg” u školi</a:t>
            </a:r>
          </a:p>
          <a:p>
            <a:r>
              <a:rPr lang="hr-HR" sz="1800" dirty="0" smtClean="0"/>
              <a:t>“Odskakanje” u odrasloj dobi</a:t>
            </a:r>
            <a:endParaRPr lang="hr-HR" sz="1800" dirty="0"/>
          </a:p>
        </p:txBody>
      </p:sp>
    </p:spTree>
    <p:extLst>
      <p:ext uri="{BB962C8B-B14F-4D97-AF65-F5344CB8AC3E}">
        <p14:creationId xmlns:p14="http://schemas.microsoft.com/office/powerpoint/2010/main" xmlns="" val="37317682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36629" y="214290"/>
            <a:ext cx="8501122" cy="714380"/>
          </a:xfrm>
        </p:spPr>
        <p:txBody>
          <a:bodyPr>
            <a:noAutofit/>
          </a:bodyPr>
          <a:lstStyle/>
          <a:p>
            <a:r>
              <a:rPr lang="hr-HR" sz="2400" b="1" dirty="0" smtClean="0"/>
              <a:t>Pristranosti u razmišljanju koje dopridonose niskom samopoštovanju</a:t>
            </a:r>
            <a:endParaRPr lang="hr-HR" sz="2400" b="1" dirty="0"/>
          </a:p>
        </p:txBody>
      </p:sp>
      <p:sp>
        <p:nvSpPr>
          <p:cNvPr id="8" name="Content Placeholder 7"/>
          <p:cNvSpPr>
            <a:spLocks noGrp="1"/>
          </p:cNvSpPr>
          <p:nvPr>
            <p:ph idx="1"/>
          </p:nvPr>
        </p:nvSpPr>
        <p:spPr>
          <a:xfrm>
            <a:off x="1236628" y="1285860"/>
            <a:ext cx="9787006" cy="5286412"/>
          </a:xfrm>
        </p:spPr>
        <p:txBody>
          <a:bodyPr>
            <a:noAutofit/>
          </a:bodyPr>
          <a:lstStyle/>
          <a:p>
            <a:r>
              <a:rPr lang="hr-HR" sz="1600" b="1" dirty="0" smtClean="0"/>
              <a:t>Održavaju i pojačavaju bazična vjerovanja</a:t>
            </a:r>
          </a:p>
          <a:p>
            <a:r>
              <a:rPr lang="hr-HR" sz="1600" b="1" dirty="0" smtClean="0"/>
              <a:t>Lakše zapažanje svega  što je u skladu sa bazičnim vjerovanjima</a:t>
            </a:r>
          </a:p>
          <a:p>
            <a:r>
              <a:rPr lang="hr-HR" sz="1600" b="1" dirty="0" smtClean="0"/>
              <a:t>Ignoriranje i neuzimanje u obzir svega što nije u skladu sa bazičnim vjerovanjem</a:t>
            </a:r>
          </a:p>
          <a:p>
            <a:r>
              <a:rPr lang="hr-HR" sz="1600" b="1" dirty="0" smtClean="0"/>
              <a:t>Fokus  je na pogreškama</a:t>
            </a:r>
          </a:p>
          <a:p>
            <a:r>
              <a:rPr lang="hr-HR" sz="1600" b="1" i="1" dirty="0" smtClean="0"/>
              <a:t>Pristranost u percepciji  (sebe)</a:t>
            </a:r>
            <a:r>
              <a:rPr lang="hr-HR" sz="1600" dirty="0" smtClean="0"/>
              <a:t>   - </a:t>
            </a:r>
            <a:r>
              <a:rPr lang="hr-HR" sz="1600" i="1" dirty="0" smtClean="0"/>
              <a:t>Primjećivanje samo potvrđujućih informacija</a:t>
            </a:r>
          </a:p>
          <a:p>
            <a:pPr>
              <a:buNone/>
            </a:pPr>
            <a:r>
              <a:rPr lang="hr-HR" sz="1600" dirty="0" smtClean="0"/>
              <a:t>  pr. lako zapažanje svega čime nismo zadovoljni na sebi - mane, neuspjesi, slabosti</a:t>
            </a:r>
          </a:p>
          <a:p>
            <a:pPr>
              <a:buNone/>
            </a:pPr>
            <a:r>
              <a:rPr lang="hr-HR" sz="1600" dirty="0" smtClean="0"/>
              <a:t>  neuviđanje onoga što se ne slaže sa slikom o sebi (uspjeh, pohvale, jake strane i vještine )  </a:t>
            </a:r>
          </a:p>
          <a:p>
            <a:r>
              <a:rPr lang="hr-HR" sz="1600" b="1" i="1" dirty="0" smtClean="0"/>
              <a:t>Pristranost u interpretaciji  (svega oko nas)   - </a:t>
            </a:r>
            <a:r>
              <a:rPr lang="hr-HR" sz="1600" i="1" dirty="0" smtClean="0"/>
              <a:t>Interpretacija je usmjerena na kriticizam i na pretjeranu  negativnu generalizaciju</a:t>
            </a:r>
          </a:p>
          <a:p>
            <a:pPr>
              <a:buNone/>
            </a:pPr>
            <a:r>
              <a:rPr lang="hr-HR" sz="1600" dirty="0" smtClean="0"/>
              <a:t>  pristran pogled na stvari oko sebe</a:t>
            </a:r>
          </a:p>
          <a:p>
            <a:pPr>
              <a:buNone/>
            </a:pPr>
            <a:r>
              <a:rPr lang="hr-HR" sz="1600" dirty="0" smtClean="0"/>
              <a:t>  trivijalne greške - dokaz vlastitog neuspjeha i bezvrijednosti</a:t>
            </a:r>
          </a:p>
          <a:p>
            <a:pPr>
              <a:buNone/>
            </a:pPr>
            <a:r>
              <a:rPr lang="hr-HR" sz="1600" dirty="0" smtClean="0"/>
              <a:t>  samokritiziranje umjesto ohrabrivanja, zahvalnosti, prihvaćanja i pohvale</a:t>
            </a:r>
          </a:p>
          <a:p>
            <a:r>
              <a:rPr lang="hr-HR" sz="1600" b="1" i="1" dirty="0" smtClean="0"/>
              <a:t>Pristranost u pamćenju i predviđanju događaja</a:t>
            </a:r>
            <a:endParaRPr lang="hr-HR" sz="1600" b="1" i="1" dirty="0"/>
          </a:p>
        </p:txBody>
      </p:sp>
    </p:spTree>
    <p:extLst>
      <p:ext uri="{BB962C8B-B14F-4D97-AF65-F5344CB8AC3E}">
        <p14:creationId xmlns:p14="http://schemas.microsoft.com/office/powerpoint/2010/main" xmlns="" val="9426820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280110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PExecutable xmlns="8badc642-15f9-493b-af2e-800910d66b6f" xsi:nil="true"/>
    <DirectSourceMarket xmlns="8badc642-15f9-493b-af2e-800910d66b6f">english</DirectSourceMarket>
    <ThumbnailAssetId xmlns="8badc642-15f9-493b-af2e-800910d66b6f" xsi:nil="true"/>
    <AssetType xmlns="8badc642-15f9-493b-af2e-800910d66b6f">TP</AssetType>
    <Milestone xmlns="8badc642-15f9-493b-af2e-800910d66b6f" xsi:nil="true"/>
    <OriginAsset xmlns="8badc642-15f9-493b-af2e-800910d66b6f" xsi:nil="true"/>
    <TPComponent xmlns="8badc642-15f9-493b-af2e-800910d66b6f" xsi:nil="true"/>
    <AssetId xmlns="8badc642-15f9-493b-af2e-800910d66b6f">TP102801108</AssetId>
    <TPFriendlyName xmlns="8badc642-15f9-493b-af2e-800910d66b6f" xsi:nil="true"/>
    <SourceTitle xmlns="8badc642-15f9-493b-af2e-800910d66b6f" xsi:nil="true"/>
    <TPApplication xmlns="8badc642-15f9-493b-af2e-800910d66b6f" xsi:nil="true"/>
    <TPLaunchHelpLink xmlns="8badc642-15f9-493b-af2e-800910d66b6f" xsi:nil="true"/>
    <OpenTemplate xmlns="8badc642-15f9-493b-af2e-800910d66b6f">true</OpenTemplate>
    <CrawlForDependencies xmlns="8badc642-15f9-493b-af2e-800910d66b6f">false</CrawlForDependencies>
    <TrustLevel xmlns="8badc642-15f9-493b-af2e-800910d66b6f">1 Microsoft Managed Content</TrustLevel>
    <PublishStatusLookup xmlns="8badc642-15f9-493b-af2e-800910d66b6f">
      <Value xmlns="8badc642-15f9-493b-af2e-800910d66b6f">213184</Value>
    </PublishStatusLookup>
    <LocLastLocAttemptVersionLookup xmlns="8badc642-15f9-493b-af2e-800910d66b6f">93572</LocLastLocAttemptVersionLookup>
    <TemplateTemplateType xmlns="8badc642-15f9-493b-af2e-800910d66b6f">PowerPoint 12 Default</TemplateTemplateType>
    <IsSearchable xmlns="8badc642-15f9-493b-af2e-800910d66b6f">true</IsSearchable>
    <TPNamespace xmlns="8badc642-15f9-493b-af2e-800910d66b6f" xsi:nil="true"/>
    <Markets xmlns="8badc642-15f9-493b-af2e-800910d66b6f"/>
    <OriginalSourceMarket xmlns="8badc642-15f9-493b-af2e-800910d66b6f">english</OriginalSourceMarket>
    <TPInstallLocation xmlns="8badc642-15f9-493b-af2e-800910d66b6f" xsi:nil="true"/>
    <TPAppVersion xmlns="8badc642-15f9-493b-af2e-800910d66b6f" xsi:nil="true"/>
    <TPCommandLine xmlns="8badc642-15f9-493b-af2e-800910d66b6f" xsi:nil="true"/>
    <APAuthor xmlns="8badc642-15f9-493b-af2e-800910d66b6f">
      <UserInfo xmlns="8badc642-15f9-493b-af2e-800910d66b6f">
        <DisplayName xmlns="8badc642-15f9-493b-af2e-800910d66b6f"/>
        <AccountId xmlns="8badc642-15f9-493b-af2e-800910d66b6f">1073741823</AccountId>
        <AccountType xmlns="8badc642-15f9-493b-af2e-800910d66b6f"/>
      </UserInfo>
    </APAuthor>
    <EditorialStatus xmlns="8badc642-15f9-493b-af2e-800910d66b6f">Complete</EditorialStatus>
    <PublishTargets xmlns="8badc642-15f9-493b-af2e-800910d66b6f">OfficeOnlineVNext</PublishTargets>
    <TPLaunchHelpLinkType xmlns="8badc642-15f9-493b-af2e-800910d66b6f">Template</TPLaunchHelpLinkType>
    <OriginalRelease xmlns="8badc642-15f9-493b-af2e-800910d66b6f">14</OriginalRelease>
    <AssetStart xmlns="8badc642-15f9-493b-af2e-800910d66b6f">2011-12-12T21:37:00+00:00</AssetStart>
    <TPClientViewer xmlns="8badc642-15f9-493b-af2e-800910d66b6f" xsi:nil="true"/>
    <CSXHash xmlns="8badc642-15f9-493b-af2e-800910d66b6f" xsi:nil="true"/>
    <IsDeleted xmlns="8badc642-15f9-493b-af2e-800910d66b6f">false</IsDeleted>
    <ShowIn xmlns="8badc642-15f9-493b-af2e-800910d66b6f">Show everywhere</ShowIn>
    <UANotes xmlns="8badc642-15f9-493b-af2e-800910d66b6f" xsi:nil="true"/>
    <TemplateStatus xmlns="8badc642-15f9-493b-af2e-800910d66b6f">Complete</TemplateStatus>
    <Downloads xmlns="8badc642-15f9-493b-af2e-800910d66b6f">0</Downloads>
    <PrimaryImageGen xmlns="8badc642-15f9-493b-af2e-800910d66b6f">false</PrimaryImageGen>
    <Manager xmlns="8badc642-15f9-493b-af2e-800910d66b6f" xsi:nil="true"/>
    <PolicheckWords xmlns="8badc642-15f9-493b-af2e-800910d66b6f" xsi:nil="true"/>
    <CSXUpdate xmlns="8badc642-15f9-493b-af2e-800910d66b6f">false</CSXUpdate>
    <APDescription xmlns="8badc642-15f9-493b-af2e-800910d66b6f" xsi:nil="true"/>
    <Provider xmlns="8badc642-15f9-493b-af2e-800910d66b6f" xsi:nil="true"/>
    <TaxCatchAll xmlns="8badc642-15f9-493b-af2e-800910d66b6f"/>
    <FriendlyTitle xmlns="8badc642-15f9-493b-af2e-800910d66b6f" xsi:nil="true"/>
    <MarketSpecific xmlns="8badc642-15f9-493b-af2e-800910d66b6f">false</MarketSpecific>
    <LocRecommendedHandoff xmlns="8badc642-15f9-493b-af2e-800910d66b6f" xsi:nil="true"/>
    <BusinessGroup xmlns="8badc642-15f9-493b-af2e-800910d66b6f" xsi:nil="true"/>
    <Providers xmlns="8badc642-15f9-493b-af2e-800910d66b6f" xsi:nil="true"/>
    <RecommendationsModifier xmlns="8badc642-15f9-493b-af2e-800910d66b6f" xsi:nil="true"/>
    <AcquiredFrom xmlns="8badc642-15f9-493b-af2e-800910d66b6f">Internal MS</AcquiredFrom>
    <ArtSampleDocs xmlns="8badc642-15f9-493b-af2e-800910d66b6f" xsi:nil="true"/>
    <UALocComments xmlns="8badc642-15f9-493b-af2e-800910d66b6f" xsi:nil="true"/>
    <DSATActionTaken xmlns="8badc642-15f9-493b-af2e-800910d66b6f" xsi:nil="true"/>
    <OutputCachingOn xmlns="8badc642-15f9-493b-af2e-800910d66b6f">false</OutputCachingOn>
    <ParentAssetId xmlns="8badc642-15f9-493b-af2e-800910d66b6f" xsi:nil="true"/>
    <ApprovalStatus xmlns="8badc642-15f9-493b-af2e-800910d66b6f">InProgress</ApprovalStatus>
    <InternalTagsTaxHTField0 xmlns="8badc642-15f9-493b-af2e-800910d66b6f" xsi:nil="true"/>
    <LocComments xmlns="8badc642-15f9-493b-af2e-800910d66b6f" xsi:nil="true"/>
    <AssetExpire xmlns="8badc642-15f9-493b-af2e-800910d66b6f">2029-01-01T00:00:00+00:00</AssetExpire>
    <IntlLangReview xmlns="8badc642-15f9-493b-af2e-800910d66b6f">false</IntlLangReview>
    <MachineTranslated xmlns="8badc642-15f9-493b-af2e-800910d66b6f">false</MachineTranslated>
    <PlannedPubDate xmlns="8badc642-15f9-493b-af2e-800910d66b6f" xsi:nil="true"/>
    <IntlLocPriority xmlns="8badc642-15f9-493b-af2e-800910d66b6f" xsi:nil="true"/>
    <BlockPublish xmlns="8badc642-15f9-493b-af2e-800910d66b6f">false</BlockPublish>
    <LastHandOff xmlns="8badc642-15f9-493b-af2e-800910d66b6f" xsi:nil="true"/>
    <LocManualTestRequired xmlns="8badc642-15f9-493b-af2e-800910d66b6f">false</LocManualTestRequired>
    <ScenarioTagsTaxHTField0 xmlns="8badc642-15f9-493b-af2e-800910d66b6f" xsi:nil="true"/>
    <VoteCount xmlns="8badc642-15f9-493b-af2e-800910d66b6f" xsi:nil="true"/>
    <ContentItem xmlns="8badc642-15f9-493b-af2e-800910d66b6f" xsi:nil="true"/>
    <HandoffToMSDN xmlns="8badc642-15f9-493b-af2e-800910d66b6f" xsi:nil="true"/>
    <UALocRecommendation xmlns="8badc642-15f9-493b-af2e-800910d66b6f">Localize</UALocRecommendation>
    <IntlLangReviewDate xmlns="8badc642-15f9-493b-af2e-800910d66b6f" xsi:nil="true"/>
    <APEditor xmlns="8badc642-15f9-493b-af2e-800910d66b6f">
      <UserInfo xmlns="8badc642-15f9-493b-af2e-800910d66b6f">
        <DisplayName xmlns="8badc642-15f9-493b-af2e-800910d66b6f"/>
        <AccountId xmlns="8badc642-15f9-493b-af2e-800910d66b6f" xsi:nil="true"/>
        <AccountType xmlns="8badc642-15f9-493b-af2e-800910d66b6f"/>
      </UserInfo>
    </APEditor>
    <ClipArtFilename xmlns="8badc642-15f9-493b-af2e-800910d66b6f" xsi:nil="true"/>
    <FeatureTagsTaxHTField0 xmlns="8badc642-15f9-493b-af2e-800910d66b6f" xsi:nil="true"/>
    <UAProjectedTotalWords xmlns="8badc642-15f9-493b-af2e-800910d66b6f" xsi:nil="true"/>
    <BugNumber xmlns="8badc642-15f9-493b-af2e-800910d66b6f" xsi:nil="true"/>
    <LegacyData xmlns="8badc642-15f9-493b-af2e-800910d66b6f" xsi:nil="true"/>
    <UACurrentWords xmlns="8badc642-15f9-493b-af2e-800910d66b6f" xsi:nil="true"/>
    <CampaignTagsTaxHTField0 xmlns="8badc642-15f9-493b-af2e-800910d66b6f" xsi:nil="true"/>
    <NumericId xmlns="8badc642-15f9-493b-af2e-800910d66b6f" xsi:nil="true"/>
    <OOCacheId xmlns="8badc642-15f9-493b-af2e-800910d66b6f" xsi:nil="true"/>
    <SubmitterId xmlns="8badc642-15f9-493b-af2e-800910d66b6f" xsi:nil="true"/>
    <IntlLangReviewer xmlns="8badc642-15f9-493b-af2e-800910d66b6f" xsi:nil="true"/>
    <CSXSubmissionDate xmlns="8badc642-15f9-493b-af2e-800910d66b6f" xsi:nil="true"/>
    <ApprovalLog xmlns="8badc642-15f9-493b-af2e-800910d66b6f" xsi:nil="true"/>
    <EditorialTags xmlns="8badc642-15f9-493b-af2e-800910d66b6f" xsi:nil="true"/>
    <LastModifiedDateTime xmlns="8badc642-15f9-493b-af2e-800910d66b6f" xsi:nil="true"/>
    <LocalizationTagsTaxHTField0 xmlns="8badc642-15f9-493b-af2e-800910d66b6f" xsi:nil="true"/>
    <TimesCloned xmlns="8badc642-15f9-493b-af2e-800910d66b6f" xsi:nil="true"/>
    <CSXSubmissionMarket xmlns="8badc642-15f9-493b-af2e-800910d66b6f" xsi:nil="true"/>
    <LocMarketGroupTiers2 xmlns="8badc642-15f9-493b-af2e-800910d66b6f"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CE6EEBCA2A20434687F63529BC62C70C0400B49D3FDEBF6E5C4BBABD28DFF7A72F5A" ma:contentTypeVersion="54" ma:contentTypeDescription="Create a new document." ma:contentTypeScope="" ma:versionID="58ff7075f9734c70ab641fcf680773ae">
  <xsd:schema xmlns:xsd="http://www.w3.org/2001/XMLSchema" xmlns:xs="http://www.w3.org/2001/XMLSchema" xmlns:p="http://schemas.microsoft.com/office/2006/metadata/properties" xmlns:ns2="8badc642-15f9-493b-af2e-800910d66b6f" targetNamespace="http://schemas.microsoft.com/office/2006/metadata/properties" ma:root="true" ma:fieldsID="de94c5732a8b162287d2446f6e1438f1" ns2:_="">
    <xsd:import namespace="8badc642-15f9-493b-af2e-800910d66b6f"/>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dc642-15f9-493b-af2e-800910d66b6f"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069000a1-ebd1-4561-a409-e2a811eea2fe}"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242CDFB2-E9AA-41D4-B020-0C08EC68947A}" ma:internalName="CSXSubmissionMarket" ma:readOnly="false" ma:showField="MarketName" ma:web="8badc642-15f9-493b-af2e-800910d66b6f">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92edc058-e423-4792-9b61-e659cfc9195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5CE75894-05D9-4C45-93AB-724995D6B13E}" ma:internalName="InProjectListLookup" ma:readOnly="true" ma:showField="InProjectList"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b682b718-e217-497b-9c91-6b2604332d21}"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5CE75894-05D9-4C45-93AB-724995D6B13E}" ma:internalName="LastCompleteVersionLookup" ma:readOnly="true" ma:showField="LastCompleteVersion"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5CE75894-05D9-4C45-93AB-724995D6B13E}" ma:internalName="LastPreviewErrorLookup" ma:readOnly="true" ma:showField="LastPreviewError"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5CE75894-05D9-4C45-93AB-724995D6B13E}" ma:internalName="LastPreviewResultLookup" ma:readOnly="true" ma:showField="LastPreviewResult"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5CE75894-05D9-4C45-93AB-724995D6B13E}" ma:internalName="LastPreviewAttemptDateLookup" ma:readOnly="true" ma:showField="LastPreviewAttemptDate"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5CE75894-05D9-4C45-93AB-724995D6B13E}" ma:internalName="LastPreviewedByLookup" ma:readOnly="true" ma:showField="LastPreviewedBy"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5CE75894-05D9-4C45-93AB-724995D6B13E}" ma:internalName="LastPreviewTimeLookup" ma:readOnly="true" ma:showField="LastPreviewTime"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5CE75894-05D9-4C45-93AB-724995D6B13E}" ma:internalName="LastPreviewVersionLookup" ma:readOnly="true" ma:showField="LastPreviewVersion"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5CE75894-05D9-4C45-93AB-724995D6B13E}" ma:internalName="LastPublishErrorLookup" ma:readOnly="true" ma:showField="LastPublishError"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5CE75894-05D9-4C45-93AB-724995D6B13E}" ma:internalName="LastPublishResultLookup" ma:readOnly="true" ma:showField="LastPublishResult"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5CE75894-05D9-4C45-93AB-724995D6B13E}" ma:internalName="LastPublishAttemptDateLookup" ma:readOnly="true" ma:showField="LastPublishAttemptDate"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5CE75894-05D9-4C45-93AB-724995D6B13E}" ma:internalName="LastPublishedByLookup" ma:readOnly="true" ma:showField="LastPublishedBy"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5CE75894-05D9-4C45-93AB-724995D6B13E}" ma:internalName="LastPublishTimeLookup" ma:readOnly="true" ma:showField="LastPublishTime"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5CE75894-05D9-4C45-93AB-724995D6B13E}" ma:internalName="LastPublishVersionLookup" ma:readOnly="true" ma:showField="LastPublishVersion"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40AED7CC-D31B-4E42-956F-872B0282B0E2}" ma:internalName="LocLastLocAttemptVersionLookup" ma:readOnly="false" ma:showField="LastLocAttemptVersion" ma:web="8badc642-15f9-493b-af2e-800910d66b6f">
      <xsd:simpleType>
        <xsd:restriction base="dms:Lookup"/>
      </xsd:simpleType>
    </xsd:element>
    <xsd:element name="LocLastLocAttemptVersionTypeLookup" ma:index="71" nillable="true" ma:displayName="Loc Last Loc Attempt Version Type" ma:default="" ma:list="{40AED7CC-D31B-4E42-956F-872B0282B0E2}" ma:internalName="LocLastLocAttemptVersionTypeLookup" ma:readOnly="true" ma:showField="LastLocAttemptVersionType" ma:web="8badc642-15f9-493b-af2e-800910d66b6f">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40AED7CC-D31B-4E42-956F-872B0282B0E2}" ma:internalName="LocNewPublishedVersionLookup" ma:readOnly="true" ma:showField="NewPublishedVersion" ma:web="8badc642-15f9-493b-af2e-800910d66b6f">
      <xsd:simpleType>
        <xsd:restriction base="dms:Lookup"/>
      </xsd:simpleType>
    </xsd:element>
    <xsd:element name="LocOverallHandbackStatusLookup" ma:index="75" nillable="true" ma:displayName="Loc Overall Handback Status" ma:default="" ma:list="{40AED7CC-D31B-4E42-956F-872B0282B0E2}" ma:internalName="LocOverallHandbackStatusLookup" ma:readOnly="true" ma:showField="OverallHandbackStatus" ma:web="8badc642-15f9-493b-af2e-800910d66b6f">
      <xsd:simpleType>
        <xsd:restriction base="dms:Lookup"/>
      </xsd:simpleType>
    </xsd:element>
    <xsd:element name="LocOverallLocStatusLookup" ma:index="76" nillable="true" ma:displayName="Loc Overall Localize Status" ma:default="" ma:list="{40AED7CC-D31B-4E42-956F-872B0282B0E2}" ma:internalName="LocOverallLocStatusLookup" ma:readOnly="true" ma:showField="OverallLocStatus" ma:web="8badc642-15f9-493b-af2e-800910d66b6f">
      <xsd:simpleType>
        <xsd:restriction base="dms:Lookup"/>
      </xsd:simpleType>
    </xsd:element>
    <xsd:element name="LocOverallPreviewStatusLookup" ma:index="77" nillable="true" ma:displayName="Loc Overall Preview Status" ma:default="" ma:list="{40AED7CC-D31B-4E42-956F-872B0282B0E2}" ma:internalName="LocOverallPreviewStatusLookup" ma:readOnly="true" ma:showField="OverallPreviewStatus" ma:web="8badc642-15f9-493b-af2e-800910d66b6f">
      <xsd:simpleType>
        <xsd:restriction base="dms:Lookup"/>
      </xsd:simpleType>
    </xsd:element>
    <xsd:element name="LocOverallPublishStatusLookup" ma:index="78" nillable="true" ma:displayName="Loc Overall Publish Status" ma:default="" ma:list="{40AED7CC-D31B-4E42-956F-872B0282B0E2}" ma:internalName="LocOverallPublishStatusLookup" ma:readOnly="true" ma:showField="OverallPublishStatus" ma:web="8badc642-15f9-493b-af2e-800910d66b6f">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40AED7CC-D31B-4E42-956F-872B0282B0E2}" ma:internalName="LocProcessedForHandoffsLookup" ma:readOnly="true" ma:showField="ProcessedForHandoffs" ma:web="8badc642-15f9-493b-af2e-800910d66b6f">
      <xsd:simpleType>
        <xsd:restriction base="dms:Lookup"/>
      </xsd:simpleType>
    </xsd:element>
    <xsd:element name="LocProcessedForMarketsLookup" ma:index="81" nillable="true" ma:displayName="Loc Processed For Markets" ma:default="" ma:list="{40AED7CC-D31B-4E42-956F-872B0282B0E2}" ma:internalName="LocProcessedForMarketsLookup" ma:readOnly="true" ma:showField="ProcessedForMarkets" ma:web="8badc642-15f9-493b-af2e-800910d66b6f">
      <xsd:simpleType>
        <xsd:restriction base="dms:Lookup"/>
      </xsd:simpleType>
    </xsd:element>
    <xsd:element name="LocPublishedDependentAssetsLookup" ma:index="82" nillable="true" ma:displayName="Loc Published Dependent Assets" ma:default="" ma:list="{40AED7CC-D31B-4E42-956F-872B0282B0E2}" ma:internalName="LocPublishedDependentAssetsLookup" ma:readOnly="true" ma:showField="PublishedDependentAssets" ma:web="8badc642-15f9-493b-af2e-800910d66b6f">
      <xsd:simpleType>
        <xsd:restriction base="dms:Lookup"/>
      </xsd:simpleType>
    </xsd:element>
    <xsd:element name="LocPublishedLinkedAssetsLookup" ma:index="83" nillable="true" ma:displayName="Loc Published Linked Assets" ma:default="" ma:list="{40AED7CC-D31B-4E42-956F-872B0282B0E2}" ma:internalName="LocPublishedLinkedAssetsLookup" ma:readOnly="true" ma:showField="PublishedLinkedAssets" ma:web="8badc642-15f9-493b-af2e-800910d66b6f">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6961b3df-62bf-4d6c-9143-bdeee396cb75}"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242CDFB2-E9AA-41D4-B020-0C08EC68947A}" ma:internalName="Markets" ma:readOnly="false" ma:showField="MarketName"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5CE75894-05D9-4C45-93AB-724995D6B13E}" ma:internalName="NumOfRatingsLookup" ma:readOnly="true" ma:showField="NumOfRatings"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5CE75894-05D9-4C45-93AB-724995D6B13E}" ma:internalName="PublishStatusLookup" ma:readOnly="false" ma:showField="PublishStatus"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56b87052-c4fe-45e6-97bd-ce59e177822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63442d1a-70a6-4e69-9f2c-62ec59343502}" ma:internalName="TaxCatchAll" ma:showField="CatchAllData"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63442d1a-70a6-4e69-9f2c-62ec59343502}" ma:internalName="TaxCatchAllLabel" ma:readOnly="true" ma:showField="CatchAllDataLabel" ma:web="8badc642-15f9-493b-af2e-800910d66b6f">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A5580F-EB23-437C-A286-B96CEBB3492D}">
  <ds:schemaRefs>
    <ds:schemaRef ds:uri="http://schemas.microsoft.com/office/2006/metadata/properties"/>
    <ds:schemaRef ds:uri="http://schemas.microsoft.com/office/infopath/2007/PartnerControls"/>
    <ds:schemaRef ds:uri="8badc642-15f9-493b-af2e-800910d66b6f"/>
  </ds:schemaRefs>
</ds:datastoreItem>
</file>

<file path=customXml/itemProps2.xml><?xml version="1.0" encoding="utf-8"?>
<ds:datastoreItem xmlns:ds="http://schemas.openxmlformats.org/officeDocument/2006/customXml" ds:itemID="{1D467DE1-5CF2-4E0C-A2F9-2E06154C1D9A}">
  <ds:schemaRefs>
    <ds:schemaRef ds:uri="http://schemas.microsoft.com/sharepoint/v3/contenttype/forms"/>
  </ds:schemaRefs>
</ds:datastoreItem>
</file>

<file path=customXml/itemProps3.xml><?xml version="1.0" encoding="utf-8"?>
<ds:datastoreItem xmlns:ds="http://schemas.openxmlformats.org/officeDocument/2006/customXml" ds:itemID="{4D59E8E2-F32B-448A-A44F-D39032E17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dc642-15f9-493b-af2e-800910d66b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3196</Words>
  <Application>Microsoft Office PowerPoint</Application>
  <PresentationFormat>Custom</PresentationFormat>
  <Paragraphs>379</Paragraphs>
  <Slides>39</Slides>
  <Notes>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tf02801109</vt:lpstr>
      <vt:lpstr>BKT niskog samopoštovanja</vt:lpstr>
      <vt:lpstr>Slide 2</vt:lpstr>
      <vt:lpstr>Zašto je ova tema važna?</vt:lpstr>
      <vt:lpstr>Utjecaj niskog samopoštovanja </vt:lpstr>
      <vt:lpstr>Varijacije u utjecaju NS na osobu</vt:lpstr>
      <vt:lpstr>Kako se razvija nisko samopoštovanje?</vt:lpstr>
      <vt:lpstr>Rana iskustva koja dopridonose razvoju niskog samopoštovanja</vt:lpstr>
      <vt:lpstr>Rana iskustva koja dopridonose razvoju niskog samopoštovanja</vt:lpstr>
      <vt:lpstr>Pristranosti u razmišljanju koje dopridonose niskom samopoštovanju</vt:lpstr>
      <vt:lpstr>Slide 10</vt:lpstr>
      <vt:lpstr>Što održava nisko samopoštovanje?</vt:lpstr>
      <vt:lpstr>Pravila za život ( posredujuća vjerovanja )</vt:lpstr>
      <vt:lpstr>Okidači</vt:lpstr>
      <vt:lpstr>Okidači</vt:lpstr>
      <vt:lpstr>Samokritične misli - negativne automatske misli</vt:lpstr>
      <vt:lpstr>Kako djeluju anksiozna razmišljanja?</vt:lpstr>
      <vt:lpstr>Evidencija predviđanja i sigurnosnih ponašanja</vt:lpstr>
      <vt:lpstr>Sigurnosna ponašanja- mjere opreza</vt:lpstr>
      <vt:lpstr>Provjera anksioznih predviđanja</vt:lpstr>
      <vt:lpstr>Testiranje anksioznih očekivanja u praksi</vt:lpstr>
      <vt:lpstr> Eksperiment</vt:lpstr>
      <vt:lpstr>Samokritičnost kod osoba sa niskim samopoštovanjem</vt:lpstr>
      <vt:lpstr>Samokritičnost kod osoba sa niskim samopoštovanjem </vt:lpstr>
      <vt:lpstr>Kako se boriti protiv samokritičnosti? </vt:lpstr>
      <vt:lpstr>Praćenje samokritičnih misli </vt:lpstr>
      <vt:lpstr>Dovođenje u pitanje samokritičnih misli</vt:lpstr>
      <vt:lpstr>Pitanja za pronalaženje alternativnih objašnjenja</vt:lpstr>
      <vt:lpstr>Povećanje samoprihvaćanja</vt:lpstr>
      <vt:lpstr>Povećanje samoprihvaćanja</vt:lpstr>
      <vt:lpstr>Povećanje samoprihvaćanja</vt:lpstr>
      <vt:lpstr>Povećanje samoprihvaćanja</vt:lpstr>
      <vt:lpstr>Nastavak DSA </vt:lpstr>
      <vt:lpstr>Životna pravila (posredujuća vjerovanja)</vt:lpstr>
      <vt:lpstr>Kako promijeniti pravila?</vt:lpstr>
      <vt:lpstr>Identificiranje bazičnih vjerovanja</vt:lpstr>
      <vt:lpstr>Mijenjanje bazičnih vjerovanja</vt:lpstr>
      <vt:lpstr>Mijenjanje bazičnih vjerovanja</vt:lpstr>
      <vt:lpstr>Plan za održavanje samopoštovanja</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2017-02-08T11:25:55Z</dcterms:created>
  <dcterms:modified xsi:type="dcterms:W3CDTF">2017-02-15T20:40:12Z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0x010100CE6EEBCA2A20434687F63529BC62C70C0400B49D3FDEBF6E5C4BBABD28DFF7A72F5A</vt:lpwstr>
  </property>
</Properties>
</file>