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8" r:id="rId5"/>
    <p:sldId id="269" r:id="rId6"/>
    <p:sldId id="261" r:id="rId7"/>
    <p:sldId id="260" r:id="rId8"/>
    <p:sldId id="262" r:id="rId9"/>
    <p:sldId id="264" r:id="rId10"/>
    <p:sldId id="265" r:id="rId11"/>
    <p:sldId id="266" r:id="rId12"/>
    <p:sldId id="270" r:id="rId13"/>
    <p:sldId id="267" r:id="rId14"/>
    <p:sldId id="271" r:id="rId15"/>
    <p:sldId id="272"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53C40-BC0B-469A-932C-3214173CB187}"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GB"/>
        </a:p>
      </dgm:t>
    </dgm:pt>
    <dgm:pt modelId="{FF56DDBB-8A1C-4D89-B67E-CDB294D1DE98}">
      <dgm:prSet phldrT="[Text]"/>
      <dgm:spPr/>
      <dgm:t>
        <a:bodyPr/>
        <a:lstStyle/>
        <a:p>
          <a:r>
            <a:rPr lang="hr-HR" dirty="0" smtClean="0"/>
            <a:t>PREDISPONIRAJUĆI ČINITELJI</a:t>
          </a:r>
          <a:endParaRPr lang="en-GB" dirty="0"/>
        </a:p>
      </dgm:t>
    </dgm:pt>
    <dgm:pt modelId="{0C437449-C365-4C4F-9152-07BC70DC2E13}" type="parTrans" cxnId="{EA540B55-7BFC-41D1-902B-D487C61EA3E4}">
      <dgm:prSet/>
      <dgm:spPr/>
      <dgm:t>
        <a:bodyPr/>
        <a:lstStyle/>
        <a:p>
          <a:endParaRPr lang="en-GB"/>
        </a:p>
      </dgm:t>
    </dgm:pt>
    <dgm:pt modelId="{C887788F-50E3-4A90-A398-F715827E713A}" type="sibTrans" cxnId="{EA540B55-7BFC-41D1-902B-D487C61EA3E4}">
      <dgm:prSet/>
      <dgm:spPr/>
      <dgm:t>
        <a:bodyPr/>
        <a:lstStyle/>
        <a:p>
          <a:endParaRPr lang="en-GB"/>
        </a:p>
      </dgm:t>
    </dgm:pt>
    <dgm:pt modelId="{F933554B-EC7C-4BFC-A07C-326A0EE0B899}">
      <dgm:prSet phldrT="[Text]"/>
      <dgm:spPr/>
      <dgm:t>
        <a:bodyPr/>
        <a:lstStyle/>
        <a:p>
          <a:r>
            <a:rPr lang="en-GB" dirty="0" smtClean="0"/>
            <a:t>SMATRA SE DA SE PREDISPOZICIJA ZA RAZVOJ PANIČNOG POREMEĆAJA RAZVIJA ZBOG KOMBINACIJE IZVORA </a:t>
          </a:r>
          <a:endParaRPr lang="en-GB" dirty="0"/>
        </a:p>
      </dgm:t>
    </dgm:pt>
    <dgm:pt modelId="{333CAD6D-288F-4D8E-AA40-02124B6F661F}" type="parTrans" cxnId="{5AFEC94F-D72A-45B5-AB0A-8D9A6957F109}">
      <dgm:prSet/>
      <dgm:spPr/>
      <dgm:t>
        <a:bodyPr/>
        <a:lstStyle/>
        <a:p>
          <a:endParaRPr lang="en-GB"/>
        </a:p>
      </dgm:t>
    </dgm:pt>
    <dgm:pt modelId="{E8B4DB6F-36E6-439E-95C2-05EEDD1129A0}" type="sibTrans" cxnId="{5AFEC94F-D72A-45B5-AB0A-8D9A6957F109}">
      <dgm:prSet/>
      <dgm:spPr/>
      <dgm:t>
        <a:bodyPr/>
        <a:lstStyle/>
        <a:p>
          <a:endParaRPr lang="en-GB"/>
        </a:p>
      </dgm:t>
    </dgm:pt>
    <dgm:pt modelId="{A776EC55-DFDD-484C-A2B7-D7E5D464C796}">
      <dgm:prSet phldrT="[Text]"/>
      <dgm:spPr/>
      <dgm:t>
        <a:bodyPr/>
        <a:lstStyle/>
        <a:p>
          <a:r>
            <a:rPr lang="hr-HR" dirty="0" smtClean="0"/>
            <a:t>EVOLUCIJISKI</a:t>
          </a:r>
          <a:endParaRPr lang="en-GB" dirty="0"/>
        </a:p>
      </dgm:t>
    </dgm:pt>
    <dgm:pt modelId="{8EB2E2F0-5374-4F51-A668-CE48F9E5103D}" type="parTrans" cxnId="{1A2B16EF-214B-4CB7-8BC0-58353E854844}">
      <dgm:prSet/>
      <dgm:spPr/>
      <dgm:t>
        <a:bodyPr/>
        <a:lstStyle/>
        <a:p>
          <a:endParaRPr lang="en-GB"/>
        </a:p>
      </dgm:t>
    </dgm:pt>
    <dgm:pt modelId="{B588FD37-E33D-443D-915E-A7E9ACBDB3D5}" type="sibTrans" cxnId="{1A2B16EF-214B-4CB7-8BC0-58353E854844}">
      <dgm:prSet/>
      <dgm:spPr/>
      <dgm:t>
        <a:bodyPr/>
        <a:lstStyle/>
        <a:p>
          <a:endParaRPr lang="en-GB"/>
        </a:p>
      </dgm:t>
    </dgm:pt>
    <dgm:pt modelId="{F6D72E40-6603-45D0-AF04-57FF8C34CF92}">
      <dgm:prSet phldrT="[Text]"/>
      <dgm:spPr/>
      <dgm:t>
        <a:bodyPr/>
        <a:lstStyle/>
        <a:p>
          <a:r>
            <a:rPr lang="hr-HR" dirty="0" smtClean="0"/>
            <a:t>PRECIPITIRAJUĆI ČINITELJI</a:t>
          </a:r>
          <a:endParaRPr lang="en-GB" dirty="0"/>
        </a:p>
      </dgm:t>
    </dgm:pt>
    <dgm:pt modelId="{004498A8-6052-4E1B-BC18-CF09C1E6FEF1}" type="parTrans" cxnId="{02CE6101-5105-4DD6-B91C-6E0670401AC8}">
      <dgm:prSet/>
      <dgm:spPr/>
      <dgm:t>
        <a:bodyPr/>
        <a:lstStyle/>
        <a:p>
          <a:endParaRPr lang="en-GB"/>
        </a:p>
      </dgm:t>
    </dgm:pt>
    <dgm:pt modelId="{48335BB4-B9AB-4B55-86C9-5859C38DBB6D}" type="sibTrans" cxnId="{02CE6101-5105-4DD6-B91C-6E0670401AC8}">
      <dgm:prSet/>
      <dgm:spPr/>
      <dgm:t>
        <a:bodyPr/>
        <a:lstStyle/>
        <a:p>
          <a:endParaRPr lang="en-GB"/>
        </a:p>
      </dgm:t>
    </dgm:pt>
    <dgm:pt modelId="{46AB4E52-8662-4CDB-B0A3-3B33029A2FA8}">
      <dgm:prSet phldrT="[Text]"/>
      <dgm:spPr/>
      <dgm:t>
        <a:bodyPr/>
        <a:lstStyle/>
        <a:p>
          <a:r>
            <a:rPr lang="hr-HR" dirty="0" smtClean="0"/>
            <a:t>PRVI PANIČNI NAPADAJ SE ČESTO IDENTIFICIRA SA STRESNIM DOGAĐAJEM</a:t>
          </a:r>
          <a:endParaRPr lang="en-GB" dirty="0"/>
        </a:p>
      </dgm:t>
    </dgm:pt>
    <dgm:pt modelId="{3A53D4D4-9499-4ED4-8E3B-6E87D5D8ED7C}" type="parTrans" cxnId="{80F52030-2E66-4C9D-BE25-C90F8E292914}">
      <dgm:prSet/>
      <dgm:spPr/>
      <dgm:t>
        <a:bodyPr/>
        <a:lstStyle/>
        <a:p>
          <a:endParaRPr lang="en-GB"/>
        </a:p>
      </dgm:t>
    </dgm:pt>
    <dgm:pt modelId="{B283CAE8-8B10-42A4-8240-429E81B63F0E}" type="sibTrans" cxnId="{80F52030-2E66-4C9D-BE25-C90F8E292914}">
      <dgm:prSet/>
      <dgm:spPr/>
      <dgm:t>
        <a:bodyPr/>
        <a:lstStyle/>
        <a:p>
          <a:endParaRPr lang="en-GB"/>
        </a:p>
      </dgm:t>
    </dgm:pt>
    <dgm:pt modelId="{E39F1777-743B-4B3F-A3AA-80D379FDFD16}">
      <dgm:prSet phldrT="[Text]"/>
      <dgm:spPr/>
      <dgm:t>
        <a:bodyPr/>
        <a:lstStyle/>
        <a:p>
          <a:r>
            <a:rPr lang="hr-HR" dirty="0" smtClean="0"/>
            <a:t>PREUZIMANJE NOVIH OBAVEZA, SELJENJE, RASTAVA, ROĐENJE DJETETA, TJELESNA BOLEST ILI SUKOBI U ODNOSU</a:t>
          </a:r>
          <a:endParaRPr lang="en-GB" dirty="0"/>
        </a:p>
      </dgm:t>
    </dgm:pt>
    <dgm:pt modelId="{DA7FF18F-C24C-49A8-AA6D-28E365183B15}" type="parTrans" cxnId="{8EF248C8-3E0B-43C6-9B87-12D16123177C}">
      <dgm:prSet/>
      <dgm:spPr/>
      <dgm:t>
        <a:bodyPr/>
        <a:lstStyle/>
        <a:p>
          <a:endParaRPr lang="en-GB"/>
        </a:p>
      </dgm:t>
    </dgm:pt>
    <dgm:pt modelId="{0F2FB055-7710-4D54-B501-629E6D616279}" type="sibTrans" cxnId="{8EF248C8-3E0B-43C6-9B87-12D16123177C}">
      <dgm:prSet/>
      <dgm:spPr/>
      <dgm:t>
        <a:bodyPr/>
        <a:lstStyle/>
        <a:p>
          <a:endParaRPr lang="en-GB"/>
        </a:p>
      </dgm:t>
    </dgm:pt>
    <dgm:pt modelId="{23E7DE2D-9C5D-44F5-91F4-E8E48E19ACC1}">
      <dgm:prSet phldrT="[Text]"/>
      <dgm:spPr/>
      <dgm:t>
        <a:bodyPr/>
        <a:lstStyle/>
        <a:p>
          <a:r>
            <a:rPr lang="hr-HR" dirty="0" smtClean="0"/>
            <a:t>ODRŽAVAJUĆI ČINITELJI</a:t>
          </a:r>
          <a:endParaRPr lang="en-GB" dirty="0"/>
        </a:p>
      </dgm:t>
    </dgm:pt>
    <dgm:pt modelId="{ADFF1C6B-AB92-4F23-B058-BEB8D5F2460E}" type="parTrans" cxnId="{8F0FC0C4-EC53-45C0-A152-58DD630FAF95}">
      <dgm:prSet/>
      <dgm:spPr/>
      <dgm:t>
        <a:bodyPr/>
        <a:lstStyle/>
        <a:p>
          <a:endParaRPr lang="en-GB"/>
        </a:p>
      </dgm:t>
    </dgm:pt>
    <dgm:pt modelId="{6499CB26-646A-4F44-86A5-A737C9DB0BE0}" type="sibTrans" cxnId="{8F0FC0C4-EC53-45C0-A152-58DD630FAF95}">
      <dgm:prSet/>
      <dgm:spPr/>
      <dgm:t>
        <a:bodyPr/>
        <a:lstStyle/>
        <a:p>
          <a:endParaRPr lang="en-GB"/>
        </a:p>
      </dgm:t>
    </dgm:pt>
    <dgm:pt modelId="{D8D81377-FDF6-41B3-8CE6-23FFCEE87819}">
      <dgm:prSet phldrT="[Text]"/>
      <dgm:spPr/>
      <dgm:t>
        <a:bodyPr/>
        <a:lstStyle/>
        <a:p>
          <a:r>
            <a:rPr lang="hr-HR" dirty="0" smtClean="0"/>
            <a:t>POGREŠNE INTERPRETACIJE VODE DO ANTICIPIRAJUĆE ANKSIOZNOSTI D PANIČNIH NAPADAJA U BUDUĆNOSTI TE IZBJEGAVANJA SIMPTOMA ILI SITUACIJA U KOJIMA SE OČEKUJE OJAVA NAPADAJA</a:t>
          </a:r>
          <a:endParaRPr lang="en-GB" dirty="0"/>
        </a:p>
      </dgm:t>
    </dgm:pt>
    <dgm:pt modelId="{8DEDB7D6-43E8-4C11-ABDC-00AF6EF108A3}" type="parTrans" cxnId="{8535650B-36E3-4372-A36F-80BCBCEF998F}">
      <dgm:prSet/>
      <dgm:spPr/>
      <dgm:t>
        <a:bodyPr/>
        <a:lstStyle/>
        <a:p>
          <a:endParaRPr lang="en-GB"/>
        </a:p>
      </dgm:t>
    </dgm:pt>
    <dgm:pt modelId="{122F79E2-15A6-42AC-B2B3-910510471947}" type="sibTrans" cxnId="{8535650B-36E3-4372-A36F-80BCBCEF998F}">
      <dgm:prSet/>
      <dgm:spPr/>
      <dgm:t>
        <a:bodyPr/>
        <a:lstStyle/>
        <a:p>
          <a:endParaRPr lang="en-GB"/>
        </a:p>
      </dgm:t>
    </dgm:pt>
    <dgm:pt modelId="{D08D0DB3-65CD-456F-84E7-CADED7FEFA95}">
      <dgm:prSet phldrT="[Text]"/>
      <dgm:spPr/>
      <dgm:t>
        <a:bodyPr/>
        <a:lstStyle/>
        <a:p>
          <a:r>
            <a:rPr lang="hr-HR" dirty="0" smtClean="0"/>
            <a:t>IZBJEGAVANJA SU POVEZANA S - GUŽVA NA JAVNOM MJESTU, OTVORENIM PROSTORIMA, SITUACIJAMA UKOJIMA JE BRZI IZLAZ BLOKIRAN ( DIZALO, STUBIŠTA, VLAKOVI, AUTOMOBILI, AVIONI, PUTOVANJEM OD KUĆE, VJEŽBANJEM ILI AKTIVNOŠĆU  KOJA POVEĆAVA SRČANI RITAM, UZBUĐENJEM POVEZANIM S OSJEĆAJEM UGODE ILI LJUTNJE…</a:t>
          </a:r>
          <a:endParaRPr lang="en-GB" dirty="0"/>
        </a:p>
      </dgm:t>
    </dgm:pt>
    <dgm:pt modelId="{0A9DF193-5BB9-4D8D-B770-A7CB2CC167C6}" type="parTrans" cxnId="{4A79C2AC-17DC-47EF-A1DB-75D5B5823061}">
      <dgm:prSet/>
      <dgm:spPr/>
      <dgm:t>
        <a:bodyPr/>
        <a:lstStyle/>
        <a:p>
          <a:endParaRPr lang="en-GB"/>
        </a:p>
      </dgm:t>
    </dgm:pt>
    <dgm:pt modelId="{03330A27-27B1-4A90-96C4-1086B62250E5}" type="sibTrans" cxnId="{4A79C2AC-17DC-47EF-A1DB-75D5B5823061}">
      <dgm:prSet/>
      <dgm:spPr/>
      <dgm:t>
        <a:bodyPr/>
        <a:lstStyle/>
        <a:p>
          <a:endParaRPr lang="en-GB"/>
        </a:p>
      </dgm:t>
    </dgm:pt>
    <dgm:pt modelId="{9F79BE81-EC4B-48D4-9536-080964715988}">
      <dgm:prSet/>
      <dgm:spPr/>
      <dgm:t>
        <a:bodyPr/>
        <a:lstStyle/>
        <a:p>
          <a:endParaRPr lang="en-GB" dirty="0"/>
        </a:p>
      </dgm:t>
    </dgm:pt>
    <dgm:pt modelId="{937F6C76-8F1F-4E83-9815-A2C0916AB183}" type="parTrans" cxnId="{AFC1E9DF-FD7D-448E-AD08-43F21D4EA0A0}">
      <dgm:prSet/>
      <dgm:spPr/>
      <dgm:t>
        <a:bodyPr/>
        <a:lstStyle/>
        <a:p>
          <a:endParaRPr lang="en-GB"/>
        </a:p>
      </dgm:t>
    </dgm:pt>
    <dgm:pt modelId="{929367FA-589B-4590-84D9-66D2A731C1D5}" type="sibTrans" cxnId="{AFC1E9DF-FD7D-448E-AD08-43F21D4EA0A0}">
      <dgm:prSet/>
      <dgm:spPr/>
      <dgm:t>
        <a:bodyPr/>
        <a:lstStyle/>
        <a:p>
          <a:endParaRPr lang="en-GB"/>
        </a:p>
      </dgm:t>
    </dgm:pt>
    <dgm:pt modelId="{76CCBEFE-8A41-46E7-83A9-4040FE623A33}">
      <dgm:prSet phldrT="[Text]"/>
      <dgm:spPr/>
      <dgm:t>
        <a:bodyPr/>
        <a:lstStyle/>
        <a:p>
          <a:r>
            <a:rPr lang="hr-HR" dirty="0" smtClean="0"/>
            <a:t>GENETSKI</a:t>
          </a:r>
          <a:endParaRPr lang="en-GB" dirty="0"/>
        </a:p>
      </dgm:t>
    </dgm:pt>
    <dgm:pt modelId="{36A3184A-2CA7-4878-AF3A-09C2A8E53092}" type="parTrans" cxnId="{870E832A-E83F-4730-9C59-997AA2A9F412}">
      <dgm:prSet/>
      <dgm:spPr/>
      <dgm:t>
        <a:bodyPr/>
        <a:lstStyle/>
        <a:p>
          <a:endParaRPr lang="en-GB"/>
        </a:p>
      </dgm:t>
    </dgm:pt>
    <dgm:pt modelId="{EA01502A-69F8-49FB-B7EE-06F4C57AE5C4}" type="sibTrans" cxnId="{870E832A-E83F-4730-9C59-997AA2A9F412}">
      <dgm:prSet/>
      <dgm:spPr/>
      <dgm:t>
        <a:bodyPr/>
        <a:lstStyle/>
        <a:p>
          <a:endParaRPr lang="en-GB"/>
        </a:p>
      </dgm:t>
    </dgm:pt>
    <dgm:pt modelId="{FB3B5C50-C935-4745-942C-F160EC4F759E}">
      <dgm:prSet phldrT="[Text]"/>
      <dgm:spPr/>
      <dgm:t>
        <a:bodyPr/>
        <a:lstStyle/>
        <a:p>
          <a:r>
            <a:rPr lang="hr-HR" dirty="0" smtClean="0"/>
            <a:t>GENERALIZIRANI ČIMBENICI  </a:t>
          </a:r>
          <a:endParaRPr lang="en-GB" dirty="0"/>
        </a:p>
      </dgm:t>
    </dgm:pt>
    <dgm:pt modelId="{E879EB55-FF74-45DE-8470-ECD94E9E2643}" type="parTrans" cxnId="{01229234-EF68-482A-BE31-66344203AF67}">
      <dgm:prSet/>
      <dgm:spPr/>
      <dgm:t>
        <a:bodyPr/>
        <a:lstStyle/>
        <a:p>
          <a:endParaRPr lang="en-GB"/>
        </a:p>
      </dgm:t>
    </dgm:pt>
    <dgm:pt modelId="{1701C0CC-6B39-42F3-BB6A-DBE206BA00C2}" type="sibTrans" cxnId="{01229234-EF68-482A-BE31-66344203AF67}">
      <dgm:prSet/>
      <dgm:spPr/>
      <dgm:t>
        <a:bodyPr/>
        <a:lstStyle/>
        <a:p>
          <a:endParaRPr lang="en-GB"/>
        </a:p>
      </dgm:t>
    </dgm:pt>
    <dgm:pt modelId="{639120CA-0D2A-4682-91BF-6591249668F9}">
      <dgm:prSet phldrT="[Text]"/>
      <dgm:spPr/>
      <dgm:t>
        <a:bodyPr/>
        <a:lstStyle/>
        <a:p>
          <a:r>
            <a:rPr lang="hr-HR" dirty="0" smtClean="0"/>
            <a:t>NESPECIFIČNA BIOLOŠKA RANJIVOST (NEUROTICIZAM, NEGATIVAN AFEKT, POVIŠENO TJELESNO UZBUĐENJE),</a:t>
          </a:r>
          <a:endParaRPr lang="en-GB" dirty="0"/>
        </a:p>
      </dgm:t>
    </dgm:pt>
    <dgm:pt modelId="{3B2F1CE3-4FA8-422B-A488-87E1B8914D18}" type="parTrans" cxnId="{A5A06C63-708A-4C4D-BC0D-F730AF7DCC49}">
      <dgm:prSet/>
      <dgm:spPr/>
      <dgm:t>
        <a:bodyPr/>
        <a:lstStyle/>
        <a:p>
          <a:endParaRPr lang="en-GB"/>
        </a:p>
      </dgm:t>
    </dgm:pt>
    <dgm:pt modelId="{BF176F29-2AC4-4720-B7B4-43E4BD668FAC}" type="sibTrans" cxnId="{A5A06C63-708A-4C4D-BC0D-F730AF7DCC49}">
      <dgm:prSet/>
      <dgm:spPr/>
      <dgm:t>
        <a:bodyPr/>
        <a:lstStyle/>
        <a:p>
          <a:endParaRPr lang="en-GB"/>
        </a:p>
      </dgm:t>
    </dgm:pt>
    <dgm:pt modelId="{73F8E3C1-3CC4-464D-B476-99ED4E370D55}">
      <dgm:prSet phldrT="[Text]"/>
      <dgm:spPr/>
      <dgm:t>
        <a:bodyPr/>
        <a:lstStyle/>
        <a:p>
          <a:r>
            <a:rPr lang="hr-HR" dirty="0" smtClean="0"/>
            <a:t>PSIHOLOŠKA RANJIVOST ( RANA ISKUSTVA S NEMOGUČNOŠĆU KONTROLE I NEPREDVIDLJIVOSTI, POSEBNO OKO TJELESNIH DOGAĐAJA</a:t>
          </a:r>
          <a:endParaRPr lang="en-GB" dirty="0"/>
        </a:p>
      </dgm:t>
    </dgm:pt>
    <dgm:pt modelId="{9888DEEA-8CF4-4AFC-BC2D-D0E687933E15}" type="parTrans" cxnId="{137C7CDA-7930-4FD2-987C-82F9B75ED09F}">
      <dgm:prSet/>
      <dgm:spPr/>
      <dgm:t>
        <a:bodyPr/>
        <a:lstStyle/>
        <a:p>
          <a:endParaRPr lang="en-GB"/>
        </a:p>
      </dgm:t>
    </dgm:pt>
    <dgm:pt modelId="{C42CB8BC-1FC4-4433-893D-6DEF6FF81F7A}" type="sibTrans" cxnId="{137C7CDA-7930-4FD2-987C-82F9B75ED09F}">
      <dgm:prSet/>
      <dgm:spPr/>
      <dgm:t>
        <a:bodyPr/>
        <a:lstStyle/>
        <a:p>
          <a:endParaRPr lang="en-GB"/>
        </a:p>
      </dgm:t>
    </dgm:pt>
    <dgm:pt modelId="{F11BBD09-1A85-461D-9D67-A46B6286177E}">
      <dgm:prSet phldrT="[Text]"/>
      <dgm:spPr/>
      <dgm:t>
        <a:bodyPr/>
        <a:lstStyle/>
        <a:p>
          <a:r>
            <a:rPr lang="hr-HR" dirty="0" smtClean="0"/>
            <a:t>ČESTO SE I NE MOŽE UTVRDITI</a:t>
          </a:r>
          <a:endParaRPr lang="en-GB" dirty="0"/>
        </a:p>
      </dgm:t>
    </dgm:pt>
    <dgm:pt modelId="{D7165BD3-CE1F-4D81-B060-33B6E8A23E22}" type="parTrans" cxnId="{50137B76-8E58-4E54-B1DE-D6EA8426E185}">
      <dgm:prSet/>
      <dgm:spPr/>
      <dgm:t>
        <a:bodyPr/>
        <a:lstStyle/>
        <a:p>
          <a:endParaRPr lang="en-GB"/>
        </a:p>
      </dgm:t>
    </dgm:pt>
    <dgm:pt modelId="{5541F94F-4BD7-44BE-8739-4A32C602ED67}" type="sibTrans" cxnId="{50137B76-8E58-4E54-B1DE-D6EA8426E185}">
      <dgm:prSet/>
      <dgm:spPr/>
      <dgm:t>
        <a:bodyPr/>
        <a:lstStyle/>
        <a:p>
          <a:endParaRPr lang="en-GB"/>
        </a:p>
      </dgm:t>
    </dgm:pt>
    <dgm:pt modelId="{764A7A35-A7A3-4C43-BDCA-1FA627CC9350}">
      <dgm:prSet phldrT="[Text]"/>
      <dgm:spPr/>
      <dgm:t>
        <a:bodyPr/>
        <a:lstStyle/>
        <a:p>
          <a:r>
            <a:rPr lang="hr-HR" dirty="0" smtClean="0"/>
            <a:t>ZA VEČINU POJEDINACA OVI „ PRECIPITIRAJUĆI ČIMBENICI NISU IZAZIVALI ANKSIOZNOST U RANIJIM SITUACIJAMA</a:t>
          </a:r>
          <a:endParaRPr lang="en-GB" dirty="0"/>
        </a:p>
      </dgm:t>
    </dgm:pt>
    <dgm:pt modelId="{AD915E5E-94F4-4D66-B2E7-477241D82F24}" type="parTrans" cxnId="{5703FE84-ED03-44A9-9A7D-FF341CEAACB6}">
      <dgm:prSet/>
      <dgm:spPr/>
      <dgm:t>
        <a:bodyPr/>
        <a:lstStyle/>
        <a:p>
          <a:endParaRPr lang="en-GB"/>
        </a:p>
      </dgm:t>
    </dgm:pt>
    <dgm:pt modelId="{EF86AB1C-1068-484A-97CD-EFF2BB881877}" type="sibTrans" cxnId="{5703FE84-ED03-44A9-9A7D-FF341CEAACB6}">
      <dgm:prSet/>
      <dgm:spPr/>
      <dgm:t>
        <a:bodyPr/>
        <a:lstStyle/>
        <a:p>
          <a:endParaRPr lang="en-GB"/>
        </a:p>
      </dgm:t>
    </dgm:pt>
    <dgm:pt modelId="{C07446FB-13CD-49A2-8226-30E5B2036D65}">
      <dgm:prSet phldrT="[Text]"/>
      <dgm:spPr/>
      <dgm:t>
        <a:bodyPr/>
        <a:lstStyle/>
        <a:p>
          <a:r>
            <a:rPr lang="hr-HR" b="1" dirty="0" smtClean="0"/>
            <a:t>RAZVIJAJU SE SIGURNOSNA PONAŠANJA – </a:t>
          </a:r>
          <a:endParaRPr lang="en-GB" b="0" dirty="0"/>
        </a:p>
      </dgm:t>
    </dgm:pt>
    <dgm:pt modelId="{39D5A915-E675-4E99-B2F6-EAB7349E5D1B}" type="parTrans" cxnId="{F0A375CA-6B89-4043-9705-3059FA27731D}">
      <dgm:prSet/>
      <dgm:spPr/>
      <dgm:t>
        <a:bodyPr/>
        <a:lstStyle/>
        <a:p>
          <a:endParaRPr lang="en-GB"/>
        </a:p>
      </dgm:t>
    </dgm:pt>
    <dgm:pt modelId="{FEEDB766-3A66-448E-8962-5B0A6DA0C766}" type="sibTrans" cxnId="{F0A375CA-6B89-4043-9705-3059FA27731D}">
      <dgm:prSet/>
      <dgm:spPr/>
      <dgm:t>
        <a:bodyPr/>
        <a:lstStyle/>
        <a:p>
          <a:endParaRPr lang="en-GB"/>
        </a:p>
      </dgm:t>
    </dgm:pt>
    <dgm:pt modelId="{E05C00DE-7226-4C03-A854-876C84096015}">
      <dgm:prSet phldrT="[Text]"/>
      <dgm:spPr/>
      <dgm:t>
        <a:bodyPr/>
        <a:lstStyle/>
        <a:p>
          <a:r>
            <a:rPr lang="hr-HR" b="0" dirty="0" smtClean="0"/>
            <a:t>ISKUSTVO OLAKŠANJA POTKREPLJUJE ODRŽAVANJE TAKVIH PONAŠANJA U BUDUĆNOSTI</a:t>
          </a:r>
          <a:endParaRPr lang="en-GB" b="0" dirty="0"/>
        </a:p>
      </dgm:t>
    </dgm:pt>
    <dgm:pt modelId="{36F6EE03-99F2-4089-8107-6360743D43F8}" type="parTrans" cxnId="{41FFCD30-FEB8-4CE4-9A23-9EF9A00D6B29}">
      <dgm:prSet/>
      <dgm:spPr/>
      <dgm:t>
        <a:bodyPr/>
        <a:lstStyle/>
        <a:p>
          <a:endParaRPr lang="en-GB"/>
        </a:p>
      </dgm:t>
    </dgm:pt>
    <dgm:pt modelId="{B6B50A38-CB53-493B-A19A-A865C66D06C5}" type="sibTrans" cxnId="{41FFCD30-FEB8-4CE4-9A23-9EF9A00D6B29}">
      <dgm:prSet/>
      <dgm:spPr/>
      <dgm:t>
        <a:bodyPr/>
        <a:lstStyle/>
        <a:p>
          <a:endParaRPr lang="en-GB"/>
        </a:p>
      </dgm:t>
    </dgm:pt>
    <dgm:pt modelId="{F5DCF4EB-C205-4A02-9060-37842ED5966B}">
      <dgm:prSet phldrT="[Text]"/>
      <dgm:spPr/>
      <dgm:t>
        <a:bodyPr/>
        <a:lstStyle/>
        <a:p>
          <a:r>
            <a:rPr lang="hr-HR" b="0" dirty="0" smtClean="0"/>
            <a:t>TAKOĐER PREVENIRAJU UČENJE DA SITUACIJA NIJE PANIČNOG NAPADAJA NIJE OPASNA</a:t>
          </a:r>
          <a:endParaRPr lang="en-GB" b="0" dirty="0"/>
        </a:p>
      </dgm:t>
    </dgm:pt>
    <dgm:pt modelId="{E14611D1-7805-4E25-8224-FBB79B59AAF3}" type="parTrans" cxnId="{4F34EDD3-41E3-423F-B325-2097A86F4C0D}">
      <dgm:prSet/>
      <dgm:spPr/>
      <dgm:t>
        <a:bodyPr/>
        <a:lstStyle/>
        <a:p>
          <a:endParaRPr lang="en-GB"/>
        </a:p>
      </dgm:t>
    </dgm:pt>
    <dgm:pt modelId="{A7558EB5-2A30-4AD5-9009-492AD7069757}" type="sibTrans" cxnId="{4F34EDD3-41E3-423F-B325-2097A86F4C0D}">
      <dgm:prSet/>
      <dgm:spPr/>
      <dgm:t>
        <a:bodyPr/>
        <a:lstStyle/>
        <a:p>
          <a:endParaRPr lang="en-GB"/>
        </a:p>
      </dgm:t>
    </dgm:pt>
    <dgm:pt modelId="{FF584B12-ACB1-412F-A858-27C6F9171538}" type="pres">
      <dgm:prSet presAssocID="{45C53C40-BC0B-469A-932C-3214173CB187}" presName="Name0" presStyleCnt="0">
        <dgm:presLayoutVars>
          <dgm:dir/>
          <dgm:animLvl val="lvl"/>
          <dgm:resizeHandles val="exact"/>
        </dgm:presLayoutVars>
      </dgm:prSet>
      <dgm:spPr/>
      <dgm:t>
        <a:bodyPr/>
        <a:lstStyle/>
        <a:p>
          <a:endParaRPr lang="en-GB"/>
        </a:p>
      </dgm:t>
    </dgm:pt>
    <dgm:pt modelId="{0D1D2066-F9C8-41F0-A92E-B2D9793B1FC2}" type="pres">
      <dgm:prSet presAssocID="{FF56DDBB-8A1C-4D89-B67E-CDB294D1DE98}" presName="linNode" presStyleCnt="0"/>
      <dgm:spPr/>
    </dgm:pt>
    <dgm:pt modelId="{9554E122-F586-462B-AA34-E583AA8C699C}" type="pres">
      <dgm:prSet presAssocID="{FF56DDBB-8A1C-4D89-B67E-CDB294D1DE98}" presName="parentText" presStyleLbl="node1" presStyleIdx="0" presStyleCnt="3">
        <dgm:presLayoutVars>
          <dgm:chMax val="1"/>
          <dgm:bulletEnabled val="1"/>
        </dgm:presLayoutVars>
      </dgm:prSet>
      <dgm:spPr/>
      <dgm:t>
        <a:bodyPr/>
        <a:lstStyle/>
        <a:p>
          <a:endParaRPr lang="en-GB"/>
        </a:p>
      </dgm:t>
    </dgm:pt>
    <dgm:pt modelId="{8FD5C5A3-8EEB-4F91-9FD7-60A46BACA52D}" type="pres">
      <dgm:prSet presAssocID="{FF56DDBB-8A1C-4D89-B67E-CDB294D1DE98}" presName="descendantText" presStyleLbl="alignAccFollowNode1" presStyleIdx="0" presStyleCnt="3">
        <dgm:presLayoutVars>
          <dgm:bulletEnabled val="1"/>
        </dgm:presLayoutVars>
      </dgm:prSet>
      <dgm:spPr/>
      <dgm:t>
        <a:bodyPr/>
        <a:lstStyle/>
        <a:p>
          <a:endParaRPr lang="en-GB"/>
        </a:p>
      </dgm:t>
    </dgm:pt>
    <dgm:pt modelId="{78D6587F-457F-4110-93C4-DE4C6C8C1B5F}" type="pres">
      <dgm:prSet presAssocID="{C887788F-50E3-4A90-A398-F715827E713A}" presName="sp" presStyleCnt="0"/>
      <dgm:spPr/>
    </dgm:pt>
    <dgm:pt modelId="{EFBAB605-650F-444E-A0F7-E9E2DA99B318}" type="pres">
      <dgm:prSet presAssocID="{F6D72E40-6603-45D0-AF04-57FF8C34CF92}" presName="linNode" presStyleCnt="0"/>
      <dgm:spPr/>
    </dgm:pt>
    <dgm:pt modelId="{D9E2DD4F-919C-46EA-9848-24F07A43BBE5}" type="pres">
      <dgm:prSet presAssocID="{F6D72E40-6603-45D0-AF04-57FF8C34CF92}" presName="parentText" presStyleLbl="node1" presStyleIdx="1" presStyleCnt="3">
        <dgm:presLayoutVars>
          <dgm:chMax val="1"/>
          <dgm:bulletEnabled val="1"/>
        </dgm:presLayoutVars>
      </dgm:prSet>
      <dgm:spPr/>
      <dgm:t>
        <a:bodyPr/>
        <a:lstStyle/>
        <a:p>
          <a:endParaRPr lang="en-GB"/>
        </a:p>
      </dgm:t>
    </dgm:pt>
    <dgm:pt modelId="{39EC8C4F-3AA0-44FE-BE44-B4C41284EA15}" type="pres">
      <dgm:prSet presAssocID="{F6D72E40-6603-45D0-AF04-57FF8C34CF92}" presName="descendantText" presStyleLbl="alignAccFollowNode1" presStyleIdx="1" presStyleCnt="3">
        <dgm:presLayoutVars>
          <dgm:bulletEnabled val="1"/>
        </dgm:presLayoutVars>
      </dgm:prSet>
      <dgm:spPr/>
      <dgm:t>
        <a:bodyPr/>
        <a:lstStyle/>
        <a:p>
          <a:endParaRPr lang="en-GB"/>
        </a:p>
      </dgm:t>
    </dgm:pt>
    <dgm:pt modelId="{5AB3A95A-67DD-4DB2-A6CB-C1F6C85E83A1}" type="pres">
      <dgm:prSet presAssocID="{48335BB4-B9AB-4B55-86C9-5859C38DBB6D}" presName="sp" presStyleCnt="0"/>
      <dgm:spPr/>
    </dgm:pt>
    <dgm:pt modelId="{84065936-DBFC-4F7C-9DE8-F18CA693CD4E}" type="pres">
      <dgm:prSet presAssocID="{23E7DE2D-9C5D-44F5-91F4-E8E48E19ACC1}" presName="linNode" presStyleCnt="0"/>
      <dgm:spPr/>
    </dgm:pt>
    <dgm:pt modelId="{D352E532-7A8B-473E-8D2F-886B5F26E395}" type="pres">
      <dgm:prSet presAssocID="{23E7DE2D-9C5D-44F5-91F4-E8E48E19ACC1}" presName="parentText" presStyleLbl="node1" presStyleIdx="2" presStyleCnt="3">
        <dgm:presLayoutVars>
          <dgm:chMax val="1"/>
          <dgm:bulletEnabled val="1"/>
        </dgm:presLayoutVars>
      </dgm:prSet>
      <dgm:spPr/>
      <dgm:t>
        <a:bodyPr/>
        <a:lstStyle/>
        <a:p>
          <a:endParaRPr lang="en-GB"/>
        </a:p>
      </dgm:t>
    </dgm:pt>
    <dgm:pt modelId="{0B491248-04B0-4C8E-9F75-521A7D22454E}" type="pres">
      <dgm:prSet presAssocID="{23E7DE2D-9C5D-44F5-91F4-E8E48E19ACC1}" presName="descendantText" presStyleLbl="alignAccFollowNode1" presStyleIdx="2" presStyleCnt="3">
        <dgm:presLayoutVars>
          <dgm:bulletEnabled val="1"/>
        </dgm:presLayoutVars>
      </dgm:prSet>
      <dgm:spPr/>
      <dgm:t>
        <a:bodyPr/>
        <a:lstStyle/>
        <a:p>
          <a:endParaRPr lang="en-GB"/>
        </a:p>
      </dgm:t>
    </dgm:pt>
  </dgm:ptLst>
  <dgm:cxnLst>
    <dgm:cxn modelId="{F7577DCB-42EE-4C25-9A8A-B30416E7EB50}" type="presOf" srcId="{76CCBEFE-8A41-46E7-83A9-4040FE623A33}" destId="{8FD5C5A3-8EEB-4F91-9FD7-60A46BACA52D}" srcOrd="0" destOrd="3" presId="urn:microsoft.com/office/officeart/2005/8/layout/vList5"/>
    <dgm:cxn modelId="{6E6CB39C-3BD2-4B62-AB0E-71F5F183EF5B}" type="presOf" srcId="{764A7A35-A7A3-4C43-BDCA-1FA627CC9350}" destId="{39EC8C4F-3AA0-44FE-BE44-B4C41284EA15}" srcOrd="0" destOrd="3" presId="urn:microsoft.com/office/officeart/2005/8/layout/vList5"/>
    <dgm:cxn modelId="{5B46C0B1-4CB9-4C5D-8FCF-7A2807BAD0E1}" type="presOf" srcId="{A776EC55-DFDD-484C-A2B7-D7E5D464C796}" destId="{8FD5C5A3-8EEB-4F91-9FD7-60A46BACA52D}" srcOrd="0" destOrd="2" presId="urn:microsoft.com/office/officeart/2005/8/layout/vList5"/>
    <dgm:cxn modelId="{02CE6101-5105-4DD6-B91C-6E0670401AC8}" srcId="{45C53C40-BC0B-469A-932C-3214173CB187}" destId="{F6D72E40-6603-45D0-AF04-57FF8C34CF92}" srcOrd="1" destOrd="0" parTransId="{004498A8-6052-4E1B-BC18-CF09C1E6FEF1}" sibTransId="{48335BB4-B9AB-4B55-86C9-5859C38DBB6D}"/>
    <dgm:cxn modelId="{5AFEC94F-D72A-45B5-AB0A-8D9A6957F109}" srcId="{FF56DDBB-8A1C-4D89-B67E-CDB294D1DE98}" destId="{F933554B-EC7C-4BFC-A07C-326A0EE0B899}" srcOrd="0" destOrd="0" parTransId="{333CAD6D-288F-4D8E-AA40-02124B6F661F}" sibTransId="{E8B4DB6F-36E6-439E-95C2-05EEDD1129A0}"/>
    <dgm:cxn modelId="{F42E9F6F-4FBE-40A3-B76A-7B2A2F64AF84}" type="presOf" srcId="{9F79BE81-EC4B-48D4-9536-080964715988}" destId="{8FD5C5A3-8EEB-4F91-9FD7-60A46BACA52D}" srcOrd="0" destOrd="1" presId="urn:microsoft.com/office/officeart/2005/8/layout/vList5"/>
    <dgm:cxn modelId="{92F47343-E45C-4DE3-8D12-F0788A1D82EE}" type="presOf" srcId="{46AB4E52-8662-4CDB-B0A3-3B33029A2FA8}" destId="{39EC8C4F-3AA0-44FE-BE44-B4C41284EA15}" srcOrd="0" destOrd="0" presId="urn:microsoft.com/office/officeart/2005/8/layout/vList5"/>
    <dgm:cxn modelId="{FCAA28CF-3D84-484F-BA1D-B97D092DC232}" type="presOf" srcId="{F11BBD09-1A85-461D-9D67-A46B6286177E}" destId="{39EC8C4F-3AA0-44FE-BE44-B4C41284EA15}" srcOrd="0" destOrd="2" presId="urn:microsoft.com/office/officeart/2005/8/layout/vList5"/>
    <dgm:cxn modelId="{8535650B-36E3-4372-A36F-80BCBCEF998F}" srcId="{23E7DE2D-9C5D-44F5-91F4-E8E48E19ACC1}" destId="{D8D81377-FDF6-41B3-8CE6-23FFCEE87819}" srcOrd="0" destOrd="0" parTransId="{8DEDB7D6-43E8-4C11-ABDC-00AF6EF108A3}" sibTransId="{122F79E2-15A6-42AC-B2B3-910510471947}"/>
    <dgm:cxn modelId="{4F34EDD3-41E3-423F-B325-2097A86F4C0D}" srcId="{C07446FB-13CD-49A2-8226-30E5B2036D65}" destId="{F5DCF4EB-C205-4A02-9060-37842ED5966B}" srcOrd="1" destOrd="0" parTransId="{E14611D1-7805-4E25-8224-FBB79B59AAF3}" sibTransId="{A7558EB5-2A30-4AD5-9009-492AD7069757}"/>
    <dgm:cxn modelId="{00BEF9AC-A193-4269-AE0B-07DB89334756}" type="presOf" srcId="{F5DCF4EB-C205-4A02-9060-37842ED5966B}" destId="{0B491248-04B0-4C8E-9F75-521A7D22454E}" srcOrd="0" destOrd="4" presId="urn:microsoft.com/office/officeart/2005/8/layout/vList5"/>
    <dgm:cxn modelId="{E2C43F9E-5A99-4DE1-A539-54E794FF98D9}" type="presOf" srcId="{23E7DE2D-9C5D-44F5-91F4-E8E48E19ACC1}" destId="{D352E532-7A8B-473E-8D2F-886B5F26E395}" srcOrd="0" destOrd="0" presId="urn:microsoft.com/office/officeart/2005/8/layout/vList5"/>
    <dgm:cxn modelId="{50137B76-8E58-4E54-B1DE-D6EA8426E185}" srcId="{F6D72E40-6603-45D0-AF04-57FF8C34CF92}" destId="{F11BBD09-1A85-461D-9D67-A46B6286177E}" srcOrd="2" destOrd="0" parTransId="{D7165BD3-CE1F-4D81-B060-33B6E8A23E22}" sibTransId="{5541F94F-4BD7-44BE-8739-4A32C602ED67}"/>
    <dgm:cxn modelId="{A5A06C63-708A-4C4D-BC0D-F730AF7DCC49}" srcId="{9F79BE81-EC4B-48D4-9536-080964715988}" destId="{639120CA-0D2A-4682-91BF-6591249668F9}" srcOrd="3" destOrd="0" parTransId="{3B2F1CE3-4FA8-422B-A488-87E1B8914D18}" sibTransId="{BF176F29-2AC4-4720-B7B4-43E4BD668FAC}"/>
    <dgm:cxn modelId="{AFC1E9DF-FD7D-448E-AD08-43F21D4EA0A0}" srcId="{FF56DDBB-8A1C-4D89-B67E-CDB294D1DE98}" destId="{9F79BE81-EC4B-48D4-9536-080964715988}" srcOrd="1" destOrd="0" parTransId="{937F6C76-8F1F-4E83-9815-A2C0916AB183}" sibTransId="{929367FA-589B-4590-84D9-66D2A731C1D5}"/>
    <dgm:cxn modelId="{7E042A84-6F4B-412C-96B9-4433482D484E}" type="presOf" srcId="{F933554B-EC7C-4BFC-A07C-326A0EE0B899}" destId="{8FD5C5A3-8EEB-4F91-9FD7-60A46BACA52D}" srcOrd="0" destOrd="0" presId="urn:microsoft.com/office/officeart/2005/8/layout/vList5"/>
    <dgm:cxn modelId="{9F77B9AD-A85A-4BD9-A487-F3819C0F0ED9}" type="presOf" srcId="{C07446FB-13CD-49A2-8226-30E5B2036D65}" destId="{0B491248-04B0-4C8E-9F75-521A7D22454E}" srcOrd="0" destOrd="2" presId="urn:microsoft.com/office/officeart/2005/8/layout/vList5"/>
    <dgm:cxn modelId="{01229234-EF68-482A-BE31-66344203AF67}" srcId="{9F79BE81-EC4B-48D4-9536-080964715988}" destId="{FB3B5C50-C935-4745-942C-F160EC4F759E}" srcOrd="2" destOrd="0" parTransId="{E879EB55-FF74-45DE-8470-ECD94E9E2643}" sibTransId="{1701C0CC-6B39-42F3-BB6A-DBE206BA00C2}"/>
    <dgm:cxn modelId="{71C197B2-7F19-4973-9892-D624D3EFFD29}" type="presOf" srcId="{FF56DDBB-8A1C-4D89-B67E-CDB294D1DE98}" destId="{9554E122-F586-462B-AA34-E583AA8C699C}" srcOrd="0" destOrd="0" presId="urn:microsoft.com/office/officeart/2005/8/layout/vList5"/>
    <dgm:cxn modelId="{3C06604B-A5F0-4BE8-AD16-21D2827674FA}" type="presOf" srcId="{E05C00DE-7226-4C03-A854-876C84096015}" destId="{0B491248-04B0-4C8E-9F75-521A7D22454E}" srcOrd="0" destOrd="3" presId="urn:microsoft.com/office/officeart/2005/8/layout/vList5"/>
    <dgm:cxn modelId="{4A79C2AC-17DC-47EF-A1DB-75D5B5823061}" srcId="{23E7DE2D-9C5D-44F5-91F4-E8E48E19ACC1}" destId="{D08D0DB3-65CD-456F-84E7-CADED7FEFA95}" srcOrd="1" destOrd="0" parTransId="{0A9DF193-5BB9-4D8D-B770-A7CB2CC167C6}" sibTransId="{03330A27-27B1-4A90-96C4-1086B62250E5}"/>
    <dgm:cxn modelId="{8F0FC0C4-EC53-45C0-A152-58DD630FAF95}" srcId="{45C53C40-BC0B-469A-932C-3214173CB187}" destId="{23E7DE2D-9C5D-44F5-91F4-E8E48E19ACC1}" srcOrd="2" destOrd="0" parTransId="{ADFF1C6B-AB92-4F23-B058-BEB8D5F2460E}" sibTransId="{6499CB26-646A-4F44-86A5-A737C9DB0BE0}"/>
    <dgm:cxn modelId="{EA540B55-7BFC-41D1-902B-D487C61EA3E4}" srcId="{45C53C40-BC0B-469A-932C-3214173CB187}" destId="{FF56DDBB-8A1C-4D89-B67E-CDB294D1DE98}" srcOrd="0" destOrd="0" parTransId="{0C437449-C365-4C4F-9152-07BC70DC2E13}" sibTransId="{C887788F-50E3-4A90-A398-F715827E713A}"/>
    <dgm:cxn modelId="{6935B1A9-1CA7-4801-B035-17EAA43DCE3F}" type="presOf" srcId="{45C53C40-BC0B-469A-932C-3214173CB187}" destId="{FF584B12-ACB1-412F-A858-27C6F9171538}" srcOrd="0" destOrd="0" presId="urn:microsoft.com/office/officeart/2005/8/layout/vList5"/>
    <dgm:cxn modelId="{A7379104-DCA6-4ABC-AEC6-49A170FC55F2}" type="presOf" srcId="{D8D81377-FDF6-41B3-8CE6-23FFCEE87819}" destId="{0B491248-04B0-4C8E-9F75-521A7D22454E}" srcOrd="0" destOrd="0" presId="urn:microsoft.com/office/officeart/2005/8/layout/vList5"/>
    <dgm:cxn modelId="{ACCD6706-A888-4C72-BE53-C263D39B9B4D}" type="presOf" srcId="{F6D72E40-6603-45D0-AF04-57FF8C34CF92}" destId="{D9E2DD4F-919C-46EA-9848-24F07A43BBE5}" srcOrd="0" destOrd="0" presId="urn:microsoft.com/office/officeart/2005/8/layout/vList5"/>
    <dgm:cxn modelId="{8EF248C8-3E0B-43C6-9B87-12D16123177C}" srcId="{F6D72E40-6603-45D0-AF04-57FF8C34CF92}" destId="{E39F1777-743B-4B3F-A3AA-80D379FDFD16}" srcOrd="1" destOrd="0" parTransId="{DA7FF18F-C24C-49A8-AA6D-28E365183B15}" sibTransId="{0F2FB055-7710-4D54-B501-629E6D616279}"/>
    <dgm:cxn modelId="{F0A375CA-6B89-4043-9705-3059FA27731D}" srcId="{23E7DE2D-9C5D-44F5-91F4-E8E48E19ACC1}" destId="{C07446FB-13CD-49A2-8226-30E5B2036D65}" srcOrd="2" destOrd="0" parTransId="{39D5A915-E675-4E99-B2F6-EAB7349E5D1B}" sibTransId="{FEEDB766-3A66-448E-8962-5B0A6DA0C766}"/>
    <dgm:cxn modelId="{EE22B0E7-6E80-463D-B82F-AA5EFC17CA6D}" type="presOf" srcId="{639120CA-0D2A-4682-91BF-6591249668F9}" destId="{8FD5C5A3-8EEB-4F91-9FD7-60A46BACA52D}" srcOrd="0" destOrd="5" presId="urn:microsoft.com/office/officeart/2005/8/layout/vList5"/>
    <dgm:cxn modelId="{41FFCD30-FEB8-4CE4-9A23-9EF9A00D6B29}" srcId="{C07446FB-13CD-49A2-8226-30E5B2036D65}" destId="{E05C00DE-7226-4C03-A854-876C84096015}" srcOrd="0" destOrd="0" parTransId="{36F6EE03-99F2-4089-8107-6360743D43F8}" sibTransId="{B6B50A38-CB53-493B-A19A-A865C66D06C5}"/>
    <dgm:cxn modelId="{1A2B16EF-214B-4CB7-8BC0-58353E854844}" srcId="{9F79BE81-EC4B-48D4-9536-080964715988}" destId="{A776EC55-DFDD-484C-A2B7-D7E5D464C796}" srcOrd="0" destOrd="0" parTransId="{8EB2E2F0-5374-4F51-A668-CE48F9E5103D}" sibTransId="{B588FD37-E33D-443D-915E-A7E9ACBDB3D5}"/>
    <dgm:cxn modelId="{765769DD-2767-4699-BFB2-6FED933A82A8}" type="presOf" srcId="{D08D0DB3-65CD-456F-84E7-CADED7FEFA95}" destId="{0B491248-04B0-4C8E-9F75-521A7D22454E}" srcOrd="0" destOrd="1" presId="urn:microsoft.com/office/officeart/2005/8/layout/vList5"/>
    <dgm:cxn modelId="{870E832A-E83F-4730-9C59-997AA2A9F412}" srcId="{9F79BE81-EC4B-48D4-9536-080964715988}" destId="{76CCBEFE-8A41-46E7-83A9-4040FE623A33}" srcOrd="1" destOrd="0" parTransId="{36A3184A-2CA7-4878-AF3A-09C2A8E53092}" sibTransId="{EA01502A-69F8-49FB-B7EE-06F4C57AE5C4}"/>
    <dgm:cxn modelId="{EA9D97BB-AF21-44E0-83D0-D0FA1519ACC2}" type="presOf" srcId="{FB3B5C50-C935-4745-942C-F160EC4F759E}" destId="{8FD5C5A3-8EEB-4F91-9FD7-60A46BACA52D}" srcOrd="0" destOrd="4" presId="urn:microsoft.com/office/officeart/2005/8/layout/vList5"/>
    <dgm:cxn modelId="{5703FE84-ED03-44A9-9A7D-FF341CEAACB6}" srcId="{F6D72E40-6603-45D0-AF04-57FF8C34CF92}" destId="{764A7A35-A7A3-4C43-BDCA-1FA627CC9350}" srcOrd="3" destOrd="0" parTransId="{AD915E5E-94F4-4D66-B2E7-477241D82F24}" sibTransId="{EF86AB1C-1068-484A-97CD-EFF2BB881877}"/>
    <dgm:cxn modelId="{18700F68-7A0C-4C0C-8812-6478DCF6B6E3}" type="presOf" srcId="{73F8E3C1-3CC4-464D-B476-99ED4E370D55}" destId="{8FD5C5A3-8EEB-4F91-9FD7-60A46BACA52D}" srcOrd="0" destOrd="6" presId="urn:microsoft.com/office/officeart/2005/8/layout/vList5"/>
    <dgm:cxn modelId="{058D9F70-E4EB-48F6-AFE5-C56EB98AC1D2}" type="presOf" srcId="{E39F1777-743B-4B3F-A3AA-80D379FDFD16}" destId="{39EC8C4F-3AA0-44FE-BE44-B4C41284EA15}" srcOrd="0" destOrd="1" presId="urn:microsoft.com/office/officeart/2005/8/layout/vList5"/>
    <dgm:cxn modelId="{137C7CDA-7930-4FD2-987C-82F9B75ED09F}" srcId="{9F79BE81-EC4B-48D4-9536-080964715988}" destId="{73F8E3C1-3CC4-464D-B476-99ED4E370D55}" srcOrd="4" destOrd="0" parTransId="{9888DEEA-8CF4-4AFC-BC2D-D0E687933E15}" sibTransId="{C42CB8BC-1FC4-4433-893D-6DEF6FF81F7A}"/>
    <dgm:cxn modelId="{80F52030-2E66-4C9D-BE25-C90F8E292914}" srcId="{F6D72E40-6603-45D0-AF04-57FF8C34CF92}" destId="{46AB4E52-8662-4CDB-B0A3-3B33029A2FA8}" srcOrd="0" destOrd="0" parTransId="{3A53D4D4-9499-4ED4-8E3B-6E87D5D8ED7C}" sibTransId="{B283CAE8-8B10-42A4-8240-429E81B63F0E}"/>
    <dgm:cxn modelId="{074F1BAA-C7B9-4E85-B005-33C9EEA914FE}" type="presParOf" srcId="{FF584B12-ACB1-412F-A858-27C6F9171538}" destId="{0D1D2066-F9C8-41F0-A92E-B2D9793B1FC2}" srcOrd="0" destOrd="0" presId="urn:microsoft.com/office/officeart/2005/8/layout/vList5"/>
    <dgm:cxn modelId="{CD181D8D-BC9E-48D2-A316-4361D7F74A32}" type="presParOf" srcId="{0D1D2066-F9C8-41F0-A92E-B2D9793B1FC2}" destId="{9554E122-F586-462B-AA34-E583AA8C699C}" srcOrd="0" destOrd="0" presId="urn:microsoft.com/office/officeart/2005/8/layout/vList5"/>
    <dgm:cxn modelId="{7874F1F9-2151-4A00-8D4C-9301914D17C4}" type="presParOf" srcId="{0D1D2066-F9C8-41F0-A92E-B2D9793B1FC2}" destId="{8FD5C5A3-8EEB-4F91-9FD7-60A46BACA52D}" srcOrd="1" destOrd="0" presId="urn:microsoft.com/office/officeart/2005/8/layout/vList5"/>
    <dgm:cxn modelId="{5957D0B7-8677-46CF-B0DD-653F445807F0}" type="presParOf" srcId="{FF584B12-ACB1-412F-A858-27C6F9171538}" destId="{78D6587F-457F-4110-93C4-DE4C6C8C1B5F}" srcOrd="1" destOrd="0" presId="urn:microsoft.com/office/officeart/2005/8/layout/vList5"/>
    <dgm:cxn modelId="{93514447-FDD5-4610-A6B7-7909F68D37C8}" type="presParOf" srcId="{FF584B12-ACB1-412F-A858-27C6F9171538}" destId="{EFBAB605-650F-444E-A0F7-E9E2DA99B318}" srcOrd="2" destOrd="0" presId="urn:microsoft.com/office/officeart/2005/8/layout/vList5"/>
    <dgm:cxn modelId="{05C2617D-5CC0-472C-A570-A936203FF859}" type="presParOf" srcId="{EFBAB605-650F-444E-A0F7-E9E2DA99B318}" destId="{D9E2DD4F-919C-46EA-9848-24F07A43BBE5}" srcOrd="0" destOrd="0" presId="urn:microsoft.com/office/officeart/2005/8/layout/vList5"/>
    <dgm:cxn modelId="{115DC3C1-5F6C-4030-A5E0-2DDB53BB813C}" type="presParOf" srcId="{EFBAB605-650F-444E-A0F7-E9E2DA99B318}" destId="{39EC8C4F-3AA0-44FE-BE44-B4C41284EA15}" srcOrd="1" destOrd="0" presId="urn:microsoft.com/office/officeart/2005/8/layout/vList5"/>
    <dgm:cxn modelId="{7AF8CB9D-3BCF-46A4-A60B-9070C6BF3BC1}" type="presParOf" srcId="{FF584B12-ACB1-412F-A858-27C6F9171538}" destId="{5AB3A95A-67DD-4DB2-A6CB-C1F6C85E83A1}" srcOrd="3" destOrd="0" presId="urn:microsoft.com/office/officeart/2005/8/layout/vList5"/>
    <dgm:cxn modelId="{AEAAEDDD-9013-4CF6-BB0B-568CE0A3DA17}" type="presParOf" srcId="{FF584B12-ACB1-412F-A858-27C6F9171538}" destId="{84065936-DBFC-4F7C-9DE8-F18CA693CD4E}" srcOrd="4" destOrd="0" presId="urn:microsoft.com/office/officeart/2005/8/layout/vList5"/>
    <dgm:cxn modelId="{84007DE6-3E49-4494-89B3-2566DBE78F48}" type="presParOf" srcId="{84065936-DBFC-4F7C-9DE8-F18CA693CD4E}" destId="{D352E532-7A8B-473E-8D2F-886B5F26E395}" srcOrd="0" destOrd="0" presId="urn:microsoft.com/office/officeart/2005/8/layout/vList5"/>
    <dgm:cxn modelId="{75E84108-FC03-4413-B1ED-668CDB58DA70}" type="presParOf" srcId="{84065936-DBFC-4F7C-9DE8-F18CA693CD4E}" destId="{0B491248-04B0-4C8E-9F75-521A7D2245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6C5E1-F719-4D79-A9FA-D55CFA16DC5E}"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GB"/>
        </a:p>
      </dgm:t>
    </dgm:pt>
    <dgm:pt modelId="{90672ADE-D607-474C-8250-EF7B2E456A9B}">
      <dgm:prSet phldrT="[Text]"/>
      <dgm:spPr/>
      <dgm:t>
        <a:bodyPr/>
        <a:lstStyle/>
        <a:p>
          <a:r>
            <a:rPr lang="hr-HR" dirty="0" smtClean="0"/>
            <a:t>PROCJENA</a:t>
          </a:r>
          <a:endParaRPr lang="en-GB" dirty="0"/>
        </a:p>
      </dgm:t>
    </dgm:pt>
    <dgm:pt modelId="{0111A535-AE62-4991-A89B-B8C8FB8E30C0}" type="parTrans" cxnId="{137F5CBB-9DA2-49D8-93A6-B97E327FF724}">
      <dgm:prSet/>
      <dgm:spPr/>
      <dgm:t>
        <a:bodyPr/>
        <a:lstStyle/>
        <a:p>
          <a:endParaRPr lang="en-GB"/>
        </a:p>
      </dgm:t>
    </dgm:pt>
    <dgm:pt modelId="{C4586F62-D8C8-4B15-B3E8-A096327B4F67}" type="sibTrans" cxnId="{137F5CBB-9DA2-49D8-93A6-B97E327FF724}">
      <dgm:prSet/>
      <dgm:spPr/>
      <dgm:t>
        <a:bodyPr/>
        <a:lstStyle/>
        <a:p>
          <a:endParaRPr lang="en-GB"/>
        </a:p>
      </dgm:t>
    </dgm:pt>
    <dgm:pt modelId="{9D0ACA8C-05FF-43ED-882D-3DE675FC73C5}">
      <dgm:prSet phldrT="[Text]"/>
      <dgm:spPr/>
      <dgm:t>
        <a:bodyPr/>
        <a:lstStyle/>
        <a:p>
          <a:r>
            <a:rPr lang="hr-HR" dirty="0" smtClean="0"/>
            <a:t>UPOZNAVANJE S TRETMANOM</a:t>
          </a:r>
        </a:p>
        <a:p>
          <a:r>
            <a:rPr lang="hr-HR" dirty="0" smtClean="0"/>
            <a:t>KONSTRUIRANJE HIJERARHIJE STRAHA</a:t>
          </a:r>
        </a:p>
      </dgm:t>
    </dgm:pt>
    <dgm:pt modelId="{89AD1392-77D9-4FCC-A9F8-7403CE0F448B}" type="parTrans" cxnId="{0AD57D8B-A164-4706-8C57-FACE68E41BC4}">
      <dgm:prSet/>
      <dgm:spPr/>
      <dgm:t>
        <a:bodyPr/>
        <a:lstStyle/>
        <a:p>
          <a:endParaRPr lang="en-GB"/>
        </a:p>
      </dgm:t>
    </dgm:pt>
    <dgm:pt modelId="{71A08609-DC3C-4FBC-96C7-D77E9BBD50B6}" type="sibTrans" cxnId="{0AD57D8B-A164-4706-8C57-FACE68E41BC4}">
      <dgm:prSet/>
      <dgm:spPr/>
      <dgm:t>
        <a:bodyPr/>
        <a:lstStyle/>
        <a:p>
          <a:endParaRPr lang="en-GB"/>
        </a:p>
      </dgm:t>
    </dgm:pt>
    <dgm:pt modelId="{7225F98D-71FF-4F9E-A1A9-0833DE2FCE8D}">
      <dgm:prSet phldrT="[Text]"/>
      <dgm:spPr/>
      <dgm:t>
        <a:bodyPr/>
        <a:lstStyle/>
        <a:p>
          <a:r>
            <a:rPr lang="hr-HR" dirty="0" smtClean="0"/>
            <a:t>PONOVNO UČENJE DISANJA</a:t>
          </a:r>
        </a:p>
        <a:p>
          <a:r>
            <a:rPr lang="hr-HR" dirty="0" smtClean="0"/>
            <a:t>TRENING RELAKSACIJE</a:t>
          </a:r>
        </a:p>
      </dgm:t>
    </dgm:pt>
    <dgm:pt modelId="{DB458437-4CA5-4339-8BF1-7645B0342ABC}" type="parTrans" cxnId="{5F54F4A6-7C6C-4D91-B347-7FCD79CA26E8}">
      <dgm:prSet/>
      <dgm:spPr/>
      <dgm:t>
        <a:bodyPr/>
        <a:lstStyle/>
        <a:p>
          <a:endParaRPr lang="en-GB"/>
        </a:p>
      </dgm:t>
    </dgm:pt>
    <dgm:pt modelId="{84DE5EDE-9248-4C86-A8A7-0D720C24E2A9}" type="sibTrans" cxnId="{5F54F4A6-7C6C-4D91-B347-7FCD79CA26E8}">
      <dgm:prSet/>
      <dgm:spPr/>
      <dgm:t>
        <a:bodyPr/>
        <a:lstStyle/>
        <a:p>
          <a:endParaRPr lang="en-GB"/>
        </a:p>
      </dgm:t>
    </dgm:pt>
    <dgm:pt modelId="{979FF3DD-C6DC-47AE-8075-A6724A5D3041}">
      <dgm:prSet/>
      <dgm:spPr/>
      <dgm:t>
        <a:bodyPr/>
        <a:lstStyle/>
        <a:p>
          <a:r>
            <a:rPr lang="hr-HR" dirty="0" smtClean="0"/>
            <a:t>TESTOVI I KLINIČKI INTERVJU</a:t>
          </a:r>
          <a:endParaRPr lang="en-GB" dirty="0"/>
        </a:p>
      </dgm:t>
    </dgm:pt>
    <dgm:pt modelId="{AEDEBE6F-3B52-4C25-AA42-38C3F75CC619}" type="parTrans" cxnId="{C51B2000-D175-439F-B6E5-C70AC8A940F1}">
      <dgm:prSet/>
      <dgm:spPr/>
      <dgm:t>
        <a:bodyPr/>
        <a:lstStyle/>
        <a:p>
          <a:endParaRPr lang="en-GB"/>
        </a:p>
      </dgm:t>
    </dgm:pt>
    <dgm:pt modelId="{0425DE19-C1FA-47CF-BB47-18803C16C91B}" type="sibTrans" cxnId="{C51B2000-D175-439F-B6E5-C70AC8A940F1}">
      <dgm:prSet/>
      <dgm:spPr/>
      <dgm:t>
        <a:bodyPr/>
        <a:lstStyle/>
        <a:p>
          <a:endParaRPr lang="en-GB"/>
        </a:p>
      </dgm:t>
    </dgm:pt>
    <dgm:pt modelId="{C5FBB09C-BD51-43B3-BDB6-22B4162EA408}">
      <dgm:prSet/>
      <dgm:spPr/>
      <dgm:t>
        <a:bodyPr/>
        <a:lstStyle/>
        <a:p>
          <a:r>
            <a:rPr lang="hr-HR" dirty="0" smtClean="0"/>
            <a:t>RAZMATRANJE LIJEKOVA</a:t>
          </a:r>
          <a:endParaRPr lang="en-GB" dirty="0"/>
        </a:p>
      </dgm:t>
    </dgm:pt>
    <dgm:pt modelId="{7FB9F34A-ECD9-4A66-947E-04D94A2CA04D}" type="parTrans" cxnId="{EBF1DC2E-1A02-4355-82B2-7D417D4012AC}">
      <dgm:prSet/>
      <dgm:spPr/>
      <dgm:t>
        <a:bodyPr/>
        <a:lstStyle/>
        <a:p>
          <a:endParaRPr lang="en-GB"/>
        </a:p>
      </dgm:t>
    </dgm:pt>
    <dgm:pt modelId="{48B2CED1-FD28-410D-9248-CC6EEA2A30C8}" type="sibTrans" cxnId="{EBF1DC2E-1A02-4355-82B2-7D417D4012AC}">
      <dgm:prSet/>
      <dgm:spPr/>
      <dgm:t>
        <a:bodyPr/>
        <a:lstStyle/>
        <a:p>
          <a:endParaRPr lang="en-GB"/>
        </a:p>
      </dgm:t>
    </dgm:pt>
    <dgm:pt modelId="{E829EE4D-9BB2-4357-8268-2973CF362442}">
      <dgm:prSet/>
      <dgm:spPr/>
      <dgm:t>
        <a:bodyPr/>
        <a:lstStyle/>
        <a:p>
          <a:r>
            <a:rPr lang="hr-HR" dirty="0" smtClean="0"/>
            <a:t>KOGNITIVNE INTERVENCIJE</a:t>
          </a:r>
        </a:p>
      </dgm:t>
    </dgm:pt>
    <dgm:pt modelId="{14C708B0-0173-45C2-AEA5-8304036F53E3}" type="parTrans" cxnId="{D12EF840-FB3B-4A84-8819-C4D864F0C5CE}">
      <dgm:prSet/>
      <dgm:spPr/>
      <dgm:t>
        <a:bodyPr/>
        <a:lstStyle/>
        <a:p>
          <a:endParaRPr lang="en-GB"/>
        </a:p>
      </dgm:t>
    </dgm:pt>
    <dgm:pt modelId="{62BD1EEF-4DBA-43AD-AB78-8444121883FD}" type="sibTrans" cxnId="{D12EF840-FB3B-4A84-8819-C4D864F0C5CE}">
      <dgm:prSet/>
      <dgm:spPr/>
      <dgm:t>
        <a:bodyPr/>
        <a:lstStyle/>
        <a:p>
          <a:endParaRPr lang="en-GB"/>
        </a:p>
      </dgm:t>
    </dgm:pt>
    <dgm:pt modelId="{41A32D0A-C843-4758-AE29-08E1A8515623}">
      <dgm:prSet/>
      <dgm:spPr/>
      <dgm:t>
        <a:bodyPr/>
        <a:lstStyle/>
        <a:p>
          <a:endParaRPr lang="en-GB" dirty="0"/>
        </a:p>
      </dgm:t>
    </dgm:pt>
    <dgm:pt modelId="{263D6BE6-2A8A-4B60-A461-CFE45B8EBF91}" type="parTrans" cxnId="{CA1E3703-BA17-43F7-8D58-6EA5DF630C86}">
      <dgm:prSet/>
      <dgm:spPr/>
      <dgm:t>
        <a:bodyPr/>
        <a:lstStyle/>
        <a:p>
          <a:endParaRPr lang="en-GB"/>
        </a:p>
      </dgm:t>
    </dgm:pt>
    <dgm:pt modelId="{E6D2D73A-979B-4789-800F-110C11C807B3}" type="sibTrans" cxnId="{CA1E3703-BA17-43F7-8D58-6EA5DF630C86}">
      <dgm:prSet/>
      <dgm:spPr/>
      <dgm:t>
        <a:bodyPr/>
        <a:lstStyle/>
        <a:p>
          <a:endParaRPr lang="en-GB"/>
        </a:p>
      </dgm:t>
    </dgm:pt>
    <dgm:pt modelId="{34792FFF-D0DA-4522-BAFD-9447A8C74B32}">
      <dgm:prSet/>
      <dgm:spPr/>
      <dgm:t>
        <a:bodyPr/>
        <a:lstStyle/>
        <a:p>
          <a:r>
            <a:rPr lang="hr-HR" dirty="0" smtClean="0"/>
            <a:t>IDENTIFICIRANJE I PROMIJENA AUTOMATSKIH MISLI</a:t>
          </a:r>
          <a:endParaRPr lang="en-GB" dirty="0"/>
        </a:p>
      </dgm:t>
    </dgm:pt>
    <dgm:pt modelId="{B7901C1D-D101-4643-8481-BD52BEDC2FDF}" type="parTrans" cxnId="{FC33B6FE-707A-4836-99D5-48EA7E514ACD}">
      <dgm:prSet/>
      <dgm:spPr/>
      <dgm:t>
        <a:bodyPr/>
        <a:lstStyle/>
        <a:p>
          <a:endParaRPr lang="en-GB"/>
        </a:p>
      </dgm:t>
    </dgm:pt>
    <dgm:pt modelId="{BF6F645F-99BB-4CFF-A301-CC923172EBD7}" type="sibTrans" cxnId="{FC33B6FE-707A-4836-99D5-48EA7E514ACD}">
      <dgm:prSet/>
      <dgm:spPr/>
      <dgm:t>
        <a:bodyPr/>
        <a:lstStyle/>
        <a:p>
          <a:endParaRPr lang="en-GB"/>
        </a:p>
      </dgm:t>
    </dgm:pt>
    <dgm:pt modelId="{34B897C0-D9AB-4CCC-A93C-02CFCBCE9E25}">
      <dgm:prSet/>
      <dgm:spPr/>
      <dgm:t>
        <a:bodyPr/>
        <a:lstStyle/>
        <a:p>
          <a:r>
            <a:rPr lang="hr-HR" dirty="0" smtClean="0"/>
            <a:t>IDENTIFICIRANJE I PROMIJENA DISFUNKCIONALNIH PRETPOSTAVKI</a:t>
          </a:r>
          <a:endParaRPr lang="en-GB" dirty="0"/>
        </a:p>
      </dgm:t>
    </dgm:pt>
    <dgm:pt modelId="{F9CDB0DF-FDDB-4AF6-B962-877D723ED690}" type="parTrans" cxnId="{9913959D-69D5-41AB-B15E-BB7228801AD2}">
      <dgm:prSet/>
      <dgm:spPr/>
      <dgm:t>
        <a:bodyPr/>
        <a:lstStyle/>
        <a:p>
          <a:endParaRPr lang="en-GB"/>
        </a:p>
      </dgm:t>
    </dgm:pt>
    <dgm:pt modelId="{2E4F8DAD-65EF-4CB2-91A4-C9E4951C90B4}" type="sibTrans" cxnId="{9913959D-69D5-41AB-B15E-BB7228801AD2}">
      <dgm:prSet/>
      <dgm:spPr/>
      <dgm:t>
        <a:bodyPr/>
        <a:lstStyle/>
        <a:p>
          <a:endParaRPr lang="en-GB"/>
        </a:p>
      </dgm:t>
    </dgm:pt>
    <dgm:pt modelId="{5EBE4400-2C18-4576-BAF6-B95AAD7D2274}">
      <dgm:prSet/>
      <dgm:spPr/>
      <dgm:t>
        <a:bodyPr/>
        <a:lstStyle/>
        <a:p>
          <a:r>
            <a:rPr lang="hr-HR" dirty="0" smtClean="0"/>
            <a:t>IDENTIFICIRANJE I PROMIJENA OSOBNIH SHEMA</a:t>
          </a:r>
          <a:endParaRPr lang="en-GB" dirty="0"/>
        </a:p>
      </dgm:t>
    </dgm:pt>
    <dgm:pt modelId="{2791D6C5-C9F2-43AB-AAD2-0A3C71A9D1F6}" type="parTrans" cxnId="{8608B954-F5D5-448A-9F47-C76D975C1488}">
      <dgm:prSet/>
      <dgm:spPr/>
      <dgm:t>
        <a:bodyPr/>
        <a:lstStyle/>
        <a:p>
          <a:endParaRPr lang="en-GB"/>
        </a:p>
      </dgm:t>
    </dgm:pt>
    <dgm:pt modelId="{DBE862DD-1A3C-4E8E-AB3E-B73EE9C690B7}" type="sibTrans" cxnId="{8608B954-F5D5-448A-9F47-C76D975C1488}">
      <dgm:prSet/>
      <dgm:spPr/>
      <dgm:t>
        <a:bodyPr/>
        <a:lstStyle/>
        <a:p>
          <a:endParaRPr lang="en-GB"/>
        </a:p>
      </dgm:t>
    </dgm:pt>
    <dgm:pt modelId="{18818E23-2676-43A5-A7E7-D2B4323BA744}">
      <dgm:prSet/>
      <dgm:spPr/>
      <dgm:t>
        <a:bodyPr/>
        <a:lstStyle/>
        <a:p>
          <a:r>
            <a:rPr lang="hr-HR" dirty="0" smtClean="0"/>
            <a:t>BIHEVIORALNE INTERVENCIJE </a:t>
          </a:r>
          <a:endParaRPr lang="en-GB" dirty="0"/>
        </a:p>
      </dgm:t>
    </dgm:pt>
    <dgm:pt modelId="{BD8AA9D1-1D11-462C-B58D-9FBBA714B0B1}" type="parTrans" cxnId="{D8F46980-3797-4B60-BB3A-D7719D123687}">
      <dgm:prSet/>
      <dgm:spPr/>
      <dgm:t>
        <a:bodyPr/>
        <a:lstStyle/>
        <a:p>
          <a:endParaRPr lang="en-GB"/>
        </a:p>
      </dgm:t>
    </dgm:pt>
    <dgm:pt modelId="{8DF5798D-3192-4AEE-86AA-1E9502E6E39B}" type="sibTrans" cxnId="{D8F46980-3797-4B60-BB3A-D7719D123687}">
      <dgm:prSet/>
      <dgm:spPr/>
      <dgm:t>
        <a:bodyPr/>
        <a:lstStyle/>
        <a:p>
          <a:endParaRPr lang="en-GB"/>
        </a:p>
      </dgm:t>
    </dgm:pt>
    <dgm:pt modelId="{EEBB2239-0E4E-460D-ADD1-5C7C335650D8}">
      <dgm:prSet/>
      <dgm:spPr/>
      <dgm:t>
        <a:bodyPr/>
        <a:lstStyle/>
        <a:p>
          <a:r>
            <a:rPr lang="hr-HR" dirty="0" smtClean="0"/>
            <a:t>IZAZIVANJE PANIKE</a:t>
          </a:r>
          <a:endParaRPr lang="en-GB" dirty="0"/>
        </a:p>
      </dgm:t>
    </dgm:pt>
    <dgm:pt modelId="{78D196F8-1705-4645-96FF-8084CD02E046}" type="parTrans" cxnId="{3A006C98-9AA3-49A8-8BFD-C5F4CD6596B8}">
      <dgm:prSet/>
      <dgm:spPr/>
      <dgm:t>
        <a:bodyPr/>
        <a:lstStyle/>
        <a:p>
          <a:endParaRPr lang="en-GB"/>
        </a:p>
      </dgm:t>
    </dgm:pt>
    <dgm:pt modelId="{D3D8C416-2D49-4CD0-99F2-97EFC38D50FE}" type="sibTrans" cxnId="{3A006C98-9AA3-49A8-8BFD-C5F4CD6596B8}">
      <dgm:prSet/>
      <dgm:spPr/>
      <dgm:t>
        <a:bodyPr/>
        <a:lstStyle/>
        <a:p>
          <a:endParaRPr lang="en-GB"/>
        </a:p>
      </dgm:t>
    </dgm:pt>
    <dgm:pt modelId="{BC5A2A08-BCF4-403D-B09B-08F8EB119B65}">
      <dgm:prSet/>
      <dgm:spPr/>
      <dgm:t>
        <a:bodyPr/>
        <a:lstStyle/>
        <a:p>
          <a:r>
            <a:rPr lang="hr-HR" dirty="0" smtClean="0"/>
            <a:t>KONSTRUKCIJA HIJERARHIJE STRAHA</a:t>
          </a:r>
          <a:endParaRPr lang="en-GB" dirty="0"/>
        </a:p>
      </dgm:t>
    </dgm:pt>
    <dgm:pt modelId="{769CEFE8-4BA9-4E06-A280-E3F321D3298C}" type="parTrans" cxnId="{5AA3179D-F6F1-44C0-B562-16BC7510599E}">
      <dgm:prSet/>
      <dgm:spPr/>
      <dgm:t>
        <a:bodyPr/>
        <a:lstStyle/>
        <a:p>
          <a:endParaRPr lang="en-GB"/>
        </a:p>
      </dgm:t>
    </dgm:pt>
    <dgm:pt modelId="{28C74DCD-76FF-4758-823A-1ECD5E155572}" type="sibTrans" cxnId="{5AA3179D-F6F1-44C0-B562-16BC7510599E}">
      <dgm:prSet/>
      <dgm:spPr/>
      <dgm:t>
        <a:bodyPr/>
        <a:lstStyle/>
        <a:p>
          <a:endParaRPr lang="en-GB"/>
        </a:p>
      </dgm:t>
    </dgm:pt>
    <dgm:pt modelId="{13FD57D2-FD16-4D95-AB48-80A6E6D1F051}">
      <dgm:prSet/>
      <dgm:spPr/>
      <dgm:t>
        <a:bodyPr/>
        <a:lstStyle/>
        <a:p>
          <a:r>
            <a:rPr lang="hr-HR" dirty="0" smtClean="0"/>
            <a:t>IZLAGANJE HIJERARHIJI STRAH</a:t>
          </a:r>
          <a:endParaRPr lang="en-GB" dirty="0"/>
        </a:p>
      </dgm:t>
    </dgm:pt>
    <dgm:pt modelId="{4058510D-409D-4268-BA19-C6BA04D5CCFC}" type="parTrans" cxnId="{BED300D2-45D8-4210-AAC0-859793614C17}">
      <dgm:prSet/>
      <dgm:spPr/>
      <dgm:t>
        <a:bodyPr/>
        <a:lstStyle/>
        <a:p>
          <a:endParaRPr lang="en-GB"/>
        </a:p>
      </dgm:t>
    </dgm:pt>
    <dgm:pt modelId="{3E202D12-1C82-4645-B75E-371B3AA01885}" type="sibTrans" cxnId="{BED300D2-45D8-4210-AAC0-859793614C17}">
      <dgm:prSet/>
      <dgm:spPr/>
      <dgm:t>
        <a:bodyPr/>
        <a:lstStyle/>
        <a:p>
          <a:endParaRPr lang="en-GB"/>
        </a:p>
      </dgm:t>
    </dgm:pt>
    <dgm:pt modelId="{9FDB3381-1F4C-4F4B-8993-C9EB18F577B1}">
      <dgm:prSet/>
      <dgm:spPr/>
      <dgm:t>
        <a:bodyPr/>
        <a:lstStyle/>
        <a:p>
          <a:r>
            <a:rPr lang="hr-HR" dirty="0" smtClean="0"/>
            <a:t>SUOČAVANJE SA ŽIVOTNIM STRESOM</a:t>
          </a:r>
        </a:p>
      </dgm:t>
    </dgm:pt>
    <dgm:pt modelId="{7328D26B-DBFE-41F1-9CDD-F45C26C5FAF1}" type="parTrans" cxnId="{55E81E16-42EA-47C0-B3C3-F8157B3307C4}">
      <dgm:prSet/>
      <dgm:spPr/>
      <dgm:t>
        <a:bodyPr/>
        <a:lstStyle/>
        <a:p>
          <a:endParaRPr lang="en-GB"/>
        </a:p>
      </dgm:t>
    </dgm:pt>
    <dgm:pt modelId="{87096EC3-79C5-4000-8A77-D0C5D1FCEFF3}" type="sibTrans" cxnId="{55E81E16-42EA-47C0-B3C3-F8157B3307C4}">
      <dgm:prSet/>
      <dgm:spPr/>
      <dgm:t>
        <a:bodyPr/>
        <a:lstStyle/>
        <a:p>
          <a:endParaRPr lang="en-GB"/>
        </a:p>
      </dgm:t>
    </dgm:pt>
    <dgm:pt modelId="{B1C00891-D3E0-4C2E-BC4F-4BD3E69AB306}">
      <dgm:prSet/>
      <dgm:spPr/>
      <dgm:t>
        <a:bodyPr/>
        <a:lstStyle/>
        <a:p>
          <a:r>
            <a:rPr lang="hr-HR" dirty="0" smtClean="0"/>
            <a:t>PRORJEĐIVANJE TRETMANA</a:t>
          </a:r>
          <a:endParaRPr lang="en-GB" dirty="0"/>
        </a:p>
      </dgm:t>
    </dgm:pt>
    <dgm:pt modelId="{1A961D0A-5E9C-43F0-A250-280959F62FE9}" type="parTrans" cxnId="{C560CF74-8054-447E-B9B9-3850F3F9C1FD}">
      <dgm:prSet/>
      <dgm:spPr/>
      <dgm:t>
        <a:bodyPr/>
        <a:lstStyle/>
        <a:p>
          <a:endParaRPr lang="en-GB"/>
        </a:p>
      </dgm:t>
    </dgm:pt>
    <dgm:pt modelId="{0039DE05-B5E3-44E2-BA22-4FE9B36430EA}" type="sibTrans" cxnId="{C560CF74-8054-447E-B9B9-3850F3F9C1FD}">
      <dgm:prSet/>
      <dgm:spPr/>
      <dgm:t>
        <a:bodyPr/>
        <a:lstStyle/>
        <a:p>
          <a:endParaRPr lang="en-GB"/>
        </a:p>
      </dgm:t>
    </dgm:pt>
    <dgm:pt modelId="{258EE326-42A0-4433-9796-37386CAA139D}" type="pres">
      <dgm:prSet presAssocID="{D0A6C5E1-F719-4D79-A9FA-D55CFA16DC5E}" presName="linear" presStyleCnt="0">
        <dgm:presLayoutVars>
          <dgm:animLvl val="lvl"/>
          <dgm:resizeHandles val="exact"/>
        </dgm:presLayoutVars>
      </dgm:prSet>
      <dgm:spPr/>
      <dgm:t>
        <a:bodyPr/>
        <a:lstStyle/>
        <a:p>
          <a:endParaRPr lang="en-GB"/>
        </a:p>
      </dgm:t>
    </dgm:pt>
    <dgm:pt modelId="{9B5A2368-189A-49A3-908B-4BFB4401353B}" type="pres">
      <dgm:prSet presAssocID="{90672ADE-D607-474C-8250-EF7B2E456A9B}" presName="parentText" presStyleLbl="node1" presStyleIdx="0" presStyleCnt="7" custLinFactNeighborY="-51328">
        <dgm:presLayoutVars>
          <dgm:chMax val="0"/>
          <dgm:bulletEnabled val="1"/>
        </dgm:presLayoutVars>
      </dgm:prSet>
      <dgm:spPr/>
      <dgm:t>
        <a:bodyPr/>
        <a:lstStyle/>
        <a:p>
          <a:endParaRPr lang="en-GB"/>
        </a:p>
      </dgm:t>
    </dgm:pt>
    <dgm:pt modelId="{708FFC80-15E5-48EC-A0E4-F106563D36CD}" type="pres">
      <dgm:prSet presAssocID="{90672ADE-D607-474C-8250-EF7B2E456A9B}" presName="childText" presStyleLbl="revTx" presStyleIdx="0" presStyleCnt="3" custLinFactNeighborY="-17760">
        <dgm:presLayoutVars>
          <dgm:bulletEnabled val="1"/>
        </dgm:presLayoutVars>
      </dgm:prSet>
      <dgm:spPr/>
      <dgm:t>
        <a:bodyPr/>
        <a:lstStyle/>
        <a:p>
          <a:endParaRPr lang="en-GB"/>
        </a:p>
      </dgm:t>
    </dgm:pt>
    <dgm:pt modelId="{E3B4D3AE-61CB-4050-B7D5-6D31F79186CC}" type="pres">
      <dgm:prSet presAssocID="{9D0ACA8C-05FF-43ED-882D-3DE675FC73C5}" presName="parentText" presStyleLbl="node1" presStyleIdx="1" presStyleCnt="7">
        <dgm:presLayoutVars>
          <dgm:chMax val="0"/>
          <dgm:bulletEnabled val="1"/>
        </dgm:presLayoutVars>
      </dgm:prSet>
      <dgm:spPr/>
      <dgm:t>
        <a:bodyPr/>
        <a:lstStyle/>
        <a:p>
          <a:endParaRPr lang="en-GB"/>
        </a:p>
      </dgm:t>
    </dgm:pt>
    <dgm:pt modelId="{0DF18B90-23B9-49B7-8F11-31A39EA907B8}" type="pres">
      <dgm:prSet presAssocID="{71A08609-DC3C-4FBC-96C7-D77E9BBD50B6}" presName="spacer" presStyleCnt="0"/>
      <dgm:spPr/>
    </dgm:pt>
    <dgm:pt modelId="{56A4FD54-C405-4D4E-8E30-A3D6C7C97FFC}" type="pres">
      <dgm:prSet presAssocID="{7225F98D-71FF-4F9E-A1A9-0833DE2FCE8D}" presName="parentText" presStyleLbl="node1" presStyleIdx="2" presStyleCnt="7">
        <dgm:presLayoutVars>
          <dgm:chMax val="0"/>
          <dgm:bulletEnabled val="1"/>
        </dgm:presLayoutVars>
      </dgm:prSet>
      <dgm:spPr/>
      <dgm:t>
        <a:bodyPr/>
        <a:lstStyle/>
        <a:p>
          <a:endParaRPr lang="en-GB"/>
        </a:p>
      </dgm:t>
    </dgm:pt>
    <dgm:pt modelId="{0BE70225-925B-4081-88B3-E1E7FA223219}" type="pres">
      <dgm:prSet presAssocID="{84DE5EDE-9248-4C86-A8A7-0D720C24E2A9}" presName="spacer" presStyleCnt="0"/>
      <dgm:spPr/>
    </dgm:pt>
    <dgm:pt modelId="{5B29DFE6-BB0D-4638-AB4C-6D0309E7B2F3}" type="pres">
      <dgm:prSet presAssocID="{E829EE4D-9BB2-4357-8268-2973CF362442}" presName="parentText" presStyleLbl="node1" presStyleIdx="3" presStyleCnt="7">
        <dgm:presLayoutVars>
          <dgm:chMax val="0"/>
          <dgm:bulletEnabled val="1"/>
        </dgm:presLayoutVars>
      </dgm:prSet>
      <dgm:spPr/>
      <dgm:t>
        <a:bodyPr/>
        <a:lstStyle/>
        <a:p>
          <a:endParaRPr lang="en-GB"/>
        </a:p>
      </dgm:t>
    </dgm:pt>
    <dgm:pt modelId="{E27EDBC0-095B-48BC-BB4E-48D50B68C959}" type="pres">
      <dgm:prSet presAssocID="{E829EE4D-9BB2-4357-8268-2973CF362442}" presName="childText" presStyleLbl="revTx" presStyleIdx="1" presStyleCnt="3" custLinFactNeighborY="-15984">
        <dgm:presLayoutVars>
          <dgm:bulletEnabled val="1"/>
        </dgm:presLayoutVars>
      </dgm:prSet>
      <dgm:spPr/>
      <dgm:t>
        <a:bodyPr/>
        <a:lstStyle/>
        <a:p>
          <a:endParaRPr lang="en-GB"/>
        </a:p>
      </dgm:t>
    </dgm:pt>
    <dgm:pt modelId="{67664CD3-FA9C-4BB1-BEE3-BCBDA1FD47FE}" type="pres">
      <dgm:prSet presAssocID="{18818E23-2676-43A5-A7E7-D2B4323BA744}" presName="parentText" presStyleLbl="node1" presStyleIdx="4" presStyleCnt="7" custLinFactNeighborY="-8492">
        <dgm:presLayoutVars>
          <dgm:chMax val="0"/>
          <dgm:bulletEnabled val="1"/>
        </dgm:presLayoutVars>
      </dgm:prSet>
      <dgm:spPr/>
      <dgm:t>
        <a:bodyPr/>
        <a:lstStyle/>
        <a:p>
          <a:endParaRPr lang="en-GB"/>
        </a:p>
      </dgm:t>
    </dgm:pt>
    <dgm:pt modelId="{D73DFEB2-5FE5-4A23-87A5-ACA5B6701BB3}" type="pres">
      <dgm:prSet presAssocID="{18818E23-2676-43A5-A7E7-D2B4323BA744}" presName="childText" presStyleLbl="revTx" presStyleIdx="2" presStyleCnt="3">
        <dgm:presLayoutVars>
          <dgm:bulletEnabled val="1"/>
        </dgm:presLayoutVars>
      </dgm:prSet>
      <dgm:spPr/>
      <dgm:t>
        <a:bodyPr/>
        <a:lstStyle/>
        <a:p>
          <a:endParaRPr lang="en-GB"/>
        </a:p>
      </dgm:t>
    </dgm:pt>
    <dgm:pt modelId="{B0F6AD8C-7E6D-4AF3-98F0-D1C597D913C3}" type="pres">
      <dgm:prSet presAssocID="{9FDB3381-1F4C-4F4B-8993-C9EB18F577B1}" presName="parentText" presStyleLbl="node1" presStyleIdx="5" presStyleCnt="7" custLinFactY="14465" custLinFactNeighborY="100000">
        <dgm:presLayoutVars>
          <dgm:chMax val="0"/>
          <dgm:bulletEnabled val="1"/>
        </dgm:presLayoutVars>
      </dgm:prSet>
      <dgm:spPr/>
      <dgm:t>
        <a:bodyPr/>
        <a:lstStyle/>
        <a:p>
          <a:endParaRPr lang="en-GB"/>
        </a:p>
      </dgm:t>
    </dgm:pt>
    <dgm:pt modelId="{A206E73D-2005-407E-AE8D-F1D72AFF4D53}" type="pres">
      <dgm:prSet presAssocID="{87096EC3-79C5-4000-8A77-D0C5D1FCEFF3}" presName="spacer" presStyleCnt="0"/>
      <dgm:spPr/>
    </dgm:pt>
    <dgm:pt modelId="{106007B1-F6BA-4893-B751-379F5A440463}" type="pres">
      <dgm:prSet presAssocID="{B1C00891-D3E0-4C2E-BC4F-4BD3E69AB306}" presName="parentText" presStyleLbl="node1" presStyleIdx="6" presStyleCnt="7" custLinFactY="16241" custLinFactNeighborY="100000">
        <dgm:presLayoutVars>
          <dgm:chMax val="0"/>
          <dgm:bulletEnabled val="1"/>
        </dgm:presLayoutVars>
      </dgm:prSet>
      <dgm:spPr/>
      <dgm:t>
        <a:bodyPr/>
        <a:lstStyle/>
        <a:p>
          <a:endParaRPr lang="en-GB"/>
        </a:p>
      </dgm:t>
    </dgm:pt>
  </dgm:ptLst>
  <dgm:cxnLst>
    <dgm:cxn modelId="{8608B954-F5D5-448A-9F47-C76D975C1488}" srcId="{E829EE4D-9BB2-4357-8268-2973CF362442}" destId="{5EBE4400-2C18-4576-BAF6-B95AAD7D2274}" srcOrd="3" destOrd="0" parTransId="{2791D6C5-C9F2-43AB-AAD2-0A3C71A9D1F6}" sibTransId="{DBE862DD-1A3C-4E8E-AB3E-B73EE9C690B7}"/>
    <dgm:cxn modelId="{EBF1DC2E-1A02-4355-82B2-7D417D4012AC}" srcId="{90672ADE-D607-474C-8250-EF7B2E456A9B}" destId="{C5FBB09C-BD51-43B3-BDB6-22B4162EA408}" srcOrd="1" destOrd="0" parTransId="{7FB9F34A-ECD9-4A66-947E-04D94A2CA04D}" sibTransId="{48B2CED1-FD28-410D-9248-CC6EEA2A30C8}"/>
    <dgm:cxn modelId="{BED300D2-45D8-4210-AAC0-859793614C17}" srcId="{18818E23-2676-43A5-A7E7-D2B4323BA744}" destId="{13FD57D2-FD16-4D95-AB48-80A6E6D1F051}" srcOrd="2" destOrd="0" parTransId="{4058510D-409D-4268-BA19-C6BA04D5CCFC}" sibTransId="{3E202D12-1C82-4645-B75E-371B3AA01885}"/>
    <dgm:cxn modelId="{3EAA1C16-734C-4953-AFD9-B8CB5C13D5F2}" type="presOf" srcId="{EEBB2239-0E4E-460D-ADD1-5C7C335650D8}" destId="{D73DFEB2-5FE5-4A23-87A5-ACA5B6701BB3}" srcOrd="0" destOrd="0" presId="urn:microsoft.com/office/officeart/2005/8/layout/vList2"/>
    <dgm:cxn modelId="{9811C9F7-8CD3-472F-9556-8A7CF4836A36}" type="presOf" srcId="{BC5A2A08-BCF4-403D-B09B-08F8EB119B65}" destId="{D73DFEB2-5FE5-4A23-87A5-ACA5B6701BB3}" srcOrd="0" destOrd="1" presId="urn:microsoft.com/office/officeart/2005/8/layout/vList2"/>
    <dgm:cxn modelId="{80A9C3A5-88CA-4E2A-BF35-8B1695335538}" type="presOf" srcId="{34B897C0-D9AB-4CCC-A93C-02CFCBCE9E25}" destId="{E27EDBC0-095B-48BC-BB4E-48D50B68C959}" srcOrd="0" destOrd="2" presId="urn:microsoft.com/office/officeart/2005/8/layout/vList2"/>
    <dgm:cxn modelId="{D8F46980-3797-4B60-BB3A-D7719D123687}" srcId="{D0A6C5E1-F719-4D79-A9FA-D55CFA16DC5E}" destId="{18818E23-2676-43A5-A7E7-D2B4323BA744}" srcOrd="4" destOrd="0" parTransId="{BD8AA9D1-1D11-462C-B58D-9FBBA714B0B1}" sibTransId="{8DF5798D-3192-4AEE-86AA-1E9502E6E39B}"/>
    <dgm:cxn modelId="{9A0A3A83-0902-48BE-8478-6672303C96FD}" type="presOf" srcId="{7225F98D-71FF-4F9E-A1A9-0833DE2FCE8D}" destId="{56A4FD54-C405-4D4E-8E30-A3D6C7C97FFC}" srcOrd="0" destOrd="0" presId="urn:microsoft.com/office/officeart/2005/8/layout/vList2"/>
    <dgm:cxn modelId="{745DA71A-7BD1-4D66-9A6B-4F55F14382BE}" type="presOf" srcId="{34792FFF-D0DA-4522-BAFD-9447A8C74B32}" destId="{E27EDBC0-095B-48BC-BB4E-48D50B68C959}" srcOrd="0" destOrd="1" presId="urn:microsoft.com/office/officeart/2005/8/layout/vList2"/>
    <dgm:cxn modelId="{9913959D-69D5-41AB-B15E-BB7228801AD2}" srcId="{E829EE4D-9BB2-4357-8268-2973CF362442}" destId="{34B897C0-D9AB-4CCC-A93C-02CFCBCE9E25}" srcOrd="2" destOrd="0" parTransId="{F9CDB0DF-FDDB-4AF6-B962-877D723ED690}" sibTransId="{2E4F8DAD-65EF-4CB2-91A4-C9E4951C90B4}"/>
    <dgm:cxn modelId="{137F5CBB-9DA2-49D8-93A6-B97E327FF724}" srcId="{D0A6C5E1-F719-4D79-A9FA-D55CFA16DC5E}" destId="{90672ADE-D607-474C-8250-EF7B2E456A9B}" srcOrd="0" destOrd="0" parTransId="{0111A535-AE62-4991-A89B-B8C8FB8E30C0}" sibTransId="{C4586F62-D8C8-4B15-B3E8-A096327B4F67}"/>
    <dgm:cxn modelId="{5F54F4A6-7C6C-4D91-B347-7FCD79CA26E8}" srcId="{D0A6C5E1-F719-4D79-A9FA-D55CFA16DC5E}" destId="{7225F98D-71FF-4F9E-A1A9-0833DE2FCE8D}" srcOrd="2" destOrd="0" parTransId="{DB458437-4CA5-4339-8BF1-7645B0342ABC}" sibTransId="{84DE5EDE-9248-4C86-A8A7-0D720C24E2A9}"/>
    <dgm:cxn modelId="{86977074-F9E8-46E0-A521-C81360409BC6}" type="presOf" srcId="{13FD57D2-FD16-4D95-AB48-80A6E6D1F051}" destId="{D73DFEB2-5FE5-4A23-87A5-ACA5B6701BB3}" srcOrd="0" destOrd="2" presId="urn:microsoft.com/office/officeart/2005/8/layout/vList2"/>
    <dgm:cxn modelId="{991277B5-2C32-4527-8D68-8A19180F6546}" type="presOf" srcId="{5EBE4400-2C18-4576-BAF6-B95AAD7D2274}" destId="{E27EDBC0-095B-48BC-BB4E-48D50B68C959}" srcOrd="0" destOrd="3" presId="urn:microsoft.com/office/officeart/2005/8/layout/vList2"/>
    <dgm:cxn modelId="{017C0DF6-4B93-4F6A-9714-823D0EF9700F}" type="presOf" srcId="{B1C00891-D3E0-4C2E-BC4F-4BD3E69AB306}" destId="{106007B1-F6BA-4893-B751-379F5A440463}" srcOrd="0" destOrd="0" presId="urn:microsoft.com/office/officeart/2005/8/layout/vList2"/>
    <dgm:cxn modelId="{C51B2000-D175-439F-B6E5-C70AC8A940F1}" srcId="{90672ADE-D607-474C-8250-EF7B2E456A9B}" destId="{979FF3DD-C6DC-47AE-8075-A6724A5D3041}" srcOrd="0" destOrd="0" parTransId="{AEDEBE6F-3B52-4C25-AA42-38C3F75CC619}" sibTransId="{0425DE19-C1FA-47CF-BB47-18803C16C91B}"/>
    <dgm:cxn modelId="{F55991C4-60D8-4EC4-937F-0C3DCD2F43D0}" type="presOf" srcId="{E829EE4D-9BB2-4357-8268-2973CF362442}" destId="{5B29DFE6-BB0D-4638-AB4C-6D0309E7B2F3}" srcOrd="0" destOrd="0" presId="urn:microsoft.com/office/officeart/2005/8/layout/vList2"/>
    <dgm:cxn modelId="{0DF5C365-FED3-433D-AC1C-333AF78069DC}" type="presOf" srcId="{18818E23-2676-43A5-A7E7-D2B4323BA744}" destId="{67664CD3-FA9C-4BB1-BEE3-BCBDA1FD47FE}" srcOrd="0" destOrd="0" presId="urn:microsoft.com/office/officeart/2005/8/layout/vList2"/>
    <dgm:cxn modelId="{A37E8D2D-B5D9-4939-84E6-0646B8FD2F98}" type="presOf" srcId="{D0A6C5E1-F719-4D79-A9FA-D55CFA16DC5E}" destId="{258EE326-42A0-4433-9796-37386CAA139D}" srcOrd="0" destOrd="0" presId="urn:microsoft.com/office/officeart/2005/8/layout/vList2"/>
    <dgm:cxn modelId="{9CBE6614-0FD0-4477-9A84-8EEAD04B2798}" type="presOf" srcId="{90672ADE-D607-474C-8250-EF7B2E456A9B}" destId="{9B5A2368-189A-49A3-908B-4BFB4401353B}" srcOrd="0" destOrd="0" presId="urn:microsoft.com/office/officeart/2005/8/layout/vList2"/>
    <dgm:cxn modelId="{5AA3179D-F6F1-44C0-B562-16BC7510599E}" srcId="{18818E23-2676-43A5-A7E7-D2B4323BA744}" destId="{BC5A2A08-BCF4-403D-B09B-08F8EB119B65}" srcOrd="1" destOrd="0" parTransId="{769CEFE8-4BA9-4E06-A280-E3F321D3298C}" sibTransId="{28C74DCD-76FF-4758-823A-1ECD5E155572}"/>
    <dgm:cxn modelId="{C89594A2-95E7-4E12-9FFB-C29FE29CF6A2}" type="presOf" srcId="{979FF3DD-C6DC-47AE-8075-A6724A5D3041}" destId="{708FFC80-15E5-48EC-A0E4-F106563D36CD}" srcOrd="0" destOrd="0" presId="urn:microsoft.com/office/officeart/2005/8/layout/vList2"/>
    <dgm:cxn modelId="{CA1E3703-BA17-43F7-8D58-6EA5DF630C86}" srcId="{E829EE4D-9BB2-4357-8268-2973CF362442}" destId="{41A32D0A-C843-4758-AE29-08E1A8515623}" srcOrd="0" destOrd="0" parTransId="{263D6BE6-2A8A-4B60-A461-CFE45B8EBF91}" sibTransId="{E6D2D73A-979B-4789-800F-110C11C807B3}"/>
    <dgm:cxn modelId="{55E81E16-42EA-47C0-B3C3-F8157B3307C4}" srcId="{D0A6C5E1-F719-4D79-A9FA-D55CFA16DC5E}" destId="{9FDB3381-1F4C-4F4B-8993-C9EB18F577B1}" srcOrd="5" destOrd="0" parTransId="{7328D26B-DBFE-41F1-9CDD-F45C26C5FAF1}" sibTransId="{87096EC3-79C5-4000-8A77-D0C5D1FCEFF3}"/>
    <dgm:cxn modelId="{1DA07710-0B8D-4C33-AF8F-EEB2676B5C18}" type="presOf" srcId="{9D0ACA8C-05FF-43ED-882D-3DE675FC73C5}" destId="{E3B4D3AE-61CB-4050-B7D5-6D31F79186CC}" srcOrd="0" destOrd="0" presId="urn:microsoft.com/office/officeart/2005/8/layout/vList2"/>
    <dgm:cxn modelId="{D12EF840-FB3B-4A84-8819-C4D864F0C5CE}" srcId="{D0A6C5E1-F719-4D79-A9FA-D55CFA16DC5E}" destId="{E829EE4D-9BB2-4357-8268-2973CF362442}" srcOrd="3" destOrd="0" parTransId="{14C708B0-0173-45C2-AEA5-8304036F53E3}" sibTransId="{62BD1EEF-4DBA-43AD-AB78-8444121883FD}"/>
    <dgm:cxn modelId="{53BA7178-B6A3-43E2-8F87-B79AD92D01C6}" type="presOf" srcId="{41A32D0A-C843-4758-AE29-08E1A8515623}" destId="{E27EDBC0-095B-48BC-BB4E-48D50B68C959}" srcOrd="0" destOrd="0" presId="urn:microsoft.com/office/officeart/2005/8/layout/vList2"/>
    <dgm:cxn modelId="{FC33B6FE-707A-4836-99D5-48EA7E514ACD}" srcId="{E829EE4D-9BB2-4357-8268-2973CF362442}" destId="{34792FFF-D0DA-4522-BAFD-9447A8C74B32}" srcOrd="1" destOrd="0" parTransId="{B7901C1D-D101-4643-8481-BD52BEDC2FDF}" sibTransId="{BF6F645F-99BB-4CFF-A301-CC923172EBD7}"/>
    <dgm:cxn modelId="{0AD57D8B-A164-4706-8C57-FACE68E41BC4}" srcId="{D0A6C5E1-F719-4D79-A9FA-D55CFA16DC5E}" destId="{9D0ACA8C-05FF-43ED-882D-3DE675FC73C5}" srcOrd="1" destOrd="0" parTransId="{89AD1392-77D9-4FCC-A9F8-7403CE0F448B}" sibTransId="{71A08609-DC3C-4FBC-96C7-D77E9BBD50B6}"/>
    <dgm:cxn modelId="{EE37DF06-63D8-46C4-BDBC-AE9592612D7E}" type="presOf" srcId="{9FDB3381-1F4C-4F4B-8993-C9EB18F577B1}" destId="{B0F6AD8C-7E6D-4AF3-98F0-D1C597D913C3}" srcOrd="0" destOrd="0" presId="urn:microsoft.com/office/officeart/2005/8/layout/vList2"/>
    <dgm:cxn modelId="{3A006C98-9AA3-49A8-8BFD-C5F4CD6596B8}" srcId="{18818E23-2676-43A5-A7E7-D2B4323BA744}" destId="{EEBB2239-0E4E-460D-ADD1-5C7C335650D8}" srcOrd="0" destOrd="0" parTransId="{78D196F8-1705-4645-96FF-8084CD02E046}" sibTransId="{D3D8C416-2D49-4CD0-99F2-97EFC38D50FE}"/>
    <dgm:cxn modelId="{D4E29EFA-8133-473F-89D8-81605793BF56}" type="presOf" srcId="{C5FBB09C-BD51-43B3-BDB6-22B4162EA408}" destId="{708FFC80-15E5-48EC-A0E4-F106563D36CD}" srcOrd="0" destOrd="1" presId="urn:microsoft.com/office/officeart/2005/8/layout/vList2"/>
    <dgm:cxn modelId="{C560CF74-8054-447E-B9B9-3850F3F9C1FD}" srcId="{D0A6C5E1-F719-4D79-A9FA-D55CFA16DC5E}" destId="{B1C00891-D3E0-4C2E-BC4F-4BD3E69AB306}" srcOrd="6" destOrd="0" parTransId="{1A961D0A-5E9C-43F0-A250-280959F62FE9}" sibTransId="{0039DE05-B5E3-44E2-BA22-4FE9B36430EA}"/>
    <dgm:cxn modelId="{19B91444-C19A-4019-9272-76FB37891C3D}" type="presParOf" srcId="{258EE326-42A0-4433-9796-37386CAA139D}" destId="{9B5A2368-189A-49A3-908B-4BFB4401353B}" srcOrd="0" destOrd="0" presId="urn:microsoft.com/office/officeart/2005/8/layout/vList2"/>
    <dgm:cxn modelId="{939C7EE8-7DBB-495A-BB74-A271FFB1F0F5}" type="presParOf" srcId="{258EE326-42A0-4433-9796-37386CAA139D}" destId="{708FFC80-15E5-48EC-A0E4-F106563D36CD}" srcOrd="1" destOrd="0" presId="urn:microsoft.com/office/officeart/2005/8/layout/vList2"/>
    <dgm:cxn modelId="{C1FC15F8-77E9-4FFF-B6AD-A36975505B5E}" type="presParOf" srcId="{258EE326-42A0-4433-9796-37386CAA139D}" destId="{E3B4D3AE-61CB-4050-B7D5-6D31F79186CC}" srcOrd="2" destOrd="0" presId="urn:microsoft.com/office/officeart/2005/8/layout/vList2"/>
    <dgm:cxn modelId="{ACA100A0-2EAC-465E-B15A-9B711C5B021E}" type="presParOf" srcId="{258EE326-42A0-4433-9796-37386CAA139D}" destId="{0DF18B90-23B9-49B7-8F11-31A39EA907B8}" srcOrd="3" destOrd="0" presId="urn:microsoft.com/office/officeart/2005/8/layout/vList2"/>
    <dgm:cxn modelId="{C99DAEF4-9BCF-4AC8-8466-1A02968575B7}" type="presParOf" srcId="{258EE326-42A0-4433-9796-37386CAA139D}" destId="{56A4FD54-C405-4D4E-8E30-A3D6C7C97FFC}" srcOrd="4" destOrd="0" presId="urn:microsoft.com/office/officeart/2005/8/layout/vList2"/>
    <dgm:cxn modelId="{46018888-9CB8-4012-BCE1-4F4DB533C3C2}" type="presParOf" srcId="{258EE326-42A0-4433-9796-37386CAA139D}" destId="{0BE70225-925B-4081-88B3-E1E7FA223219}" srcOrd="5" destOrd="0" presId="urn:microsoft.com/office/officeart/2005/8/layout/vList2"/>
    <dgm:cxn modelId="{144F25B1-7EB5-4B8A-B907-71198469FFD8}" type="presParOf" srcId="{258EE326-42A0-4433-9796-37386CAA139D}" destId="{5B29DFE6-BB0D-4638-AB4C-6D0309E7B2F3}" srcOrd="6" destOrd="0" presId="urn:microsoft.com/office/officeart/2005/8/layout/vList2"/>
    <dgm:cxn modelId="{DFD560FD-9DE1-48C7-989F-359C1B5FDFDB}" type="presParOf" srcId="{258EE326-42A0-4433-9796-37386CAA139D}" destId="{E27EDBC0-095B-48BC-BB4E-48D50B68C959}" srcOrd="7" destOrd="0" presId="urn:microsoft.com/office/officeart/2005/8/layout/vList2"/>
    <dgm:cxn modelId="{BE28BA5E-A351-432A-8AD1-A138C311F316}" type="presParOf" srcId="{258EE326-42A0-4433-9796-37386CAA139D}" destId="{67664CD3-FA9C-4BB1-BEE3-BCBDA1FD47FE}" srcOrd="8" destOrd="0" presId="urn:microsoft.com/office/officeart/2005/8/layout/vList2"/>
    <dgm:cxn modelId="{D89CE9A3-0800-494B-B780-F36BB4F07A35}" type="presParOf" srcId="{258EE326-42A0-4433-9796-37386CAA139D}" destId="{D73DFEB2-5FE5-4A23-87A5-ACA5B6701BB3}" srcOrd="9" destOrd="0" presId="urn:microsoft.com/office/officeart/2005/8/layout/vList2"/>
    <dgm:cxn modelId="{67A6BECC-0C0B-4D29-AF6F-AE2037E8299C}" type="presParOf" srcId="{258EE326-42A0-4433-9796-37386CAA139D}" destId="{B0F6AD8C-7E6D-4AF3-98F0-D1C597D913C3}" srcOrd="10" destOrd="0" presId="urn:microsoft.com/office/officeart/2005/8/layout/vList2"/>
    <dgm:cxn modelId="{12DD10FC-A2AA-4E9B-A181-AFCCB39AFAB7}" type="presParOf" srcId="{258EE326-42A0-4433-9796-37386CAA139D}" destId="{A206E73D-2005-407E-AE8D-F1D72AFF4D53}" srcOrd="11" destOrd="0" presId="urn:microsoft.com/office/officeart/2005/8/layout/vList2"/>
    <dgm:cxn modelId="{96D1D389-3C62-484E-8A87-13822A026136}" type="presParOf" srcId="{258EE326-42A0-4433-9796-37386CAA139D}" destId="{106007B1-F6BA-4893-B751-379F5A44046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5C5A3-8EEB-4F91-9FD7-60A46BACA52D}">
      <dsp:nvSpPr>
        <dsp:cNvPr id="0" name=""/>
        <dsp:cNvSpPr/>
      </dsp:nvSpPr>
      <dsp:spPr>
        <a:xfrm rot="5400000">
          <a:off x="6958543" y="-2675262"/>
          <a:ext cx="1530505" cy="7269455"/>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t>SMATRA SE DA SE PREDISPOZICIJA ZA RAZVOJ PANIČNOG POREMEĆAJA RAZVIJA ZBOG KOMBINACIJE IZVORA </a:t>
          </a:r>
          <a:endParaRPr lang="en-GB" sz="1100" kern="1200" dirty="0"/>
        </a:p>
        <a:p>
          <a:pPr marL="57150" lvl="1" indent="-57150" algn="l" defTabSz="488950">
            <a:lnSpc>
              <a:spcPct val="90000"/>
            </a:lnSpc>
            <a:spcBef>
              <a:spcPct val="0"/>
            </a:spcBef>
            <a:spcAft>
              <a:spcPct val="15000"/>
            </a:spcAft>
            <a:buChar char="••"/>
          </a:pPr>
          <a:endParaRPr lang="en-GB" sz="1100" kern="1200" dirty="0"/>
        </a:p>
        <a:p>
          <a:pPr marL="114300" lvl="2" indent="-57150" algn="l" defTabSz="488950">
            <a:lnSpc>
              <a:spcPct val="90000"/>
            </a:lnSpc>
            <a:spcBef>
              <a:spcPct val="0"/>
            </a:spcBef>
            <a:spcAft>
              <a:spcPct val="15000"/>
            </a:spcAft>
            <a:buChar char="••"/>
          </a:pPr>
          <a:r>
            <a:rPr lang="hr-HR" sz="1100" kern="1200" dirty="0" smtClean="0"/>
            <a:t>EVOLUCIJISKI</a:t>
          </a:r>
          <a:endParaRPr lang="en-GB" sz="1100" kern="1200" dirty="0"/>
        </a:p>
        <a:p>
          <a:pPr marL="114300" lvl="2" indent="-57150" algn="l" defTabSz="488950">
            <a:lnSpc>
              <a:spcPct val="90000"/>
            </a:lnSpc>
            <a:spcBef>
              <a:spcPct val="0"/>
            </a:spcBef>
            <a:spcAft>
              <a:spcPct val="15000"/>
            </a:spcAft>
            <a:buChar char="••"/>
          </a:pPr>
          <a:r>
            <a:rPr lang="hr-HR" sz="1100" kern="1200" dirty="0" smtClean="0"/>
            <a:t>GENETSKI</a:t>
          </a:r>
          <a:endParaRPr lang="en-GB" sz="1100" kern="1200" dirty="0"/>
        </a:p>
        <a:p>
          <a:pPr marL="114300" lvl="2" indent="-57150" algn="l" defTabSz="488950">
            <a:lnSpc>
              <a:spcPct val="90000"/>
            </a:lnSpc>
            <a:spcBef>
              <a:spcPct val="0"/>
            </a:spcBef>
            <a:spcAft>
              <a:spcPct val="15000"/>
            </a:spcAft>
            <a:buChar char="••"/>
          </a:pPr>
          <a:r>
            <a:rPr lang="hr-HR" sz="1100" kern="1200" dirty="0" smtClean="0"/>
            <a:t>GENERALIZIRANI ČIMBENICI  </a:t>
          </a:r>
          <a:endParaRPr lang="en-GB" sz="1100" kern="1200" dirty="0"/>
        </a:p>
        <a:p>
          <a:pPr marL="114300" lvl="2" indent="-57150" algn="l" defTabSz="488950">
            <a:lnSpc>
              <a:spcPct val="90000"/>
            </a:lnSpc>
            <a:spcBef>
              <a:spcPct val="0"/>
            </a:spcBef>
            <a:spcAft>
              <a:spcPct val="15000"/>
            </a:spcAft>
            <a:buChar char="••"/>
          </a:pPr>
          <a:r>
            <a:rPr lang="hr-HR" sz="1100" kern="1200" dirty="0" smtClean="0"/>
            <a:t>NESPECIFIČNA BIOLOŠKA RANJIVOST (NEUROTICIZAM, NEGATIVAN AFEKT, POVIŠENO TJELESNO UZBUĐENJE),</a:t>
          </a:r>
          <a:endParaRPr lang="en-GB" sz="1100" kern="1200" dirty="0"/>
        </a:p>
        <a:p>
          <a:pPr marL="114300" lvl="2" indent="-57150" algn="l" defTabSz="488950">
            <a:lnSpc>
              <a:spcPct val="90000"/>
            </a:lnSpc>
            <a:spcBef>
              <a:spcPct val="0"/>
            </a:spcBef>
            <a:spcAft>
              <a:spcPct val="15000"/>
            </a:spcAft>
            <a:buChar char="••"/>
          </a:pPr>
          <a:r>
            <a:rPr lang="hr-HR" sz="1100" kern="1200" dirty="0" smtClean="0"/>
            <a:t>PSIHOLOŠKA RANJIVOST ( RANA ISKUSTVA S NEMOGUČNOŠĆU KONTROLE I NEPREDVIDLJIVOSTI, POSEBNO OKO TJELESNIH DOGAĐAJA</a:t>
          </a:r>
          <a:endParaRPr lang="en-GB" sz="1100" kern="1200" dirty="0"/>
        </a:p>
      </dsp:txBody>
      <dsp:txXfrm rot="-5400000">
        <a:off x="4089069" y="268925"/>
        <a:ext cx="7194742" cy="1381079"/>
      </dsp:txXfrm>
    </dsp:sp>
    <dsp:sp modelId="{9554E122-F586-462B-AA34-E583AA8C699C}">
      <dsp:nvSpPr>
        <dsp:cNvPr id="0" name=""/>
        <dsp:cNvSpPr/>
      </dsp:nvSpPr>
      <dsp:spPr>
        <a:xfrm>
          <a:off x="0" y="2898"/>
          <a:ext cx="4089068" cy="191313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hr-HR" sz="3400" kern="1200" dirty="0" smtClean="0"/>
            <a:t>PREDISPONIRAJUĆI ČINITELJI</a:t>
          </a:r>
          <a:endParaRPr lang="en-GB" sz="3400" kern="1200" dirty="0"/>
        </a:p>
      </dsp:txBody>
      <dsp:txXfrm>
        <a:off x="93391" y="96289"/>
        <a:ext cx="3902286" cy="1726350"/>
      </dsp:txXfrm>
    </dsp:sp>
    <dsp:sp modelId="{39EC8C4F-3AA0-44FE-BE44-B4C41284EA15}">
      <dsp:nvSpPr>
        <dsp:cNvPr id="0" name=""/>
        <dsp:cNvSpPr/>
      </dsp:nvSpPr>
      <dsp:spPr>
        <a:xfrm rot="5400000">
          <a:off x="6958543" y="-666474"/>
          <a:ext cx="1530505" cy="7269455"/>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hr-HR" sz="1100" kern="1200" dirty="0" smtClean="0"/>
            <a:t>PRVI PANIČNI NAPADAJ SE ČESTO IDENTIFICIRA SA STRESNIM DOGAĐAJEM</a:t>
          </a:r>
          <a:endParaRPr lang="en-GB" sz="1100" kern="1200" dirty="0"/>
        </a:p>
        <a:p>
          <a:pPr marL="57150" lvl="1" indent="-57150" algn="l" defTabSz="488950">
            <a:lnSpc>
              <a:spcPct val="90000"/>
            </a:lnSpc>
            <a:spcBef>
              <a:spcPct val="0"/>
            </a:spcBef>
            <a:spcAft>
              <a:spcPct val="15000"/>
            </a:spcAft>
            <a:buChar char="••"/>
          </a:pPr>
          <a:r>
            <a:rPr lang="hr-HR" sz="1100" kern="1200" dirty="0" smtClean="0"/>
            <a:t>PREUZIMANJE NOVIH OBAVEZA, SELJENJE, RASTAVA, ROĐENJE DJETETA, TJELESNA BOLEST ILI SUKOBI U ODNOSU</a:t>
          </a:r>
          <a:endParaRPr lang="en-GB" sz="1100" kern="1200" dirty="0"/>
        </a:p>
        <a:p>
          <a:pPr marL="57150" lvl="1" indent="-57150" algn="l" defTabSz="488950">
            <a:lnSpc>
              <a:spcPct val="90000"/>
            </a:lnSpc>
            <a:spcBef>
              <a:spcPct val="0"/>
            </a:spcBef>
            <a:spcAft>
              <a:spcPct val="15000"/>
            </a:spcAft>
            <a:buChar char="••"/>
          </a:pPr>
          <a:r>
            <a:rPr lang="hr-HR" sz="1100" kern="1200" dirty="0" smtClean="0"/>
            <a:t>ČESTO SE I NE MOŽE UTVRDITI</a:t>
          </a:r>
          <a:endParaRPr lang="en-GB" sz="1100" kern="1200" dirty="0"/>
        </a:p>
        <a:p>
          <a:pPr marL="57150" lvl="1" indent="-57150" algn="l" defTabSz="488950">
            <a:lnSpc>
              <a:spcPct val="90000"/>
            </a:lnSpc>
            <a:spcBef>
              <a:spcPct val="0"/>
            </a:spcBef>
            <a:spcAft>
              <a:spcPct val="15000"/>
            </a:spcAft>
            <a:buChar char="••"/>
          </a:pPr>
          <a:r>
            <a:rPr lang="hr-HR" sz="1100" kern="1200" dirty="0" smtClean="0"/>
            <a:t>ZA VEČINU POJEDINACA OVI „ PRECIPITIRAJUĆI ČIMBENICI NISU IZAZIVALI ANKSIOZNOST U RANIJIM SITUACIJAMA</a:t>
          </a:r>
          <a:endParaRPr lang="en-GB" sz="1100" kern="1200" dirty="0"/>
        </a:p>
      </dsp:txBody>
      <dsp:txXfrm rot="-5400000">
        <a:off x="4089069" y="2277713"/>
        <a:ext cx="7194742" cy="1381079"/>
      </dsp:txXfrm>
    </dsp:sp>
    <dsp:sp modelId="{D9E2DD4F-919C-46EA-9848-24F07A43BBE5}">
      <dsp:nvSpPr>
        <dsp:cNvPr id="0" name=""/>
        <dsp:cNvSpPr/>
      </dsp:nvSpPr>
      <dsp:spPr>
        <a:xfrm>
          <a:off x="0" y="2011687"/>
          <a:ext cx="4089068" cy="1913132"/>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hr-HR" sz="3400" kern="1200" dirty="0" smtClean="0"/>
            <a:t>PRECIPITIRAJUĆI ČINITELJI</a:t>
          </a:r>
          <a:endParaRPr lang="en-GB" sz="3400" kern="1200" dirty="0"/>
        </a:p>
      </dsp:txBody>
      <dsp:txXfrm>
        <a:off x="93391" y="2105078"/>
        <a:ext cx="3902286" cy="1726350"/>
      </dsp:txXfrm>
    </dsp:sp>
    <dsp:sp modelId="{0B491248-04B0-4C8E-9F75-521A7D22454E}">
      <dsp:nvSpPr>
        <dsp:cNvPr id="0" name=""/>
        <dsp:cNvSpPr/>
      </dsp:nvSpPr>
      <dsp:spPr>
        <a:xfrm rot="5400000">
          <a:off x="6958543" y="1342314"/>
          <a:ext cx="1530505" cy="7269455"/>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hr-HR" sz="1100" kern="1200" dirty="0" smtClean="0"/>
            <a:t>POGREŠNE INTERPRETACIJE VODE DO ANTICIPIRAJUĆE ANKSIOZNOSTI D PANIČNIH NAPADAJA U BUDUĆNOSTI TE IZBJEGAVANJA SIMPTOMA ILI SITUACIJA U KOJIMA SE OČEKUJE OJAVA NAPADAJA</a:t>
          </a:r>
          <a:endParaRPr lang="en-GB" sz="1100" kern="1200" dirty="0"/>
        </a:p>
        <a:p>
          <a:pPr marL="57150" lvl="1" indent="-57150" algn="l" defTabSz="488950">
            <a:lnSpc>
              <a:spcPct val="90000"/>
            </a:lnSpc>
            <a:spcBef>
              <a:spcPct val="0"/>
            </a:spcBef>
            <a:spcAft>
              <a:spcPct val="15000"/>
            </a:spcAft>
            <a:buChar char="••"/>
          </a:pPr>
          <a:r>
            <a:rPr lang="hr-HR" sz="1100" kern="1200" dirty="0" smtClean="0"/>
            <a:t>IZBJEGAVANJA SU POVEZANA S - GUŽVA NA JAVNOM MJESTU, OTVORENIM PROSTORIMA, SITUACIJAMA UKOJIMA JE BRZI IZLAZ BLOKIRAN ( DIZALO, STUBIŠTA, VLAKOVI, AUTOMOBILI, AVIONI, PUTOVANJEM OD KUĆE, VJEŽBANJEM ILI AKTIVNOŠĆU  KOJA POVEĆAVA SRČANI RITAM, UZBUĐENJEM POVEZANIM S OSJEĆAJEM UGODE ILI LJUTNJE…</a:t>
          </a:r>
          <a:endParaRPr lang="en-GB" sz="1100" kern="1200" dirty="0"/>
        </a:p>
        <a:p>
          <a:pPr marL="57150" lvl="1" indent="-57150" algn="l" defTabSz="488950">
            <a:lnSpc>
              <a:spcPct val="90000"/>
            </a:lnSpc>
            <a:spcBef>
              <a:spcPct val="0"/>
            </a:spcBef>
            <a:spcAft>
              <a:spcPct val="15000"/>
            </a:spcAft>
            <a:buChar char="••"/>
          </a:pPr>
          <a:r>
            <a:rPr lang="hr-HR" sz="1100" b="1" kern="1200" dirty="0" smtClean="0"/>
            <a:t>RAZVIJAJU SE SIGURNOSNA PONAŠANJA – </a:t>
          </a:r>
          <a:endParaRPr lang="en-GB" sz="1100" b="0" kern="1200" dirty="0"/>
        </a:p>
        <a:p>
          <a:pPr marL="114300" lvl="2" indent="-57150" algn="l" defTabSz="488950">
            <a:lnSpc>
              <a:spcPct val="90000"/>
            </a:lnSpc>
            <a:spcBef>
              <a:spcPct val="0"/>
            </a:spcBef>
            <a:spcAft>
              <a:spcPct val="15000"/>
            </a:spcAft>
            <a:buChar char="••"/>
          </a:pPr>
          <a:r>
            <a:rPr lang="hr-HR" sz="1100" b="0" kern="1200" dirty="0" smtClean="0"/>
            <a:t>ISKUSTVO OLAKŠANJA POTKREPLJUJE ODRŽAVANJE TAKVIH PONAŠANJA U BUDUĆNOSTI</a:t>
          </a:r>
          <a:endParaRPr lang="en-GB" sz="1100" b="0" kern="1200" dirty="0"/>
        </a:p>
        <a:p>
          <a:pPr marL="114300" lvl="2" indent="-57150" algn="l" defTabSz="488950">
            <a:lnSpc>
              <a:spcPct val="90000"/>
            </a:lnSpc>
            <a:spcBef>
              <a:spcPct val="0"/>
            </a:spcBef>
            <a:spcAft>
              <a:spcPct val="15000"/>
            </a:spcAft>
            <a:buChar char="••"/>
          </a:pPr>
          <a:r>
            <a:rPr lang="hr-HR" sz="1100" b="0" kern="1200" dirty="0" smtClean="0"/>
            <a:t>TAKOĐER PREVENIRAJU UČENJE DA SITUACIJA NIJE PANIČNOG NAPADAJA NIJE OPASNA</a:t>
          </a:r>
          <a:endParaRPr lang="en-GB" sz="1100" b="0" kern="1200" dirty="0"/>
        </a:p>
      </dsp:txBody>
      <dsp:txXfrm rot="-5400000">
        <a:off x="4089069" y="4286502"/>
        <a:ext cx="7194742" cy="1381079"/>
      </dsp:txXfrm>
    </dsp:sp>
    <dsp:sp modelId="{D352E532-7A8B-473E-8D2F-886B5F26E395}">
      <dsp:nvSpPr>
        <dsp:cNvPr id="0" name=""/>
        <dsp:cNvSpPr/>
      </dsp:nvSpPr>
      <dsp:spPr>
        <a:xfrm>
          <a:off x="0" y="4020476"/>
          <a:ext cx="4089068" cy="191313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hr-HR" sz="3400" kern="1200" dirty="0" smtClean="0"/>
            <a:t>ODRŽAVAJUĆI ČINITELJI</a:t>
          </a:r>
          <a:endParaRPr lang="en-GB" sz="3400" kern="1200" dirty="0"/>
        </a:p>
      </dsp:txBody>
      <dsp:txXfrm>
        <a:off x="93391" y="4113867"/>
        <a:ext cx="3902286" cy="172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2368-189A-49A3-908B-4BFB4401353B}">
      <dsp:nvSpPr>
        <dsp:cNvPr id="0" name=""/>
        <dsp:cNvSpPr/>
      </dsp:nvSpPr>
      <dsp:spPr>
        <a:xfrm>
          <a:off x="0" y="132942"/>
          <a:ext cx="3698789" cy="50478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PROCJENA</a:t>
          </a:r>
          <a:endParaRPr lang="en-GB" sz="1200" kern="1200" dirty="0"/>
        </a:p>
      </dsp:txBody>
      <dsp:txXfrm>
        <a:off x="24641" y="157583"/>
        <a:ext cx="3649507" cy="455499"/>
      </dsp:txXfrm>
    </dsp:sp>
    <dsp:sp modelId="{708FFC80-15E5-48EC-A0E4-F106563D36CD}">
      <dsp:nvSpPr>
        <dsp:cNvPr id="0" name=""/>
        <dsp:cNvSpPr/>
      </dsp:nvSpPr>
      <dsp:spPr>
        <a:xfrm>
          <a:off x="0" y="691511"/>
          <a:ext cx="3698789" cy="27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37" tIns="15240" rIns="85344" bIns="15240" numCol="1" spcCol="1270" anchor="t" anchorCtr="0">
          <a:noAutofit/>
        </a:bodyPr>
        <a:lstStyle/>
        <a:p>
          <a:pPr marL="57150" lvl="1" indent="-57150" algn="l" defTabSz="400050">
            <a:lnSpc>
              <a:spcPct val="90000"/>
            </a:lnSpc>
            <a:spcBef>
              <a:spcPct val="0"/>
            </a:spcBef>
            <a:spcAft>
              <a:spcPct val="20000"/>
            </a:spcAft>
            <a:buChar char="••"/>
          </a:pPr>
          <a:r>
            <a:rPr lang="hr-HR" sz="900" kern="1200" dirty="0" smtClean="0"/>
            <a:t>TESTOVI I KLINIČKI INTERVJU</a:t>
          </a:r>
          <a:endParaRPr lang="en-GB" sz="900" kern="1200" dirty="0"/>
        </a:p>
        <a:p>
          <a:pPr marL="57150" lvl="1" indent="-57150" algn="l" defTabSz="400050">
            <a:lnSpc>
              <a:spcPct val="90000"/>
            </a:lnSpc>
            <a:spcBef>
              <a:spcPct val="0"/>
            </a:spcBef>
            <a:spcAft>
              <a:spcPct val="20000"/>
            </a:spcAft>
            <a:buChar char="••"/>
          </a:pPr>
          <a:r>
            <a:rPr lang="hr-HR" sz="900" kern="1200" dirty="0" smtClean="0"/>
            <a:t>RAZMATRANJE LIJEKOVA</a:t>
          </a:r>
          <a:endParaRPr lang="en-GB" sz="900" kern="1200" dirty="0"/>
        </a:p>
      </dsp:txBody>
      <dsp:txXfrm>
        <a:off x="0" y="691511"/>
        <a:ext cx="3698789" cy="279450"/>
      </dsp:txXfrm>
    </dsp:sp>
    <dsp:sp modelId="{E3B4D3AE-61CB-4050-B7D5-6D31F79186CC}">
      <dsp:nvSpPr>
        <dsp:cNvPr id="0" name=""/>
        <dsp:cNvSpPr/>
      </dsp:nvSpPr>
      <dsp:spPr>
        <a:xfrm>
          <a:off x="0" y="1060610"/>
          <a:ext cx="3698789" cy="504781"/>
        </a:xfrm>
        <a:prstGeom prst="roundRect">
          <a:avLst/>
        </a:prstGeom>
        <a:gradFill rotWithShape="0">
          <a:gsLst>
            <a:gs pos="0">
              <a:schemeClr val="accent2">
                <a:hueOff val="-393491"/>
                <a:satOff val="-3589"/>
                <a:lumOff val="-654"/>
                <a:alphaOff val="0"/>
                <a:tint val="94000"/>
                <a:satMod val="100000"/>
                <a:lumMod val="108000"/>
              </a:schemeClr>
            </a:gs>
            <a:gs pos="50000">
              <a:schemeClr val="accent2">
                <a:hueOff val="-393491"/>
                <a:satOff val="-3589"/>
                <a:lumOff val="-654"/>
                <a:alphaOff val="0"/>
                <a:tint val="98000"/>
                <a:shade val="100000"/>
                <a:satMod val="100000"/>
                <a:lumMod val="100000"/>
              </a:schemeClr>
            </a:gs>
            <a:gs pos="100000">
              <a:schemeClr val="accent2">
                <a:hueOff val="-393491"/>
                <a:satOff val="-3589"/>
                <a:lumOff val="-65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UPOZNAVANJE S TRETMANOM</a:t>
          </a:r>
        </a:p>
        <a:p>
          <a:pPr lvl="0" algn="l" defTabSz="533400">
            <a:lnSpc>
              <a:spcPct val="90000"/>
            </a:lnSpc>
            <a:spcBef>
              <a:spcPct val="0"/>
            </a:spcBef>
            <a:spcAft>
              <a:spcPct val="35000"/>
            </a:spcAft>
          </a:pPr>
          <a:r>
            <a:rPr lang="hr-HR" sz="1200" kern="1200" dirty="0" smtClean="0"/>
            <a:t>KONSTRUIRANJE HIJERARHIJE STRAHA</a:t>
          </a:r>
        </a:p>
      </dsp:txBody>
      <dsp:txXfrm>
        <a:off x="24641" y="1085251"/>
        <a:ext cx="3649507" cy="455499"/>
      </dsp:txXfrm>
    </dsp:sp>
    <dsp:sp modelId="{56A4FD54-C405-4D4E-8E30-A3D6C7C97FFC}">
      <dsp:nvSpPr>
        <dsp:cNvPr id="0" name=""/>
        <dsp:cNvSpPr/>
      </dsp:nvSpPr>
      <dsp:spPr>
        <a:xfrm>
          <a:off x="0" y="1599952"/>
          <a:ext cx="3698789" cy="504781"/>
        </a:xfrm>
        <a:prstGeom prst="roundRect">
          <a:avLst/>
        </a:prstGeom>
        <a:gradFill rotWithShape="0">
          <a:gsLst>
            <a:gs pos="0">
              <a:schemeClr val="accent2">
                <a:hueOff val="-786981"/>
                <a:satOff val="-7177"/>
                <a:lumOff val="-1307"/>
                <a:alphaOff val="0"/>
                <a:tint val="94000"/>
                <a:satMod val="100000"/>
                <a:lumMod val="108000"/>
              </a:schemeClr>
            </a:gs>
            <a:gs pos="50000">
              <a:schemeClr val="accent2">
                <a:hueOff val="-786981"/>
                <a:satOff val="-7177"/>
                <a:lumOff val="-1307"/>
                <a:alphaOff val="0"/>
                <a:tint val="98000"/>
                <a:shade val="100000"/>
                <a:satMod val="100000"/>
                <a:lumMod val="100000"/>
              </a:schemeClr>
            </a:gs>
            <a:gs pos="100000">
              <a:schemeClr val="accent2">
                <a:hueOff val="-786981"/>
                <a:satOff val="-7177"/>
                <a:lumOff val="-1307"/>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PONOVNO UČENJE DISANJA</a:t>
          </a:r>
        </a:p>
        <a:p>
          <a:pPr lvl="0" algn="l" defTabSz="533400">
            <a:lnSpc>
              <a:spcPct val="90000"/>
            </a:lnSpc>
            <a:spcBef>
              <a:spcPct val="0"/>
            </a:spcBef>
            <a:spcAft>
              <a:spcPct val="35000"/>
            </a:spcAft>
          </a:pPr>
          <a:r>
            <a:rPr lang="hr-HR" sz="1200" kern="1200" dirty="0" smtClean="0"/>
            <a:t>TRENING RELAKSACIJE</a:t>
          </a:r>
        </a:p>
      </dsp:txBody>
      <dsp:txXfrm>
        <a:off x="24641" y="1624593"/>
        <a:ext cx="3649507" cy="455499"/>
      </dsp:txXfrm>
    </dsp:sp>
    <dsp:sp modelId="{5B29DFE6-BB0D-4638-AB4C-6D0309E7B2F3}">
      <dsp:nvSpPr>
        <dsp:cNvPr id="0" name=""/>
        <dsp:cNvSpPr/>
      </dsp:nvSpPr>
      <dsp:spPr>
        <a:xfrm>
          <a:off x="0" y="2139294"/>
          <a:ext cx="3698789" cy="504781"/>
        </a:xfrm>
        <a:prstGeom prst="roundRect">
          <a:avLst/>
        </a:prstGeom>
        <a:gradFill rotWithShape="0">
          <a:gsLst>
            <a:gs pos="0">
              <a:schemeClr val="accent2">
                <a:hueOff val="-1180472"/>
                <a:satOff val="-10766"/>
                <a:lumOff val="-1961"/>
                <a:alphaOff val="0"/>
                <a:tint val="94000"/>
                <a:satMod val="100000"/>
                <a:lumMod val="108000"/>
              </a:schemeClr>
            </a:gs>
            <a:gs pos="50000">
              <a:schemeClr val="accent2">
                <a:hueOff val="-1180472"/>
                <a:satOff val="-10766"/>
                <a:lumOff val="-1961"/>
                <a:alphaOff val="0"/>
                <a:tint val="98000"/>
                <a:shade val="100000"/>
                <a:satMod val="100000"/>
                <a:lumMod val="100000"/>
              </a:schemeClr>
            </a:gs>
            <a:gs pos="100000">
              <a:schemeClr val="accent2">
                <a:hueOff val="-1180472"/>
                <a:satOff val="-10766"/>
                <a:lumOff val="-1961"/>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KOGNITIVNE INTERVENCIJE</a:t>
          </a:r>
        </a:p>
      </dsp:txBody>
      <dsp:txXfrm>
        <a:off x="24641" y="2163935"/>
        <a:ext cx="3649507" cy="455499"/>
      </dsp:txXfrm>
    </dsp:sp>
    <dsp:sp modelId="{E27EDBC0-095B-48BC-BB4E-48D50B68C959}">
      <dsp:nvSpPr>
        <dsp:cNvPr id="0" name=""/>
        <dsp:cNvSpPr/>
      </dsp:nvSpPr>
      <dsp:spPr>
        <a:xfrm>
          <a:off x="0" y="2563392"/>
          <a:ext cx="3698789"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37" tIns="15240" rIns="85344" bIns="15240" numCol="1" spcCol="1270" anchor="t" anchorCtr="0">
          <a:noAutofit/>
        </a:bodyPr>
        <a:lstStyle/>
        <a:p>
          <a:pPr marL="57150" lvl="1" indent="-57150" algn="l" defTabSz="400050">
            <a:lnSpc>
              <a:spcPct val="90000"/>
            </a:lnSpc>
            <a:spcBef>
              <a:spcPct val="0"/>
            </a:spcBef>
            <a:spcAft>
              <a:spcPct val="20000"/>
            </a:spcAft>
            <a:buChar char="••"/>
          </a:pPr>
          <a:endParaRPr lang="en-GB" sz="900" kern="1200" dirty="0"/>
        </a:p>
        <a:p>
          <a:pPr marL="57150" lvl="1" indent="-57150" algn="l" defTabSz="400050">
            <a:lnSpc>
              <a:spcPct val="90000"/>
            </a:lnSpc>
            <a:spcBef>
              <a:spcPct val="0"/>
            </a:spcBef>
            <a:spcAft>
              <a:spcPct val="20000"/>
            </a:spcAft>
            <a:buChar char="••"/>
          </a:pPr>
          <a:r>
            <a:rPr lang="hr-HR" sz="900" kern="1200" dirty="0" smtClean="0"/>
            <a:t>IDENTIFICIRANJE I PROMIJENA AUTOMATSKIH MISLI</a:t>
          </a:r>
          <a:endParaRPr lang="en-GB" sz="900" kern="1200" dirty="0"/>
        </a:p>
        <a:p>
          <a:pPr marL="57150" lvl="1" indent="-57150" algn="l" defTabSz="400050">
            <a:lnSpc>
              <a:spcPct val="90000"/>
            </a:lnSpc>
            <a:spcBef>
              <a:spcPct val="0"/>
            </a:spcBef>
            <a:spcAft>
              <a:spcPct val="20000"/>
            </a:spcAft>
            <a:buChar char="••"/>
          </a:pPr>
          <a:r>
            <a:rPr lang="hr-HR" sz="900" kern="1200" dirty="0" smtClean="0"/>
            <a:t>IDENTIFICIRANJE I PROMIJENA DISFUNKCIONALNIH PRETPOSTAVKI</a:t>
          </a:r>
          <a:endParaRPr lang="en-GB" sz="900" kern="1200" dirty="0"/>
        </a:p>
        <a:p>
          <a:pPr marL="57150" lvl="1" indent="-57150" algn="l" defTabSz="400050">
            <a:lnSpc>
              <a:spcPct val="90000"/>
            </a:lnSpc>
            <a:spcBef>
              <a:spcPct val="0"/>
            </a:spcBef>
            <a:spcAft>
              <a:spcPct val="20000"/>
            </a:spcAft>
            <a:buChar char="••"/>
          </a:pPr>
          <a:r>
            <a:rPr lang="hr-HR" sz="900" kern="1200" dirty="0" smtClean="0"/>
            <a:t>IDENTIFICIRANJE I PROMIJENA OSOBNIH SHEMA</a:t>
          </a:r>
          <a:endParaRPr lang="en-GB" sz="900" kern="1200" dirty="0"/>
        </a:p>
      </dsp:txBody>
      <dsp:txXfrm>
        <a:off x="0" y="2563392"/>
        <a:ext cx="3698789" cy="558900"/>
      </dsp:txXfrm>
    </dsp:sp>
    <dsp:sp modelId="{67664CD3-FA9C-4BB1-BEE3-BCBDA1FD47FE}">
      <dsp:nvSpPr>
        <dsp:cNvPr id="0" name=""/>
        <dsp:cNvSpPr/>
      </dsp:nvSpPr>
      <dsp:spPr>
        <a:xfrm>
          <a:off x="0" y="3167116"/>
          <a:ext cx="3698789" cy="504781"/>
        </a:xfrm>
        <a:prstGeom prst="roundRect">
          <a:avLst/>
        </a:prstGeom>
        <a:gradFill rotWithShape="0">
          <a:gsLst>
            <a:gs pos="0">
              <a:schemeClr val="accent2">
                <a:hueOff val="-1573962"/>
                <a:satOff val="-14354"/>
                <a:lumOff val="-2615"/>
                <a:alphaOff val="0"/>
                <a:tint val="94000"/>
                <a:satMod val="100000"/>
                <a:lumMod val="108000"/>
              </a:schemeClr>
            </a:gs>
            <a:gs pos="50000">
              <a:schemeClr val="accent2">
                <a:hueOff val="-1573962"/>
                <a:satOff val="-14354"/>
                <a:lumOff val="-2615"/>
                <a:alphaOff val="0"/>
                <a:tint val="98000"/>
                <a:shade val="100000"/>
                <a:satMod val="100000"/>
                <a:lumMod val="100000"/>
              </a:schemeClr>
            </a:gs>
            <a:gs pos="100000">
              <a:schemeClr val="accent2">
                <a:hueOff val="-1573962"/>
                <a:satOff val="-14354"/>
                <a:lumOff val="-261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BIHEVIORALNE INTERVENCIJE </a:t>
          </a:r>
          <a:endParaRPr lang="en-GB" sz="1200" kern="1200" dirty="0"/>
        </a:p>
      </dsp:txBody>
      <dsp:txXfrm>
        <a:off x="24641" y="3191757"/>
        <a:ext cx="3649507" cy="455499"/>
      </dsp:txXfrm>
    </dsp:sp>
    <dsp:sp modelId="{D73DFEB2-5FE5-4A23-87A5-ACA5B6701BB3}">
      <dsp:nvSpPr>
        <dsp:cNvPr id="0" name=""/>
        <dsp:cNvSpPr/>
      </dsp:nvSpPr>
      <dsp:spPr>
        <a:xfrm>
          <a:off x="0" y="3707758"/>
          <a:ext cx="3698789" cy="42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37" tIns="15240" rIns="85344" bIns="15240" numCol="1" spcCol="1270" anchor="t" anchorCtr="0">
          <a:noAutofit/>
        </a:bodyPr>
        <a:lstStyle/>
        <a:p>
          <a:pPr marL="57150" lvl="1" indent="-57150" algn="l" defTabSz="400050">
            <a:lnSpc>
              <a:spcPct val="90000"/>
            </a:lnSpc>
            <a:spcBef>
              <a:spcPct val="0"/>
            </a:spcBef>
            <a:spcAft>
              <a:spcPct val="20000"/>
            </a:spcAft>
            <a:buChar char="••"/>
          </a:pPr>
          <a:r>
            <a:rPr lang="hr-HR" sz="900" kern="1200" dirty="0" smtClean="0"/>
            <a:t>IZAZIVANJE PANIKE</a:t>
          </a:r>
          <a:endParaRPr lang="en-GB" sz="900" kern="1200" dirty="0"/>
        </a:p>
        <a:p>
          <a:pPr marL="57150" lvl="1" indent="-57150" algn="l" defTabSz="400050">
            <a:lnSpc>
              <a:spcPct val="90000"/>
            </a:lnSpc>
            <a:spcBef>
              <a:spcPct val="0"/>
            </a:spcBef>
            <a:spcAft>
              <a:spcPct val="20000"/>
            </a:spcAft>
            <a:buChar char="••"/>
          </a:pPr>
          <a:r>
            <a:rPr lang="hr-HR" sz="900" kern="1200" dirty="0" smtClean="0"/>
            <a:t>KONSTRUKCIJA HIJERARHIJE STRAHA</a:t>
          </a:r>
          <a:endParaRPr lang="en-GB" sz="900" kern="1200" dirty="0"/>
        </a:p>
        <a:p>
          <a:pPr marL="57150" lvl="1" indent="-57150" algn="l" defTabSz="400050">
            <a:lnSpc>
              <a:spcPct val="90000"/>
            </a:lnSpc>
            <a:spcBef>
              <a:spcPct val="0"/>
            </a:spcBef>
            <a:spcAft>
              <a:spcPct val="20000"/>
            </a:spcAft>
            <a:buChar char="••"/>
          </a:pPr>
          <a:r>
            <a:rPr lang="hr-HR" sz="900" kern="1200" dirty="0" smtClean="0"/>
            <a:t>IZLAGANJE HIJERARHIJI STRAH</a:t>
          </a:r>
          <a:endParaRPr lang="en-GB" sz="900" kern="1200" dirty="0"/>
        </a:p>
      </dsp:txBody>
      <dsp:txXfrm>
        <a:off x="0" y="3707758"/>
        <a:ext cx="3698789" cy="422280"/>
      </dsp:txXfrm>
    </dsp:sp>
    <dsp:sp modelId="{B0F6AD8C-7E6D-4AF3-98F0-D1C597D913C3}">
      <dsp:nvSpPr>
        <dsp:cNvPr id="0" name=""/>
        <dsp:cNvSpPr/>
      </dsp:nvSpPr>
      <dsp:spPr>
        <a:xfrm>
          <a:off x="0" y="4237615"/>
          <a:ext cx="3698789" cy="504781"/>
        </a:xfrm>
        <a:prstGeom prst="roundRect">
          <a:avLst/>
        </a:prstGeom>
        <a:gradFill rotWithShape="0">
          <a:gsLst>
            <a:gs pos="0">
              <a:schemeClr val="accent2">
                <a:hueOff val="-1967453"/>
                <a:satOff val="-17943"/>
                <a:lumOff val="-3268"/>
                <a:alphaOff val="0"/>
                <a:tint val="94000"/>
                <a:satMod val="100000"/>
                <a:lumMod val="108000"/>
              </a:schemeClr>
            </a:gs>
            <a:gs pos="50000">
              <a:schemeClr val="accent2">
                <a:hueOff val="-1967453"/>
                <a:satOff val="-17943"/>
                <a:lumOff val="-3268"/>
                <a:alphaOff val="0"/>
                <a:tint val="98000"/>
                <a:shade val="100000"/>
                <a:satMod val="100000"/>
                <a:lumMod val="100000"/>
              </a:schemeClr>
            </a:gs>
            <a:gs pos="100000">
              <a:schemeClr val="accent2">
                <a:hueOff val="-1967453"/>
                <a:satOff val="-17943"/>
                <a:lumOff val="-326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SUOČAVANJE SA ŽIVOTNIM STRESOM</a:t>
          </a:r>
        </a:p>
      </dsp:txBody>
      <dsp:txXfrm>
        <a:off x="24641" y="4262256"/>
        <a:ext cx="3649507" cy="455499"/>
      </dsp:txXfrm>
    </dsp:sp>
    <dsp:sp modelId="{106007B1-F6BA-4893-B751-379F5A440463}">
      <dsp:nvSpPr>
        <dsp:cNvPr id="0" name=""/>
        <dsp:cNvSpPr/>
      </dsp:nvSpPr>
      <dsp:spPr>
        <a:xfrm>
          <a:off x="0" y="4785921"/>
          <a:ext cx="3698789" cy="504781"/>
        </a:xfrm>
        <a:prstGeom prst="roundRect">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dirty="0" smtClean="0"/>
            <a:t>PRORJEĐIVANJE TRETMANA</a:t>
          </a:r>
          <a:endParaRPr lang="en-GB" sz="1200" kern="1200" dirty="0"/>
        </a:p>
      </dsp:txBody>
      <dsp:txXfrm>
        <a:off x="24641" y="4810562"/>
        <a:ext cx="3649507" cy="4554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3/17/2016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BKT </a:t>
            </a:r>
            <a:r>
              <a:rPr lang="en-GB" dirty="0" err="1"/>
              <a:t>paničnog</a:t>
            </a:r>
            <a:r>
              <a:rPr lang="en-GB" dirty="0"/>
              <a:t> </a:t>
            </a:r>
            <a:r>
              <a:rPr lang="en-GB" dirty="0" err="1"/>
              <a:t>poremećaja</a:t>
            </a:r>
            <a:r>
              <a:rPr lang="en-GB" dirty="0"/>
              <a:t>.</a:t>
            </a:r>
          </a:p>
        </p:txBody>
      </p:sp>
      <p:sp>
        <p:nvSpPr>
          <p:cNvPr id="3" name="Subtitle 2"/>
          <p:cNvSpPr>
            <a:spLocks noGrp="1"/>
          </p:cNvSpPr>
          <p:nvPr>
            <p:ph type="subTitle" idx="1"/>
          </p:nvPr>
        </p:nvSpPr>
        <p:spPr/>
        <p:txBody>
          <a:bodyPr/>
          <a:lstStyle/>
          <a:p>
            <a:r>
              <a:rPr lang="hr-HR" dirty="0" smtClean="0"/>
              <a:t>Ivona Šimunović Filipčić</a:t>
            </a:r>
          </a:p>
          <a:p>
            <a:r>
              <a:rPr lang="hr-HR" dirty="0" smtClean="0"/>
              <a:t>Zagreb, 19. 03. 2016. </a:t>
            </a:r>
            <a:endParaRPr lang="en-GB" dirty="0"/>
          </a:p>
        </p:txBody>
      </p:sp>
      <p:pic>
        <p:nvPicPr>
          <p:cNvPr id="5" name="Picture 4"/>
          <p:cNvPicPr>
            <a:picLocks noChangeAspect="1"/>
          </p:cNvPicPr>
          <p:nvPr/>
        </p:nvPicPr>
        <p:blipFill>
          <a:blip r:embed="rId2"/>
          <a:stretch>
            <a:fillRect/>
          </a:stretch>
        </p:blipFill>
        <p:spPr>
          <a:xfrm>
            <a:off x="32051" y="5172075"/>
            <a:ext cx="2705100" cy="1685925"/>
          </a:xfrm>
          <a:prstGeom prst="rect">
            <a:avLst/>
          </a:prstGeom>
        </p:spPr>
      </p:pic>
    </p:spTree>
    <p:extLst>
      <p:ext uri="{BB962C8B-B14F-4D97-AF65-F5344CB8AC3E}">
        <p14:creationId xmlns:p14="http://schemas.microsoft.com/office/powerpoint/2010/main" val="4142320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65" y="171977"/>
            <a:ext cx="10364451" cy="1596177"/>
          </a:xfrm>
        </p:spPr>
        <p:txBody>
          <a:bodyPr/>
          <a:lstStyle/>
          <a:p>
            <a:r>
              <a:rPr lang="hr-HR" dirty="0" smtClean="0"/>
              <a:t>OPĆI PLAN TRETAMANA PANIČNOG POREMEĆAJA</a:t>
            </a:r>
            <a:endParaRPr lang="en-GB"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356622985"/>
              </p:ext>
            </p:extLst>
          </p:nvPr>
        </p:nvGraphicFramePr>
        <p:xfrm>
          <a:off x="3245224" y="1344705"/>
          <a:ext cx="3698789" cy="5450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001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PROCIJENA</a:t>
            </a:r>
            <a:endParaRPr lang="en-GB" dirty="0"/>
          </a:p>
        </p:txBody>
      </p:sp>
      <p:sp>
        <p:nvSpPr>
          <p:cNvPr id="3" name="Content Placeholder 2"/>
          <p:cNvSpPr>
            <a:spLocks noGrp="1"/>
          </p:cNvSpPr>
          <p:nvPr>
            <p:ph sz="quarter" idx="13"/>
          </p:nvPr>
        </p:nvSpPr>
        <p:spPr>
          <a:xfrm>
            <a:off x="790207" y="1839870"/>
            <a:ext cx="10363826" cy="3424107"/>
          </a:xfrm>
        </p:spPr>
        <p:txBody>
          <a:bodyPr>
            <a:normAutofit fontScale="77500" lnSpcReduction="20000"/>
          </a:bodyPr>
          <a:lstStyle/>
          <a:p>
            <a:r>
              <a:rPr lang="hr-HR" dirty="0" smtClean="0"/>
              <a:t>NA TEMELJU OPISANIH MODELA VAŽNO JE USPOSTAVITI DIJAGNOZU PANIČNOG POREMEĆAJA TE GA RAZLIKOVATI OD DRUGIH ANKSIOZNIH POREMEĆAJA, UPORABE ALKOHOLA I PSIHOAKTIVNIH TVARI</a:t>
            </a:r>
          </a:p>
          <a:p>
            <a:r>
              <a:rPr lang="hr-HR" dirty="0" smtClean="0"/>
              <a:t>POSTAVLJANJE DIJAGNOZE</a:t>
            </a:r>
          </a:p>
          <a:p>
            <a:pPr lvl="1"/>
            <a:r>
              <a:rPr lang="hr-HR" dirty="0" err="1" smtClean="0"/>
              <a:t>Dsm</a:t>
            </a:r>
            <a:r>
              <a:rPr lang="hr-HR" dirty="0" smtClean="0"/>
              <a:t> 5, </a:t>
            </a:r>
            <a:r>
              <a:rPr lang="hr-HR" dirty="0" err="1" smtClean="0"/>
              <a:t>mkb</a:t>
            </a:r>
            <a:r>
              <a:rPr lang="hr-HR" dirty="0" smtClean="0"/>
              <a:t> 10</a:t>
            </a:r>
          </a:p>
          <a:p>
            <a:pPr lvl="1"/>
            <a:r>
              <a:rPr lang="hr-HR" dirty="0" smtClean="0"/>
              <a:t>POLUSTRUKTURIRANI INTERVJU</a:t>
            </a:r>
          </a:p>
          <a:p>
            <a:pPr lvl="1"/>
            <a:r>
              <a:rPr lang="hr-HR" dirty="0" smtClean="0"/>
              <a:t>UPITNICI i skale</a:t>
            </a:r>
          </a:p>
          <a:p>
            <a:pPr lvl="2"/>
            <a:r>
              <a:rPr lang="hr-HR" dirty="0" smtClean="0"/>
              <a:t>SAMOPROCIJENE- </a:t>
            </a:r>
            <a:r>
              <a:rPr lang="hr-HR" dirty="0" err="1" smtClean="0"/>
              <a:t>bai</a:t>
            </a:r>
            <a:r>
              <a:rPr lang="hr-HR" dirty="0" smtClean="0"/>
              <a:t>; </a:t>
            </a:r>
            <a:r>
              <a:rPr lang="hr-HR" dirty="0" err="1" smtClean="0"/>
              <a:t>Subskala</a:t>
            </a:r>
            <a:r>
              <a:rPr lang="hr-HR" dirty="0" smtClean="0"/>
              <a:t> agorafobije iz Upitnika straha</a:t>
            </a:r>
          </a:p>
          <a:p>
            <a:pPr lvl="2"/>
            <a:r>
              <a:rPr lang="hr-HR" dirty="0" smtClean="0"/>
              <a:t>mobilnosti za agorafobiju</a:t>
            </a:r>
          </a:p>
          <a:p>
            <a:pPr lvl="2"/>
            <a:r>
              <a:rPr lang="hr-HR" dirty="0" smtClean="0"/>
              <a:t>Skala težine paničnog poremećaja</a:t>
            </a:r>
          </a:p>
          <a:p>
            <a:pPr lvl="1"/>
            <a:r>
              <a:rPr lang="hr-HR" dirty="0" smtClean="0"/>
              <a:t>Dodatno- domaće zadaće</a:t>
            </a:r>
          </a:p>
          <a:p>
            <a:pPr lvl="2"/>
            <a:r>
              <a:rPr lang="hr-HR" dirty="0" smtClean="0"/>
              <a:t>Obrazac u kojem se prate učestalost napadaja panike, izbjegavajućih situacija, opažanje vlastitih simptoma i težine anksioznosti</a:t>
            </a:r>
          </a:p>
          <a:p>
            <a:pPr lvl="1"/>
            <a:endParaRPr lang="hr-HR" dirty="0" smtClean="0"/>
          </a:p>
          <a:p>
            <a:endParaRPr lang="en-GB" dirty="0"/>
          </a:p>
        </p:txBody>
      </p:sp>
    </p:spTree>
    <p:extLst>
      <p:ext uri="{BB962C8B-B14F-4D97-AF65-F5344CB8AC3E}">
        <p14:creationId xmlns:p14="http://schemas.microsoft.com/office/powerpoint/2010/main" val="266698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7213"/>
            <a:ext cx="8610600" cy="1293812"/>
          </a:xfrm>
        </p:spPr>
        <p:txBody>
          <a:bodyPr/>
          <a:lstStyle/>
          <a:p>
            <a:pPr algn="l" eaLnBrk="1" hangingPunct="1">
              <a:defRPr/>
            </a:pPr>
            <a:r>
              <a:rPr lang="hr-HR" dirty="0" smtClean="0"/>
              <a:t>Razmatranje lijekova</a:t>
            </a:r>
            <a:endParaRPr lang="hr-HR" dirty="0"/>
          </a:p>
        </p:txBody>
      </p:sp>
      <p:sp>
        <p:nvSpPr>
          <p:cNvPr id="3" name="Content Placeholder 2"/>
          <p:cNvSpPr>
            <a:spLocks noGrp="1"/>
          </p:cNvSpPr>
          <p:nvPr>
            <p:ph idx="4294967295"/>
          </p:nvPr>
        </p:nvSpPr>
        <p:spPr>
          <a:xfrm>
            <a:off x="619125" y="1584325"/>
            <a:ext cx="10820400" cy="4024313"/>
          </a:xfrm>
          <a:prstGeom prst="rect">
            <a:avLst/>
          </a:prstGeom>
        </p:spPr>
        <p:txBody>
          <a:bodyPr>
            <a:normAutofit/>
          </a:bodyPr>
          <a:lstStyle/>
          <a:p>
            <a:pPr lvl="1" eaLnBrk="1" hangingPunct="1">
              <a:defRPr/>
            </a:pPr>
            <a:r>
              <a:rPr lang="hr-HR" sz="1600" dirty="0" err="1" smtClean="0"/>
              <a:t>alprazolam</a:t>
            </a:r>
            <a:r>
              <a:rPr lang="hr-HR" sz="1600" dirty="0" smtClean="0"/>
              <a:t> i paroksetin – odobreni od FDA</a:t>
            </a:r>
          </a:p>
          <a:p>
            <a:pPr lvl="1" eaLnBrk="1" hangingPunct="1">
              <a:defRPr/>
            </a:pPr>
            <a:r>
              <a:rPr lang="hr-HR" sz="1600" dirty="0" smtClean="0"/>
              <a:t>općenito izbor su SIPPS </a:t>
            </a:r>
            <a:r>
              <a:rPr lang="hr-HR" sz="1600" i="1" dirty="0" smtClean="0"/>
              <a:t>(selektivni </a:t>
            </a:r>
            <a:r>
              <a:rPr lang="hr-HR" sz="1600" i="1" dirty="0" err="1" smtClean="0"/>
              <a:t>inhibitori</a:t>
            </a:r>
            <a:r>
              <a:rPr lang="hr-HR" sz="1600" i="1" dirty="0" smtClean="0"/>
              <a:t> </a:t>
            </a:r>
            <a:r>
              <a:rPr lang="hr-HR" sz="1600" i="1" dirty="0" smtClean="0"/>
              <a:t>ponovne pohrane serotonina) </a:t>
            </a:r>
            <a:endParaRPr lang="hr-HR" sz="1600" i="1" dirty="0" smtClean="0"/>
          </a:p>
          <a:p>
            <a:pPr lvl="1" eaLnBrk="1" hangingPunct="1">
              <a:defRPr/>
            </a:pPr>
            <a:r>
              <a:rPr lang="hr-HR" sz="1600" dirty="0" err="1" smtClean="0"/>
              <a:t>fluoksetin</a:t>
            </a:r>
            <a:r>
              <a:rPr lang="hr-HR" sz="1600" dirty="0" smtClean="0"/>
              <a:t> </a:t>
            </a:r>
            <a:r>
              <a:rPr lang="hr-HR" sz="1600" dirty="0" smtClean="0"/>
              <a:t>– za panični poremećaj u komorbiditetu s depresijom</a:t>
            </a:r>
          </a:p>
          <a:p>
            <a:pPr lvl="1" eaLnBrk="1" hangingPunct="1">
              <a:defRPr/>
            </a:pPr>
            <a:endParaRPr lang="hr-HR" sz="1600" dirty="0"/>
          </a:p>
          <a:p>
            <a:pPr marL="457200" lvl="1" indent="0" eaLnBrk="1" hangingPunct="1">
              <a:buFont typeface="Arial" panose="020B0604020202020204" pitchFamily="34" charset="0"/>
              <a:buNone/>
              <a:defRPr/>
            </a:pPr>
            <a:r>
              <a:rPr lang="hr-HR" sz="1100" b="1" dirty="0" smtClean="0">
                <a:solidFill>
                  <a:schemeClr val="accent6"/>
                </a:solidFill>
                <a:effectLst>
                  <a:outerShdw blurRad="38100" dist="38100" dir="2700000" algn="tl">
                    <a:srgbClr val="000000">
                      <a:alpha val="43137"/>
                    </a:srgbClr>
                  </a:outerShdw>
                </a:effectLst>
              </a:rPr>
              <a:t>SIPPS:</a:t>
            </a:r>
            <a:r>
              <a:rPr lang="hr-HR" sz="1100" dirty="0" smtClean="0"/>
              <a:t>					</a:t>
            </a:r>
            <a:r>
              <a:rPr lang="hr-HR" sz="1100" b="1" dirty="0" smtClean="0">
                <a:solidFill>
                  <a:schemeClr val="accent2"/>
                </a:solidFill>
                <a:effectLst>
                  <a:outerShdw blurRad="38100" dist="38100" dir="2700000" algn="tl">
                    <a:srgbClr val="000000">
                      <a:alpha val="43137"/>
                    </a:srgbClr>
                  </a:outerShdw>
                </a:effectLst>
              </a:rPr>
              <a:t>benzodiazepini:</a:t>
            </a:r>
          </a:p>
          <a:p>
            <a:pPr marL="457200" lvl="1" indent="0" eaLnBrk="1" hangingPunct="1">
              <a:buFont typeface="Arial" panose="020B0604020202020204" pitchFamily="34" charset="0"/>
              <a:buNone/>
              <a:defRPr/>
            </a:pPr>
            <a:r>
              <a:rPr lang="hr-HR" sz="1100" dirty="0" err="1" smtClean="0"/>
              <a:t>paroksetin</a:t>
            </a:r>
            <a:r>
              <a:rPr lang="hr-HR" sz="1100" dirty="0" smtClean="0"/>
              <a:t>  	20 -60 mg			</a:t>
            </a:r>
            <a:r>
              <a:rPr lang="hr-HR" sz="1100" dirty="0" err="1" smtClean="0"/>
              <a:t>alprazolam</a:t>
            </a:r>
            <a:r>
              <a:rPr lang="hr-HR" sz="1100" dirty="0" smtClean="0"/>
              <a:t> 	0,5 – 2 mg 3x dnevno</a:t>
            </a:r>
          </a:p>
          <a:p>
            <a:pPr marL="457200" lvl="1" indent="0" eaLnBrk="1" hangingPunct="1">
              <a:buFont typeface="Arial" panose="020B0604020202020204" pitchFamily="34" charset="0"/>
              <a:buNone/>
              <a:defRPr/>
            </a:pPr>
            <a:r>
              <a:rPr lang="hr-HR" sz="1100" dirty="0" err="1" smtClean="0"/>
              <a:t>fluoksetin</a:t>
            </a:r>
            <a:r>
              <a:rPr lang="hr-HR" sz="1100" dirty="0" smtClean="0"/>
              <a:t> 	20 – 60 mg			</a:t>
            </a:r>
            <a:r>
              <a:rPr lang="hr-HR" sz="1100" dirty="0" err="1" smtClean="0"/>
              <a:t>klonazepam</a:t>
            </a:r>
            <a:r>
              <a:rPr lang="hr-HR" sz="1100" dirty="0" smtClean="0"/>
              <a:t> 	0,5 – 2 mg 2x dnevno</a:t>
            </a:r>
          </a:p>
          <a:p>
            <a:pPr marL="457200" lvl="1" indent="0" eaLnBrk="1" hangingPunct="1">
              <a:buFont typeface="Arial" panose="020B0604020202020204" pitchFamily="34" charset="0"/>
              <a:buNone/>
              <a:defRPr/>
            </a:pPr>
            <a:r>
              <a:rPr lang="hr-HR" sz="1100" dirty="0" err="1" smtClean="0"/>
              <a:t>sertralin</a:t>
            </a:r>
            <a:r>
              <a:rPr lang="hr-HR" sz="1100" dirty="0" smtClean="0"/>
              <a:t> 	50 – 200 mg			</a:t>
            </a:r>
            <a:r>
              <a:rPr lang="hr-HR" sz="1100" dirty="0" err="1" smtClean="0"/>
              <a:t>diazepam</a:t>
            </a:r>
            <a:r>
              <a:rPr lang="hr-HR" sz="1100" dirty="0" smtClean="0"/>
              <a:t> 	5 -30 mg 2x dnevno</a:t>
            </a:r>
          </a:p>
          <a:p>
            <a:pPr marL="457200" lvl="1" indent="0" eaLnBrk="1" hangingPunct="1">
              <a:buFont typeface="Arial" panose="020B0604020202020204" pitchFamily="34" charset="0"/>
              <a:buNone/>
              <a:defRPr/>
            </a:pPr>
            <a:r>
              <a:rPr lang="hr-HR" sz="1100" dirty="0" err="1" smtClean="0"/>
              <a:t>fluvoksamin</a:t>
            </a:r>
            <a:r>
              <a:rPr lang="hr-HR" sz="1100" dirty="0" smtClean="0"/>
              <a:t> 	100 – 150 mg			</a:t>
            </a:r>
            <a:r>
              <a:rPr lang="hr-HR" sz="1100" dirty="0" err="1" smtClean="0"/>
              <a:t>lorazepam</a:t>
            </a:r>
            <a:r>
              <a:rPr lang="hr-HR" sz="1100" dirty="0" smtClean="0"/>
              <a:t> 	0,5 – 2 mg 2x dnevno</a:t>
            </a:r>
          </a:p>
          <a:p>
            <a:pPr marL="457200" lvl="1" indent="0" eaLnBrk="1" hangingPunct="1">
              <a:buFont typeface="Arial" panose="020B0604020202020204" pitchFamily="34" charset="0"/>
              <a:buNone/>
              <a:defRPr/>
            </a:pPr>
            <a:r>
              <a:rPr lang="hr-HR" sz="1100" dirty="0" err="1" smtClean="0"/>
              <a:t>citalopram</a:t>
            </a:r>
            <a:r>
              <a:rPr lang="hr-HR" sz="1100" dirty="0" smtClean="0"/>
              <a:t> 	20 – 40 mg</a:t>
            </a:r>
          </a:p>
          <a:p>
            <a:pPr marL="457200" lvl="1" indent="0" eaLnBrk="1" hangingPunct="1">
              <a:buFont typeface="Arial" panose="020B0604020202020204" pitchFamily="34" charset="0"/>
              <a:buNone/>
              <a:defRPr/>
            </a:pPr>
            <a:r>
              <a:rPr lang="hr-HR" sz="1100" dirty="0" err="1" smtClean="0"/>
              <a:t>escitalopram</a:t>
            </a:r>
            <a:r>
              <a:rPr lang="hr-HR" sz="1100" dirty="0" smtClean="0"/>
              <a:t> 	20 mg</a:t>
            </a:r>
          </a:p>
          <a:p>
            <a:pPr marL="457200" lvl="1" indent="0" eaLnBrk="1" hangingPunct="1">
              <a:buFont typeface="Arial" panose="020B0604020202020204" pitchFamily="34" charset="0"/>
              <a:buNone/>
              <a:defRPr/>
            </a:pPr>
            <a:endParaRPr lang="hr-HR" sz="1100" dirty="0" smtClean="0"/>
          </a:p>
          <a:p>
            <a:pPr lvl="1">
              <a:defRPr/>
            </a:pPr>
            <a:r>
              <a:rPr lang="hr-HR" sz="1600" dirty="0"/>
              <a:t>kako počinje djelovanje SIPPS, nakon 4 do 12 tjedana polako se smanjuje doza </a:t>
            </a:r>
            <a:r>
              <a:rPr lang="hr-HR" sz="1600" dirty="0" err="1" smtClean="0"/>
              <a:t>benzodiazepina</a:t>
            </a:r>
            <a:endParaRPr lang="hr-HR" sz="1600" dirty="0"/>
          </a:p>
          <a:p>
            <a:pPr marL="457200" lvl="1" indent="0">
              <a:buNone/>
              <a:defRPr/>
            </a:pPr>
            <a:endParaRPr lang="hr-HR" sz="1600" dirty="0"/>
          </a:p>
        </p:txBody>
      </p:sp>
      <p:pic>
        <p:nvPicPr>
          <p:cNvPr id="2050" name="Picture 2" descr="Image result for pill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9787" y="343029"/>
            <a:ext cx="1718468" cy="171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4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Upoznavanje s tretmanom</a:t>
            </a:r>
            <a:endParaRPr lang="en-GB" dirty="0"/>
          </a:p>
        </p:txBody>
      </p:sp>
      <p:sp>
        <p:nvSpPr>
          <p:cNvPr id="3" name="Content Placeholder 2"/>
          <p:cNvSpPr>
            <a:spLocks noGrp="1"/>
          </p:cNvSpPr>
          <p:nvPr>
            <p:ph sz="quarter" idx="13"/>
          </p:nvPr>
        </p:nvSpPr>
        <p:spPr/>
        <p:txBody>
          <a:bodyPr>
            <a:normAutofit fontScale="70000" lnSpcReduction="20000"/>
          </a:bodyPr>
          <a:lstStyle/>
          <a:p>
            <a:r>
              <a:rPr lang="hr-HR" b="1" dirty="0"/>
              <a:t>ključna </a:t>
            </a:r>
            <a:r>
              <a:rPr lang="hr-HR" b="1" dirty="0" smtClean="0"/>
              <a:t>komponenta terapije JE </a:t>
            </a:r>
            <a:r>
              <a:rPr lang="hr-HR" b="1" dirty="0" smtClean="0"/>
              <a:t>Upoznavanje </a:t>
            </a:r>
            <a:r>
              <a:rPr lang="hr-HR" b="1" dirty="0" smtClean="0"/>
              <a:t>s tretmanom i educiranje o prirodi panike </a:t>
            </a:r>
            <a:endParaRPr lang="hr-HR" b="1" dirty="0"/>
          </a:p>
          <a:p>
            <a:r>
              <a:rPr lang="hr-HR" dirty="0" smtClean="0"/>
              <a:t>Edukacija o:</a:t>
            </a:r>
          </a:p>
          <a:p>
            <a:pPr lvl="1"/>
            <a:r>
              <a:rPr lang="hr-HR" sz="1900" dirty="0" smtClean="0"/>
              <a:t>dijagnozi</a:t>
            </a:r>
            <a:r>
              <a:rPr lang="hr-HR" sz="1900" dirty="0" smtClean="0"/>
              <a:t>, etiološke i demografske informacije o bolesti </a:t>
            </a:r>
          </a:p>
          <a:p>
            <a:pPr lvl="1"/>
            <a:r>
              <a:rPr lang="hr-HR" sz="1900" dirty="0" smtClean="0"/>
              <a:t>simptomima (</a:t>
            </a:r>
            <a:r>
              <a:rPr lang="hr-HR" sz="1900" dirty="0" smtClean="0"/>
              <a:t>S </a:t>
            </a:r>
            <a:r>
              <a:rPr lang="hr-HR" sz="1900" dirty="0" smtClean="0"/>
              <a:t>obzirom </a:t>
            </a:r>
            <a:r>
              <a:rPr lang="hr-HR" dirty="0" smtClean="0"/>
              <a:t>da je bit paničnog poremećaja pogrešno razumijevanje simptoma paničnih </a:t>
            </a:r>
            <a:r>
              <a:rPr lang="hr-HR" dirty="0" smtClean="0"/>
              <a:t>napada)</a:t>
            </a:r>
            <a:endParaRPr lang="hr-HR" dirty="0" smtClean="0"/>
          </a:p>
          <a:p>
            <a:pPr lvl="1"/>
            <a:r>
              <a:rPr lang="hr-HR" dirty="0" err="1" smtClean="0"/>
              <a:t>predisponirajućiM</a:t>
            </a:r>
            <a:r>
              <a:rPr lang="hr-HR" dirty="0" smtClean="0"/>
              <a:t>, </a:t>
            </a:r>
            <a:r>
              <a:rPr lang="hr-HR" dirty="0" err="1" smtClean="0"/>
              <a:t>precipitirajućiM</a:t>
            </a:r>
            <a:r>
              <a:rPr lang="hr-HR" dirty="0" smtClean="0"/>
              <a:t> </a:t>
            </a:r>
            <a:r>
              <a:rPr lang="hr-HR" dirty="0" smtClean="0"/>
              <a:t>i </a:t>
            </a:r>
            <a:r>
              <a:rPr lang="hr-HR" dirty="0" err="1" smtClean="0"/>
              <a:t>održavajućiM</a:t>
            </a:r>
            <a:r>
              <a:rPr lang="hr-HR" dirty="0" smtClean="0"/>
              <a:t> činiteljima</a:t>
            </a:r>
          </a:p>
          <a:p>
            <a:pPr lvl="1"/>
            <a:r>
              <a:rPr lang="hr-HR" dirty="0" smtClean="0"/>
              <a:t>evolucijskim </a:t>
            </a:r>
            <a:r>
              <a:rPr lang="hr-HR" dirty="0" smtClean="0"/>
              <a:t>temeljima </a:t>
            </a:r>
            <a:r>
              <a:rPr lang="hr-HR" dirty="0" smtClean="0"/>
              <a:t>anksioznosti</a:t>
            </a:r>
            <a:r>
              <a:rPr lang="hr-HR" dirty="0"/>
              <a:t> (</a:t>
            </a:r>
            <a:r>
              <a:rPr lang="hr-HR" dirty="0" smtClean="0"/>
              <a:t> </a:t>
            </a:r>
            <a:r>
              <a:rPr lang="hr-HR" dirty="0" smtClean="0"/>
              <a:t>reakciju bijeg borba, </a:t>
            </a:r>
            <a:r>
              <a:rPr lang="hr-HR" dirty="0" smtClean="0"/>
              <a:t>adaptivna </a:t>
            </a:r>
            <a:r>
              <a:rPr lang="hr-HR" dirty="0" smtClean="0"/>
              <a:t>funkciji simptoma u zaštiti pojedinaca od zaista opasnih </a:t>
            </a:r>
            <a:r>
              <a:rPr lang="hr-HR" dirty="0" smtClean="0"/>
              <a:t>simptoma)</a:t>
            </a:r>
            <a:endParaRPr lang="hr-HR" dirty="0" smtClean="0"/>
          </a:p>
          <a:p>
            <a:r>
              <a:rPr lang="hr-HR" dirty="0" smtClean="0"/>
              <a:t>Informiranje </a:t>
            </a:r>
            <a:r>
              <a:rPr lang="hr-HR" dirty="0" smtClean="0"/>
              <a:t>o:</a:t>
            </a:r>
          </a:p>
          <a:p>
            <a:pPr lvl="1"/>
            <a:r>
              <a:rPr lang="hr-HR" dirty="0" smtClean="0"/>
              <a:t>lažnim </a:t>
            </a:r>
            <a:r>
              <a:rPr lang="hr-HR" dirty="0" smtClean="0"/>
              <a:t>i naučenim alarmima ( </a:t>
            </a:r>
            <a:r>
              <a:rPr lang="hr-HR" dirty="0" err="1" smtClean="0"/>
              <a:t>BarlowOV</a:t>
            </a:r>
            <a:r>
              <a:rPr lang="hr-HR" dirty="0" smtClean="0"/>
              <a:t> model)</a:t>
            </a:r>
          </a:p>
          <a:p>
            <a:pPr lvl="1"/>
            <a:r>
              <a:rPr lang="hr-HR" dirty="0" smtClean="0"/>
              <a:t>prirodi </a:t>
            </a:r>
            <a:r>
              <a:rPr lang="hr-HR" dirty="0" smtClean="0"/>
              <a:t>paničnog poremećaja i agorafobije</a:t>
            </a:r>
          </a:p>
          <a:p>
            <a:pPr lvl="1"/>
            <a:r>
              <a:rPr lang="hr-HR" dirty="0" smtClean="0"/>
              <a:t>Općenito o kognitivno bihevioralnoj terapiji</a:t>
            </a:r>
          </a:p>
          <a:p>
            <a:r>
              <a:rPr lang="hr-HR" dirty="0" smtClean="0"/>
              <a:t>Predstavljanje općeg KB modela kao racionalnog tretmana</a:t>
            </a:r>
          </a:p>
          <a:p>
            <a:pPr lvl="1"/>
            <a:endParaRPr lang="en-GB" dirty="0"/>
          </a:p>
        </p:txBody>
      </p:sp>
      <p:pic>
        <p:nvPicPr>
          <p:cNvPr id="4" name="Picture 3"/>
          <p:cNvPicPr>
            <a:picLocks noChangeAspect="1"/>
          </p:cNvPicPr>
          <p:nvPr/>
        </p:nvPicPr>
        <p:blipFill rotWithShape="1">
          <a:blip r:embed="rId2">
            <a:clrChange>
              <a:clrFrom>
                <a:srgbClr val="F8F8F8"/>
              </a:clrFrom>
              <a:clrTo>
                <a:srgbClr val="F8F8F8">
                  <a:alpha val="0"/>
                </a:srgbClr>
              </a:clrTo>
            </a:clrChange>
          </a:blip>
          <a:srcRect l="2397" t="14207" r="4084" b="12666"/>
          <a:stretch/>
        </p:blipFill>
        <p:spPr>
          <a:xfrm>
            <a:off x="7488193" y="4399004"/>
            <a:ext cx="1606379" cy="873211"/>
          </a:xfrm>
          <a:prstGeom prst="rect">
            <a:avLst/>
          </a:prstGeom>
        </p:spPr>
      </p:pic>
      <p:sp>
        <p:nvSpPr>
          <p:cNvPr id="6" name="Right Bracket 5"/>
          <p:cNvSpPr/>
          <p:nvPr/>
        </p:nvSpPr>
        <p:spPr>
          <a:xfrm>
            <a:off x="5421068" y="4950940"/>
            <a:ext cx="247135" cy="321275"/>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5668203" y="4995216"/>
            <a:ext cx="471604" cy="276999"/>
          </a:xfrm>
          <a:prstGeom prst="rect">
            <a:avLst/>
          </a:prstGeom>
          <a:noFill/>
        </p:spPr>
        <p:txBody>
          <a:bodyPr wrap="none" rtlCol="0">
            <a:spAutoFit/>
          </a:bodyPr>
          <a:lstStyle/>
          <a:p>
            <a:r>
              <a:rPr lang="hr-HR" sz="1200" dirty="0"/>
              <a:t>l</a:t>
            </a:r>
            <a:r>
              <a:rPr lang="hr-HR" sz="1200" dirty="0" smtClean="0"/>
              <a:t>etci </a:t>
            </a:r>
            <a:endParaRPr lang="en-GB" sz="1200" dirty="0"/>
          </a:p>
        </p:txBody>
      </p:sp>
    </p:spTree>
    <p:extLst>
      <p:ext uri="{BB962C8B-B14F-4D97-AF65-F5344CB8AC3E}">
        <p14:creationId xmlns:p14="http://schemas.microsoft.com/office/powerpoint/2010/main" val="43992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KONSTRUIRANJE HIJERARHIJE </a:t>
            </a:r>
            <a:r>
              <a:rPr lang="en-GB" dirty="0" smtClean="0"/>
              <a:t>STRAHA</a:t>
            </a:r>
            <a:r>
              <a:rPr lang="hr-HR" dirty="0" smtClean="0"/>
              <a:t/>
            </a:r>
            <a:br>
              <a:rPr lang="hr-HR" dirty="0" smtClean="0"/>
            </a:br>
            <a:r>
              <a:rPr lang="hr-HR" sz="3200" dirty="0" smtClean="0"/>
              <a:t>(bihevioralne intervencije) </a:t>
            </a:r>
            <a:endParaRPr lang="en-GB" sz="3200" dirty="0"/>
          </a:p>
        </p:txBody>
      </p:sp>
      <p:sp>
        <p:nvSpPr>
          <p:cNvPr id="3" name="Content Placeholder 2"/>
          <p:cNvSpPr>
            <a:spLocks noGrp="1"/>
          </p:cNvSpPr>
          <p:nvPr>
            <p:ph sz="quarter" idx="13"/>
          </p:nvPr>
        </p:nvSpPr>
        <p:spPr/>
        <p:txBody>
          <a:bodyPr/>
          <a:lstStyle/>
          <a:p>
            <a:r>
              <a:rPr lang="hr-HR" dirty="0" smtClean="0"/>
              <a:t>Utvrditi kojih se situacija pacijent boji ili koje </a:t>
            </a:r>
            <a:r>
              <a:rPr lang="hr-HR" dirty="0" smtClean="0"/>
              <a:t>izbjegava</a:t>
            </a:r>
            <a:endParaRPr lang="hr-HR" dirty="0" smtClean="0"/>
          </a:p>
          <a:p>
            <a:pPr lvl="1"/>
            <a:r>
              <a:rPr lang="hr-HR" dirty="0" smtClean="0"/>
              <a:t>Poredati </a:t>
            </a:r>
            <a:r>
              <a:rPr lang="hr-HR" dirty="0" smtClean="0"/>
              <a:t>OD NAJMANJE DO NAJVIŠE ZASTRAŠUJUĆE I SVAKOJ DODJELITI SUD </a:t>
            </a:r>
            <a:r>
              <a:rPr lang="hr-HR" dirty="0" smtClean="0"/>
              <a:t>PROCIJENE</a:t>
            </a:r>
          </a:p>
          <a:p>
            <a:pPr marL="457200" lvl="1" indent="0">
              <a:buNone/>
            </a:pPr>
            <a:endParaRPr lang="hr-HR" dirty="0" smtClean="0"/>
          </a:p>
          <a:p>
            <a:r>
              <a:rPr lang="hr-HR" dirty="0" smtClean="0"/>
              <a:t>SIGURNOSNA </a:t>
            </a:r>
            <a:r>
              <a:rPr lang="hr-HR" dirty="0" smtClean="0"/>
              <a:t>PONAŠANJA </a:t>
            </a:r>
            <a:r>
              <a:rPr lang="hr-HR" dirty="0" smtClean="0"/>
              <a:t>POTREBNO </a:t>
            </a:r>
            <a:r>
              <a:rPr lang="hr-HR" dirty="0" smtClean="0"/>
              <a:t>JE TAKOĐER HIJERARHIJSKI POREDATI</a:t>
            </a:r>
          </a:p>
          <a:p>
            <a:pPr lvl="1"/>
            <a:r>
              <a:rPr lang="hr-HR" dirty="0" smtClean="0"/>
              <a:t>Od onih koja se mogu najlakše do onih kojih se mogu najteže odreći </a:t>
            </a:r>
            <a:endParaRPr lang="hr-HR" dirty="0" smtClean="0"/>
          </a:p>
          <a:p>
            <a:pPr marL="457200" lvl="1" indent="0">
              <a:buNone/>
            </a:pPr>
            <a:endParaRPr lang="hr-HR" dirty="0" smtClean="0"/>
          </a:p>
          <a:p>
            <a:r>
              <a:rPr lang="hr-HR" dirty="0" smtClean="0"/>
              <a:t>Utvrđuju se pacijentove specifične pogrešne interpretacije </a:t>
            </a:r>
            <a:r>
              <a:rPr lang="hr-HR" dirty="0" smtClean="0"/>
              <a:t>uzbuđenja</a:t>
            </a:r>
          </a:p>
          <a:p>
            <a:pPr lvl="1"/>
            <a:r>
              <a:rPr lang="hr-HR" dirty="0" smtClean="0"/>
              <a:t> teme </a:t>
            </a:r>
            <a:r>
              <a:rPr lang="hr-HR" dirty="0" smtClean="0"/>
              <a:t>kognitivnih rasprava na slijedećim seansama </a:t>
            </a:r>
            <a:endParaRPr lang="en-GB" dirty="0"/>
          </a:p>
        </p:txBody>
      </p:sp>
    </p:spTree>
    <p:extLst>
      <p:ext uri="{BB962C8B-B14F-4D97-AF65-F5344CB8AC3E}">
        <p14:creationId xmlns:p14="http://schemas.microsoft.com/office/powerpoint/2010/main" val="730209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Ponovno učenje disanja</a:t>
            </a:r>
            <a:endParaRPr lang="en-GB" dirty="0"/>
          </a:p>
        </p:txBody>
      </p:sp>
      <p:sp>
        <p:nvSpPr>
          <p:cNvPr id="3" name="Content Placeholder 2"/>
          <p:cNvSpPr>
            <a:spLocks noGrp="1"/>
          </p:cNvSpPr>
          <p:nvPr>
            <p:ph sz="quarter" idx="13"/>
          </p:nvPr>
        </p:nvSpPr>
        <p:spPr/>
        <p:txBody>
          <a:bodyPr>
            <a:normAutofit fontScale="92500" lnSpcReduction="10000"/>
          </a:bodyPr>
          <a:lstStyle/>
          <a:p>
            <a:r>
              <a:rPr lang="hr-HR" dirty="0">
                <a:sym typeface="Symbol" panose="05050102010706020507" pitchFamily="18" charset="2"/>
              </a:rPr>
              <a:t></a:t>
            </a:r>
            <a:r>
              <a:rPr lang="hr-HR" dirty="0" smtClean="0"/>
              <a:t>postotak </a:t>
            </a:r>
            <a:r>
              <a:rPr lang="hr-HR" dirty="0" smtClean="0"/>
              <a:t>pacijenata </a:t>
            </a:r>
            <a:r>
              <a:rPr lang="hr-HR" dirty="0" smtClean="0"/>
              <a:t>IMA</a:t>
            </a:r>
            <a:r>
              <a:rPr lang="hr-HR" dirty="0" smtClean="0"/>
              <a:t> </a:t>
            </a:r>
            <a:r>
              <a:rPr lang="hr-HR" dirty="0" smtClean="0"/>
              <a:t>sklonost </a:t>
            </a:r>
            <a:r>
              <a:rPr lang="hr-HR" dirty="0" err="1" smtClean="0"/>
              <a:t>hiperventilacije</a:t>
            </a:r>
            <a:r>
              <a:rPr lang="hr-HR" dirty="0" smtClean="0"/>
              <a:t> </a:t>
            </a:r>
            <a:r>
              <a:rPr lang="hr-HR" dirty="0" smtClean="0"/>
              <a:t>tijekom paničnog napada i značajan postotak doživljavanju simptoma </a:t>
            </a:r>
            <a:r>
              <a:rPr lang="hr-HR" dirty="0" err="1" smtClean="0"/>
              <a:t>hiperventilacije</a:t>
            </a:r>
            <a:endParaRPr lang="hr-HR" dirty="0" smtClean="0"/>
          </a:p>
          <a:p>
            <a:pPr lvl="1"/>
            <a:r>
              <a:rPr lang="hr-HR" dirty="0" smtClean="0">
                <a:solidFill>
                  <a:schemeClr val="bg1">
                    <a:lumMod val="50000"/>
                  </a:schemeClr>
                </a:solidFill>
              </a:rPr>
              <a:t>Dišu kratko i brzo kada se suoče s fobičnim podražajem</a:t>
            </a:r>
          </a:p>
          <a:p>
            <a:pPr marL="228600" lvl="1">
              <a:spcBef>
                <a:spcPts val="1000"/>
              </a:spcBef>
            </a:pPr>
            <a:r>
              <a:rPr lang="hr-HR" dirty="0" smtClean="0"/>
              <a:t>Ponovno učenje disanja</a:t>
            </a:r>
          </a:p>
          <a:p>
            <a:pPr marL="685800" lvl="2">
              <a:spcBef>
                <a:spcPts val="1000"/>
              </a:spcBef>
            </a:pPr>
            <a:r>
              <a:rPr lang="hr-HR" dirty="0" smtClean="0">
                <a:solidFill>
                  <a:schemeClr val="bg1">
                    <a:lumMod val="50000"/>
                  </a:schemeClr>
                </a:solidFill>
              </a:rPr>
              <a:t>sporije </a:t>
            </a:r>
            <a:r>
              <a:rPr lang="hr-HR" dirty="0" smtClean="0">
                <a:solidFill>
                  <a:schemeClr val="bg1">
                    <a:lumMod val="50000"/>
                  </a:schemeClr>
                </a:solidFill>
              </a:rPr>
              <a:t>ABDOMINALNO disanje</a:t>
            </a:r>
            <a:r>
              <a:rPr lang="hr-HR" dirty="0" smtClean="0">
                <a:solidFill>
                  <a:schemeClr val="bg1">
                    <a:lumMod val="50000"/>
                  </a:schemeClr>
                </a:solidFill>
              </a:rPr>
              <a:t>, </a:t>
            </a:r>
            <a:r>
              <a:rPr lang="hr-HR" dirty="0" smtClean="0">
                <a:solidFill>
                  <a:schemeClr val="bg1">
                    <a:lumMod val="50000"/>
                  </a:schemeClr>
                </a:solidFill>
                <a:sym typeface="Symbol" panose="05050102010706020507" pitchFamily="18" charset="2"/>
              </a:rPr>
              <a:t></a:t>
            </a:r>
            <a:r>
              <a:rPr lang="hr-HR" dirty="0" smtClean="0">
                <a:solidFill>
                  <a:schemeClr val="bg1">
                    <a:lumMod val="50000"/>
                  </a:schemeClr>
                </a:solidFill>
              </a:rPr>
              <a:t>poboljšanje </a:t>
            </a:r>
            <a:r>
              <a:rPr lang="hr-HR" dirty="0" smtClean="0">
                <a:solidFill>
                  <a:schemeClr val="bg1">
                    <a:lumMod val="50000"/>
                  </a:schemeClr>
                </a:solidFill>
              </a:rPr>
              <a:t>opuštenosti </a:t>
            </a:r>
            <a:r>
              <a:rPr lang="hr-HR" dirty="0" err="1" smtClean="0">
                <a:solidFill>
                  <a:schemeClr val="bg1">
                    <a:lumMod val="50000"/>
                  </a:schemeClr>
                </a:solidFill>
              </a:rPr>
              <a:t>meditativnIM</a:t>
            </a:r>
            <a:r>
              <a:rPr lang="hr-HR" dirty="0" smtClean="0">
                <a:solidFill>
                  <a:schemeClr val="bg1">
                    <a:lumMod val="50000"/>
                  </a:schemeClr>
                </a:solidFill>
              </a:rPr>
              <a:t> TEHNIKAMA </a:t>
            </a:r>
            <a:r>
              <a:rPr lang="hr-HR" dirty="0">
                <a:solidFill>
                  <a:schemeClr val="bg1">
                    <a:lumMod val="50000"/>
                  </a:schemeClr>
                </a:solidFill>
              </a:rPr>
              <a:t>(</a:t>
            </a:r>
            <a:r>
              <a:rPr lang="hr-HR" dirty="0" err="1" smtClean="0">
                <a:solidFill>
                  <a:schemeClr val="bg1">
                    <a:lumMod val="50000"/>
                  </a:schemeClr>
                </a:solidFill>
              </a:rPr>
              <a:t>regulACIJA</a:t>
            </a:r>
            <a:r>
              <a:rPr lang="hr-HR" dirty="0" smtClean="0">
                <a:solidFill>
                  <a:schemeClr val="bg1">
                    <a:lumMod val="50000"/>
                  </a:schemeClr>
                </a:solidFill>
              </a:rPr>
              <a:t> </a:t>
            </a:r>
            <a:r>
              <a:rPr lang="hr-HR" dirty="0" err="1" smtClean="0">
                <a:solidFill>
                  <a:schemeClr val="bg1">
                    <a:lumMod val="50000"/>
                  </a:schemeClr>
                </a:solidFill>
              </a:rPr>
              <a:t>ravnotežE</a:t>
            </a:r>
            <a:r>
              <a:rPr lang="hr-HR" dirty="0" smtClean="0">
                <a:solidFill>
                  <a:schemeClr val="bg1">
                    <a:lumMod val="50000"/>
                  </a:schemeClr>
                </a:solidFill>
              </a:rPr>
              <a:t> </a:t>
            </a:r>
            <a:r>
              <a:rPr lang="hr-HR" dirty="0">
                <a:solidFill>
                  <a:schemeClr val="bg1">
                    <a:lumMod val="50000"/>
                  </a:schemeClr>
                </a:solidFill>
              </a:rPr>
              <a:t>O</a:t>
            </a:r>
            <a:r>
              <a:rPr lang="hr-HR" baseline="-25000" dirty="0">
                <a:solidFill>
                  <a:schemeClr val="bg1">
                    <a:lumMod val="50000"/>
                  </a:schemeClr>
                </a:solidFill>
              </a:rPr>
              <a:t>2</a:t>
            </a:r>
            <a:r>
              <a:rPr lang="hr-HR" dirty="0">
                <a:solidFill>
                  <a:schemeClr val="bg1">
                    <a:lumMod val="50000"/>
                  </a:schemeClr>
                </a:solidFill>
              </a:rPr>
              <a:t> i </a:t>
            </a:r>
            <a:r>
              <a:rPr lang="hr-HR" dirty="0" smtClean="0">
                <a:solidFill>
                  <a:schemeClr val="bg1">
                    <a:lumMod val="50000"/>
                  </a:schemeClr>
                </a:solidFill>
              </a:rPr>
              <a:t>CO</a:t>
            </a:r>
            <a:r>
              <a:rPr lang="hr-HR" baseline="-25000" dirty="0" smtClean="0">
                <a:solidFill>
                  <a:schemeClr val="bg1">
                    <a:lumMod val="50000"/>
                  </a:schemeClr>
                </a:solidFill>
              </a:rPr>
              <a:t>2)</a:t>
            </a:r>
            <a:r>
              <a:rPr lang="hr-HR" dirty="0" smtClean="0">
                <a:solidFill>
                  <a:schemeClr val="bg1">
                    <a:lumMod val="50000"/>
                  </a:schemeClr>
                </a:solidFill>
              </a:rPr>
              <a:t> </a:t>
            </a:r>
            <a:endParaRPr lang="hr-HR" dirty="0">
              <a:solidFill>
                <a:schemeClr val="bg1">
                  <a:lumMod val="50000"/>
                </a:schemeClr>
              </a:solidFill>
            </a:endParaRPr>
          </a:p>
          <a:p>
            <a:pPr marL="685800" lvl="2">
              <a:spcBef>
                <a:spcPts val="1000"/>
              </a:spcBef>
            </a:pPr>
            <a:r>
              <a:rPr lang="hr-HR" dirty="0">
                <a:solidFill>
                  <a:schemeClr val="bg1">
                    <a:lumMod val="50000"/>
                  </a:schemeClr>
                </a:solidFill>
                <a:sym typeface="Symbol" panose="05050102010706020507" pitchFamily="18" charset="2"/>
              </a:rPr>
              <a:t></a:t>
            </a:r>
            <a:r>
              <a:rPr lang="hr-HR" dirty="0" smtClean="0">
                <a:solidFill>
                  <a:schemeClr val="bg1">
                    <a:lumMod val="50000"/>
                  </a:schemeClr>
                </a:solidFill>
              </a:rPr>
              <a:t>prag </a:t>
            </a:r>
            <a:r>
              <a:rPr lang="hr-HR" dirty="0">
                <a:solidFill>
                  <a:schemeClr val="bg1">
                    <a:lumMod val="50000"/>
                  </a:schemeClr>
                </a:solidFill>
              </a:rPr>
              <a:t>za </a:t>
            </a:r>
            <a:r>
              <a:rPr lang="hr-HR" dirty="0" err="1" smtClean="0">
                <a:solidFill>
                  <a:schemeClr val="bg1">
                    <a:lumMod val="50000"/>
                  </a:schemeClr>
                </a:solidFill>
              </a:rPr>
              <a:t>hiperventilaciju</a:t>
            </a:r>
            <a:r>
              <a:rPr lang="hr-HR" dirty="0" smtClean="0">
                <a:solidFill>
                  <a:schemeClr val="bg1">
                    <a:lumMod val="50000"/>
                  </a:schemeClr>
                </a:solidFill>
              </a:rPr>
              <a:t>, </a:t>
            </a:r>
            <a:r>
              <a:rPr lang="hr-HR" dirty="0" smtClean="0">
                <a:solidFill>
                  <a:schemeClr val="bg1">
                    <a:lumMod val="50000"/>
                  </a:schemeClr>
                </a:solidFill>
                <a:sym typeface="Symbol" panose="05050102010706020507" pitchFamily="18" charset="2"/>
              </a:rPr>
              <a:t></a:t>
            </a:r>
            <a:r>
              <a:rPr lang="hr-HR" dirty="0" smtClean="0">
                <a:solidFill>
                  <a:schemeClr val="bg1">
                    <a:lumMod val="50000"/>
                  </a:schemeClr>
                </a:solidFill>
              </a:rPr>
              <a:t>prag </a:t>
            </a:r>
            <a:r>
              <a:rPr lang="hr-HR" dirty="0" smtClean="0">
                <a:solidFill>
                  <a:schemeClr val="bg1">
                    <a:lumMod val="50000"/>
                  </a:schemeClr>
                </a:solidFill>
              </a:rPr>
              <a:t>za panične napadaje, </a:t>
            </a:r>
            <a:r>
              <a:rPr lang="hr-HR" dirty="0">
                <a:solidFill>
                  <a:schemeClr val="bg1">
                    <a:lumMod val="50000"/>
                  </a:schemeClr>
                </a:solidFill>
                <a:sym typeface="Symbol" panose="05050102010706020507" pitchFamily="18" charset="2"/>
              </a:rPr>
              <a:t></a:t>
            </a:r>
            <a:r>
              <a:rPr lang="hr-HR" dirty="0" smtClean="0">
                <a:solidFill>
                  <a:schemeClr val="bg1">
                    <a:lumMod val="50000"/>
                  </a:schemeClr>
                </a:solidFill>
              </a:rPr>
              <a:t>opća </a:t>
            </a:r>
            <a:r>
              <a:rPr lang="hr-HR" dirty="0" smtClean="0">
                <a:solidFill>
                  <a:schemeClr val="bg1">
                    <a:lumMod val="50000"/>
                  </a:schemeClr>
                </a:solidFill>
              </a:rPr>
              <a:t>opuštenost</a:t>
            </a:r>
          </a:p>
          <a:p>
            <a:pPr marL="228600" lvl="1">
              <a:spcBef>
                <a:spcPts val="1000"/>
              </a:spcBef>
            </a:pPr>
            <a:r>
              <a:rPr lang="hr-HR" dirty="0" smtClean="0"/>
              <a:t>Pacijentima se daje snimka koja ih vodi u </a:t>
            </a:r>
            <a:r>
              <a:rPr lang="hr-HR" dirty="0" smtClean="0"/>
              <a:t>disanju (10 </a:t>
            </a:r>
            <a:r>
              <a:rPr lang="hr-HR" dirty="0" smtClean="0"/>
              <a:t>min, 2x </a:t>
            </a:r>
            <a:r>
              <a:rPr lang="hr-HR" dirty="0" smtClean="0"/>
              <a:t>dan).</a:t>
            </a:r>
            <a:endParaRPr lang="hr-HR" dirty="0" smtClean="0"/>
          </a:p>
          <a:p>
            <a:pPr marL="228600" lvl="1">
              <a:spcBef>
                <a:spcPts val="1000"/>
              </a:spcBef>
            </a:pPr>
            <a:r>
              <a:rPr lang="hr-HR" dirty="0" smtClean="0"/>
              <a:t>Ne koristi se tijekom napadaja kao sigurnosno ponašanje </a:t>
            </a:r>
          </a:p>
          <a:p>
            <a:pPr marL="457200" lvl="1" indent="0">
              <a:buNone/>
            </a:pPr>
            <a:endParaRPr lang="hr-HR" dirty="0" smtClean="0"/>
          </a:p>
          <a:p>
            <a:endParaRPr lang="en-GB" dirty="0"/>
          </a:p>
        </p:txBody>
      </p:sp>
      <p:pic>
        <p:nvPicPr>
          <p:cNvPr id="4" name="Picture 3"/>
          <p:cNvPicPr>
            <a:picLocks noChangeAspect="1"/>
          </p:cNvPicPr>
          <p:nvPr/>
        </p:nvPicPr>
        <p:blipFill>
          <a:blip r:embed="rId2"/>
          <a:stretch>
            <a:fillRect/>
          </a:stretch>
        </p:blipFill>
        <p:spPr>
          <a:xfrm>
            <a:off x="0" y="5302594"/>
            <a:ext cx="1031302" cy="1555406"/>
          </a:xfrm>
          <a:prstGeom prst="rect">
            <a:avLst/>
          </a:prstGeom>
          <a:ln>
            <a:noFill/>
          </a:ln>
          <a:effectLst>
            <a:softEdge rad="112500"/>
          </a:effectLst>
        </p:spPr>
      </p:pic>
    </p:spTree>
    <p:extLst>
      <p:ext uri="{BB962C8B-B14F-4D97-AF65-F5344CB8AC3E}">
        <p14:creationId xmlns:p14="http://schemas.microsoft.com/office/powerpoint/2010/main" val="80997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Trening relaksacije</a:t>
            </a:r>
            <a:endParaRPr lang="en-GB" dirty="0"/>
          </a:p>
        </p:txBody>
      </p:sp>
      <p:sp>
        <p:nvSpPr>
          <p:cNvPr id="3" name="Content Placeholder 2"/>
          <p:cNvSpPr>
            <a:spLocks noGrp="1"/>
          </p:cNvSpPr>
          <p:nvPr>
            <p:ph sz="quarter" idx="13"/>
          </p:nvPr>
        </p:nvSpPr>
        <p:spPr/>
        <p:txBody>
          <a:bodyPr>
            <a:normAutofit fontScale="92500"/>
          </a:bodyPr>
          <a:lstStyle/>
          <a:p>
            <a:r>
              <a:rPr lang="hr-HR" dirty="0" smtClean="0"/>
              <a:t>relaksacija kod </a:t>
            </a:r>
            <a:r>
              <a:rPr lang="hr-HR" dirty="0" smtClean="0"/>
              <a:t>pacijenata </a:t>
            </a:r>
            <a:r>
              <a:rPr lang="hr-HR" dirty="0"/>
              <a:t>S</a:t>
            </a:r>
            <a:r>
              <a:rPr lang="hr-HR" dirty="0" smtClean="0"/>
              <a:t> kroničnom tjelesnom napetosti </a:t>
            </a:r>
            <a:r>
              <a:rPr lang="hr-HR" dirty="0" smtClean="0"/>
              <a:t>između epizoda panike</a:t>
            </a:r>
          </a:p>
          <a:p>
            <a:pPr lvl="1"/>
            <a:r>
              <a:rPr lang="hr-HR" dirty="0">
                <a:solidFill>
                  <a:schemeClr val="bg1">
                    <a:lumMod val="50000"/>
                  </a:schemeClr>
                </a:solidFill>
              </a:rPr>
              <a:t> </a:t>
            </a:r>
            <a:r>
              <a:rPr lang="hr-HR" dirty="0" smtClean="0">
                <a:solidFill>
                  <a:schemeClr val="bg1">
                    <a:lumMod val="50000"/>
                  </a:schemeClr>
                </a:solidFill>
              </a:rPr>
              <a:t>ne </a:t>
            </a:r>
            <a:r>
              <a:rPr lang="hr-HR" dirty="0" smtClean="0">
                <a:solidFill>
                  <a:schemeClr val="bg1">
                    <a:lumMod val="50000"/>
                  </a:schemeClr>
                </a:solidFill>
              </a:rPr>
              <a:t>- tijekom </a:t>
            </a:r>
            <a:r>
              <a:rPr lang="hr-HR" dirty="0" smtClean="0">
                <a:solidFill>
                  <a:schemeClr val="bg1">
                    <a:lumMod val="50000"/>
                  </a:schemeClr>
                </a:solidFill>
              </a:rPr>
              <a:t>paničnog </a:t>
            </a:r>
            <a:r>
              <a:rPr lang="hr-HR" dirty="0" smtClean="0">
                <a:solidFill>
                  <a:schemeClr val="bg1">
                    <a:lumMod val="50000"/>
                  </a:schemeClr>
                </a:solidFill>
              </a:rPr>
              <a:t>napada</a:t>
            </a:r>
          </a:p>
          <a:p>
            <a:pPr lvl="1"/>
            <a:r>
              <a:rPr lang="hr-HR" dirty="0" smtClean="0">
                <a:solidFill>
                  <a:schemeClr val="bg1">
                    <a:lumMod val="50000"/>
                  </a:schemeClr>
                </a:solidFill>
              </a:rPr>
              <a:t> terapeut </a:t>
            </a:r>
            <a:r>
              <a:rPr lang="hr-HR" dirty="0" smtClean="0">
                <a:solidFill>
                  <a:schemeClr val="bg1">
                    <a:lumMod val="50000"/>
                  </a:schemeClr>
                </a:solidFill>
              </a:rPr>
              <a:t>treba </a:t>
            </a:r>
            <a:r>
              <a:rPr lang="hr-HR" dirty="0" smtClean="0">
                <a:solidFill>
                  <a:schemeClr val="bg1">
                    <a:lumMod val="50000"/>
                  </a:schemeClr>
                </a:solidFill>
              </a:rPr>
              <a:t>uočiti upotrebu </a:t>
            </a:r>
            <a:r>
              <a:rPr lang="hr-HR" dirty="0" smtClean="0">
                <a:solidFill>
                  <a:schemeClr val="bg1">
                    <a:lumMod val="50000"/>
                  </a:schemeClr>
                </a:solidFill>
              </a:rPr>
              <a:t>relaksacije kao sigurnosnog ponašanja</a:t>
            </a:r>
          </a:p>
          <a:p>
            <a:r>
              <a:rPr lang="hr-HR" dirty="0" err="1" smtClean="0"/>
              <a:t>Jacobsonova</a:t>
            </a:r>
            <a:r>
              <a:rPr lang="hr-HR" dirty="0" smtClean="0"/>
              <a:t> metoda promjene napetosti i relaksacije ( duboka mišićna relaksacija)</a:t>
            </a:r>
          </a:p>
          <a:p>
            <a:pPr lvl="1"/>
            <a:r>
              <a:rPr lang="hr-HR" dirty="0" smtClean="0">
                <a:solidFill>
                  <a:schemeClr val="bg1">
                    <a:lumMod val="50000"/>
                  </a:schemeClr>
                </a:solidFill>
              </a:rPr>
              <a:t>pomoć </a:t>
            </a:r>
            <a:r>
              <a:rPr lang="hr-HR" dirty="0" smtClean="0">
                <a:solidFill>
                  <a:schemeClr val="bg1">
                    <a:lumMod val="50000"/>
                  </a:schemeClr>
                </a:solidFill>
              </a:rPr>
              <a:t>pacijentima </a:t>
            </a:r>
            <a:r>
              <a:rPr lang="hr-HR" dirty="0" smtClean="0">
                <a:solidFill>
                  <a:schemeClr val="bg1">
                    <a:lumMod val="50000"/>
                  </a:schemeClr>
                </a:solidFill>
              </a:rPr>
              <a:t>SA </a:t>
            </a:r>
            <a:r>
              <a:rPr lang="hr-HR" dirty="0" smtClean="0">
                <a:solidFill>
                  <a:schemeClr val="bg1">
                    <a:lumMod val="50000"/>
                  </a:schemeClr>
                </a:solidFill>
              </a:rPr>
              <a:t>stalnom tjelesnom napetosti -  </a:t>
            </a:r>
            <a:r>
              <a:rPr lang="hr-HR" dirty="0" smtClean="0">
                <a:solidFill>
                  <a:schemeClr val="bg1">
                    <a:lumMod val="50000"/>
                  </a:schemeClr>
                </a:solidFill>
                <a:sym typeface="Symbol" panose="05050102010706020507" pitchFamily="18" charset="2"/>
              </a:rPr>
              <a:t></a:t>
            </a:r>
            <a:r>
              <a:rPr lang="hr-HR" dirty="0" smtClean="0">
                <a:solidFill>
                  <a:schemeClr val="bg1">
                    <a:lumMod val="50000"/>
                  </a:schemeClr>
                </a:solidFill>
              </a:rPr>
              <a:t> simptoma napetosti; </a:t>
            </a:r>
            <a:r>
              <a:rPr lang="hr-HR" dirty="0" smtClean="0">
                <a:solidFill>
                  <a:schemeClr val="bg1">
                    <a:lumMod val="50000"/>
                  </a:schemeClr>
                </a:solidFill>
                <a:sym typeface="Symbol" panose="05050102010706020507" pitchFamily="18" charset="2"/>
              </a:rPr>
              <a:t></a:t>
            </a:r>
            <a:r>
              <a:rPr lang="hr-HR" dirty="0" smtClean="0">
                <a:solidFill>
                  <a:schemeClr val="bg1">
                    <a:lumMod val="50000"/>
                  </a:schemeClr>
                </a:solidFill>
              </a:rPr>
              <a:t>relaksaciju </a:t>
            </a:r>
            <a:endParaRPr lang="hr-HR" dirty="0" smtClean="0">
              <a:solidFill>
                <a:schemeClr val="bg1">
                  <a:lumMod val="50000"/>
                </a:schemeClr>
              </a:solidFill>
            </a:endParaRPr>
          </a:p>
          <a:p>
            <a:pPr lvl="1"/>
            <a:r>
              <a:rPr lang="hr-HR" dirty="0" smtClean="0">
                <a:solidFill>
                  <a:schemeClr val="bg1">
                    <a:lumMod val="50000"/>
                  </a:schemeClr>
                </a:solidFill>
              </a:rPr>
              <a:t>Krajnji cilj </a:t>
            </a:r>
            <a:r>
              <a:rPr lang="hr-HR" dirty="0" smtClean="0">
                <a:solidFill>
                  <a:schemeClr val="bg1">
                    <a:lumMod val="50000"/>
                  </a:schemeClr>
                </a:solidFill>
              </a:rPr>
              <a:t>: </a:t>
            </a:r>
            <a:r>
              <a:rPr lang="hr-HR" dirty="0" smtClean="0">
                <a:solidFill>
                  <a:schemeClr val="bg1">
                    <a:lumMod val="50000"/>
                  </a:schemeClr>
                </a:solidFill>
              </a:rPr>
              <a:t>relaksacija </a:t>
            </a:r>
            <a:r>
              <a:rPr lang="hr-HR" dirty="0" smtClean="0">
                <a:solidFill>
                  <a:schemeClr val="bg1">
                    <a:lumMod val="50000"/>
                  </a:schemeClr>
                </a:solidFill>
              </a:rPr>
              <a:t>potaknuta ključem </a:t>
            </a:r>
          </a:p>
          <a:p>
            <a:pPr lvl="1"/>
            <a:r>
              <a:rPr lang="hr-HR" dirty="0" smtClean="0">
                <a:solidFill>
                  <a:schemeClr val="bg1">
                    <a:lumMod val="50000"/>
                  </a:schemeClr>
                </a:solidFill>
              </a:rPr>
              <a:t>Neki pacijenti mogu doživjeti „napade potaknute relaksacijom” – propitivanje ovih „paradoksnih paničnih napada” je korisno za pacijente – vježbom se smiruju</a:t>
            </a:r>
          </a:p>
          <a:p>
            <a:pPr lvl="1"/>
            <a:endParaRPr lang="en-GB" dirty="0">
              <a:solidFill>
                <a:schemeClr val="bg1">
                  <a:lumMod val="50000"/>
                </a:schemeClr>
              </a:solidFill>
            </a:endParaRPr>
          </a:p>
        </p:txBody>
      </p:sp>
      <p:pic>
        <p:nvPicPr>
          <p:cNvPr id="4" name="Picture 3"/>
          <p:cNvPicPr>
            <a:picLocks noChangeAspect="1"/>
          </p:cNvPicPr>
          <p:nvPr/>
        </p:nvPicPr>
        <p:blipFill>
          <a:blip r:embed="rId2"/>
          <a:stretch>
            <a:fillRect/>
          </a:stretch>
        </p:blipFill>
        <p:spPr>
          <a:xfrm>
            <a:off x="9285738" y="789546"/>
            <a:ext cx="1607289" cy="1066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46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Kognitivne intervencije</a:t>
            </a:r>
            <a:br>
              <a:rPr lang="hr-HR" dirty="0" smtClean="0"/>
            </a:br>
            <a:r>
              <a:rPr lang="hr-HR" i="1" dirty="0" smtClean="0"/>
              <a:t>identificiranje automatskih misli </a:t>
            </a:r>
            <a:endParaRPr lang="en-GB" i="1" dirty="0"/>
          </a:p>
        </p:txBody>
      </p:sp>
      <p:sp>
        <p:nvSpPr>
          <p:cNvPr id="3" name="Content Placeholder 2"/>
          <p:cNvSpPr>
            <a:spLocks noGrp="1"/>
          </p:cNvSpPr>
          <p:nvPr>
            <p:ph sz="quarter" idx="13"/>
          </p:nvPr>
        </p:nvSpPr>
        <p:spPr/>
        <p:txBody>
          <a:bodyPr>
            <a:noAutofit/>
          </a:bodyPr>
          <a:lstStyle/>
          <a:p>
            <a:r>
              <a:rPr lang="hr-HR" sz="1400" dirty="0" smtClean="0"/>
              <a:t>Bilježenje misli u dnevnik </a:t>
            </a:r>
            <a:r>
              <a:rPr lang="hr-HR" sz="1400" dirty="0" smtClean="0"/>
              <a:t>: kada </a:t>
            </a:r>
            <a:r>
              <a:rPr lang="hr-HR" sz="1400" dirty="0" smtClean="0"/>
              <a:t>se panični napad dogodi ili kada </a:t>
            </a:r>
            <a:r>
              <a:rPr lang="hr-HR" sz="1400" dirty="0" smtClean="0"/>
              <a:t>SE </a:t>
            </a:r>
            <a:r>
              <a:rPr lang="hr-HR" sz="1400" dirty="0" smtClean="0"/>
              <a:t>osjeća </a:t>
            </a:r>
            <a:r>
              <a:rPr lang="hr-HR" sz="1400" dirty="0" smtClean="0"/>
              <a:t>zabrinutost da će se </a:t>
            </a:r>
            <a:r>
              <a:rPr lang="hr-HR" sz="1400" dirty="0" smtClean="0"/>
              <a:t> dogoditi</a:t>
            </a:r>
            <a:endParaRPr lang="hr-HR" sz="1400" dirty="0" smtClean="0"/>
          </a:p>
          <a:p>
            <a:pPr lvl="2"/>
            <a:r>
              <a:rPr lang="hr-HR" sz="1000" dirty="0" smtClean="0"/>
              <a:t>Koliku su anksioznost doživjeli ( na skali od 0-100%)</a:t>
            </a:r>
          </a:p>
          <a:p>
            <a:pPr lvl="2"/>
            <a:r>
              <a:rPr lang="hr-HR" sz="1000" dirty="0" smtClean="0"/>
              <a:t>Situaciju u kojoj se to dogodilo</a:t>
            </a:r>
          </a:p>
          <a:p>
            <a:pPr lvl="2"/>
            <a:r>
              <a:rPr lang="hr-HR" sz="1000" dirty="0" smtClean="0"/>
              <a:t>Automatske misli </a:t>
            </a:r>
          </a:p>
          <a:p>
            <a:pPr lvl="2"/>
            <a:r>
              <a:rPr lang="hr-HR" sz="1000" dirty="0" smtClean="0"/>
              <a:t>Ponašanja koja koriste kako bi se nosili s anksioznošću</a:t>
            </a:r>
          </a:p>
          <a:p>
            <a:r>
              <a:rPr lang="hr-HR" sz="1400" dirty="0" smtClean="0"/>
              <a:t>Korištenjem </a:t>
            </a:r>
            <a:r>
              <a:rPr lang="hr-HR" sz="1400" dirty="0" err="1" smtClean="0"/>
              <a:t>sokratovskog</a:t>
            </a:r>
            <a:r>
              <a:rPr lang="hr-HR" sz="1400" dirty="0" smtClean="0"/>
              <a:t> propitivanja terapeut vodi pacijenta u identificiranju svih automatskih misli</a:t>
            </a:r>
          </a:p>
          <a:p>
            <a:r>
              <a:rPr lang="hr-HR" sz="1400" dirty="0" smtClean="0"/>
              <a:t>Korištenjem vođenog otkrivanja </a:t>
            </a:r>
            <a:r>
              <a:rPr lang="hr-HR" sz="1400" i="1" dirty="0" smtClean="0"/>
              <a:t>(što bi se dogodilo da niste bili u mogućnosti izaći iz tunela?) terapeut pomaže: </a:t>
            </a:r>
          </a:p>
          <a:p>
            <a:pPr lvl="2"/>
            <a:r>
              <a:rPr lang="hr-HR" sz="1000" dirty="0" smtClean="0"/>
              <a:t>u identifikaciji  kako i kada se tjelesne manifestacije pojavljuju </a:t>
            </a:r>
          </a:p>
          <a:p>
            <a:pPr lvl="2"/>
            <a:r>
              <a:rPr lang="hr-HR" sz="1000" dirty="0" smtClean="0"/>
              <a:t>vidjeti kako se održava sekvenca panike</a:t>
            </a:r>
          </a:p>
          <a:p>
            <a:pPr lvl="2"/>
            <a:r>
              <a:rPr lang="hr-HR" sz="1000" dirty="0" smtClean="0"/>
              <a:t>u povezivanju misli, emocija i ponašanja u kontekstu reakcije bijeg ili borba </a:t>
            </a:r>
          </a:p>
          <a:p>
            <a:r>
              <a:rPr lang="hr-HR" sz="1400" dirty="0" smtClean="0"/>
              <a:t>Pacijent se </a:t>
            </a:r>
            <a:r>
              <a:rPr lang="hr-HR" sz="1400" dirty="0" smtClean="0"/>
              <a:t>uči </a:t>
            </a:r>
            <a:r>
              <a:rPr lang="hr-HR" sz="1400" dirty="0" smtClean="0"/>
              <a:t>kako da identificira automatske misli u seansi </a:t>
            </a:r>
            <a:endParaRPr lang="hr-HR" sz="1400" dirty="0"/>
          </a:p>
          <a:p>
            <a:pPr lvl="1"/>
            <a:r>
              <a:rPr lang="hr-HR" sz="1200" dirty="0" smtClean="0"/>
              <a:t>zatim </a:t>
            </a:r>
            <a:r>
              <a:rPr lang="hr-HR" sz="1200" dirty="0" smtClean="0"/>
              <a:t>se traži da vode bilješke između seansi </a:t>
            </a:r>
            <a:endParaRPr lang="en-GB" sz="1200" dirty="0"/>
          </a:p>
        </p:txBody>
      </p:sp>
    </p:spTree>
    <p:extLst>
      <p:ext uri="{BB962C8B-B14F-4D97-AF65-F5344CB8AC3E}">
        <p14:creationId xmlns:p14="http://schemas.microsoft.com/office/powerpoint/2010/main" val="354331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Kognitivne intervencije</a:t>
            </a:r>
            <a:br>
              <a:rPr lang="hr-HR" dirty="0" smtClean="0"/>
            </a:br>
            <a:r>
              <a:rPr lang="hr-HR" i="1" dirty="0" smtClean="0"/>
              <a:t>identificiranje automatskih misli </a:t>
            </a:r>
            <a:endParaRPr lang="en-GB" i="1" dirty="0"/>
          </a:p>
        </p:txBody>
      </p:sp>
      <p:sp>
        <p:nvSpPr>
          <p:cNvPr id="3" name="Content Placeholder 2"/>
          <p:cNvSpPr>
            <a:spLocks noGrp="1"/>
          </p:cNvSpPr>
          <p:nvPr>
            <p:ph sz="quarter" idx="13"/>
          </p:nvPr>
        </p:nvSpPr>
        <p:spPr/>
        <p:txBody>
          <a:bodyPr>
            <a:noAutofit/>
          </a:bodyPr>
          <a:lstStyle/>
          <a:p>
            <a:pPr marL="0" indent="0">
              <a:buNone/>
            </a:pPr>
            <a:r>
              <a:rPr lang="hr-HR" sz="1400" dirty="0" smtClean="0"/>
              <a:t>„trčao sam uz stepenice” 						</a:t>
            </a:r>
            <a:r>
              <a:rPr lang="hr-HR" sz="1400" b="1" dirty="0" smtClean="0">
                <a:solidFill>
                  <a:schemeClr val="accent3">
                    <a:lumMod val="75000"/>
                  </a:schemeClr>
                </a:solidFill>
              </a:rPr>
              <a:t>situacija </a:t>
            </a:r>
          </a:p>
          <a:p>
            <a:pPr marL="0" indent="0">
              <a:buNone/>
            </a:pPr>
            <a:r>
              <a:rPr lang="hr-HR" sz="1400" dirty="0" smtClean="0"/>
              <a:t>„Moje je srce počelo lupati” 						</a:t>
            </a:r>
            <a:r>
              <a:rPr lang="hr-HR" sz="1400" b="1" dirty="0" smtClean="0">
                <a:solidFill>
                  <a:schemeClr val="accent1"/>
                </a:solidFill>
              </a:rPr>
              <a:t>tjelesna senzacija </a:t>
            </a:r>
          </a:p>
          <a:p>
            <a:pPr marL="0" indent="0">
              <a:buNone/>
            </a:pPr>
            <a:r>
              <a:rPr lang="hr-HR" sz="1400" dirty="0" smtClean="0"/>
              <a:t>„ Moje srce lupa, znači da sigurno imam napad panike”   			</a:t>
            </a:r>
            <a:r>
              <a:rPr lang="hr-HR" sz="1400" b="1" dirty="0" smtClean="0">
                <a:solidFill>
                  <a:schemeClr val="accent4">
                    <a:lumMod val="50000"/>
                  </a:schemeClr>
                </a:solidFill>
              </a:rPr>
              <a:t>misao prve razine</a:t>
            </a:r>
          </a:p>
          <a:p>
            <a:pPr marL="0" indent="0">
              <a:buNone/>
            </a:pPr>
            <a:r>
              <a:rPr lang="hr-HR" sz="1400" dirty="0" smtClean="0"/>
              <a:t>„postao sam anksiozan i moje je srce počelo lupati jače” 			</a:t>
            </a:r>
            <a:r>
              <a:rPr lang="hr-HR" sz="1400" b="1" dirty="0" smtClean="0">
                <a:solidFill>
                  <a:schemeClr val="accent4">
                    <a:lumMod val="75000"/>
                  </a:schemeClr>
                </a:solidFill>
              </a:rPr>
              <a:t>emocija, tjelesna senzacija</a:t>
            </a:r>
          </a:p>
          <a:p>
            <a:pPr marL="0" indent="0">
              <a:buNone/>
            </a:pPr>
            <a:r>
              <a:rPr lang="hr-HR" sz="1400" dirty="0" smtClean="0"/>
              <a:t>„srušit ću se, onesvijestiti se i umrijeti ako ne dobijem pomoć” 			</a:t>
            </a:r>
            <a:r>
              <a:rPr lang="hr-HR" sz="1400" b="1" dirty="0" smtClean="0">
                <a:solidFill>
                  <a:schemeClr val="accent5">
                    <a:lumMod val="60000"/>
                    <a:lumOff val="40000"/>
                  </a:schemeClr>
                </a:solidFill>
              </a:rPr>
              <a:t>misao druge razine</a:t>
            </a:r>
          </a:p>
          <a:p>
            <a:pPr marL="0" indent="0">
              <a:buNone/>
            </a:pPr>
            <a:r>
              <a:rPr lang="hr-HR" sz="1400" dirty="0" smtClean="0"/>
              <a:t>„dobio sam vrtoglavicu , zamutilo mi se pred očima i preznojio sam se”</a:t>
            </a:r>
            <a:r>
              <a:rPr lang="hr-HR" sz="1400" dirty="0" smtClean="0">
                <a:solidFill>
                  <a:schemeClr val="accent5">
                    <a:lumMod val="75000"/>
                  </a:schemeClr>
                </a:solidFill>
              </a:rPr>
              <a:t> 		</a:t>
            </a:r>
            <a:r>
              <a:rPr lang="hr-HR" sz="1400" b="1" dirty="0" smtClean="0">
                <a:solidFill>
                  <a:schemeClr val="accent5">
                    <a:lumMod val="75000"/>
                  </a:schemeClr>
                </a:solidFill>
              </a:rPr>
              <a:t>vrhunac anksioznosti </a:t>
            </a:r>
            <a:endParaRPr lang="hr-HR" sz="1400" b="1" dirty="0"/>
          </a:p>
          <a:p>
            <a:pPr marL="0" indent="0">
              <a:buNone/>
            </a:pPr>
            <a:r>
              <a:rPr lang="hr-HR" sz="1400" dirty="0" smtClean="0"/>
              <a:t>„Neću se moći nositi s tim”  						</a:t>
            </a:r>
            <a:r>
              <a:rPr lang="hr-HR" sz="1400" b="1" dirty="0" smtClean="0">
                <a:solidFill>
                  <a:srgbClr val="C00000"/>
                </a:solidFill>
              </a:rPr>
              <a:t>misao treće razine</a:t>
            </a:r>
          </a:p>
          <a:p>
            <a:pPr marL="457200" lvl="1" indent="0">
              <a:buNone/>
            </a:pPr>
            <a:r>
              <a:rPr lang="hr-HR" b="1" dirty="0" smtClean="0">
                <a:solidFill>
                  <a:schemeClr val="accent5">
                    <a:lumMod val="75000"/>
                  </a:schemeClr>
                </a:solidFill>
              </a:rPr>
              <a:t>Slijedi puni napad panike</a:t>
            </a:r>
          </a:p>
          <a:p>
            <a:pPr marL="0" indent="0">
              <a:buNone/>
            </a:pPr>
            <a:r>
              <a:rPr lang="hr-HR" sz="1400" dirty="0" smtClean="0"/>
              <a:t>„Legao sam i zvao liječnika”- 						</a:t>
            </a:r>
            <a:r>
              <a:rPr lang="hr-HR" sz="1400" b="1" dirty="0" smtClean="0">
                <a:solidFill>
                  <a:srgbClr val="FFFF00"/>
                </a:solidFill>
              </a:rPr>
              <a:t>ponašanje </a:t>
            </a:r>
            <a:endParaRPr lang="en-GB" sz="1400" b="1" dirty="0">
              <a:solidFill>
                <a:srgbClr val="FFFF00"/>
              </a:solidFill>
            </a:endParaRPr>
          </a:p>
        </p:txBody>
      </p:sp>
    </p:spTree>
    <p:extLst>
      <p:ext uri="{BB962C8B-B14F-4D97-AF65-F5344CB8AC3E}">
        <p14:creationId xmlns:p14="http://schemas.microsoft.com/office/powerpoint/2010/main" val="2217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Kognitivne</a:t>
            </a:r>
            <a:r>
              <a:rPr lang="en-GB" dirty="0"/>
              <a:t> </a:t>
            </a:r>
            <a:r>
              <a:rPr lang="en-GB" dirty="0" err="1" smtClean="0"/>
              <a:t>intervencije</a:t>
            </a:r>
            <a:r>
              <a:rPr lang="hr-HR" dirty="0" smtClean="0"/>
              <a:t/>
            </a:r>
            <a:br>
              <a:rPr lang="hr-HR" dirty="0" smtClean="0"/>
            </a:br>
            <a:r>
              <a:rPr lang="hr-HR" i="1" dirty="0" smtClean="0"/>
              <a:t>promjena </a:t>
            </a:r>
            <a:r>
              <a:rPr lang="hr-HR" i="1" dirty="0" smtClean="0"/>
              <a:t>automatskih misli </a:t>
            </a:r>
            <a:endParaRPr lang="en-GB" i="1" dirty="0"/>
          </a:p>
        </p:txBody>
      </p:sp>
      <p:sp>
        <p:nvSpPr>
          <p:cNvPr id="3" name="Content Placeholder 2"/>
          <p:cNvSpPr>
            <a:spLocks noGrp="1"/>
          </p:cNvSpPr>
          <p:nvPr>
            <p:ph sz="quarter" idx="13"/>
          </p:nvPr>
        </p:nvSpPr>
        <p:spPr/>
        <p:txBody>
          <a:bodyPr>
            <a:normAutofit/>
          </a:bodyPr>
          <a:lstStyle/>
          <a:p>
            <a:r>
              <a:rPr lang="hr-HR" dirty="0" smtClean="0"/>
              <a:t>Kliničar može koristiti različite tehnike kako bi doveo u pitanje automatske misli pojedinca</a:t>
            </a:r>
          </a:p>
          <a:p>
            <a:endParaRPr lang="hr-HR" dirty="0" smtClean="0"/>
          </a:p>
          <a:p>
            <a:r>
              <a:rPr lang="hr-HR" dirty="0" smtClean="0"/>
              <a:t>Koristeći proces suradničkog </a:t>
            </a:r>
            <a:r>
              <a:rPr lang="hr-HR" dirty="0" err="1" smtClean="0"/>
              <a:t>empiricizm</a:t>
            </a:r>
            <a:r>
              <a:rPr lang="hr-HR" dirty="0" smtClean="0"/>
              <a:t>, terapeut i pacijent počinju znanstveno ispitivati automatske misli kako bi utvrdili pogrešne procjene koje su prisutne i promijenili ih kako bi se smanjila anksioznost i buduće epizode panike</a:t>
            </a:r>
          </a:p>
        </p:txBody>
      </p:sp>
    </p:spTree>
    <p:extLst>
      <p:ext uri="{BB962C8B-B14F-4D97-AF65-F5344CB8AC3E}">
        <p14:creationId xmlns:p14="http://schemas.microsoft.com/office/powerpoint/2010/main" val="319314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2593" y="-846144"/>
            <a:ext cx="3935688" cy="2023252"/>
          </a:xfrm>
        </p:spPr>
        <p:txBody>
          <a:bodyPr/>
          <a:lstStyle/>
          <a:p>
            <a:r>
              <a:rPr lang="hr-HR" dirty="0" smtClean="0"/>
              <a:t>Simptomi</a:t>
            </a:r>
            <a:endParaRPr lang="en-GB" dirty="0"/>
          </a:p>
        </p:txBody>
      </p:sp>
      <p:pic>
        <p:nvPicPr>
          <p:cNvPr id="5" name="Content Placeholder 4"/>
          <p:cNvPicPr>
            <a:picLocks noGrp="1" noChangeAspect="1"/>
          </p:cNvPicPr>
          <p:nvPr>
            <p:ph sz="quarter" idx="13"/>
          </p:nvPr>
        </p:nvPicPr>
        <p:blipFill>
          <a:blip r:embed="rId2"/>
          <a:stretch>
            <a:fillRect/>
          </a:stretch>
        </p:blipFill>
        <p:spPr>
          <a:xfrm>
            <a:off x="9447624" y="2035524"/>
            <a:ext cx="2726724" cy="3158348"/>
          </a:xfrm>
          <a:prstGeom prst="rect">
            <a:avLst/>
          </a:prstGeom>
          <a:ln>
            <a:noFill/>
          </a:ln>
          <a:effectLst>
            <a:outerShdw blurRad="292100" dist="139700" dir="2700000" algn="tl" rotWithShape="0">
              <a:srgbClr val="333333">
                <a:alpha val="65000"/>
              </a:srgbClr>
            </a:outerShdw>
          </a:effectLst>
        </p:spPr>
      </p:pic>
      <p:sp>
        <p:nvSpPr>
          <p:cNvPr id="8" name="Text Placeholder 3"/>
          <p:cNvSpPr txBox="1">
            <a:spLocks/>
          </p:cNvSpPr>
          <p:nvPr/>
        </p:nvSpPr>
        <p:spPr>
          <a:xfrm>
            <a:off x="214605" y="2035524"/>
            <a:ext cx="9059940" cy="3158348"/>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ormAutofit fontScale="775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algn="l"/>
            <a:r>
              <a:rPr lang="en-GB" b="1" dirty="0" err="1" smtClean="0"/>
              <a:t>Panični</a:t>
            </a:r>
            <a:r>
              <a:rPr lang="en-GB" b="1" dirty="0" smtClean="0"/>
              <a:t> </a:t>
            </a:r>
            <a:r>
              <a:rPr lang="en-GB" b="1" dirty="0" err="1" smtClean="0"/>
              <a:t>napad</a:t>
            </a:r>
            <a:r>
              <a:rPr lang="hr-HR" b="1" dirty="0" smtClean="0"/>
              <a:t> - </a:t>
            </a:r>
            <a:r>
              <a:rPr lang="en-GB" dirty="0" err="1" smtClean="0"/>
              <a:t>iznenadna</a:t>
            </a:r>
            <a:r>
              <a:rPr lang="en-GB" dirty="0" smtClean="0"/>
              <a:t> </a:t>
            </a:r>
            <a:r>
              <a:rPr lang="en-GB" dirty="0" err="1" smtClean="0"/>
              <a:t>i</a:t>
            </a:r>
            <a:r>
              <a:rPr lang="en-GB" dirty="0" smtClean="0"/>
              <a:t> </a:t>
            </a:r>
            <a:r>
              <a:rPr lang="en-GB" dirty="0" err="1" smtClean="0"/>
              <a:t>značajna</a:t>
            </a:r>
            <a:r>
              <a:rPr lang="en-GB" dirty="0" smtClean="0"/>
              <a:t> </a:t>
            </a:r>
            <a:r>
              <a:rPr lang="en-GB" dirty="0" err="1" smtClean="0"/>
              <a:t>epizoda</a:t>
            </a:r>
            <a:r>
              <a:rPr lang="en-GB" dirty="0" smtClean="0"/>
              <a:t> </a:t>
            </a:r>
            <a:r>
              <a:rPr lang="en-GB" dirty="0" err="1" smtClean="0"/>
              <a:t>neugode</a:t>
            </a:r>
            <a:r>
              <a:rPr lang="en-GB" dirty="0" smtClean="0"/>
              <a:t> </a:t>
            </a:r>
            <a:r>
              <a:rPr lang="en-GB" dirty="0" err="1" smtClean="0"/>
              <a:t>i</a:t>
            </a:r>
            <a:r>
              <a:rPr lang="en-GB" dirty="0" smtClean="0"/>
              <a:t>/ </a:t>
            </a:r>
            <a:r>
              <a:rPr lang="en-GB" dirty="0" err="1" smtClean="0"/>
              <a:t>ili</a:t>
            </a:r>
            <a:r>
              <a:rPr lang="en-GB" dirty="0" smtClean="0"/>
              <a:t> </a:t>
            </a:r>
            <a:r>
              <a:rPr lang="en-GB" dirty="0" err="1" smtClean="0"/>
              <a:t>straha</a:t>
            </a:r>
            <a:r>
              <a:rPr lang="en-GB" dirty="0" smtClean="0"/>
              <a:t> </a:t>
            </a:r>
            <a:r>
              <a:rPr lang="en-GB" dirty="0" err="1" smtClean="0"/>
              <a:t>koju</a:t>
            </a:r>
            <a:r>
              <a:rPr lang="en-GB" dirty="0" smtClean="0"/>
              <a:t> prate</a:t>
            </a:r>
            <a:r>
              <a:rPr lang="hr-HR" dirty="0" smtClean="0"/>
              <a:t>:</a:t>
            </a:r>
          </a:p>
          <a:p>
            <a:pPr marL="285750" indent="-285750" algn="l">
              <a:buFont typeface="Arial" panose="020B0604020202020204" pitchFamily="34" charset="0"/>
              <a:buChar char="•"/>
            </a:pPr>
            <a:r>
              <a:rPr lang="en-GB" b="1" dirty="0" err="1" smtClean="0"/>
              <a:t>tjelesni</a:t>
            </a:r>
            <a:r>
              <a:rPr lang="en-GB" b="1" dirty="0" smtClean="0"/>
              <a:t> </a:t>
            </a:r>
            <a:endParaRPr lang="hr-HR" b="1" dirty="0" smtClean="0"/>
          </a:p>
          <a:p>
            <a:pPr marL="742950" lvl="1" indent="-285750">
              <a:buFont typeface="Arial" panose="020B0604020202020204" pitchFamily="34" charset="0"/>
              <a:buChar char="•"/>
            </a:pPr>
            <a:r>
              <a:rPr lang="hr-HR" sz="1200" dirty="0" smtClean="0"/>
              <a:t>lupanje srca, </a:t>
            </a:r>
            <a:r>
              <a:rPr lang="hr-HR" sz="1200" dirty="0" err="1" smtClean="0"/>
              <a:t>tresenje</a:t>
            </a:r>
            <a:r>
              <a:rPr lang="hr-HR" sz="1200" dirty="0" smtClean="0"/>
              <a:t>, zujanje valovi vrućine ili hladnoće, slabosti</a:t>
            </a:r>
          </a:p>
          <a:p>
            <a:pPr marL="285750" indent="-285750" algn="l">
              <a:buFont typeface="Arial" panose="020B0604020202020204" pitchFamily="34" charset="0"/>
              <a:buChar char="•"/>
            </a:pPr>
            <a:r>
              <a:rPr lang="hr-HR" b="1" dirty="0" smtClean="0"/>
              <a:t>Kognitivni </a:t>
            </a:r>
            <a:r>
              <a:rPr lang="en-GB" b="1" dirty="0" err="1" smtClean="0"/>
              <a:t>simptomi</a:t>
            </a:r>
            <a:r>
              <a:rPr lang="en-GB" b="1" dirty="0" smtClean="0"/>
              <a:t> </a:t>
            </a:r>
            <a:endParaRPr lang="hr-HR" b="1" dirty="0" smtClean="0"/>
          </a:p>
          <a:p>
            <a:pPr marL="742950" lvl="1" indent="-285750">
              <a:buFont typeface="Arial" panose="020B0604020202020204" pitchFamily="34" charset="0"/>
              <a:buChar char="•"/>
            </a:pPr>
            <a:r>
              <a:rPr lang="hr-HR" sz="1200" dirty="0" smtClean="0"/>
              <a:t>Strah od gubitka kontrole, strah od smrti, osjećaji odvojenosti od samog sebe ili nestvarnosti)</a:t>
            </a:r>
          </a:p>
          <a:p>
            <a:pPr marL="285750" lvl="1" indent="-285750">
              <a:spcBef>
                <a:spcPts val="1000"/>
              </a:spcBef>
              <a:buFont typeface="Arial" panose="020B0604020202020204" pitchFamily="34" charset="0"/>
              <a:buChar char="•"/>
            </a:pPr>
            <a:r>
              <a:rPr lang="hr-HR" sz="1600" dirty="0" smtClean="0"/>
              <a:t>Iznenadni, kratkotrajni (do 30 min), vrhunac anksioznosti nakon 10 min</a:t>
            </a:r>
          </a:p>
          <a:p>
            <a:pPr marL="285750" lvl="1" indent="-285750">
              <a:spcBef>
                <a:spcPts val="1000"/>
              </a:spcBef>
              <a:buFont typeface="Arial" panose="020B0604020202020204" pitchFamily="34" charset="0"/>
              <a:buChar char="•"/>
            </a:pPr>
            <a:r>
              <a:rPr lang="hr-HR" sz="1600" dirty="0" smtClean="0"/>
              <a:t>Mogu djelovati kao da dolaze niotkuda („neočekivani napadaji”) ili se pojavljuju u prisutnosti zastrašujuće situacije („situacijski napadaji”)</a:t>
            </a:r>
          </a:p>
          <a:p>
            <a:pPr marL="285750" lvl="1" indent="-285750">
              <a:spcBef>
                <a:spcPts val="1000"/>
              </a:spcBef>
              <a:buFont typeface="Arial" panose="020B0604020202020204" pitchFamily="34" charset="0"/>
              <a:buChar char="•"/>
            </a:pPr>
            <a:r>
              <a:rPr lang="hr-HR" sz="1600" dirty="0" smtClean="0"/>
              <a:t>Kognitivni simptomi </a:t>
            </a:r>
            <a:r>
              <a:rPr lang="hr-HR" sz="1600" i="1" dirty="0" smtClean="0"/>
              <a:t>(strah da će se </a:t>
            </a:r>
            <a:r>
              <a:rPr lang="hr-HR" sz="1600" i="1" dirty="0" err="1" smtClean="0"/>
              <a:t>poludjetili</a:t>
            </a:r>
            <a:r>
              <a:rPr lang="hr-HR" sz="1600" i="1" dirty="0" smtClean="0"/>
              <a:t> ili </a:t>
            </a:r>
            <a:r>
              <a:rPr lang="hr-HR" sz="1600" i="1" dirty="0" err="1" smtClean="0"/>
              <a:t>umrjeti</a:t>
            </a:r>
            <a:r>
              <a:rPr lang="hr-HR" sz="1600" i="1" dirty="0" smtClean="0"/>
              <a:t>, želja da se pobjegne) </a:t>
            </a:r>
            <a:r>
              <a:rPr lang="hr-HR" sz="1600" dirty="0" smtClean="0"/>
              <a:t>glavno su obilježja neočekivanih napadaja  </a:t>
            </a:r>
          </a:p>
          <a:p>
            <a:pPr marL="285750" lvl="1" indent="-285750">
              <a:spcBef>
                <a:spcPts val="1000"/>
              </a:spcBef>
              <a:buFont typeface="Arial" panose="020B0604020202020204" pitchFamily="34" charset="0"/>
              <a:buChar char="•"/>
            </a:pPr>
            <a:r>
              <a:rPr lang="hr-HR" sz="1600" dirty="0" smtClean="0"/>
              <a:t>Ponavljani neočekivani napadaji postanu situacijski </a:t>
            </a:r>
          </a:p>
          <a:p>
            <a:pPr marL="285750" lvl="1" indent="-285750">
              <a:spcBef>
                <a:spcPts val="1000"/>
              </a:spcBef>
              <a:buFont typeface="Arial" panose="020B0604020202020204" pitchFamily="34" charset="0"/>
              <a:buChar char="•"/>
            </a:pPr>
            <a:endParaRPr lang="en-GB" sz="1600" dirty="0" smtClean="0"/>
          </a:p>
          <a:p>
            <a:pPr algn="l"/>
            <a:endParaRPr lang="en-GB" dirty="0"/>
          </a:p>
        </p:txBody>
      </p:sp>
    </p:spTree>
    <p:extLst>
      <p:ext uri="{BB962C8B-B14F-4D97-AF65-F5344CB8AC3E}">
        <p14:creationId xmlns:p14="http://schemas.microsoft.com/office/powerpoint/2010/main" val="3058850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Kognitivne</a:t>
            </a:r>
            <a:r>
              <a:rPr lang="en-GB" dirty="0"/>
              <a:t> </a:t>
            </a:r>
            <a:r>
              <a:rPr lang="en-GB" dirty="0" err="1" smtClean="0"/>
              <a:t>intervencije</a:t>
            </a:r>
            <a:r>
              <a:rPr lang="hr-HR" dirty="0" smtClean="0"/>
              <a:t/>
            </a:r>
            <a:br>
              <a:rPr lang="hr-HR" dirty="0" smtClean="0"/>
            </a:br>
            <a:r>
              <a:rPr lang="hr-HR" i="1" dirty="0" smtClean="0"/>
              <a:t>promjena </a:t>
            </a:r>
            <a:r>
              <a:rPr lang="hr-HR" i="1" dirty="0" smtClean="0"/>
              <a:t>automatskih misli </a:t>
            </a:r>
            <a:endParaRPr lang="en-GB" i="1" dirty="0"/>
          </a:p>
        </p:txBody>
      </p:sp>
      <p:sp>
        <p:nvSpPr>
          <p:cNvPr id="3" name="Content Placeholder 2"/>
          <p:cNvSpPr>
            <a:spLocks noGrp="1"/>
          </p:cNvSpPr>
          <p:nvPr>
            <p:ph sz="quarter" idx="13"/>
          </p:nvPr>
        </p:nvSpPr>
        <p:spPr/>
        <p:txBody>
          <a:bodyPr>
            <a:normAutofit fontScale="62500" lnSpcReduction="20000"/>
          </a:bodyPr>
          <a:lstStyle/>
          <a:p>
            <a:pPr marL="800100" lvl="1" indent="-342900">
              <a:buFont typeface="+mj-lt"/>
              <a:buAutoNum type="arabicPeriod"/>
            </a:pPr>
            <a:r>
              <a:rPr lang="hr-HR" dirty="0" smtClean="0"/>
              <a:t>kojim kategorijama pripadaju ove misli ?</a:t>
            </a:r>
          </a:p>
          <a:p>
            <a:pPr marL="800100" lvl="1" indent="-342900">
              <a:buFont typeface="+mj-lt"/>
              <a:buAutoNum type="arabicPeriod"/>
            </a:pPr>
            <a:r>
              <a:rPr lang="hr-HR" dirty="0" smtClean="0"/>
              <a:t>Koje emocije ili osjećaja imate kada imate ove misli?</a:t>
            </a:r>
          </a:p>
          <a:p>
            <a:pPr marL="800100" lvl="1" indent="-342900">
              <a:buFont typeface="+mj-lt"/>
              <a:buAutoNum type="arabicPeriod"/>
            </a:pPr>
            <a:r>
              <a:rPr lang="hr-HR" dirty="0" smtClean="0"/>
              <a:t>Procijenite svoju uvjerenost u točnost svojih misli i intenzitet svojih osjećaja na skali od 0-10%?</a:t>
            </a:r>
          </a:p>
          <a:p>
            <a:pPr marL="800100" lvl="1" indent="-342900">
              <a:buFont typeface="+mj-lt"/>
              <a:buAutoNum type="arabicPeriod"/>
            </a:pPr>
            <a:r>
              <a:rPr lang="hr-HR" dirty="0" smtClean="0"/>
              <a:t>Je li u mislima prisutna pogrešna procjena? </a:t>
            </a:r>
          </a:p>
          <a:p>
            <a:pPr marL="1257300" lvl="2" indent="-342900">
              <a:buFont typeface="+mj-lt"/>
              <a:buAutoNum type="alphaLcParenR"/>
            </a:pPr>
            <a:r>
              <a:rPr lang="hr-HR" dirty="0" smtClean="0"/>
              <a:t>Koji je dokaz za i protiv ove misli?</a:t>
            </a:r>
          </a:p>
          <a:p>
            <a:pPr marL="1257300" lvl="2" indent="-342900">
              <a:buFont typeface="+mj-lt"/>
              <a:buAutoNum type="alphaLcParenR"/>
            </a:pPr>
            <a:r>
              <a:rPr lang="hr-HR" dirty="0" smtClean="0"/>
              <a:t>Kako biste vrednovali ove dokaze? Kada biste morali dodijeliti 100 bodova između dokaza za i protiv vaše misli, kako biste podijelili ove bodove?</a:t>
            </a:r>
          </a:p>
          <a:p>
            <a:pPr marL="1257300" lvl="2" indent="-342900">
              <a:buFont typeface="+mj-lt"/>
              <a:buAutoNum type="alphaLcParenR"/>
            </a:pPr>
            <a:r>
              <a:rPr lang="hr-HR" dirty="0" smtClean="0"/>
              <a:t>Možete li se sjetiti nekog alternativnog objašnjenja</a:t>
            </a:r>
            <a:r>
              <a:rPr lang="hr-HR" dirty="0" smtClean="0"/>
              <a:t>?</a:t>
            </a:r>
          </a:p>
          <a:p>
            <a:pPr marL="914400" lvl="2" indent="0">
              <a:buNone/>
            </a:pPr>
            <a:endParaRPr lang="hr-HR" dirty="0" smtClean="0"/>
          </a:p>
          <a:p>
            <a:pPr marL="800100" lvl="1" indent="-342900">
              <a:buFont typeface="+mj-lt"/>
              <a:buAutoNum type="arabicPeriod"/>
            </a:pPr>
            <a:r>
              <a:rPr lang="hr-HR" dirty="0" smtClean="0"/>
              <a:t>Postoje li pogrešna interpretacija u misli „Ako imam napad panike, srušit ću se, onesvijestiti i umrijeti”?</a:t>
            </a:r>
          </a:p>
          <a:p>
            <a:pPr marL="1257300" lvl="2" indent="-342900">
              <a:buFont typeface="+mj-lt"/>
              <a:buAutoNum type="alphaLcParenR"/>
            </a:pPr>
            <a:r>
              <a:rPr lang="hr-HR" dirty="0" smtClean="0"/>
              <a:t>Jeste li se ikad srušili, onesvijestili i umrli ?</a:t>
            </a:r>
          </a:p>
          <a:p>
            <a:pPr marL="1257300" lvl="2" indent="-342900">
              <a:buFont typeface="+mj-lt"/>
              <a:buAutoNum type="alphaLcParenR"/>
            </a:pPr>
            <a:r>
              <a:rPr lang="hr-HR" dirty="0" smtClean="0"/>
              <a:t>Kolika je vjerojatnost da ćete se srušiti i onesvijestiti ako imate napada panike ?</a:t>
            </a:r>
          </a:p>
          <a:p>
            <a:pPr marL="1257300" lvl="2" indent="-342900">
              <a:buFont typeface="+mj-lt"/>
              <a:buAutoNum type="alphaLcParenR"/>
            </a:pPr>
            <a:r>
              <a:rPr lang="hr-HR" dirty="0" smtClean="0"/>
              <a:t>Koja je vjerojatnost da ćete umrijeti ako imate napad panike? </a:t>
            </a:r>
            <a:endParaRPr lang="hr-HR" dirty="0" smtClean="0"/>
          </a:p>
          <a:p>
            <a:pPr marL="914400" lvl="2" indent="0">
              <a:buNone/>
            </a:pPr>
            <a:endParaRPr lang="hr-HR" dirty="0" smtClean="0"/>
          </a:p>
          <a:p>
            <a:pPr marL="800100" lvl="1" indent="-342900">
              <a:buFont typeface="+mj-lt"/>
              <a:buAutoNum type="arabicPeriod"/>
            </a:pPr>
            <a:r>
              <a:rPr lang="hr-HR" dirty="0" smtClean="0"/>
              <a:t>Što je najgore što bi se moglo dogoditi ako imate napad panike koji popustim možete li to tolerirati ?</a:t>
            </a:r>
          </a:p>
          <a:p>
            <a:pPr marL="800100" lvl="1" indent="-342900">
              <a:buFont typeface="+mj-lt"/>
              <a:buAutoNum type="arabicPeriod"/>
            </a:pPr>
            <a:r>
              <a:rPr lang="hr-HR" dirty="0" smtClean="0"/>
              <a:t>Iako su izgledi blizu nule, ako se najgore dogodi i onesvijestite se, možete li se nositi s tim?</a:t>
            </a:r>
          </a:p>
          <a:p>
            <a:pPr marL="800100" lvl="1" indent="-342900">
              <a:buFont typeface="+mj-lt"/>
              <a:buAutoNum type="arabicPeriod"/>
            </a:pPr>
            <a:endParaRPr lang="hr-HR" dirty="0" smtClean="0"/>
          </a:p>
          <a:p>
            <a:pPr marL="1257300" lvl="2" indent="-342900">
              <a:buFont typeface="+mj-lt"/>
              <a:buAutoNum type="alphaLcParenR"/>
            </a:pPr>
            <a:endParaRPr lang="hr-HR" dirty="0" smtClean="0"/>
          </a:p>
          <a:p>
            <a:pPr lvl="2"/>
            <a:endParaRPr lang="hr-HR" dirty="0" smtClean="0"/>
          </a:p>
        </p:txBody>
      </p:sp>
    </p:spTree>
    <p:extLst>
      <p:ext uri="{BB962C8B-B14F-4D97-AF65-F5344CB8AC3E}">
        <p14:creationId xmlns:p14="http://schemas.microsoft.com/office/powerpoint/2010/main" val="3195665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a:t>Kognitivne</a:t>
            </a:r>
            <a:r>
              <a:rPr lang="en-GB" sz="3200" dirty="0"/>
              <a:t> </a:t>
            </a:r>
            <a:r>
              <a:rPr lang="en-GB" sz="3200" dirty="0" err="1" smtClean="0"/>
              <a:t>intervencije</a:t>
            </a:r>
            <a:r>
              <a:rPr lang="hr-HR" dirty="0" smtClean="0"/>
              <a:t/>
            </a:r>
            <a:br>
              <a:rPr lang="hr-HR" dirty="0" smtClean="0"/>
            </a:br>
            <a:r>
              <a:rPr lang="hr-HR" i="1" dirty="0" smtClean="0"/>
              <a:t>promjena </a:t>
            </a:r>
            <a:r>
              <a:rPr lang="hr-HR" i="1" dirty="0" err="1" smtClean="0"/>
              <a:t>disfunkcionalnih</a:t>
            </a:r>
            <a:r>
              <a:rPr lang="hr-HR" i="1" dirty="0" smtClean="0"/>
              <a:t> pretpostavki </a:t>
            </a:r>
            <a:endParaRPr lang="en-GB" i="1" dirty="0"/>
          </a:p>
        </p:txBody>
      </p:sp>
      <p:sp>
        <p:nvSpPr>
          <p:cNvPr id="3" name="Content Placeholder 2"/>
          <p:cNvSpPr>
            <a:spLocks noGrp="1"/>
          </p:cNvSpPr>
          <p:nvPr>
            <p:ph sz="quarter" idx="13"/>
          </p:nvPr>
        </p:nvSpPr>
        <p:spPr/>
        <p:txBody>
          <a:bodyPr>
            <a:normAutofit fontScale="70000" lnSpcReduction="20000"/>
          </a:bodyPr>
          <a:lstStyle/>
          <a:p>
            <a:r>
              <a:rPr lang="hr-HR" dirty="0" smtClean="0"/>
              <a:t>Pretpostavke su </a:t>
            </a:r>
            <a:endParaRPr lang="hr-HR" dirty="0" smtClean="0"/>
          </a:p>
          <a:p>
            <a:pPr lvl="1"/>
            <a:r>
              <a:rPr lang="hr-HR" dirty="0" smtClean="0">
                <a:solidFill>
                  <a:schemeClr val="bg1">
                    <a:lumMod val="50000"/>
                  </a:schemeClr>
                </a:solidFill>
              </a:rPr>
              <a:t>opća </a:t>
            </a:r>
            <a:r>
              <a:rPr lang="hr-HR" dirty="0" smtClean="0">
                <a:solidFill>
                  <a:schemeClr val="bg1">
                    <a:lumMod val="50000"/>
                  </a:schemeClr>
                </a:solidFill>
              </a:rPr>
              <a:t>„pravila” ili „zahtjevi” koje osoba ima i predstavljaju opće oblike njihovih specifičnih automatskih </a:t>
            </a:r>
            <a:r>
              <a:rPr lang="hr-HR" dirty="0" smtClean="0">
                <a:solidFill>
                  <a:schemeClr val="bg1">
                    <a:lumMod val="50000"/>
                  </a:schemeClr>
                </a:solidFill>
              </a:rPr>
              <a:t>misli</a:t>
            </a:r>
          </a:p>
          <a:p>
            <a:pPr marL="457200" lvl="1" indent="0">
              <a:buNone/>
            </a:pPr>
            <a:endParaRPr lang="hr-HR" dirty="0" smtClean="0">
              <a:solidFill>
                <a:schemeClr val="bg1">
                  <a:lumMod val="50000"/>
                </a:schemeClr>
              </a:solidFill>
            </a:endParaRPr>
          </a:p>
          <a:p>
            <a:r>
              <a:rPr lang="hr-HR" dirty="0" smtClean="0"/>
              <a:t>uključuju </a:t>
            </a:r>
            <a:r>
              <a:rPr lang="hr-HR" dirty="0" smtClean="0"/>
              <a:t>„ pravila” kao što </a:t>
            </a:r>
            <a:r>
              <a:rPr lang="hr-HR" dirty="0" smtClean="0"/>
              <a:t>su:</a:t>
            </a:r>
            <a:endParaRPr lang="hr-HR" dirty="0" smtClean="0"/>
          </a:p>
          <a:p>
            <a:pPr lvl="1"/>
            <a:r>
              <a:rPr lang="hr-HR" dirty="0" smtClean="0">
                <a:solidFill>
                  <a:schemeClr val="bg1">
                    <a:lumMod val="50000"/>
                  </a:schemeClr>
                </a:solidFill>
              </a:rPr>
              <a:t> „trebalo bi” izjave </a:t>
            </a:r>
            <a:r>
              <a:rPr lang="hr-HR" i="1" dirty="0" smtClean="0">
                <a:solidFill>
                  <a:schemeClr val="bg1">
                    <a:lumMod val="50000"/>
                  </a:schemeClr>
                </a:solidFill>
              </a:rPr>
              <a:t>(ne bi trebao biti anksiozan)</a:t>
            </a:r>
          </a:p>
          <a:p>
            <a:pPr lvl="1"/>
            <a:r>
              <a:rPr lang="hr-HR" dirty="0" smtClean="0">
                <a:solidFill>
                  <a:schemeClr val="bg1">
                    <a:lumMod val="50000"/>
                  </a:schemeClr>
                </a:solidFill>
              </a:rPr>
              <a:t>„ako-onda” </a:t>
            </a:r>
            <a:r>
              <a:rPr lang="hr-HR" dirty="0">
                <a:solidFill>
                  <a:schemeClr val="bg1">
                    <a:lumMod val="50000"/>
                  </a:schemeClr>
                </a:solidFill>
              </a:rPr>
              <a:t>izjave </a:t>
            </a:r>
            <a:r>
              <a:rPr lang="hr-HR" i="1" dirty="0" smtClean="0">
                <a:solidFill>
                  <a:schemeClr val="bg1">
                    <a:lumMod val="50000"/>
                  </a:schemeClr>
                </a:solidFill>
              </a:rPr>
              <a:t>(ako </a:t>
            </a:r>
            <a:r>
              <a:rPr lang="hr-HR" i="1" dirty="0">
                <a:solidFill>
                  <a:schemeClr val="bg1">
                    <a:lumMod val="50000"/>
                  </a:schemeClr>
                </a:solidFill>
              </a:rPr>
              <a:t>sam anksiozan, onda će me ljudi </a:t>
            </a:r>
            <a:r>
              <a:rPr lang="hr-HR" i="1" dirty="0" smtClean="0">
                <a:solidFill>
                  <a:schemeClr val="bg1">
                    <a:lumMod val="50000"/>
                  </a:schemeClr>
                </a:solidFill>
              </a:rPr>
              <a:t>odbacit)</a:t>
            </a:r>
          </a:p>
          <a:p>
            <a:pPr lvl="1"/>
            <a:r>
              <a:rPr lang="hr-HR" dirty="0" smtClean="0">
                <a:solidFill>
                  <a:schemeClr val="bg1">
                    <a:lumMod val="50000"/>
                  </a:schemeClr>
                </a:solidFill>
              </a:rPr>
              <a:t>Moram izjave </a:t>
            </a:r>
            <a:r>
              <a:rPr lang="hr-HR" i="1" dirty="0" smtClean="0">
                <a:solidFill>
                  <a:schemeClr val="bg1">
                    <a:lumMod val="50000"/>
                  </a:schemeClr>
                </a:solidFill>
              </a:rPr>
              <a:t>(Moram </a:t>
            </a:r>
            <a:r>
              <a:rPr lang="hr-HR" i="1" dirty="0" smtClean="0">
                <a:solidFill>
                  <a:schemeClr val="bg1">
                    <a:lumMod val="50000"/>
                  </a:schemeClr>
                </a:solidFill>
              </a:rPr>
              <a:t>se osloboditi svoje anksioznosti</a:t>
            </a:r>
            <a:r>
              <a:rPr lang="hr-HR" i="1" dirty="0" smtClean="0">
                <a:solidFill>
                  <a:schemeClr val="bg1">
                    <a:lumMod val="50000"/>
                  </a:schemeClr>
                </a:solidFill>
              </a:rPr>
              <a:t>)</a:t>
            </a:r>
          </a:p>
          <a:p>
            <a:pPr lvl="1"/>
            <a:endParaRPr lang="hr-HR" i="1" dirty="0" smtClean="0"/>
          </a:p>
          <a:p>
            <a:r>
              <a:rPr lang="hr-HR" dirty="0" smtClean="0"/>
              <a:t>Nakon </a:t>
            </a:r>
            <a:r>
              <a:rPr lang="hr-HR" dirty="0" smtClean="0"/>
              <a:t>identificiranja automatskih </a:t>
            </a:r>
            <a:r>
              <a:rPr lang="hr-HR" dirty="0" smtClean="0"/>
              <a:t>misli, terapeut može početi empirijski formulirati </a:t>
            </a:r>
            <a:r>
              <a:rPr lang="hr-HR" dirty="0" err="1" smtClean="0"/>
              <a:t>disfunkcionalne</a:t>
            </a:r>
            <a:r>
              <a:rPr lang="hr-HR" dirty="0" smtClean="0"/>
              <a:t> pretpostavke na kojima se ove misli temelje</a:t>
            </a:r>
          </a:p>
          <a:p>
            <a:r>
              <a:rPr lang="hr-HR" dirty="0" smtClean="0"/>
              <a:t>Promijene pretpostavki direktno može olakšati proces i dalje pomažući pacijentima da uvide kako njihove automatske misli proizlaze iz pretpostavke koje su imali tijekom dužeg vremena, a nisu „istinite činjenice” o situaciji </a:t>
            </a:r>
            <a:endParaRPr lang="hr-HR" dirty="0"/>
          </a:p>
          <a:p>
            <a:pPr lvl="1"/>
            <a:endParaRPr lang="hr-HR" dirty="0" smtClean="0"/>
          </a:p>
          <a:p>
            <a:endParaRPr lang="en-GB" dirty="0"/>
          </a:p>
        </p:txBody>
      </p:sp>
    </p:spTree>
    <p:extLst>
      <p:ext uri="{BB962C8B-B14F-4D97-AF65-F5344CB8AC3E}">
        <p14:creationId xmlns:p14="http://schemas.microsoft.com/office/powerpoint/2010/main" val="2443230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Kognitivne</a:t>
            </a:r>
            <a:r>
              <a:rPr lang="en-GB" sz="2800" dirty="0"/>
              <a:t> </a:t>
            </a:r>
            <a:r>
              <a:rPr lang="en-GB" sz="2800" dirty="0" err="1" smtClean="0"/>
              <a:t>intervencije</a:t>
            </a:r>
            <a:r>
              <a:rPr lang="hr-HR" dirty="0" smtClean="0"/>
              <a:t/>
            </a:r>
            <a:br>
              <a:rPr lang="hr-HR" dirty="0" smtClean="0"/>
            </a:br>
            <a:r>
              <a:rPr lang="hr-HR" i="1" dirty="0" smtClean="0"/>
              <a:t>promjena </a:t>
            </a:r>
            <a:r>
              <a:rPr lang="hr-HR" i="1" dirty="0" err="1" smtClean="0"/>
              <a:t>disfunkcionalnih</a:t>
            </a:r>
            <a:r>
              <a:rPr lang="hr-HR" i="1" dirty="0" smtClean="0"/>
              <a:t> pretpostavki </a:t>
            </a:r>
            <a:endParaRPr lang="en-GB" i="1" dirty="0"/>
          </a:p>
        </p:txBody>
      </p:sp>
      <p:sp>
        <p:nvSpPr>
          <p:cNvPr id="3" name="Content Placeholder 2"/>
          <p:cNvSpPr>
            <a:spLocks noGrp="1"/>
          </p:cNvSpPr>
          <p:nvPr>
            <p:ph sz="quarter" idx="13"/>
          </p:nvPr>
        </p:nvSpPr>
        <p:spPr/>
        <p:txBody>
          <a:bodyPr>
            <a:normAutofit fontScale="85000" lnSpcReduction="20000"/>
          </a:bodyPr>
          <a:lstStyle/>
          <a:p>
            <a:pPr lvl="1"/>
            <a:r>
              <a:rPr lang="hr-HR" dirty="0" smtClean="0"/>
              <a:t>Pacijent često vjeruju da se u potpunosti moraju osloboditi svoje anksioznosti</a:t>
            </a:r>
          </a:p>
          <a:p>
            <a:pPr marL="1257300" lvl="2" indent="-342900">
              <a:buFont typeface="+mj-lt"/>
              <a:buAutoNum type="arabicPeriod"/>
            </a:pPr>
            <a:r>
              <a:rPr lang="hr-HR" dirty="0" smtClean="0"/>
              <a:t>Koliko vjerujete u ovu pretpostavku?</a:t>
            </a:r>
          </a:p>
          <a:p>
            <a:pPr marL="1257300" lvl="2" indent="-342900">
              <a:buFont typeface="+mj-lt"/>
              <a:buAutoNum type="arabicPeriod"/>
            </a:pPr>
            <a:r>
              <a:rPr lang="hr-HR" dirty="0" smtClean="0"/>
              <a:t>Koja je cijena i dobit ove pretpostavke?</a:t>
            </a:r>
          </a:p>
          <a:p>
            <a:pPr marL="1714500" lvl="3" indent="-342900">
              <a:buFont typeface="+mj-lt"/>
              <a:buAutoNum type="alphaLcParenR"/>
            </a:pPr>
            <a:r>
              <a:rPr lang="hr-HR" dirty="0" smtClean="0"/>
              <a:t>Kako biste podijelili 100 bodova između cijene i dobiti od svoje pretpostavke ?</a:t>
            </a:r>
          </a:p>
          <a:p>
            <a:pPr marL="1257300" lvl="2" indent="-342900">
              <a:buFont typeface="+mj-lt"/>
              <a:buAutoNum type="arabicPeriod"/>
            </a:pPr>
            <a:r>
              <a:rPr lang="hr-HR" dirty="0" smtClean="0"/>
              <a:t>Koji su dokazi za i protiv ideje da biste se mogli osloboditi sve svoje anksioznosti?</a:t>
            </a:r>
          </a:p>
          <a:p>
            <a:pPr marL="1257300" lvl="2" indent="-342900">
              <a:buFont typeface="+mj-lt"/>
              <a:buAutoNum type="arabicPeriod"/>
            </a:pPr>
            <a:r>
              <a:rPr lang="hr-HR" dirty="0" smtClean="0"/>
              <a:t>Što mislite da bi se dogodilo da ne eliminirate svoju anksioznost?</a:t>
            </a:r>
          </a:p>
          <a:p>
            <a:pPr marL="1714500" lvl="3" indent="-342900">
              <a:buFont typeface="+mj-lt"/>
              <a:buAutoNum type="alphaLcParenR"/>
            </a:pPr>
            <a:r>
              <a:rPr lang="hr-HR" dirty="0" smtClean="0"/>
              <a:t>Jeste li poludjeli ili imali infarkt</a:t>
            </a:r>
          </a:p>
          <a:p>
            <a:pPr marL="1257300" lvl="2" indent="-342900">
              <a:buFont typeface="+mj-lt"/>
              <a:buAutoNum type="arabicPeriod"/>
            </a:pPr>
            <a:r>
              <a:rPr lang="hr-HR" dirty="0" smtClean="0"/>
              <a:t>Poznajte li ikoga tko se potpuno oslobodio anksioznost?</a:t>
            </a:r>
          </a:p>
          <a:p>
            <a:pPr marL="1257300" lvl="2" indent="-342900">
              <a:buFont typeface="+mj-lt"/>
              <a:buAutoNum type="arabicPeriod"/>
            </a:pPr>
            <a:r>
              <a:rPr lang="hr-HR" dirty="0" smtClean="0"/>
              <a:t>Koje bi bile prednosti prihvaćanja anksioznosti kao prirodnog dijela života, na isti način na koji prihvaćate glad ili slabost kao dio života?</a:t>
            </a:r>
          </a:p>
          <a:p>
            <a:pPr marL="1257300" lvl="2" indent="-342900">
              <a:buFont typeface="+mj-lt"/>
              <a:buAutoNum type="arabicPeriod"/>
            </a:pPr>
            <a:r>
              <a:rPr lang="hr-HR" dirty="0" smtClean="0"/>
              <a:t>Na skali od = do 100% koliko vjerujete pravo sada da biste se trebali osloboditi sve svoje anksioznosti?</a:t>
            </a:r>
          </a:p>
          <a:p>
            <a:pPr marL="1714500" lvl="3" indent="-342900">
              <a:buFont typeface="+mj-lt"/>
              <a:buAutoNum type="alphaLcParenR"/>
            </a:pPr>
            <a:r>
              <a:rPr lang="hr-HR" dirty="0" smtClean="0"/>
              <a:t>Zašto se smanjilo vaše vjerovanje u pretpostavku ?  </a:t>
            </a:r>
          </a:p>
          <a:p>
            <a:endParaRPr lang="en-GB" dirty="0"/>
          </a:p>
        </p:txBody>
      </p:sp>
    </p:spTree>
    <p:extLst>
      <p:ext uri="{BB962C8B-B14F-4D97-AF65-F5344CB8AC3E}">
        <p14:creationId xmlns:p14="http://schemas.microsoft.com/office/powerpoint/2010/main" val="850567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a:t>Kognitivne</a:t>
            </a:r>
            <a:r>
              <a:rPr lang="en-GB" sz="2800" dirty="0"/>
              <a:t> </a:t>
            </a:r>
            <a:r>
              <a:rPr lang="en-GB" sz="2800" dirty="0" err="1"/>
              <a:t>intervencije</a:t>
            </a:r>
            <a:r>
              <a:rPr lang="en-GB" dirty="0"/>
              <a:t/>
            </a:r>
            <a:br>
              <a:rPr lang="en-GB" dirty="0"/>
            </a:br>
            <a:r>
              <a:rPr lang="hr-HR" i="1" dirty="0"/>
              <a:t>Identificiranje i promjena </a:t>
            </a:r>
            <a:r>
              <a:rPr lang="hr-HR" i="1" dirty="0" err="1" smtClean="0"/>
              <a:t>disfunkcionalnih</a:t>
            </a:r>
            <a:r>
              <a:rPr lang="hr-HR" i="1" dirty="0" smtClean="0"/>
              <a:t> </a:t>
            </a:r>
            <a:r>
              <a:rPr lang="hr-HR" i="1" dirty="0" smtClean="0"/>
              <a:t>shema</a:t>
            </a:r>
            <a:endParaRPr lang="en-GB" i="1" dirty="0"/>
          </a:p>
        </p:txBody>
      </p:sp>
      <p:sp>
        <p:nvSpPr>
          <p:cNvPr id="3" name="Content Placeholder 2"/>
          <p:cNvSpPr>
            <a:spLocks noGrp="1"/>
          </p:cNvSpPr>
          <p:nvPr>
            <p:ph sz="quarter" idx="13"/>
          </p:nvPr>
        </p:nvSpPr>
        <p:spPr>
          <a:xfrm>
            <a:off x="806995" y="2375330"/>
            <a:ext cx="10578010" cy="3712432"/>
          </a:xfrm>
        </p:spPr>
        <p:txBody>
          <a:bodyPr>
            <a:normAutofit fontScale="85000" lnSpcReduction="10000"/>
          </a:bodyPr>
          <a:lstStyle/>
          <a:p>
            <a:r>
              <a:rPr lang="hr-HR" dirty="0" smtClean="0"/>
              <a:t>Sheme su konstrukti na dubljoj razini koje pacijent koristi u razmišljanju o sebi, drugima i svijetu</a:t>
            </a:r>
          </a:p>
          <a:p>
            <a:pPr lvl="1"/>
            <a:r>
              <a:rPr lang="hr-HR" dirty="0" smtClean="0"/>
              <a:t>Npr. </a:t>
            </a:r>
            <a:r>
              <a:rPr lang="hr-HR" dirty="0" smtClean="0"/>
              <a:t>Centralna shema </a:t>
            </a:r>
            <a:r>
              <a:rPr lang="hr-HR" dirty="0" smtClean="0"/>
              <a:t>za pacijent s paničnim poremećajem </a:t>
            </a:r>
          </a:p>
          <a:p>
            <a:pPr lvl="2"/>
            <a:r>
              <a:rPr lang="hr-HR" sz="1400" dirty="0" smtClean="0"/>
              <a:t>svijet je opasno mjesto</a:t>
            </a:r>
          </a:p>
          <a:p>
            <a:pPr lvl="2"/>
            <a:r>
              <a:rPr lang="hr-HR" sz="1400" dirty="0" smtClean="0"/>
              <a:t>ranjivost na ozljede</a:t>
            </a:r>
          </a:p>
          <a:p>
            <a:pPr lvl="2"/>
            <a:r>
              <a:rPr lang="hr-HR" sz="1400" dirty="0" smtClean="0"/>
              <a:t>bespomoćnost u susretu s opasnošću</a:t>
            </a:r>
          </a:p>
          <a:p>
            <a:pPr lvl="1"/>
            <a:r>
              <a:rPr lang="hr-HR" dirty="0" smtClean="0"/>
              <a:t>Ostale sheme ( potreba da se bude poseban, jedinstven, voljen, drugima prihvatljiv, sposoban za savršeno poznavanje budućnosti, potreba za kontrolom, gleda li pacijent na druge kao na one koje odbacuju, napuštaju, dominiraju, ponižavaju, spašavaju ili sl. </a:t>
            </a:r>
            <a:endParaRPr lang="hr-HR" dirty="0" smtClean="0"/>
          </a:p>
          <a:p>
            <a:pPr marL="457200" lvl="1" indent="0">
              <a:buNone/>
            </a:pPr>
            <a:endParaRPr lang="hr-HR" dirty="0" smtClean="0"/>
          </a:p>
          <a:p>
            <a:r>
              <a:rPr lang="hr-HR" dirty="0" smtClean="0"/>
              <a:t>Panični poremećaj se učinkovito može tretirati bez bavljenja pacijentovim shemama. </a:t>
            </a:r>
            <a:endParaRPr lang="hr-HR" dirty="0"/>
          </a:p>
          <a:p>
            <a:pPr lvl="1"/>
            <a:r>
              <a:rPr lang="hr-HR" sz="1600" dirty="0" smtClean="0"/>
              <a:t>ALI TERAPIJA </a:t>
            </a:r>
            <a:r>
              <a:rPr lang="hr-HR" sz="1600" dirty="0" smtClean="0"/>
              <a:t>često </a:t>
            </a:r>
            <a:r>
              <a:rPr lang="hr-HR" sz="1600" dirty="0" smtClean="0"/>
              <a:t>vodi pacijenta do istraživanja </a:t>
            </a:r>
            <a:r>
              <a:rPr lang="hr-HR" sz="1600" dirty="0" err="1" smtClean="0"/>
              <a:t>disfunkcionalnih</a:t>
            </a:r>
            <a:r>
              <a:rPr lang="hr-HR" sz="1600" dirty="0" smtClean="0"/>
              <a:t> shema i može osigurati dugotrajne promjene automatskih misli</a:t>
            </a:r>
          </a:p>
          <a:p>
            <a:pPr marL="914400" lvl="2" indent="0">
              <a:buNone/>
            </a:pPr>
            <a:endParaRPr lang="hr-HR" dirty="0" smtClean="0"/>
          </a:p>
          <a:p>
            <a:endParaRPr lang="en-GB" dirty="0"/>
          </a:p>
        </p:txBody>
      </p:sp>
    </p:spTree>
    <p:extLst>
      <p:ext uri="{BB962C8B-B14F-4D97-AF65-F5344CB8AC3E}">
        <p14:creationId xmlns:p14="http://schemas.microsoft.com/office/powerpoint/2010/main" val="235122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smtClean="0"/>
              <a:t>Bihevioralne tehnike </a:t>
            </a:r>
            <a:br>
              <a:rPr lang="hr-HR" sz="3200" dirty="0" smtClean="0"/>
            </a:br>
            <a:r>
              <a:rPr lang="hr-HR" i="1" dirty="0" smtClean="0"/>
              <a:t>induciranje panike</a:t>
            </a:r>
            <a:endParaRPr lang="en-GB" i="1" dirty="0"/>
          </a:p>
        </p:txBody>
      </p:sp>
      <p:sp>
        <p:nvSpPr>
          <p:cNvPr id="3" name="Content Placeholder 2"/>
          <p:cNvSpPr>
            <a:spLocks noGrp="1"/>
          </p:cNvSpPr>
          <p:nvPr>
            <p:ph sz="quarter" idx="13"/>
          </p:nvPr>
        </p:nvSpPr>
        <p:spPr/>
        <p:txBody>
          <a:bodyPr>
            <a:normAutofit fontScale="85000" lnSpcReduction="20000"/>
          </a:bodyPr>
          <a:lstStyle/>
          <a:p>
            <a:r>
              <a:rPr lang="hr-HR" dirty="0" smtClean="0"/>
              <a:t>Ključna komponenta tretmana </a:t>
            </a:r>
          </a:p>
          <a:p>
            <a:pPr lvl="1"/>
            <a:r>
              <a:rPr lang="hr-HR" dirty="0" smtClean="0"/>
              <a:t>Koristi se </a:t>
            </a:r>
            <a:r>
              <a:rPr lang="hr-HR" dirty="0" smtClean="0"/>
              <a:t>jer </a:t>
            </a:r>
            <a:r>
              <a:rPr lang="hr-HR" dirty="0" smtClean="0"/>
              <a:t>je posebno </a:t>
            </a:r>
            <a:r>
              <a:rPr lang="hr-HR" dirty="0" smtClean="0"/>
              <a:t>usmjerena </a:t>
            </a:r>
            <a:r>
              <a:rPr lang="hr-HR" dirty="0" smtClean="0"/>
              <a:t>na tjelesne simptome panike kojih se pacijent </a:t>
            </a:r>
            <a:r>
              <a:rPr lang="hr-HR" dirty="0" smtClean="0"/>
              <a:t>boji</a:t>
            </a:r>
          </a:p>
          <a:p>
            <a:pPr marL="457200" lvl="1" indent="0">
              <a:buNone/>
            </a:pPr>
            <a:endParaRPr lang="hr-HR" dirty="0" smtClean="0"/>
          </a:p>
          <a:p>
            <a:r>
              <a:rPr lang="hr-HR" dirty="0" smtClean="0"/>
              <a:t>Istraživanja pokazuju </a:t>
            </a:r>
            <a:r>
              <a:rPr lang="hr-HR" dirty="0" smtClean="0"/>
              <a:t>da: </a:t>
            </a:r>
          </a:p>
          <a:p>
            <a:pPr lvl="1"/>
            <a:r>
              <a:rPr lang="hr-HR" sz="1500" dirty="0" smtClean="0"/>
              <a:t>induciranje </a:t>
            </a:r>
            <a:r>
              <a:rPr lang="hr-HR" sz="1500" dirty="0" smtClean="0"/>
              <a:t>panike može bit uspješno u ublažavanju simptoma panike</a:t>
            </a:r>
          </a:p>
          <a:p>
            <a:pPr lvl="1"/>
            <a:r>
              <a:rPr lang="hr-HR" sz="1500" dirty="0" smtClean="0"/>
              <a:t>Tjelesni simptomi </a:t>
            </a:r>
            <a:r>
              <a:rPr lang="hr-HR" sz="1500" dirty="0" smtClean="0"/>
              <a:t>panike IZAZAVANI na </a:t>
            </a:r>
            <a:r>
              <a:rPr lang="hr-HR" sz="1500" dirty="0" smtClean="0"/>
              <a:t>umjetan način tijekom i između seansi </a:t>
            </a:r>
            <a:r>
              <a:rPr lang="hr-HR" sz="1500" dirty="0" smtClean="0"/>
              <a:t>IMAJU ZA CILJ </a:t>
            </a:r>
            <a:r>
              <a:rPr lang="hr-HR" sz="1500" dirty="0">
                <a:sym typeface="Symbol" panose="05050102010706020507" pitchFamily="18" charset="2"/>
              </a:rPr>
              <a:t></a:t>
            </a:r>
            <a:r>
              <a:rPr lang="hr-HR" sz="1500" dirty="0" smtClean="0"/>
              <a:t> </a:t>
            </a:r>
            <a:r>
              <a:rPr lang="hr-HR" sz="1500" dirty="0" smtClean="0"/>
              <a:t>straha od </a:t>
            </a:r>
            <a:r>
              <a:rPr lang="hr-HR" sz="1500" dirty="0" smtClean="0"/>
              <a:t>simptoma</a:t>
            </a:r>
            <a:endParaRPr lang="hr-HR" sz="1500" dirty="0" smtClean="0"/>
          </a:p>
          <a:p>
            <a:pPr lvl="1"/>
            <a:r>
              <a:rPr lang="hr-HR" sz="1500" dirty="0" smtClean="0"/>
              <a:t>Na početku </a:t>
            </a:r>
            <a:r>
              <a:rPr lang="hr-HR" sz="1500" dirty="0" smtClean="0"/>
              <a:t>TREBA </a:t>
            </a:r>
            <a:r>
              <a:rPr lang="hr-HR" sz="1500" dirty="0" smtClean="0"/>
              <a:t>procijenit koji </a:t>
            </a:r>
            <a:r>
              <a:rPr lang="hr-HR" sz="1500" dirty="0" smtClean="0"/>
              <a:t>simptomi izazivaju strah – </a:t>
            </a:r>
            <a:r>
              <a:rPr lang="hr-HR" sz="1500" dirty="0" smtClean="0"/>
              <a:t>simptomi SE potiču </a:t>
            </a:r>
            <a:r>
              <a:rPr lang="hr-HR" sz="1500" dirty="0" smtClean="0"/>
              <a:t>dok se s njima povezan strah ne smanji </a:t>
            </a:r>
            <a:r>
              <a:rPr lang="hr-HR" sz="1500" dirty="0" smtClean="0"/>
              <a:t>TJ.</a:t>
            </a:r>
            <a:r>
              <a:rPr lang="hr-HR" sz="1500" dirty="0" smtClean="0"/>
              <a:t> </a:t>
            </a:r>
            <a:r>
              <a:rPr lang="hr-HR" sz="1500" dirty="0" smtClean="0"/>
              <a:t>dok se ne odbace vjerovanja da su napadi opasni </a:t>
            </a:r>
          </a:p>
          <a:p>
            <a:pPr lvl="1"/>
            <a:r>
              <a:rPr lang="hr-HR" sz="1500" dirty="0" smtClean="0"/>
              <a:t>Od pacijenta se traži da prirodno povećaju strah i nisu im dopuštena sigurnosna ponašanja</a:t>
            </a:r>
          </a:p>
          <a:p>
            <a:pPr lvl="1"/>
            <a:r>
              <a:rPr lang="hr-HR" sz="1500" dirty="0" smtClean="0"/>
              <a:t>Najčešće korištena tehnika je </a:t>
            </a:r>
            <a:r>
              <a:rPr lang="hr-HR" sz="1500" dirty="0" err="1" smtClean="0"/>
              <a:t>hiperventilacija</a:t>
            </a:r>
            <a:r>
              <a:rPr lang="hr-HR" sz="1500" dirty="0" smtClean="0"/>
              <a:t> </a:t>
            </a:r>
            <a:endParaRPr lang="hr-HR" sz="1500" dirty="0" smtClean="0"/>
          </a:p>
          <a:p>
            <a:pPr lvl="2"/>
            <a:r>
              <a:rPr lang="hr-HR" sz="1300" dirty="0" smtClean="0"/>
              <a:t>( </a:t>
            </a:r>
            <a:r>
              <a:rPr lang="hr-HR" sz="1300" dirty="0" smtClean="0"/>
              <a:t>kardiovaskularni simptomi: trčanje, vožnja bicikla; audio vestibularne senzacije ( vrtnja na stolici); napetost u grudima </a:t>
            </a:r>
            <a:r>
              <a:rPr lang="hr-HR" sz="1300" dirty="0" smtClean="0"/>
              <a:t>(pacijent </a:t>
            </a:r>
            <a:r>
              <a:rPr lang="hr-HR" sz="1300" dirty="0" smtClean="0"/>
              <a:t>stegne prsni mišić); simptomi depersonalizacije ( pacijent gleda u svijetlo ili rade vježbe opuštanja relaksacije)</a:t>
            </a:r>
          </a:p>
          <a:p>
            <a:pPr lvl="1"/>
            <a:endParaRPr lang="hr-HR" dirty="0" smtClean="0"/>
          </a:p>
        </p:txBody>
      </p:sp>
    </p:spTree>
    <p:extLst>
      <p:ext uri="{BB962C8B-B14F-4D97-AF65-F5344CB8AC3E}">
        <p14:creationId xmlns:p14="http://schemas.microsoft.com/office/powerpoint/2010/main" val="177788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KONSTRUIRANJE HIJERARHIJE </a:t>
            </a:r>
            <a:r>
              <a:rPr lang="en-GB" dirty="0" smtClean="0"/>
              <a:t>STRAHA</a:t>
            </a:r>
            <a:r>
              <a:rPr lang="hr-HR" dirty="0" smtClean="0"/>
              <a:t/>
            </a:r>
            <a:br>
              <a:rPr lang="hr-HR" dirty="0" smtClean="0"/>
            </a:br>
            <a:r>
              <a:rPr lang="hr-HR" sz="3200" dirty="0" smtClean="0"/>
              <a:t>(bihevioralne intervencije) </a:t>
            </a:r>
            <a:endParaRPr lang="en-GB" sz="3200" dirty="0"/>
          </a:p>
        </p:txBody>
      </p:sp>
      <p:sp>
        <p:nvSpPr>
          <p:cNvPr id="3" name="Content Placeholder 2"/>
          <p:cNvSpPr>
            <a:spLocks noGrp="1"/>
          </p:cNvSpPr>
          <p:nvPr>
            <p:ph sz="quarter" idx="13"/>
          </p:nvPr>
        </p:nvSpPr>
        <p:spPr/>
        <p:txBody>
          <a:bodyPr/>
          <a:lstStyle/>
          <a:p>
            <a:r>
              <a:rPr lang="hr-HR" dirty="0" smtClean="0"/>
              <a:t>Utvrditi kojih se situacija pacijent boji ili koje </a:t>
            </a:r>
            <a:r>
              <a:rPr lang="hr-HR" dirty="0" smtClean="0"/>
              <a:t>izbjegava</a:t>
            </a:r>
            <a:endParaRPr lang="hr-HR" dirty="0" smtClean="0"/>
          </a:p>
          <a:p>
            <a:pPr lvl="1"/>
            <a:r>
              <a:rPr lang="hr-HR" dirty="0" smtClean="0"/>
              <a:t>OD </a:t>
            </a:r>
            <a:r>
              <a:rPr lang="hr-HR" dirty="0" smtClean="0"/>
              <a:t>NAJMANJE DO NAJVIŠE ZASTRAŠUJUĆE </a:t>
            </a:r>
            <a:r>
              <a:rPr lang="hr-HR" dirty="0" smtClean="0"/>
              <a:t>, </a:t>
            </a:r>
            <a:r>
              <a:rPr lang="hr-HR" dirty="0" smtClean="0"/>
              <a:t> </a:t>
            </a:r>
            <a:r>
              <a:rPr lang="hr-HR" dirty="0" smtClean="0"/>
              <a:t>DODJELITI SUD PROCIJENE</a:t>
            </a:r>
          </a:p>
          <a:p>
            <a:r>
              <a:rPr lang="hr-HR" dirty="0" smtClean="0"/>
              <a:t>SIGURNOSNA </a:t>
            </a:r>
            <a:r>
              <a:rPr lang="hr-HR" dirty="0" smtClean="0"/>
              <a:t>PONAŠANJA </a:t>
            </a:r>
            <a:r>
              <a:rPr lang="hr-HR" dirty="0" smtClean="0"/>
              <a:t>POTREBNO </a:t>
            </a:r>
            <a:r>
              <a:rPr lang="hr-HR" dirty="0" smtClean="0"/>
              <a:t>JE TAKOĐER HIJERARHIJSKI POREDATI</a:t>
            </a:r>
          </a:p>
          <a:p>
            <a:pPr lvl="1"/>
            <a:r>
              <a:rPr lang="hr-HR" dirty="0" smtClean="0"/>
              <a:t>Od onih koja se mogu najlakše do onih kojih se mogu najteže odreći </a:t>
            </a:r>
          </a:p>
          <a:p>
            <a:r>
              <a:rPr lang="hr-HR" dirty="0" smtClean="0"/>
              <a:t>Utvrđuju se pacijentove specifične pogrešne interpretacije uzbuđenja i postaju teme kognitivnih rasprava na slijedećim seansama </a:t>
            </a:r>
            <a:endParaRPr lang="en-GB" dirty="0"/>
          </a:p>
        </p:txBody>
      </p:sp>
    </p:spTree>
    <p:extLst>
      <p:ext uri="{BB962C8B-B14F-4D97-AF65-F5344CB8AC3E}">
        <p14:creationId xmlns:p14="http://schemas.microsoft.com/office/powerpoint/2010/main" val="2229146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Bihevioralne tehnike </a:t>
            </a:r>
            <a:br>
              <a:rPr lang="hr-HR" dirty="0" smtClean="0"/>
            </a:br>
            <a:r>
              <a:rPr lang="hr-HR" i="1" dirty="0" smtClean="0"/>
              <a:t>Izlaganje hijerarhiji straha</a:t>
            </a:r>
            <a:endParaRPr lang="en-GB" i="1" dirty="0"/>
          </a:p>
        </p:txBody>
      </p:sp>
      <p:sp>
        <p:nvSpPr>
          <p:cNvPr id="3" name="Content Placeholder 2"/>
          <p:cNvSpPr>
            <a:spLocks noGrp="1"/>
          </p:cNvSpPr>
          <p:nvPr>
            <p:ph sz="quarter" idx="13"/>
          </p:nvPr>
        </p:nvSpPr>
        <p:spPr/>
        <p:txBody>
          <a:bodyPr>
            <a:normAutofit/>
          </a:bodyPr>
          <a:lstStyle/>
          <a:p>
            <a:pPr lvl="1"/>
            <a:r>
              <a:rPr lang="hr-HR" dirty="0" smtClean="0"/>
              <a:t>Pacijent se izlaže zastrašujućim situacijama, od najmanje prema najviše </a:t>
            </a:r>
            <a:r>
              <a:rPr lang="hr-HR" dirty="0" smtClean="0"/>
              <a:t>zastrašujućoj</a:t>
            </a:r>
            <a:endParaRPr lang="hr-HR" dirty="0" smtClean="0"/>
          </a:p>
          <a:p>
            <a:pPr lvl="1"/>
            <a:r>
              <a:rPr lang="hr-HR" dirty="0" smtClean="0"/>
              <a:t>In vivo/ </a:t>
            </a:r>
            <a:r>
              <a:rPr lang="hr-HR" dirty="0" err="1" smtClean="0"/>
              <a:t>in</a:t>
            </a:r>
            <a:r>
              <a:rPr lang="hr-HR" dirty="0" smtClean="0"/>
              <a:t> </a:t>
            </a:r>
            <a:r>
              <a:rPr lang="hr-HR" dirty="0" err="1" smtClean="0"/>
              <a:t>vitro</a:t>
            </a:r>
            <a:r>
              <a:rPr lang="hr-HR" dirty="0" smtClean="0"/>
              <a:t> (izlaganje u mašti) </a:t>
            </a:r>
          </a:p>
          <a:p>
            <a:pPr lvl="1"/>
            <a:r>
              <a:rPr lang="hr-HR" dirty="0" smtClean="0"/>
              <a:t>Nastoji se </a:t>
            </a:r>
            <a:r>
              <a:rPr lang="hr-HR" dirty="0" smtClean="0"/>
              <a:t>da </a:t>
            </a:r>
            <a:r>
              <a:rPr lang="hr-HR" dirty="0" smtClean="0"/>
              <a:t>što je prije moguće napusti sigurnosna ponašanja</a:t>
            </a:r>
          </a:p>
          <a:p>
            <a:pPr lvl="1"/>
            <a:r>
              <a:rPr lang="hr-HR" dirty="0" smtClean="0"/>
              <a:t>Seansa izlaganja je gotova </a:t>
            </a:r>
          </a:p>
          <a:p>
            <a:pPr lvl="2"/>
            <a:r>
              <a:rPr lang="hr-HR" dirty="0" smtClean="0"/>
              <a:t>kada je jasno da je pacijentova pogrešna procjena odbačena</a:t>
            </a:r>
          </a:p>
          <a:p>
            <a:pPr lvl="2"/>
            <a:r>
              <a:rPr lang="hr-HR" dirty="0" smtClean="0"/>
              <a:t>kada je nestala potreba da pobjegne iz situacije</a:t>
            </a:r>
          </a:p>
          <a:p>
            <a:pPr lvl="2"/>
            <a:r>
              <a:rPr lang="hr-HR" dirty="0" smtClean="0"/>
              <a:t>kada je pacijent naučio  da može tolerirati osjećaje anksioznosti i suočiti se sa zastrašujućom situacijom</a:t>
            </a:r>
          </a:p>
          <a:p>
            <a:pPr lvl="2"/>
            <a:endParaRPr lang="hr-HR" dirty="0" smtClean="0"/>
          </a:p>
          <a:p>
            <a:pPr lvl="1"/>
            <a:endParaRPr lang="hr-HR" dirty="0" smtClean="0"/>
          </a:p>
          <a:p>
            <a:pPr lvl="1"/>
            <a:endParaRPr lang="hr-HR" dirty="0" smtClean="0"/>
          </a:p>
        </p:txBody>
      </p:sp>
    </p:spTree>
    <p:extLst>
      <p:ext uri="{BB962C8B-B14F-4D97-AF65-F5344CB8AC3E}">
        <p14:creationId xmlns:p14="http://schemas.microsoft.com/office/powerpoint/2010/main" val="28186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Suočavanje sa životnim stresom</a:t>
            </a:r>
            <a:endParaRPr lang="en-GB" dirty="0"/>
          </a:p>
        </p:txBody>
      </p:sp>
      <p:sp>
        <p:nvSpPr>
          <p:cNvPr id="3" name="Content Placeholder 2"/>
          <p:cNvSpPr>
            <a:spLocks noGrp="1"/>
          </p:cNvSpPr>
          <p:nvPr>
            <p:ph sz="quarter" idx="13"/>
          </p:nvPr>
        </p:nvSpPr>
        <p:spPr>
          <a:xfrm>
            <a:off x="913774" y="2008094"/>
            <a:ext cx="10363826" cy="3783105"/>
          </a:xfrm>
        </p:spPr>
        <p:txBody>
          <a:bodyPr>
            <a:normAutofit fontScale="70000" lnSpcReduction="20000"/>
          </a:bodyPr>
          <a:lstStyle/>
          <a:p>
            <a:r>
              <a:rPr lang="hr-HR" dirty="0" smtClean="0"/>
              <a:t>dio </a:t>
            </a:r>
            <a:r>
              <a:rPr lang="hr-HR" dirty="0" smtClean="0"/>
              <a:t>tretmana paničnog </a:t>
            </a:r>
            <a:r>
              <a:rPr lang="hr-HR" dirty="0" smtClean="0"/>
              <a:t>poremećaja JE I </a:t>
            </a:r>
            <a:r>
              <a:rPr lang="hr-HR" dirty="0" smtClean="0"/>
              <a:t>kratki uvod u kognitivno restrukturiranje anksioznih i depresivnih misli o životnim događajima i drugim činiteljima </a:t>
            </a:r>
            <a:endParaRPr lang="hr-HR" dirty="0" smtClean="0"/>
          </a:p>
          <a:p>
            <a:r>
              <a:rPr lang="hr-HR" dirty="0" smtClean="0"/>
              <a:t>Pacijenti </a:t>
            </a:r>
            <a:r>
              <a:rPr lang="hr-HR" dirty="0" smtClean="0"/>
              <a:t>često </a:t>
            </a:r>
            <a:r>
              <a:rPr lang="hr-HR" dirty="0" smtClean="0"/>
              <a:t>imaju:</a:t>
            </a:r>
          </a:p>
          <a:p>
            <a:pPr lvl="1"/>
            <a:r>
              <a:rPr lang="hr-HR" sz="1700" dirty="0" smtClean="0"/>
              <a:t>negativne </a:t>
            </a:r>
            <a:r>
              <a:rPr lang="hr-HR" sz="1700" dirty="0" smtClean="0"/>
              <a:t>automatske misli </a:t>
            </a:r>
            <a:r>
              <a:rPr lang="hr-HR" sz="1700" dirty="0" smtClean="0"/>
              <a:t>NE </a:t>
            </a:r>
            <a:r>
              <a:rPr lang="hr-HR" sz="1700" dirty="0" smtClean="0"/>
              <a:t>povezane </a:t>
            </a:r>
            <a:r>
              <a:rPr lang="hr-HR" sz="1700" dirty="0" smtClean="0"/>
              <a:t>s panikom</a:t>
            </a:r>
            <a:r>
              <a:rPr lang="hr-HR" sz="1700" i="1" dirty="0" smtClean="0"/>
              <a:t> </a:t>
            </a:r>
            <a:r>
              <a:rPr lang="hr-HR" sz="1700" i="1" dirty="0"/>
              <a:t>(</a:t>
            </a:r>
            <a:r>
              <a:rPr lang="hr-HR" sz="1700" i="1" dirty="0" smtClean="0"/>
              <a:t>proricanja </a:t>
            </a:r>
            <a:r>
              <a:rPr lang="hr-HR" sz="1700" i="1" dirty="0" smtClean="0"/>
              <a:t>budućnosti, etiketiranje, ili selektivno filtriranje informacija</a:t>
            </a:r>
            <a:r>
              <a:rPr lang="hr-HR" sz="1700" i="1" dirty="0" smtClean="0"/>
              <a:t>) </a:t>
            </a:r>
          </a:p>
          <a:p>
            <a:pPr lvl="1"/>
            <a:r>
              <a:rPr lang="hr-HR" sz="1700" dirty="0" err="1" smtClean="0"/>
              <a:t>disfunkcionalne</a:t>
            </a:r>
            <a:r>
              <a:rPr lang="hr-HR" sz="1700" dirty="0" smtClean="0"/>
              <a:t> </a:t>
            </a:r>
            <a:r>
              <a:rPr lang="hr-HR" sz="1700" dirty="0" smtClean="0"/>
              <a:t>pretpostavke </a:t>
            </a:r>
            <a:r>
              <a:rPr lang="hr-HR" sz="1700" i="1" dirty="0" smtClean="0"/>
              <a:t>(treba bi biti sposoban sam riješiti svoje </a:t>
            </a:r>
            <a:r>
              <a:rPr lang="hr-HR" sz="1700" i="1" dirty="0" smtClean="0"/>
              <a:t>probleme)</a:t>
            </a:r>
          </a:p>
          <a:p>
            <a:pPr lvl="1"/>
            <a:r>
              <a:rPr lang="hr-HR" sz="1700" dirty="0" err="1" smtClean="0"/>
              <a:t>disfunkcionalne</a:t>
            </a:r>
            <a:r>
              <a:rPr lang="hr-HR" sz="1700" dirty="0" smtClean="0"/>
              <a:t> </a:t>
            </a:r>
            <a:r>
              <a:rPr lang="hr-HR" sz="1700" dirty="0" smtClean="0"/>
              <a:t>sheme</a:t>
            </a:r>
          </a:p>
          <a:p>
            <a:r>
              <a:rPr lang="hr-HR" dirty="0" smtClean="0"/>
              <a:t>Baveći se </a:t>
            </a:r>
            <a:r>
              <a:rPr lang="hr-HR" dirty="0" smtClean="0"/>
              <a:t>općim </a:t>
            </a:r>
            <a:r>
              <a:rPr lang="hr-HR" dirty="0" smtClean="0"/>
              <a:t>kognitivnim distorzijama o svakodnevnim životnim stresovima ili drugim </a:t>
            </a:r>
            <a:r>
              <a:rPr lang="hr-HR" dirty="0" smtClean="0"/>
              <a:t>pitanjima- </a:t>
            </a:r>
            <a:r>
              <a:rPr lang="hr-HR" dirty="0" smtClean="0"/>
              <a:t>terapeut može pomoći u sma</a:t>
            </a:r>
            <a:r>
              <a:rPr lang="hr-HR" i="1" dirty="0" smtClean="0"/>
              <a:t>n</a:t>
            </a:r>
            <a:r>
              <a:rPr lang="hr-HR" dirty="0" smtClean="0"/>
              <a:t>jivanju opće razine anksioznosti pacijenta</a:t>
            </a:r>
          </a:p>
          <a:p>
            <a:r>
              <a:rPr lang="hr-HR" dirty="0" smtClean="0"/>
              <a:t>Kada su prisutni i panični poremećaj i </a:t>
            </a:r>
            <a:r>
              <a:rPr lang="hr-HR" dirty="0" smtClean="0"/>
              <a:t>depresija tretman TREBA </a:t>
            </a:r>
            <a:r>
              <a:rPr lang="hr-HR" dirty="0" smtClean="0"/>
              <a:t>usmjeriti </a:t>
            </a:r>
            <a:r>
              <a:rPr lang="hr-HR" dirty="0" smtClean="0"/>
              <a:t>prije na paniku </a:t>
            </a:r>
            <a:r>
              <a:rPr lang="hr-HR" sz="1800" dirty="0" smtClean="0"/>
              <a:t>(depresija JE ČESTO sekundarna </a:t>
            </a:r>
            <a:r>
              <a:rPr lang="hr-HR" sz="1800" dirty="0" smtClean="0"/>
              <a:t>anksioznom </a:t>
            </a:r>
            <a:r>
              <a:rPr lang="hr-HR" sz="1800" dirty="0" smtClean="0"/>
              <a:t>poremećaju) </a:t>
            </a:r>
            <a:endParaRPr lang="hr-HR" sz="1800" dirty="0" smtClean="0"/>
          </a:p>
          <a:p>
            <a:pPr lvl="1"/>
            <a:r>
              <a:rPr lang="hr-HR" dirty="0"/>
              <a:t>depresija se često </a:t>
            </a:r>
            <a:r>
              <a:rPr lang="hr-HR" dirty="0" smtClean="0"/>
              <a:t>smanjuje </a:t>
            </a:r>
            <a:r>
              <a:rPr lang="hr-HR" dirty="0" smtClean="0"/>
              <a:t>Kako </a:t>
            </a:r>
            <a:r>
              <a:rPr lang="hr-HR" dirty="0" smtClean="0"/>
              <a:t>pacijent ostvaruje veću fleksibilnost u ponašanju </a:t>
            </a:r>
            <a:r>
              <a:rPr lang="hr-HR" dirty="0" smtClean="0">
                <a:sym typeface="Symbol" panose="05050102010706020507" pitchFamily="18" charset="2"/>
              </a:rPr>
              <a:t> </a:t>
            </a:r>
            <a:r>
              <a:rPr lang="hr-HR" dirty="0" smtClean="0"/>
              <a:t> </a:t>
            </a:r>
            <a:r>
              <a:rPr lang="hr-HR" dirty="0" smtClean="0"/>
              <a:t>anksioznost i </a:t>
            </a:r>
            <a:r>
              <a:rPr lang="hr-HR" dirty="0" err="1" smtClean="0"/>
              <a:t>panikU</a:t>
            </a:r>
            <a:r>
              <a:rPr lang="hr-HR" dirty="0" smtClean="0"/>
              <a:t> </a:t>
            </a:r>
          </a:p>
          <a:p>
            <a:pPr lvl="1"/>
            <a:r>
              <a:rPr lang="hr-HR" dirty="0" smtClean="0"/>
              <a:t>tehnike </a:t>
            </a:r>
            <a:r>
              <a:rPr lang="hr-HR" dirty="0" smtClean="0"/>
              <a:t>kognitivne terapije koje se bave izvorima pacijentove </a:t>
            </a:r>
            <a:r>
              <a:rPr lang="hr-HR" dirty="0"/>
              <a:t>a</a:t>
            </a:r>
            <a:r>
              <a:rPr lang="hr-HR" dirty="0" smtClean="0"/>
              <a:t>nksioznosti-relevantne su i za depresiju</a:t>
            </a:r>
          </a:p>
          <a:p>
            <a:pPr lvl="1"/>
            <a:r>
              <a:rPr lang="hr-HR" dirty="0" smtClean="0"/>
              <a:t>Ukoliko je depresija ozbiljna – može postati središte tretmana </a:t>
            </a:r>
          </a:p>
        </p:txBody>
      </p:sp>
    </p:spTree>
    <p:extLst>
      <p:ext uri="{BB962C8B-B14F-4D97-AF65-F5344CB8AC3E}">
        <p14:creationId xmlns:p14="http://schemas.microsoft.com/office/powerpoint/2010/main" val="990159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Prorjeđivanje terapije</a:t>
            </a:r>
            <a:endParaRPr lang="en-GB" dirty="0"/>
          </a:p>
        </p:txBody>
      </p:sp>
      <p:sp>
        <p:nvSpPr>
          <p:cNvPr id="3" name="Content Placeholder 2"/>
          <p:cNvSpPr>
            <a:spLocks noGrp="1"/>
          </p:cNvSpPr>
          <p:nvPr>
            <p:ph sz="quarter" idx="13"/>
          </p:nvPr>
        </p:nvSpPr>
        <p:spPr/>
        <p:txBody>
          <a:bodyPr>
            <a:normAutofit fontScale="85000" lnSpcReduction="20000"/>
          </a:bodyPr>
          <a:lstStyle/>
          <a:p>
            <a:r>
              <a:rPr lang="hr-HR" dirty="0" smtClean="0"/>
              <a:t>Unatoč izvještaju o brzom poboljšanju panike i </a:t>
            </a:r>
            <a:r>
              <a:rPr lang="hr-HR" dirty="0" smtClean="0"/>
              <a:t>agorafobije </a:t>
            </a:r>
            <a:r>
              <a:rPr lang="hr-HR" dirty="0" smtClean="0">
                <a:latin typeface="Calibri" panose="020F0502020204030204" pitchFamily="34" charset="0"/>
              </a:rPr>
              <a:t>→ </a:t>
            </a:r>
            <a:r>
              <a:rPr lang="hr-HR" dirty="0" smtClean="0"/>
              <a:t>oprez </a:t>
            </a:r>
            <a:r>
              <a:rPr lang="hr-HR" dirty="0" smtClean="0"/>
              <a:t>s preuranjenim završetkom tretmana</a:t>
            </a:r>
          </a:p>
          <a:p>
            <a:r>
              <a:rPr lang="hr-HR" dirty="0" smtClean="0"/>
              <a:t>Cilj </a:t>
            </a:r>
            <a:r>
              <a:rPr lang="hr-HR" dirty="0" smtClean="0"/>
              <a:t>tretmana</a:t>
            </a:r>
            <a:r>
              <a:rPr lang="hr-HR" dirty="0" smtClean="0">
                <a:latin typeface="Calibri" panose="020F0502020204030204" pitchFamily="34" charset="0"/>
              </a:rPr>
              <a:t>→</a:t>
            </a:r>
            <a:r>
              <a:rPr lang="hr-HR" dirty="0" smtClean="0"/>
              <a:t> </a:t>
            </a:r>
            <a:r>
              <a:rPr lang="hr-HR" dirty="0" smtClean="0"/>
              <a:t>uklanjanje napada </a:t>
            </a:r>
            <a:r>
              <a:rPr lang="hr-HR" dirty="0" smtClean="0"/>
              <a:t>panike I stjecanje </a:t>
            </a:r>
            <a:r>
              <a:rPr lang="hr-HR" dirty="0" smtClean="0"/>
              <a:t>niza vještina suočavanja </a:t>
            </a:r>
            <a:r>
              <a:rPr lang="hr-HR" dirty="0" smtClean="0"/>
              <a:t>RADI </a:t>
            </a:r>
            <a:r>
              <a:rPr lang="hr-HR" dirty="0" smtClean="0"/>
              <a:t>smanjenja vjerojatnost </a:t>
            </a:r>
            <a:r>
              <a:rPr lang="hr-HR" dirty="0" smtClean="0"/>
              <a:t>recidiva</a:t>
            </a:r>
          </a:p>
          <a:p>
            <a:r>
              <a:rPr lang="hr-HR" dirty="0" smtClean="0"/>
              <a:t>Prorjeđivanje terapije pomaže pacijentu u vježbanju funkcioniranja neovisnog o terapiji- </a:t>
            </a:r>
            <a:r>
              <a:rPr lang="hr-HR" dirty="0" smtClean="0"/>
              <a:t>        </a:t>
            </a:r>
            <a:r>
              <a:rPr lang="hr-HR" dirty="0" smtClean="0">
                <a:sym typeface="Symbol" panose="05050102010706020507" pitchFamily="18" charset="2"/>
              </a:rPr>
              <a:t></a:t>
            </a:r>
            <a:r>
              <a:rPr lang="hr-HR" dirty="0" smtClean="0"/>
              <a:t> </a:t>
            </a:r>
            <a:r>
              <a:rPr lang="hr-HR" dirty="0" smtClean="0"/>
              <a:t>vjerojatnost da </a:t>
            </a:r>
            <a:r>
              <a:rPr lang="hr-HR" dirty="0" smtClean="0"/>
              <a:t>SE poboljšanje </a:t>
            </a:r>
            <a:r>
              <a:rPr lang="hr-HR" dirty="0" smtClean="0"/>
              <a:t>može pripisati samopomoći više nego odnosu s terapeutom</a:t>
            </a:r>
          </a:p>
          <a:p>
            <a:r>
              <a:rPr lang="hr-HR" dirty="0" smtClean="0"/>
              <a:t>Pacijent se potiče da si sam zadaje domaće zadaće ( pregled tipičnih teških situacija) i kognitivnih distorzija povezanih s ovim situacijama</a:t>
            </a:r>
          </a:p>
          <a:p>
            <a:r>
              <a:rPr lang="hr-HR" dirty="0" smtClean="0"/>
              <a:t>Seanse </a:t>
            </a:r>
            <a:r>
              <a:rPr lang="hr-HR" dirty="0" smtClean="0"/>
              <a:t>ojačavanja (periodično) </a:t>
            </a:r>
            <a:r>
              <a:rPr lang="hr-HR" dirty="0" smtClean="0"/>
              <a:t>u svrhu održavanja dobiti tretmana, vježbanja vještina i  ranog prepoznavanja recidiva </a:t>
            </a:r>
          </a:p>
          <a:p>
            <a:endParaRPr lang="en-GB" dirty="0"/>
          </a:p>
        </p:txBody>
      </p:sp>
    </p:spTree>
    <p:extLst>
      <p:ext uri="{BB962C8B-B14F-4D97-AF65-F5344CB8AC3E}">
        <p14:creationId xmlns:p14="http://schemas.microsoft.com/office/powerpoint/2010/main" val="762236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Rješavanje uobičajenih problema u terapiji</a:t>
            </a:r>
            <a:endParaRPr lang="en-GB" dirty="0"/>
          </a:p>
        </p:txBody>
      </p:sp>
      <p:sp>
        <p:nvSpPr>
          <p:cNvPr id="3" name="Content Placeholder 2"/>
          <p:cNvSpPr>
            <a:spLocks noGrp="1"/>
          </p:cNvSpPr>
          <p:nvPr>
            <p:ph sz="quarter" idx="13"/>
          </p:nvPr>
        </p:nvSpPr>
        <p:spPr>
          <a:xfrm>
            <a:off x="913775" y="1921798"/>
            <a:ext cx="10363826" cy="3424107"/>
          </a:xfrm>
        </p:spPr>
        <p:txBody>
          <a:bodyPr>
            <a:normAutofit fontScale="92500" lnSpcReduction="20000"/>
          </a:bodyPr>
          <a:lstStyle/>
          <a:p>
            <a:pPr marL="800100" lvl="1" indent="-342900">
              <a:buFont typeface="+mj-lt"/>
              <a:buAutoNum type="arabicPeriod"/>
            </a:pPr>
            <a:r>
              <a:rPr lang="hr-HR" b="1" dirty="0" smtClean="0"/>
              <a:t>Strah od </a:t>
            </a:r>
            <a:r>
              <a:rPr lang="hr-HR" b="1" dirty="0" err="1" smtClean="0"/>
              <a:t>intrapsihičkih</a:t>
            </a:r>
            <a:r>
              <a:rPr lang="hr-HR" b="1" dirty="0" smtClean="0"/>
              <a:t> procesa: </a:t>
            </a:r>
            <a:r>
              <a:rPr lang="hr-HR" dirty="0" smtClean="0"/>
              <a:t>pacijent se može bojati da će terapija dovesti do ispitivanja psihološkog materijala koji ga može ugroziti </a:t>
            </a:r>
          </a:p>
          <a:p>
            <a:pPr lvl="2"/>
            <a:r>
              <a:rPr lang="hr-HR" sz="1400" dirty="0" smtClean="0"/>
              <a:t>Da anksioznost nagovještava </a:t>
            </a:r>
            <a:r>
              <a:rPr lang="hr-HR" sz="1400" dirty="0" smtClean="0"/>
              <a:t>ludilo</a:t>
            </a:r>
            <a:endParaRPr lang="hr-HR" sz="1400" dirty="0" smtClean="0"/>
          </a:p>
          <a:p>
            <a:pPr lvl="2"/>
            <a:r>
              <a:rPr lang="hr-HR" sz="1400" dirty="0" smtClean="0"/>
              <a:t>Da će otkrivanje </a:t>
            </a:r>
            <a:r>
              <a:rPr lang="hr-HR" sz="1400" dirty="0" err="1" smtClean="0"/>
              <a:t>intrapsihičkih</a:t>
            </a:r>
            <a:r>
              <a:rPr lang="hr-HR" sz="1400" dirty="0" smtClean="0"/>
              <a:t> procesa dovesti do otkrića „nesvjesnog” materijala koji otkriva ludilo ili druge neprihvatljive osobine</a:t>
            </a:r>
          </a:p>
          <a:p>
            <a:pPr marL="457200" lvl="1" indent="0">
              <a:buNone/>
            </a:pPr>
            <a:r>
              <a:rPr lang="hr-HR" dirty="0" smtClean="0"/>
              <a:t>→ </a:t>
            </a:r>
            <a:r>
              <a:rPr lang="hr-HR" dirty="0"/>
              <a:t>terapeut može voditi takvog pacijenta u propitivanju takvih pretpostavki da razmišljanje o sebi vodi u </a:t>
            </a:r>
            <a:r>
              <a:rPr lang="hr-HR" dirty="0" smtClean="0"/>
              <a:t>ludilo</a:t>
            </a:r>
          </a:p>
          <a:p>
            <a:pPr marL="457200" lvl="1" indent="0">
              <a:buNone/>
            </a:pPr>
            <a:endParaRPr lang="hr-HR" dirty="0" smtClean="0"/>
          </a:p>
          <a:p>
            <a:pPr marL="800100" lvl="1" indent="-342900">
              <a:buAutoNum type="arabicPeriod" startAt="2"/>
            </a:pPr>
            <a:r>
              <a:rPr lang="hr-HR" b="1" dirty="0" smtClean="0"/>
              <a:t>Netolerancija anksioznosti – </a:t>
            </a:r>
            <a:r>
              <a:rPr lang="hr-HR" dirty="0" smtClean="0"/>
              <a:t>vjerovanje da svaku anksioznost treba izbjeći i da se nikakva anksioznost ne može tolerirati</a:t>
            </a:r>
          </a:p>
          <a:p>
            <a:pPr lvl="2"/>
            <a:r>
              <a:rPr lang="hr-HR" sz="1500" dirty="0" smtClean="0"/>
              <a:t>Objasniti bolesniku važnost anksioznosti</a:t>
            </a:r>
          </a:p>
          <a:p>
            <a:pPr lvl="2"/>
            <a:r>
              <a:rPr lang="hr-HR" sz="1500" dirty="0" smtClean="0"/>
              <a:t>Ispitati pacijentova predviđanja o tome što će se dogoditi ako bude anksiozan</a:t>
            </a:r>
            <a:endParaRPr lang="hr-HR" sz="1500" dirty="0"/>
          </a:p>
          <a:p>
            <a:pPr lvl="2"/>
            <a:endParaRPr lang="hr-HR" dirty="0" smtClean="0"/>
          </a:p>
          <a:p>
            <a:pPr marL="800100" lvl="1" indent="-342900">
              <a:buFont typeface="+mj-lt"/>
              <a:buAutoNum type="arabicPeriod"/>
            </a:pPr>
            <a:endParaRPr lang="en-GB"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30549" y="5053009"/>
            <a:ext cx="2571750" cy="1781175"/>
          </a:xfrm>
          <a:prstGeom prst="rect">
            <a:avLst/>
          </a:prstGeom>
        </p:spPr>
      </p:pic>
    </p:spTree>
    <p:extLst>
      <p:ext uri="{BB962C8B-B14F-4D97-AF65-F5344CB8AC3E}">
        <p14:creationId xmlns:p14="http://schemas.microsoft.com/office/powerpoint/2010/main" val="1692648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2593" y="-846144"/>
            <a:ext cx="9387138" cy="2023252"/>
          </a:xfrm>
        </p:spPr>
        <p:txBody>
          <a:bodyPr/>
          <a:lstStyle/>
          <a:p>
            <a:r>
              <a:rPr lang="hr-HR" dirty="0" smtClean="0"/>
              <a:t>Dijagnoza, Prevalencija, životni tijek</a:t>
            </a:r>
            <a:endParaRPr lang="en-GB" dirty="0"/>
          </a:p>
        </p:txBody>
      </p:sp>
      <p:sp>
        <p:nvSpPr>
          <p:cNvPr id="8" name="Text Placeholder 3"/>
          <p:cNvSpPr txBox="1">
            <a:spLocks/>
          </p:cNvSpPr>
          <p:nvPr/>
        </p:nvSpPr>
        <p:spPr>
          <a:xfrm>
            <a:off x="214605" y="2035524"/>
            <a:ext cx="8023233" cy="4258184"/>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marL="285750" lvl="1" indent="-285750">
              <a:spcBef>
                <a:spcPts val="1000"/>
              </a:spcBef>
              <a:buFont typeface="Arial" panose="020B0604020202020204" pitchFamily="34" charset="0"/>
              <a:buChar char="•"/>
            </a:pPr>
            <a:endParaRPr lang="en-GB" sz="1600" dirty="0" smtClean="0"/>
          </a:p>
          <a:p>
            <a:pPr marL="285750" indent="-285750" algn="l">
              <a:buFont typeface="Arial" panose="020B0604020202020204" pitchFamily="34" charset="0"/>
              <a:buChar char="•"/>
            </a:pPr>
            <a:r>
              <a:rPr lang="hr-HR" dirty="0" smtClean="0"/>
              <a:t>Dijagnoza: MKB 10, DSM 5</a:t>
            </a:r>
          </a:p>
          <a:p>
            <a:pPr marL="285750" indent="-285750" algn="l">
              <a:buFont typeface="Arial" panose="020B0604020202020204" pitchFamily="34" charset="0"/>
              <a:buChar char="•"/>
            </a:pPr>
            <a:r>
              <a:rPr lang="hr-HR" dirty="0" smtClean="0"/>
              <a:t>Prevalencija: </a:t>
            </a:r>
          </a:p>
          <a:p>
            <a:pPr marL="742950" lvl="1" indent="-285750">
              <a:buFont typeface="Arial" panose="020B0604020202020204" pitchFamily="34" charset="0"/>
              <a:buChar char="•"/>
            </a:pPr>
            <a:r>
              <a:rPr lang="hr-HR" dirty="0" smtClean="0"/>
              <a:t>1-3,5 % tijekom života</a:t>
            </a:r>
          </a:p>
          <a:p>
            <a:pPr marL="742950" lvl="1" indent="-285750">
              <a:buFont typeface="Arial" panose="020B0604020202020204" pitchFamily="34" charset="0"/>
              <a:buChar char="•"/>
            </a:pPr>
            <a:r>
              <a:rPr lang="hr-HR" dirty="0" smtClean="0"/>
              <a:t>10% pojedinaca upućenih na konzultacije radi mentalnog zdravalja ispunjava kriterije za panični poremećaj</a:t>
            </a:r>
          </a:p>
          <a:p>
            <a:pPr marL="1200150" lvl="2" indent="-285750">
              <a:buFont typeface="Arial" panose="020B0604020202020204" pitchFamily="34" charset="0"/>
              <a:buChar char="•"/>
            </a:pPr>
            <a:r>
              <a:rPr lang="hr-HR" dirty="0" smtClean="0"/>
              <a:t>10-30 % upućenih u opće zdravstvene klinike</a:t>
            </a:r>
          </a:p>
          <a:p>
            <a:pPr marL="1200150" lvl="2" indent="-285750">
              <a:buFont typeface="Arial" panose="020B0604020202020204" pitchFamily="34" charset="0"/>
              <a:buChar char="•"/>
            </a:pPr>
            <a:r>
              <a:rPr lang="hr-HR" dirty="0" smtClean="0"/>
              <a:t>Čak 60% na kardiološkim klinikama</a:t>
            </a:r>
          </a:p>
          <a:p>
            <a:pPr marL="742950" lvl="1" indent="-285750">
              <a:buFont typeface="Arial" panose="020B0604020202020204" pitchFamily="34" charset="0"/>
              <a:buChar char="•"/>
            </a:pPr>
            <a:r>
              <a:rPr lang="hr-HR" dirty="0" smtClean="0"/>
              <a:t>Češći u žena</a:t>
            </a:r>
          </a:p>
          <a:p>
            <a:pPr marL="742950" lvl="1" indent="-285750">
              <a:buFont typeface="Arial" panose="020B0604020202020204" pitchFamily="34" charset="0"/>
              <a:buChar char="•"/>
            </a:pPr>
            <a:r>
              <a:rPr lang="hr-HR" dirty="0" smtClean="0"/>
              <a:t>Pojava prvog paničnog poremećaja u ranim 20-tim; agorafobija se tipično pojavljuje </a:t>
            </a:r>
            <a:r>
              <a:rPr lang="hr-HR" b="1" dirty="0" smtClean="0"/>
              <a:t>u prvoj godini </a:t>
            </a:r>
            <a:r>
              <a:rPr lang="hr-HR" dirty="0" smtClean="0"/>
              <a:t>nakon pojave paničnog napadaja</a:t>
            </a:r>
          </a:p>
          <a:p>
            <a:pPr marL="742950" lvl="1" indent="-285750">
              <a:buFont typeface="Arial" panose="020B0604020202020204" pitchFamily="34" charset="0"/>
              <a:buChar char="•"/>
            </a:pPr>
            <a:endParaRPr lang="hr-HR" dirty="0" smtClean="0"/>
          </a:p>
          <a:p>
            <a:pPr marL="742950" lvl="1" indent="-285750">
              <a:buFont typeface="Arial" panose="020B0604020202020204" pitchFamily="34" charset="0"/>
              <a:buChar char="•"/>
            </a:pPr>
            <a:endParaRPr lang="hr-HR" dirty="0" smtClean="0"/>
          </a:p>
          <a:p>
            <a:pPr algn="l"/>
            <a:endParaRPr lang="en-GB" dirty="0"/>
          </a:p>
        </p:txBody>
      </p:sp>
      <p:pic>
        <p:nvPicPr>
          <p:cNvPr id="7" name="Picture 6"/>
          <p:cNvPicPr>
            <a:picLocks noChangeAspect="1"/>
          </p:cNvPicPr>
          <p:nvPr/>
        </p:nvPicPr>
        <p:blipFill>
          <a:blip r:embed="rId2"/>
          <a:stretch>
            <a:fillRect/>
          </a:stretch>
        </p:blipFill>
        <p:spPr>
          <a:xfrm>
            <a:off x="9034839" y="2957373"/>
            <a:ext cx="2145978" cy="2145978"/>
          </a:xfrm>
          <a:prstGeom prst="rect">
            <a:avLst/>
          </a:prstGeom>
        </p:spPr>
      </p:pic>
    </p:spTree>
    <p:extLst>
      <p:ext uri="{BB962C8B-B14F-4D97-AF65-F5344CB8AC3E}">
        <p14:creationId xmlns:p14="http://schemas.microsoft.com/office/powerpoint/2010/main" val="1946014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Rješavanje uobičajenih problema u terapiji</a:t>
            </a:r>
            <a:endParaRPr lang="en-GB" dirty="0"/>
          </a:p>
        </p:txBody>
      </p:sp>
      <p:sp>
        <p:nvSpPr>
          <p:cNvPr id="3" name="Content Placeholder 2"/>
          <p:cNvSpPr>
            <a:spLocks noGrp="1"/>
          </p:cNvSpPr>
          <p:nvPr>
            <p:ph sz="quarter" idx="13"/>
          </p:nvPr>
        </p:nvSpPr>
        <p:spPr>
          <a:xfrm>
            <a:off x="913775" y="1775194"/>
            <a:ext cx="10363826" cy="3424107"/>
          </a:xfrm>
        </p:spPr>
        <p:txBody>
          <a:bodyPr>
            <a:normAutofit/>
          </a:bodyPr>
          <a:lstStyle/>
          <a:p>
            <a:pPr marL="0" indent="0">
              <a:buNone/>
            </a:pPr>
            <a:endParaRPr lang="hr-HR" dirty="0" smtClean="0"/>
          </a:p>
          <a:p>
            <a:pPr marL="800100" lvl="1" indent="-342900">
              <a:buAutoNum type="arabicPeriod" startAt="3"/>
            </a:pPr>
            <a:r>
              <a:rPr lang="hr-HR" b="1" dirty="0" smtClean="0"/>
              <a:t>Neizvršavanje domaćih zadaća</a:t>
            </a:r>
            <a:r>
              <a:rPr lang="hr-HR" dirty="0" smtClean="0"/>
              <a:t> – ispitati koje točno misli i vjerovanja dovode do neizvršavanja DZ; utvrditi uzrokuje li terapeut neizvršavanje DZ</a:t>
            </a:r>
          </a:p>
          <a:p>
            <a:pPr marL="457200" lvl="1" indent="0">
              <a:buNone/>
            </a:pPr>
            <a:endParaRPr lang="hr-HR" dirty="0" smtClean="0"/>
          </a:p>
          <a:p>
            <a:pPr marL="800100" lvl="1" indent="-342900">
              <a:buAutoNum type="arabicPeriod" startAt="3"/>
            </a:pPr>
            <a:r>
              <a:rPr lang="hr-HR" b="1" dirty="0" smtClean="0"/>
              <a:t>Nerealna očekivanja</a:t>
            </a:r>
            <a:r>
              <a:rPr lang="hr-HR" dirty="0" smtClean="0"/>
              <a:t> – informativni letci </a:t>
            </a:r>
          </a:p>
          <a:p>
            <a:pPr lvl="2"/>
            <a:r>
              <a:rPr lang="hr-HR" dirty="0" smtClean="0"/>
              <a:t>Nerealna + ili – očekivanja : Ispitati očekivanja na početku, uključujući pacijentova očekivanja i spremnost za izvršavanje DZ</a:t>
            </a:r>
          </a:p>
          <a:p>
            <a:pPr lvl="2"/>
            <a:r>
              <a:rPr lang="hr-HR" dirty="0" smtClean="0"/>
              <a:t>Nerealna očekivanja o psihološkoj i fiziološkoj neugodi </a:t>
            </a:r>
          </a:p>
          <a:p>
            <a:pPr lvl="2"/>
            <a:endParaRPr lang="hr-HR" dirty="0" smtClean="0"/>
          </a:p>
          <a:p>
            <a:pPr lvl="2"/>
            <a:endParaRPr lang="hr-HR" dirty="0" smtClean="0"/>
          </a:p>
          <a:p>
            <a:pPr marL="800100" lvl="1" indent="-342900">
              <a:buFont typeface="+mj-lt"/>
              <a:buAutoNum type="arabicPeriod"/>
            </a:pPr>
            <a:endParaRPr lang="en-GB"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30549" y="5053009"/>
            <a:ext cx="2571750" cy="1781175"/>
          </a:xfrm>
          <a:prstGeom prst="rect">
            <a:avLst/>
          </a:prstGeom>
        </p:spPr>
      </p:pic>
    </p:spTree>
    <p:extLst>
      <p:ext uri="{BB962C8B-B14F-4D97-AF65-F5344CB8AC3E}">
        <p14:creationId xmlns:p14="http://schemas.microsoft.com/office/powerpoint/2010/main" val="327602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mkb</a:t>
            </a:r>
            <a:r>
              <a:rPr lang="en-GB" dirty="0"/>
              <a:t> -10 </a:t>
            </a:r>
          </a:p>
        </p:txBody>
      </p:sp>
      <p:sp>
        <p:nvSpPr>
          <p:cNvPr id="3" name="Text Placeholder 2"/>
          <p:cNvSpPr>
            <a:spLocks noGrp="1"/>
          </p:cNvSpPr>
          <p:nvPr>
            <p:ph type="body" idx="1"/>
          </p:nvPr>
        </p:nvSpPr>
        <p:spPr>
          <a:xfrm>
            <a:off x="913147" y="2369539"/>
            <a:ext cx="5106653" cy="679994"/>
          </a:xfrm>
        </p:spPr>
        <p:txBody>
          <a:bodyPr/>
          <a:lstStyle/>
          <a:p>
            <a:r>
              <a:rPr lang="pl-PL" sz="2400" dirty="0"/>
              <a:t>PANIČNI POREMEĆAJ: </a:t>
            </a:r>
            <a:r>
              <a:rPr lang="pl-PL" sz="2400" dirty="0" smtClean="0"/>
              <a:t>(</a:t>
            </a:r>
            <a:r>
              <a:rPr lang="pl-PL" sz="2400" dirty="0"/>
              <a:t>f41.0)</a:t>
            </a:r>
            <a:endParaRPr lang="en-GB" sz="2400" dirty="0"/>
          </a:p>
        </p:txBody>
      </p:sp>
      <p:sp>
        <p:nvSpPr>
          <p:cNvPr id="5" name="Text Placeholder 4"/>
          <p:cNvSpPr>
            <a:spLocks noGrp="1"/>
          </p:cNvSpPr>
          <p:nvPr>
            <p:ph type="body" sz="quarter" idx="3"/>
          </p:nvPr>
        </p:nvSpPr>
        <p:spPr>
          <a:xfrm>
            <a:off x="6172199" y="2369539"/>
            <a:ext cx="4881804" cy="679994"/>
          </a:xfrm>
        </p:spPr>
        <p:txBody>
          <a:bodyPr/>
          <a:lstStyle/>
          <a:p>
            <a:r>
              <a:rPr lang="en-GB" sz="2400" dirty="0" err="1"/>
              <a:t>Panični</a:t>
            </a:r>
            <a:r>
              <a:rPr lang="en-GB" sz="2400" dirty="0"/>
              <a:t> </a:t>
            </a:r>
            <a:r>
              <a:rPr lang="en-GB" sz="2400" dirty="0" err="1"/>
              <a:t>napad</a:t>
            </a:r>
            <a:r>
              <a:rPr lang="en-GB" sz="2400" dirty="0" smtClean="0"/>
              <a:t>:</a:t>
            </a:r>
            <a:endParaRPr lang="en-GB" sz="2400" dirty="0"/>
          </a:p>
        </p:txBody>
      </p:sp>
      <p:sp>
        <p:nvSpPr>
          <p:cNvPr id="7" name="Content Placeholder 2"/>
          <p:cNvSpPr>
            <a:spLocks noGrp="1"/>
          </p:cNvSpPr>
          <p:nvPr>
            <p:ph sz="quarter" idx="13"/>
          </p:nvPr>
        </p:nvSpPr>
        <p:spPr>
          <a:prstGeom prst="rect">
            <a:avLst/>
          </a:prstGeom>
          <a:ln w="3175">
            <a:solidFill>
              <a:schemeClr val="tx1"/>
            </a:solidFill>
          </a:ln>
        </p:spPr>
        <p:txBody>
          <a:bodyPr rtlCol="0">
            <a:normAutofit fontScale="77500" lnSpcReduction="20000"/>
          </a:bodyPr>
          <a:lstStyle/>
          <a:p>
            <a:pPr eaLnBrk="1" fontAlgn="auto" hangingPunct="1">
              <a:spcAft>
                <a:spcPts val="0"/>
              </a:spcAft>
              <a:defRPr/>
            </a:pPr>
            <a:r>
              <a:rPr lang="hr-HR" dirty="0" smtClean="0"/>
              <a:t>Ponavljani napadaji ozbiljne anksioznosti: </a:t>
            </a:r>
          </a:p>
          <a:p>
            <a:pPr lvl="1" eaLnBrk="1" fontAlgn="auto" hangingPunct="1">
              <a:spcAft>
                <a:spcPts val="0"/>
              </a:spcAft>
              <a:defRPr/>
            </a:pPr>
            <a:r>
              <a:rPr lang="hr-HR" dirty="0" smtClean="0"/>
              <a:t>Nisu ograničeni na posebnu situaciju ili sklop okolnosti – nepredvidljivi</a:t>
            </a:r>
          </a:p>
          <a:p>
            <a:pPr marL="271463" lvl="1" indent="-271463" eaLnBrk="1" fontAlgn="auto" hangingPunct="1">
              <a:spcAft>
                <a:spcPts val="0"/>
              </a:spcAft>
              <a:defRPr/>
            </a:pPr>
            <a:r>
              <a:rPr lang="hr-HR" dirty="0" smtClean="0"/>
              <a:t>Za konačnu dijagnozu – </a:t>
            </a:r>
            <a:r>
              <a:rPr lang="hr-HR" b="1" dirty="0" smtClean="0">
                <a:solidFill>
                  <a:srgbClr val="FF0000"/>
                </a:solidFill>
                <a:effectLst>
                  <a:outerShdw blurRad="38100" dist="38100" dir="2700000" algn="tl">
                    <a:srgbClr val="000000">
                      <a:alpha val="43137"/>
                    </a:srgbClr>
                  </a:outerShdw>
                </a:effectLst>
              </a:rPr>
              <a:t>nekoliko ozbiljnih napada iznenadne anksioznosti koji su se dogodili unutar vremenskog razdoblja od jednog mjeseca</a:t>
            </a:r>
            <a:r>
              <a:rPr lang="hr-HR" dirty="0" smtClean="0"/>
              <a:t>:</a:t>
            </a:r>
          </a:p>
          <a:p>
            <a:pPr marL="800100" lvl="2" indent="-342900">
              <a:buFont typeface="+mj-lt"/>
              <a:buAutoNum type="alphaUcPeriod"/>
              <a:defRPr/>
            </a:pPr>
            <a:r>
              <a:rPr lang="hr-HR" dirty="0" smtClean="0"/>
              <a:t>u sitacijama gdje ne postoji objektivna opasnost</a:t>
            </a:r>
          </a:p>
          <a:p>
            <a:pPr marL="800100" lvl="2" indent="-342900">
              <a:buFont typeface="+mj-lt"/>
              <a:buAutoNum type="alphaUcPeriod"/>
              <a:defRPr/>
            </a:pPr>
            <a:r>
              <a:rPr lang="hr-HR" dirty="0" smtClean="0"/>
              <a:t>bez ograničenja na poznate i predvidljive situacije</a:t>
            </a:r>
          </a:p>
          <a:p>
            <a:pPr marL="800100" lvl="2" indent="-342900">
              <a:buFont typeface="+mj-lt"/>
              <a:buAutoNum type="alphaUcPeriod"/>
              <a:defRPr/>
            </a:pPr>
            <a:r>
              <a:rPr lang="hr-HR" dirty="0" smtClean="0"/>
              <a:t>s intervalima bez anksioznosti između napadaja (uobičajena je </a:t>
            </a:r>
            <a:r>
              <a:rPr lang="hr-HR" i="1" dirty="0" smtClean="0">
                <a:effectLst>
                  <a:outerShdw blurRad="38100" dist="38100" dir="2700000" algn="tl">
                    <a:srgbClr val="000000">
                      <a:alpha val="43137"/>
                    </a:srgbClr>
                  </a:outerShdw>
                </a:effectLst>
              </a:rPr>
              <a:t>anticipatorna anksiozonost</a:t>
            </a:r>
            <a:r>
              <a:rPr lang="hr-HR" dirty="0" smtClean="0"/>
              <a:t>)</a:t>
            </a:r>
            <a:endParaRPr lang="hr-HR" dirty="0"/>
          </a:p>
        </p:txBody>
      </p:sp>
      <p:sp>
        <p:nvSpPr>
          <p:cNvPr id="8" name="Content Placeholder 2"/>
          <p:cNvSpPr>
            <a:spLocks noGrp="1"/>
          </p:cNvSpPr>
          <p:nvPr>
            <p:ph sz="quarter" idx="14"/>
          </p:nvPr>
        </p:nvSpPr>
        <p:spPr>
          <a:ln w="3175">
            <a:solidFill>
              <a:schemeClr val="tx1"/>
            </a:solidFill>
          </a:ln>
        </p:spPr>
        <p:txBody>
          <a:bodyPr rtlCol="0">
            <a:normAutofit fontScale="62500" lnSpcReduction="20000"/>
          </a:bodyPr>
          <a:lstStyle/>
          <a:p>
            <a:pPr eaLnBrk="1" fontAlgn="auto" hangingPunct="1">
              <a:spcAft>
                <a:spcPts val="0"/>
              </a:spcAft>
              <a:defRPr/>
            </a:pPr>
            <a:r>
              <a:rPr lang="hr-HR" dirty="0" smtClean="0"/>
              <a:t>Iznenadan početak palpitacija, </a:t>
            </a:r>
          </a:p>
          <a:p>
            <a:pPr eaLnBrk="1" fontAlgn="auto" hangingPunct="1">
              <a:spcAft>
                <a:spcPts val="0"/>
              </a:spcAft>
              <a:defRPr/>
            </a:pPr>
            <a:r>
              <a:rPr lang="hr-HR" dirty="0" smtClean="0"/>
              <a:t>Bol u prsištu</a:t>
            </a:r>
          </a:p>
          <a:p>
            <a:pPr eaLnBrk="1" fontAlgn="auto" hangingPunct="1">
              <a:spcAft>
                <a:spcPts val="0"/>
              </a:spcAft>
              <a:defRPr/>
            </a:pPr>
            <a:r>
              <a:rPr lang="hr-HR" dirty="0" smtClean="0"/>
              <a:t>Osjećaj gušenja</a:t>
            </a:r>
          </a:p>
          <a:p>
            <a:pPr eaLnBrk="1" fontAlgn="auto" hangingPunct="1">
              <a:spcAft>
                <a:spcPts val="0"/>
              </a:spcAft>
              <a:defRPr/>
            </a:pPr>
            <a:r>
              <a:rPr lang="hr-HR" dirty="0" smtClean="0"/>
              <a:t>Nesvjestice</a:t>
            </a:r>
          </a:p>
          <a:p>
            <a:pPr eaLnBrk="1" fontAlgn="auto" hangingPunct="1">
              <a:spcAft>
                <a:spcPts val="0"/>
              </a:spcAft>
              <a:defRPr/>
            </a:pPr>
            <a:r>
              <a:rPr lang="hr-HR" dirty="0" smtClean="0"/>
              <a:t>Depersonalizacija i derealizacija (osjećaj nestvarnosti)</a:t>
            </a:r>
          </a:p>
          <a:p>
            <a:pPr eaLnBrk="1" fontAlgn="auto" hangingPunct="1">
              <a:spcAft>
                <a:spcPts val="0"/>
              </a:spcAft>
              <a:defRPr/>
            </a:pPr>
            <a:endParaRPr lang="hr-HR" dirty="0"/>
          </a:p>
          <a:p>
            <a:pPr eaLnBrk="1" fontAlgn="auto" hangingPunct="1">
              <a:spcAft>
                <a:spcPts val="0"/>
              </a:spcAft>
              <a:defRPr/>
            </a:pPr>
            <a:r>
              <a:rPr lang="hr-HR" dirty="0" smtClean="0"/>
              <a:t>Sekundarni strah od smrt, gubitka kontrole i ludila</a:t>
            </a:r>
          </a:p>
          <a:p>
            <a:pPr eaLnBrk="1" fontAlgn="auto" hangingPunct="1">
              <a:spcAft>
                <a:spcPts val="0"/>
              </a:spcAft>
              <a:defRPr/>
            </a:pPr>
            <a:r>
              <a:rPr lang="hr-HR" dirty="0" smtClean="0"/>
              <a:t>Trajanje – od nekoliko minuta, može i dulje</a:t>
            </a:r>
          </a:p>
          <a:p>
            <a:pPr marL="0" indent="0" eaLnBrk="1" fontAlgn="auto" hangingPunct="1">
              <a:spcAft>
                <a:spcPts val="0"/>
              </a:spcAft>
              <a:buFont typeface="Arial" panose="020B0604020202020204" pitchFamily="34" charset="0"/>
              <a:buNone/>
              <a:defRPr/>
            </a:pPr>
            <a:endParaRPr lang="hr-HR" dirty="0"/>
          </a:p>
        </p:txBody>
      </p:sp>
      <p:pic>
        <p:nvPicPr>
          <p:cNvPr id="9" name="Picture 8"/>
          <p:cNvPicPr>
            <a:picLocks noChangeAspect="1"/>
          </p:cNvPicPr>
          <p:nvPr/>
        </p:nvPicPr>
        <p:blipFill>
          <a:blip r:embed="rId2"/>
          <a:stretch>
            <a:fillRect/>
          </a:stretch>
        </p:blipFill>
        <p:spPr>
          <a:xfrm>
            <a:off x="9102811" y="684248"/>
            <a:ext cx="1424136" cy="1993787"/>
          </a:xfrm>
          <a:prstGeom prst="rect">
            <a:avLst/>
          </a:prstGeom>
        </p:spPr>
      </p:pic>
    </p:spTree>
    <p:extLst>
      <p:ext uri="{BB962C8B-B14F-4D97-AF65-F5344CB8AC3E}">
        <p14:creationId xmlns:p14="http://schemas.microsoft.com/office/powerpoint/2010/main" val="984092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DSM 5</a:t>
            </a:r>
            <a:endParaRPr lang="en-GB" dirty="0"/>
          </a:p>
        </p:txBody>
      </p:sp>
      <p:sp>
        <p:nvSpPr>
          <p:cNvPr id="3" name="Text Placeholder 2"/>
          <p:cNvSpPr>
            <a:spLocks noGrp="1"/>
          </p:cNvSpPr>
          <p:nvPr>
            <p:ph type="body" idx="1"/>
          </p:nvPr>
        </p:nvSpPr>
        <p:spPr/>
        <p:txBody>
          <a:bodyPr/>
          <a:lstStyle/>
          <a:p>
            <a:r>
              <a:rPr lang="en-GB" dirty="0" err="1"/>
              <a:t>Panični</a:t>
            </a:r>
            <a:r>
              <a:rPr lang="en-GB" dirty="0"/>
              <a:t> </a:t>
            </a:r>
            <a:r>
              <a:rPr lang="en-GB" dirty="0" err="1" smtClean="0"/>
              <a:t>napad</a:t>
            </a:r>
            <a:r>
              <a:rPr lang="en-GB" dirty="0" smtClean="0"/>
              <a:t> </a:t>
            </a:r>
            <a:endParaRPr lang="en-GB" dirty="0"/>
          </a:p>
        </p:txBody>
      </p:sp>
      <p:sp>
        <p:nvSpPr>
          <p:cNvPr id="4" name="Content Placeholder 3"/>
          <p:cNvSpPr>
            <a:spLocks noGrp="1"/>
          </p:cNvSpPr>
          <p:nvPr>
            <p:ph sz="quarter" idx="13"/>
          </p:nvPr>
        </p:nvSpPr>
        <p:spPr>
          <a:ln w="3175">
            <a:solidFill>
              <a:schemeClr val="tx1"/>
            </a:solidFill>
          </a:ln>
        </p:spPr>
        <p:txBody>
          <a:bodyPr>
            <a:normAutofit fontScale="47500" lnSpcReduction="20000"/>
          </a:bodyPr>
          <a:lstStyle/>
          <a:p>
            <a:pPr>
              <a:defRPr/>
            </a:pPr>
            <a:r>
              <a:rPr lang="hr-HR" dirty="0"/>
              <a:t>4 ili više od slijedećih simptoma: </a:t>
            </a:r>
          </a:p>
          <a:p>
            <a:pPr marL="457200" indent="-457200">
              <a:buFont typeface="+mj-lt"/>
              <a:buAutoNum type="arabicPeriod"/>
              <a:defRPr/>
            </a:pPr>
            <a:r>
              <a:rPr lang="hr-HR" dirty="0" err="1"/>
              <a:t>Palpitacije</a:t>
            </a:r>
            <a:r>
              <a:rPr lang="hr-HR" dirty="0"/>
              <a:t>, tahikardija		</a:t>
            </a:r>
            <a:r>
              <a:rPr lang="hr-HR" dirty="0" smtClean="0"/>
              <a:t>9</a:t>
            </a:r>
            <a:r>
              <a:rPr lang="hr-HR" dirty="0"/>
              <a:t>. osjećaj hladnoće/vrućine</a:t>
            </a:r>
          </a:p>
          <a:p>
            <a:pPr marL="457200" indent="-457200">
              <a:buFont typeface="+mj-lt"/>
              <a:buAutoNum type="arabicPeriod"/>
              <a:defRPr/>
            </a:pPr>
            <a:r>
              <a:rPr lang="hr-HR" dirty="0"/>
              <a:t>Znojenje		</a:t>
            </a:r>
            <a:r>
              <a:rPr lang="hr-HR" dirty="0" smtClean="0"/>
              <a:t>10</a:t>
            </a:r>
            <a:r>
              <a:rPr lang="hr-HR" dirty="0"/>
              <a:t>. </a:t>
            </a:r>
            <a:r>
              <a:rPr lang="hr-HR" dirty="0" err="1"/>
              <a:t>parestezije</a:t>
            </a:r>
            <a:endParaRPr lang="hr-HR" dirty="0"/>
          </a:p>
          <a:p>
            <a:pPr marL="457200" indent="-457200">
              <a:buFont typeface="+mj-lt"/>
              <a:buAutoNum type="arabicPeriod"/>
              <a:defRPr/>
            </a:pPr>
            <a:r>
              <a:rPr lang="hr-HR" dirty="0"/>
              <a:t>Drhtavica, </a:t>
            </a:r>
            <a:r>
              <a:rPr lang="hr-HR" dirty="0" err="1"/>
              <a:t>tresavica</a:t>
            </a:r>
            <a:r>
              <a:rPr lang="hr-HR" dirty="0"/>
              <a:t>		</a:t>
            </a:r>
            <a:r>
              <a:rPr lang="hr-HR" dirty="0" smtClean="0"/>
              <a:t>11</a:t>
            </a:r>
            <a:r>
              <a:rPr lang="hr-HR" dirty="0"/>
              <a:t>. </a:t>
            </a:r>
            <a:r>
              <a:rPr lang="hr-HR" dirty="0" err="1"/>
              <a:t>derealizacija</a:t>
            </a:r>
            <a:r>
              <a:rPr lang="hr-HR" dirty="0"/>
              <a:t>, depersonalizacija</a:t>
            </a:r>
          </a:p>
          <a:p>
            <a:pPr marL="457200" indent="-457200">
              <a:buFont typeface="+mj-lt"/>
              <a:buAutoNum type="arabicPeriod"/>
              <a:defRPr/>
            </a:pPr>
            <a:r>
              <a:rPr lang="hr-HR" dirty="0"/>
              <a:t>Osjećaj nedostatka daha /gušenja	12. strah od gubitka kontrole (ludila)</a:t>
            </a:r>
          </a:p>
          <a:p>
            <a:pPr marL="457200" indent="-457200">
              <a:buFont typeface="+mj-lt"/>
              <a:buAutoNum type="arabicPeriod"/>
              <a:defRPr/>
            </a:pPr>
            <a:r>
              <a:rPr lang="hr-HR" dirty="0"/>
              <a:t>Osjećaj davljenja (knedla u grlu)	13. strah od smrti</a:t>
            </a:r>
          </a:p>
          <a:p>
            <a:pPr marL="457200" indent="-457200">
              <a:buFont typeface="+mj-lt"/>
              <a:buAutoNum type="arabicPeriod"/>
              <a:defRPr/>
            </a:pPr>
            <a:r>
              <a:rPr lang="hr-HR" dirty="0"/>
              <a:t>Bol ili nelagoda u prsima</a:t>
            </a:r>
          </a:p>
          <a:p>
            <a:pPr marL="457200" indent="-457200">
              <a:buFont typeface="+mj-lt"/>
              <a:buAutoNum type="arabicPeriod"/>
              <a:defRPr/>
            </a:pPr>
            <a:r>
              <a:rPr lang="hr-HR" dirty="0"/>
              <a:t>Mučnina</a:t>
            </a:r>
          </a:p>
          <a:p>
            <a:pPr marL="457200" indent="-457200">
              <a:buFont typeface="+mj-lt"/>
              <a:buAutoNum type="arabicPeriod"/>
              <a:defRPr/>
            </a:pPr>
            <a:r>
              <a:rPr lang="hr-HR" dirty="0"/>
              <a:t>Vrtoglavica, nesvjestica</a:t>
            </a:r>
          </a:p>
          <a:p>
            <a:endParaRPr lang="en-GB" dirty="0"/>
          </a:p>
        </p:txBody>
      </p:sp>
      <p:sp>
        <p:nvSpPr>
          <p:cNvPr id="5" name="Text Placeholder 4"/>
          <p:cNvSpPr>
            <a:spLocks noGrp="1"/>
          </p:cNvSpPr>
          <p:nvPr>
            <p:ph type="body" sz="quarter" idx="3"/>
          </p:nvPr>
        </p:nvSpPr>
        <p:spPr/>
        <p:txBody>
          <a:bodyPr/>
          <a:lstStyle/>
          <a:p>
            <a:r>
              <a:rPr lang="en-GB" dirty="0" err="1"/>
              <a:t>Panični</a:t>
            </a:r>
            <a:r>
              <a:rPr lang="en-GB" dirty="0"/>
              <a:t> </a:t>
            </a:r>
            <a:r>
              <a:rPr lang="en-GB" dirty="0" err="1"/>
              <a:t>poremećaj</a:t>
            </a:r>
            <a:endParaRPr lang="en-GB" dirty="0"/>
          </a:p>
        </p:txBody>
      </p:sp>
      <p:sp>
        <p:nvSpPr>
          <p:cNvPr id="6" name="Content Placeholder 5"/>
          <p:cNvSpPr>
            <a:spLocks noGrp="1"/>
          </p:cNvSpPr>
          <p:nvPr>
            <p:ph sz="quarter" idx="14"/>
          </p:nvPr>
        </p:nvSpPr>
        <p:spPr>
          <a:ln w="3175">
            <a:solidFill>
              <a:schemeClr val="tx1"/>
            </a:solidFill>
          </a:ln>
        </p:spPr>
        <p:txBody>
          <a:bodyPr>
            <a:normAutofit fontScale="70000" lnSpcReduction="20000"/>
          </a:bodyPr>
          <a:lstStyle/>
          <a:p>
            <a:r>
              <a:rPr lang="en-GB" dirty="0" err="1"/>
              <a:t>Najmanje</a:t>
            </a:r>
            <a:r>
              <a:rPr lang="en-GB" dirty="0"/>
              <a:t> </a:t>
            </a:r>
            <a:r>
              <a:rPr lang="en-GB" dirty="0" err="1"/>
              <a:t>jedan</a:t>
            </a:r>
            <a:r>
              <a:rPr lang="en-GB" dirty="0"/>
              <a:t> od </a:t>
            </a:r>
            <a:r>
              <a:rPr lang="en-GB" dirty="0" err="1"/>
              <a:t>paničnih</a:t>
            </a:r>
            <a:r>
              <a:rPr lang="en-GB" dirty="0"/>
              <a:t> </a:t>
            </a:r>
            <a:r>
              <a:rPr lang="en-GB" dirty="0" err="1"/>
              <a:t>napada</a:t>
            </a:r>
            <a:r>
              <a:rPr lang="en-GB" dirty="0"/>
              <a:t> je </a:t>
            </a:r>
            <a:r>
              <a:rPr lang="en-GB" dirty="0" err="1"/>
              <a:t>praćen</a:t>
            </a:r>
            <a:r>
              <a:rPr lang="en-GB" dirty="0"/>
              <a:t> </a:t>
            </a:r>
            <a:r>
              <a:rPr lang="en-GB" dirty="0" err="1"/>
              <a:t>sa</a:t>
            </a:r>
            <a:r>
              <a:rPr lang="en-GB" dirty="0"/>
              <a:t> </a:t>
            </a:r>
            <a:r>
              <a:rPr lang="en-GB" dirty="0" err="1"/>
              <a:t>slijedećim</a:t>
            </a:r>
            <a:r>
              <a:rPr lang="en-GB" dirty="0"/>
              <a:t> (</a:t>
            </a:r>
            <a:r>
              <a:rPr lang="en-GB" dirty="0" err="1"/>
              <a:t>tijekom</a:t>
            </a:r>
            <a:r>
              <a:rPr lang="en-GB" dirty="0"/>
              <a:t> </a:t>
            </a:r>
            <a:r>
              <a:rPr lang="en-GB" dirty="0" err="1"/>
              <a:t>mjesec</a:t>
            </a:r>
            <a:r>
              <a:rPr lang="en-GB" dirty="0"/>
              <a:t> dana):</a:t>
            </a:r>
          </a:p>
          <a:p>
            <a:endParaRPr lang="en-GB" dirty="0"/>
          </a:p>
          <a:p>
            <a:r>
              <a:rPr lang="en-GB" dirty="0" err="1"/>
              <a:t>Stalna</a:t>
            </a:r>
            <a:r>
              <a:rPr lang="en-GB" dirty="0"/>
              <a:t> </a:t>
            </a:r>
            <a:r>
              <a:rPr lang="en-GB" dirty="0" err="1"/>
              <a:t>zabrinutost</a:t>
            </a:r>
            <a:r>
              <a:rPr lang="en-GB" dirty="0"/>
              <a:t> </a:t>
            </a:r>
            <a:r>
              <a:rPr lang="en-GB" dirty="0" err="1"/>
              <a:t>oko</a:t>
            </a:r>
            <a:r>
              <a:rPr lang="en-GB" dirty="0"/>
              <a:t> </a:t>
            </a:r>
            <a:r>
              <a:rPr lang="en-GB" dirty="0" err="1"/>
              <a:t>ponavljanja</a:t>
            </a:r>
            <a:r>
              <a:rPr lang="en-GB" dirty="0"/>
              <a:t> </a:t>
            </a:r>
            <a:r>
              <a:rPr lang="en-GB" dirty="0" err="1"/>
              <a:t>paničnih</a:t>
            </a:r>
            <a:r>
              <a:rPr lang="en-GB" dirty="0"/>
              <a:t> </a:t>
            </a:r>
            <a:r>
              <a:rPr lang="en-GB" dirty="0" err="1"/>
              <a:t>napada</a:t>
            </a:r>
            <a:r>
              <a:rPr lang="en-GB" dirty="0"/>
              <a:t> </a:t>
            </a:r>
            <a:r>
              <a:rPr lang="en-GB" dirty="0" err="1"/>
              <a:t>ili</a:t>
            </a:r>
            <a:r>
              <a:rPr lang="en-GB" dirty="0"/>
              <a:t> </a:t>
            </a:r>
            <a:r>
              <a:rPr lang="en-GB" dirty="0" err="1"/>
              <a:t>njihovih</a:t>
            </a:r>
            <a:r>
              <a:rPr lang="en-GB" dirty="0"/>
              <a:t> </a:t>
            </a:r>
            <a:r>
              <a:rPr lang="en-GB" dirty="0" err="1"/>
              <a:t>posljedica</a:t>
            </a:r>
            <a:r>
              <a:rPr lang="en-GB" dirty="0"/>
              <a:t> (</a:t>
            </a:r>
            <a:r>
              <a:rPr lang="en-GB" dirty="0" err="1"/>
              <a:t>napr</a:t>
            </a:r>
            <a:r>
              <a:rPr lang="en-GB" dirty="0"/>
              <a:t>. </a:t>
            </a:r>
            <a:r>
              <a:rPr lang="en-GB" dirty="0" err="1"/>
              <a:t>gubitka</a:t>
            </a:r>
            <a:r>
              <a:rPr lang="en-GB" dirty="0"/>
              <a:t> </a:t>
            </a:r>
            <a:r>
              <a:rPr lang="en-GB" dirty="0" err="1"/>
              <a:t>kontrole</a:t>
            </a:r>
            <a:r>
              <a:rPr lang="en-GB" dirty="0"/>
              <a:t>, </a:t>
            </a:r>
            <a:r>
              <a:rPr lang="en-GB" dirty="0" err="1"/>
              <a:t>dobivanja</a:t>
            </a:r>
            <a:r>
              <a:rPr lang="en-GB" dirty="0"/>
              <a:t> </a:t>
            </a:r>
            <a:r>
              <a:rPr lang="en-GB" dirty="0" err="1"/>
              <a:t>infarkta</a:t>
            </a:r>
            <a:r>
              <a:rPr lang="en-GB" dirty="0"/>
              <a:t>, </a:t>
            </a:r>
            <a:r>
              <a:rPr lang="en-GB" dirty="0" err="1"/>
              <a:t>postajanja</a:t>
            </a:r>
            <a:r>
              <a:rPr lang="en-GB" dirty="0"/>
              <a:t> „</a:t>
            </a:r>
            <a:r>
              <a:rPr lang="en-GB" dirty="0" err="1"/>
              <a:t>ludim</a:t>
            </a:r>
            <a:r>
              <a:rPr lang="en-GB" dirty="0"/>
              <a:t>”</a:t>
            </a:r>
          </a:p>
          <a:p>
            <a:endParaRPr lang="en-GB" dirty="0"/>
          </a:p>
          <a:p>
            <a:r>
              <a:rPr lang="en-GB" dirty="0" err="1"/>
              <a:t>Značajne</a:t>
            </a:r>
            <a:r>
              <a:rPr lang="en-GB" dirty="0"/>
              <a:t> </a:t>
            </a:r>
            <a:r>
              <a:rPr lang="en-GB" dirty="0" err="1"/>
              <a:t>maladaptivne</a:t>
            </a:r>
            <a:r>
              <a:rPr lang="en-GB" dirty="0"/>
              <a:t> </a:t>
            </a:r>
            <a:r>
              <a:rPr lang="en-GB" dirty="0" err="1"/>
              <a:t>ponašajne</a:t>
            </a:r>
            <a:r>
              <a:rPr lang="en-GB" dirty="0"/>
              <a:t> </a:t>
            </a:r>
            <a:r>
              <a:rPr lang="en-GB" dirty="0" err="1"/>
              <a:t>promjene</a:t>
            </a:r>
            <a:r>
              <a:rPr lang="en-GB" dirty="0"/>
              <a:t> (</a:t>
            </a:r>
            <a:r>
              <a:rPr lang="en-GB" dirty="0" err="1"/>
              <a:t>izbjegavanje</a:t>
            </a:r>
            <a:r>
              <a:rPr lang="en-GB" dirty="0"/>
              <a:t> </a:t>
            </a:r>
            <a:r>
              <a:rPr lang="en-GB" dirty="0" err="1"/>
              <a:t>situacija</a:t>
            </a:r>
            <a:r>
              <a:rPr lang="en-GB" dirty="0"/>
              <a:t> u </a:t>
            </a:r>
            <a:r>
              <a:rPr lang="en-GB" dirty="0" err="1"/>
              <a:t>kojima</a:t>
            </a:r>
            <a:r>
              <a:rPr lang="en-GB" dirty="0"/>
              <a:t> se </a:t>
            </a:r>
            <a:r>
              <a:rPr lang="en-GB" dirty="0" err="1"/>
              <a:t>dogodio</a:t>
            </a:r>
            <a:r>
              <a:rPr lang="en-GB" dirty="0"/>
              <a:t> </a:t>
            </a:r>
            <a:r>
              <a:rPr lang="en-GB" dirty="0" err="1"/>
              <a:t>panični</a:t>
            </a:r>
            <a:r>
              <a:rPr lang="en-GB" dirty="0"/>
              <a:t> </a:t>
            </a:r>
            <a:r>
              <a:rPr lang="en-GB" dirty="0" err="1"/>
              <a:t>napad</a:t>
            </a:r>
            <a:r>
              <a:rPr lang="en-GB" dirty="0"/>
              <a:t>)</a:t>
            </a:r>
          </a:p>
          <a:p>
            <a:endParaRPr lang="en-GB"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9284043" y="265990"/>
            <a:ext cx="1440996" cy="1948704"/>
          </a:xfrm>
          <a:prstGeom prst="rect">
            <a:avLst/>
          </a:prstGeom>
        </p:spPr>
      </p:pic>
    </p:spTree>
    <p:extLst>
      <p:ext uri="{BB962C8B-B14F-4D97-AF65-F5344CB8AC3E}">
        <p14:creationId xmlns:p14="http://schemas.microsoft.com/office/powerpoint/2010/main" val="3422521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4227" y="-483679"/>
            <a:ext cx="10607599" cy="2023252"/>
          </a:xfrm>
        </p:spPr>
        <p:txBody>
          <a:bodyPr/>
          <a:lstStyle/>
          <a:p>
            <a:pPr algn="l"/>
            <a:r>
              <a:rPr lang="hr-HR" dirty="0" smtClean="0"/>
              <a:t>Kognitivno bihevioralni  model paničnog poremećaja </a:t>
            </a:r>
            <a:endParaRPr lang="en-GB" dirty="0"/>
          </a:p>
        </p:txBody>
      </p:sp>
      <p:sp>
        <p:nvSpPr>
          <p:cNvPr id="8" name="Text Placeholder 3"/>
          <p:cNvSpPr txBox="1">
            <a:spLocks/>
          </p:cNvSpPr>
          <p:nvPr/>
        </p:nvSpPr>
        <p:spPr>
          <a:xfrm>
            <a:off x="214604" y="2035524"/>
            <a:ext cx="11672595" cy="3158348"/>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ormAutofit fontScale="625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marL="285750" lvl="1" indent="-285750">
              <a:spcBef>
                <a:spcPts val="1000"/>
              </a:spcBef>
              <a:buFont typeface="Arial" panose="020B0604020202020204" pitchFamily="34" charset="0"/>
              <a:buChar char="•"/>
            </a:pPr>
            <a:endParaRPr lang="en-GB" sz="1600" dirty="0" smtClean="0"/>
          </a:p>
          <a:p>
            <a:pPr marL="742950" lvl="1" indent="-285750">
              <a:buFont typeface="Arial" panose="020B0604020202020204" pitchFamily="34" charset="0"/>
              <a:buChar char="•"/>
            </a:pPr>
            <a:r>
              <a:rPr lang="hr-HR" sz="1600" dirty="0"/>
              <a:t>Temelji se na adaptivnoj prirodi strahova u primitivnom okruženju </a:t>
            </a:r>
          </a:p>
          <a:p>
            <a:pPr marL="742950" lvl="1" indent="-285750">
              <a:buFont typeface="Arial" panose="020B0604020202020204" pitchFamily="34" charset="0"/>
              <a:buChar char="•"/>
            </a:pPr>
            <a:r>
              <a:rPr lang="hr-HR" sz="1600" dirty="0"/>
              <a:t>Izbjegavanje:</a:t>
            </a:r>
          </a:p>
          <a:p>
            <a:pPr marL="1200150" lvl="2" indent="-285750">
              <a:buFont typeface="Arial" panose="020B0604020202020204" pitchFamily="34" charset="0"/>
              <a:buChar char="•"/>
            </a:pPr>
            <a:r>
              <a:rPr lang="hr-HR" dirty="0" smtClean="0"/>
              <a:t> otvorenog prostora adaptivno je za životinje- manje su izloženi opasnosti</a:t>
            </a:r>
          </a:p>
          <a:p>
            <a:pPr marL="1200150" lvl="2" indent="-285750">
              <a:buFont typeface="Arial" panose="020B0604020202020204" pitchFamily="34" charset="0"/>
              <a:buChar char="•"/>
            </a:pPr>
            <a:r>
              <a:rPr lang="hr-HR" dirty="0" smtClean="0"/>
              <a:t>Visine- razuman podražaj za izbjegavanje u divljini jer visina predstavlja  veći rizik  </a:t>
            </a:r>
          </a:p>
          <a:p>
            <a:pPr marL="285750" indent="-285750" algn="l">
              <a:buFont typeface="Arial" panose="020B0604020202020204" pitchFamily="34" charset="0"/>
              <a:buChar char="•"/>
            </a:pPr>
            <a:r>
              <a:rPr lang="hr-HR" dirty="0" smtClean="0"/>
              <a:t>KB model podrazumijeva da pojedinci s paničnim poremećajem mogu prvo doživjeti iskustvo panike ili visoku razinu anksioznosti zbog biološke ranjivosti, stresa ili tjelesne bolesti </a:t>
            </a:r>
          </a:p>
          <a:p>
            <a:pPr marL="285750" indent="-285750" algn="l">
              <a:buFont typeface="Arial" panose="020B0604020202020204" pitchFamily="34" charset="0"/>
              <a:buChar char="•"/>
            </a:pPr>
            <a:r>
              <a:rPr lang="hr-HR" b="1" dirty="0" err="1" smtClean="0"/>
              <a:t>Rezultirajući</a:t>
            </a:r>
            <a:r>
              <a:rPr lang="hr-HR" b="1" dirty="0" smtClean="0"/>
              <a:t> osjeti fiziološkog uzbuđenja </a:t>
            </a:r>
            <a:r>
              <a:rPr lang="hr-HR" sz="1500" i="1" dirty="0" smtClean="0"/>
              <a:t>(</a:t>
            </a:r>
            <a:r>
              <a:rPr lang="hr-HR" sz="1500" i="1" dirty="0" err="1" smtClean="0"/>
              <a:t>hiperventilacija</a:t>
            </a:r>
            <a:r>
              <a:rPr lang="hr-HR" sz="1500" i="1" dirty="0" smtClean="0"/>
              <a:t>, znojenje, vrtoglavica ili lupanje srca)</a:t>
            </a:r>
            <a:r>
              <a:rPr lang="hr-HR" b="1" dirty="0" smtClean="0"/>
              <a:t> vode do pogrešnih katastrofičnih interpretacija </a:t>
            </a:r>
            <a:r>
              <a:rPr lang="hr-HR" sz="1500" i="1" dirty="0" smtClean="0"/>
              <a:t>(imam infarkt!, Ludim!)</a:t>
            </a:r>
            <a:r>
              <a:rPr lang="hr-HR" b="1" dirty="0" smtClean="0"/>
              <a:t> i time pretjerane budnosti</a:t>
            </a:r>
          </a:p>
          <a:p>
            <a:pPr marL="285750" indent="-285750" algn="l">
              <a:buFont typeface="Arial" panose="020B0604020202020204" pitchFamily="34" charset="0"/>
              <a:buChar char="•"/>
            </a:pPr>
            <a:r>
              <a:rPr lang="hr-HR" dirty="0" smtClean="0"/>
              <a:t>U kasnijim situacijama, pojedinac pogrešno tumači senzacije fiziološkog uzbuđenja i iskustva pravih paničnih napada- Katastrofične posljedice će se neizostavno dogoditi- ove pogrešne interpretacije su „lažni </a:t>
            </a:r>
            <a:r>
              <a:rPr lang="hr-HR" dirty="0" err="1" smtClean="0"/>
              <a:t>ALaRMI</a:t>
            </a:r>
            <a:r>
              <a:rPr lang="hr-HR" dirty="0" smtClean="0"/>
              <a:t>”</a:t>
            </a:r>
          </a:p>
          <a:p>
            <a:pPr marL="285750" indent="-285750" algn="l">
              <a:buFont typeface="Arial" panose="020B0604020202020204" pitchFamily="34" charset="0"/>
              <a:buChar char="•"/>
            </a:pPr>
            <a:r>
              <a:rPr lang="hr-HR" dirty="0" smtClean="0"/>
              <a:t>Posljedično se razvija anticipirajuća anksioznost i izbjegavanje situacija koje se povezuju s anksioznošću – Agorafobija</a:t>
            </a:r>
          </a:p>
          <a:p>
            <a:pPr marL="285750" indent="-285750" algn="l">
              <a:buFont typeface="Arial" panose="020B0604020202020204" pitchFamily="34" charset="0"/>
              <a:buChar char="•"/>
            </a:pPr>
            <a:r>
              <a:rPr lang="hr-HR" dirty="0" smtClean="0"/>
              <a:t>Ponekad pacijenti s agorafobijom kako bi se lakše nosili s poremećajem koriste sigurnosna ponašanja ili magično mišljenje- što može smanjiti anksioznost, općenito one pojačavaju agorafobiju  </a:t>
            </a:r>
            <a:endParaRPr lang="en-GB" dirty="0"/>
          </a:p>
        </p:txBody>
      </p:sp>
      <p:pic>
        <p:nvPicPr>
          <p:cNvPr id="3" name="Picture 2"/>
          <p:cNvPicPr>
            <a:picLocks noChangeAspect="1"/>
          </p:cNvPicPr>
          <p:nvPr/>
        </p:nvPicPr>
        <p:blipFill>
          <a:blip r:embed="rId2"/>
          <a:stretch>
            <a:fillRect/>
          </a:stretch>
        </p:blipFill>
        <p:spPr>
          <a:xfrm>
            <a:off x="-84144" y="5644791"/>
            <a:ext cx="1261981" cy="1213209"/>
          </a:xfrm>
          <a:prstGeom prst="rect">
            <a:avLst/>
          </a:prstGeom>
        </p:spPr>
      </p:pic>
    </p:spTree>
    <p:extLst>
      <p:ext uri="{BB962C8B-B14F-4D97-AF65-F5344CB8AC3E}">
        <p14:creationId xmlns:p14="http://schemas.microsoft.com/office/powerpoint/2010/main" val="542035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Predložena sekvenca događaja u  napadu panike - </a:t>
            </a:r>
            <a:r>
              <a:rPr lang="hr-HR" i="1" dirty="0" smtClean="0"/>
              <a:t>Clark 1986</a:t>
            </a:r>
            <a:endParaRPr lang="en-GB" i="1" dirty="0"/>
          </a:p>
        </p:txBody>
      </p:sp>
      <p:grpSp>
        <p:nvGrpSpPr>
          <p:cNvPr id="5" name="Group 4"/>
          <p:cNvGrpSpPr/>
          <p:nvPr/>
        </p:nvGrpSpPr>
        <p:grpSpPr>
          <a:xfrm>
            <a:off x="123567" y="2368626"/>
            <a:ext cx="3690551" cy="3749938"/>
            <a:chOff x="375267" y="2134046"/>
            <a:chExt cx="4307497" cy="4307497"/>
          </a:xfrm>
        </p:grpSpPr>
        <p:sp>
          <p:nvSpPr>
            <p:cNvPr id="6" name="Freeform 5"/>
            <p:cNvSpPr/>
            <p:nvPr/>
          </p:nvSpPr>
          <p:spPr>
            <a:xfrm>
              <a:off x="3061233" y="2229940"/>
              <a:ext cx="1525637" cy="1525637"/>
            </a:xfrm>
            <a:custGeom>
              <a:avLst/>
              <a:gdLst>
                <a:gd name="connsiteX0" fmla="*/ 0 w 1525637"/>
                <a:gd name="connsiteY0" fmla="*/ 0 h 1525637"/>
                <a:gd name="connsiteX1" fmla="*/ 1525637 w 1525637"/>
                <a:gd name="connsiteY1" fmla="*/ 0 h 1525637"/>
                <a:gd name="connsiteX2" fmla="*/ 1525637 w 1525637"/>
                <a:gd name="connsiteY2" fmla="*/ 1525637 h 1525637"/>
                <a:gd name="connsiteX3" fmla="*/ 0 w 1525637"/>
                <a:gd name="connsiteY3" fmla="*/ 1525637 h 1525637"/>
                <a:gd name="connsiteX4" fmla="*/ 0 w 1525637"/>
                <a:gd name="connsiteY4" fmla="*/ 0 h 152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637" h="1525637">
                  <a:moveTo>
                    <a:pt x="0" y="0"/>
                  </a:moveTo>
                  <a:lnTo>
                    <a:pt x="1525637" y="0"/>
                  </a:lnTo>
                  <a:lnTo>
                    <a:pt x="1525637" y="1525637"/>
                  </a:lnTo>
                  <a:lnTo>
                    <a:pt x="0" y="1525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Percipirana prijetnja </a:t>
              </a:r>
              <a:endParaRPr lang="en-GB" sz="1400" kern="1200" dirty="0"/>
            </a:p>
          </p:txBody>
        </p:sp>
        <p:sp>
          <p:nvSpPr>
            <p:cNvPr id="7" name="Circular Arrow 6"/>
            <p:cNvSpPr/>
            <p:nvPr/>
          </p:nvSpPr>
          <p:spPr>
            <a:xfrm>
              <a:off x="375267" y="2134046"/>
              <a:ext cx="4307497" cy="4307497"/>
            </a:xfrm>
            <a:prstGeom prst="circularArrow">
              <a:avLst>
                <a:gd name="adj1" fmla="val 6907"/>
                <a:gd name="adj2" fmla="val 465708"/>
                <a:gd name="adj3" fmla="val 547917"/>
                <a:gd name="adj4" fmla="val 20586375"/>
                <a:gd name="adj5" fmla="val 8058"/>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8" name="Freeform 7"/>
            <p:cNvSpPr/>
            <p:nvPr/>
          </p:nvSpPr>
          <p:spPr>
            <a:xfrm>
              <a:off x="3061233" y="4820012"/>
              <a:ext cx="1525637" cy="1525637"/>
            </a:xfrm>
            <a:custGeom>
              <a:avLst/>
              <a:gdLst>
                <a:gd name="connsiteX0" fmla="*/ 0 w 1525637"/>
                <a:gd name="connsiteY0" fmla="*/ 0 h 1525637"/>
                <a:gd name="connsiteX1" fmla="*/ 1525637 w 1525637"/>
                <a:gd name="connsiteY1" fmla="*/ 0 h 1525637"/>
                <a:gd name="connsiteX2" fmla="*/ 1525637 w 1525637"/>
                <a:gd name="connsiteY2" fmla="*/ 1525637 h 1525637"/>
                <a:gd name="connsiteX3" fmla="*/ 0 w 1525637"/>
                <a:gd name="connsiteY3" fmla="*/ 1525637 h 1525637"/>
                <a:gd name="connsiteX4" fmla="*/ 0 w 1525637"/>
                <a:gd name="connsiteY4" fmla="*/ 0 h 152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637" h="1525637">
                  <a:moveTo>
                    <a:pt x="0" y="0"/>
                  </a:moveTo>
                  <a:lnTo>
                    <a:pt x="1525637" y="0"/>
                  </a:lnTo>
                  <a:lnTo>
                    <a:pt x="1525637" y="1525637"/>
                  </a:lnTo>
                  <a:lnTo>
                    <a:pt x="0" y="1525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smtClean="0"/>
                <a:t>strepnja</a:t>
              </a:r>
              <a:endParaRPr lang="en-GB" sz="1400" kern="1200" dirty="0"/>
            </a:p>
          </p:txBody>
        </p:sp>
        <p:sp>
          <p:nvSpPr>
            <p:cNvPr id="9" name="Circular Arrow 8"/>
            <p:cNvSpPr/>
            <p:nvPr/>
          </p:nvSpPr>
          <p:spPr>
            <a:xfrm>
              <a:off x="375267" y="2134046"/>
              <a:ext cx="4307497" cy="4307497"/>
            </a:xfrm>
            <a:prstGeom prst="circularArrow">
              <a:avLst>
                <a:gd name="adj1" fmla="val 6907"/>
                <a:gd name="adj2" fmla="val 465708"/>
                <a:gd name="adj3" fmla="val 5947917"/>
                <a:gd name="adj4" fmla="val 4386375"/>
                <a:gd name="adj5" fmla="val 8058"/>
              </a:avLst>
            </a:prstGeom>
          </p:spPr>
          <p:style>
            <a:lnRef idx="0">
              <a:schemeClr val="lt1">
                <a:hueOff val="0"/>
                <a:satOff val="0"/>
                <a:lumOff val="0"/>
                <a:alphaOff val="0"/>
              </a:schemeClr>
            </a:lnRef>
            <a:fillRef idx="3">
              <a:schemeClr val="accent4">
                <a:hueOff val="6382912"/>
                <a:satOff val="-5710"/>
                <a:lumOff val="-1438"/>
                <a:alphaOff val="0"/>
              </a:schemeClr>
            </a:fillRef>
            <a:effectRef idx="3">
              <a:schemeClr val="accent4">
                <a:hueOff val="6382912"/>
                <a:satOff val="-5710"/>
                <a:lumOff val="-1438"/>
                <a:alphaOff val="0"/>
              </a:schemeClr>
            </a:effectRef>
            <a:fontRef idx="minor">
              <a:schemeClr val="lt1"/>
            </a:fontRef>
          </p:style>
        </p:sp>
        <p:sp>
          <p:nvSpPr>
            <p:cNvPr id="10" name="Freeform 9"/>
            <p:cNvSpPr/>
            <p:nvPr/>
          </p:nvSpPr>
          <p:spPr>
            <a:xfrm>
              <a:off x="471161" y="4820012"/>
              <a:ext cx="1525637" cy="1525637"/>
            </a:xfrm>
            <a:custGeom>
              <a:avLst/>
              <a:gdLst>
                <a:gd name="connsiteX0" fmla="*/ 0 w 1525637"/>
                <a:gd name="connsiteY0" fmla="*/ 0 h 1525637"/>
                <a:gd name="connsiteX1" fmla="*/ 1525637 w 1525637"/>
                <a:gd name="connsiteY1" fmla="*/ 0 h 1525637"/>
                <a:gd name="connsiteX2" fmla="*/ 1525637 w 1525637"/>
                <a:gd name="connsiteY2" fmla="*/ 1525637 h 1525637"/>
                <a:gd name="connsiteX3" fmla="*/ 0 w 1525637"/>
                <a:gd name="connsiteY3" fmla="*/ 1525637 h 1525637"/>
                <a:gd name="connsiteX4" fmla="*/ 0 w 1525637"/>
                <a:gd name="connsiteY4" fmla="*/ 0 h 152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637" h="1525637">
                  <a:moveTo>
                    <a:pt x="0" y="0"/>
                  </a:moveTo>
                  <a:lnTo>
                    <a:pt x="1525637" y="0"/>
                  </a:lnTo>
                  <a:lnTo>
                    <a:pt x="1525637" y="1525637"/>
                  </a:lnTo>
                  <a:lnTo>
                    <a:pt x="0" y="1525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Tjelesne promjene</a:t>
              </a:r>
              <a:endParaRPr lang="en-GB" sz="1400" kern="1200" dirty="0"/>
            </a:p>
          </p:txBody>
        </p:sp>
        <p:sp>
          <p:nvSpPr>
            <p:cNvPr id="11" name="Circular Arrow 10"/>
            <p:cNvSpPr/>
            <p:nvPr/>
          </p:nvSpPr>
          <p:spPr>
            <a:xfrm>
              <a:off x="375267" y="2134046"/>
              <a:ext cx="4307497" cy="4307497"/>
            </a:xfrm>
            <a:prstGeom prst="circularArrow">
              <a:avLst>
                <a:gd name="adj1" fmla="val 6907"/>
                <a:gd name="adj2" fmla="val 465708"/>
                <a:gd name="adj3" fmla="val 11347917"/>
                <a:gd name="adj4" fmla="val 9786375"/>
                <a:gd name="adj5" fmla="val 8058"/>
              </a:avLst>
            </a:prstGeom>
          </p:spPr>
          <p:style>
            <a:lnRef idx="0">
              <a:schemeClr val="lt1">
                <a:hueOff val="0"/>
                <a:satOff val="0"/>
                <a:lumOff val="0"/>
                <a:alphaOff val="0"/>
              </a:schemeClr>
            </a:lnRef>
            <a:fillRef idx="3">
              <a:schemeClr val="accent4">
                <a:hueOff val="12765824"/>
                <a:satOff val="-11421"/>
                <a:lumOff val="-2876"/>
                <a:alphaOff val="0"/>
              </a:schemeClr>
            </a:fillRef>
            <a:effectRef idx="3">
              <a:schemeClr val="accent4">
                <a:hueOff val="12765824"/>
                <a:satOff val="-11421"/>
                <a:lumOff val="-2876"/>
                <a:alphaOff val="0"/>
              </a:schemeClr>
            </a:effectRef>
            <a:fontRef idx="minor">
              <a:schemeClr val="lt1"/>
            </a:fontRef>
          </p:style>
        </p:sp>
        <p:sp>
          <p:nvSpPr>
            <p:cNvPr id="12" name="Freeform 11"/>
            <p:cNvSpPr/>
            <p:nvPr/>
          </p:nvSpPr>
          <p:spPr>
            <a:xfrm>
              <a:off x="471161" y="2229940"/>
              <a:ext cx="1525637" cy="1525637"/>
            </a:xfrm>
            <a:custGeom>
              <a:avLst/>
              <a:gdLst>
                <a:gd name="connsiteX0" fmla="*/ 0 w 1525637"/>
                <a:gd name="connsiteY0" fmla="*/ 0 h 1525637"/>
                <a:gd name="connsiteX1" fmla="*/ 1525637 w 1525637"/>
                <a:gd name="connsiteY1" fmla="*/ 0 h 1525637"/>
                <a:gd name="connsiteX2" fmla="*/ 1525637 w 1525637"/>
                <a:gd name="connsiteY2" fmla="*/ 1525637 h 1525637"/>
                <a:gd name="connsiteX3" fmla="*/ 0 w 1525637"/>
                <a:gd name="connsiteY3" fmla="*/ 1525637 h 1525637"/>
                <a:gd name="connsiteX4" fmla="*/ 0 w 1525637"/>
                <a:gd name="connsiteY4" fmla="*/ 0 h 152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637" h="1525637">
                  <a:moveTo>
                    <a:pt x="0" y="0"/>
                  </a:moveTo>
                  <a:lnTo>
                    <a:pt x="1525637" y="0"/>
                  </a:lnTo>
                  <a:lnTo>
                    <a:pt x="1525637" y="1525637"/>
                  </a:lnTo>
                  <a:lnTo>
                    <a:pt x="0" y="1525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Interpretacija tjelesnih promjena na katastrofalan način</a:t>
              </a:r>
              <a:endParaRPr lang="en-GB" sz="1400" kern="1200" dirty="0"/>
            </a:p>
          </p:txBody>
        </p:sp>
        <p:sp>
          <p:nvSpPr>
            <p:cNvPr id="13" name="Circular Arrow 12"/>
            <p:cNvSpPr/>
            <p:nvPr/>
          </p:nvSpPr>
          <p:spPr>
            <a:xfrm>
              <a:off x="375267" y="2134046"/>
              <a:ext cx="4307497" cy="4307497"/>
            </a:xfrm>
            <a:prstGeom prst="circularArrow">
              <a:avLst>
                <a:gd name="adj1" fmla="val 6907"/>
                <a:gd name="adj2" fmla="val 465708"/>
                <a:gd name="adj3" fmla="val 16747917"/>
                <a:gd name="adj4" fmla="val 15186375"/>
                <a:gd name="adj5" fmla="val 8058"/>
              </a:avLst>
            </a:prstGeom>
          </p:spPr>
          <p:style>
            <a:lnRef idx="0">
              <a:schemeClr val="lt1">
                <a:hueOff val="0"/>
                <a:satOff val="0"/>
                <a:lumOff val="0"/>
                <a:alphaOff val="0"/>
              </a:schemeClr>
            </a:lnRef>
            <a:fillRef idx="3">
              <a:schemeClr val="accent4">
                <a:hueOff val="19148736"/>
                <a:satOff val="-17131"/>
                <a:lumOff val="-4314"/>
                <a:alphaOff val="0"/>
              </a:schemeClr>
            </a:fillRef>
            <a:effectRef idx="3">
              <a:schemeClr val="accent4">
                <a:hueOff val="19148736"/>
                <a:satOff val="-17131"/>
                <a:lumOff val="-4314"/>
                <a:alphaOff val="0"/>
              </a:schemeClr>
            </a:effectRef>
            <a:fontRef idx="minor">
              <a:schemeClr val="lt1"/>
            </a:fontRef>
          </p:style>
        </p:sp>
      </p:grpSp>
      <p:sp>
        <p:nvSpPr>
          <p:cNvPr id="14" name="TextBox 13"/>
          <p:cNvSpPr txBox="1"/>
          <p:nvPr/>
        </p:nvSpPr>
        <p:spPr>
          <a:xfrm>
            <a:off x="4404332" y="2789581"/>
            <a:ext cx="155695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hr-HR" sz="1200" dirty="0" smtClean="0"/>
              <a:t>Podražaj koji pokreće anksioznost</a:t>
            </a:r>
          </a:p>
          <a:p>
            <a:pPr algn="ctr"/>
            <a:r>
              <a:rPr lang="hr-HR" sz="1200" dirty="0" smtClean="0"/>
              <a:t>(vanjski ili unutarnji)</a:t>
            </a:r>
            <a:endParaRPr lang="en-GB" sz="1200" dirty="0"/>
          </a:p>
        </p:txBody>
      </p:sp>
      <p:cxnSp>
        <p:nvCxnSpPr>
          <p:cNvPr id="16" name="Straight Arrow Connector 15"/>
          <p:cNvCxnSpPr/>
          <p:nvPr/>
        </p:nvCxnSpPr>
        <p:spPr>
          <a:xfrm flipH="1">
            <a:off x="3576870" y="3112747"/>
            <a:ext cx="713392" cy="68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 Placeholder 3"/>
          <p:cNvSpPr txBox="1">
            <a:spLocks/>
          </p:cNvSpPr>
          <p:nvPr/>
        </p:nvSpPr>
        <p:spPr>
          <a:xfrm>
            <a:off x="6664410" y="2290897"/>
            <a:ext cx="5239265" cy="3158348"/>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ormAutofit fontScale="925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marL="285750" lvl="1" indent="-285750">
              <a:spcBef>
                <a:spcPts val="1000"/>
              </a:spcBef>
              <a:buFont typeface="Arial" panose="020B0604020202020204" pitchFamily="34" charset="0"/>
              <a:buChar char="•"/>
            </a:pPr>
            <a:r>
              <a:rPr lang="hr-HR" sz="1600" b="1" dirty="0" smtClean="0"/>
              <a:t>Kognitivni model panike </a:t>
            </a:r>
            <a:r>
              <a:rPr lang="hr-HR" sz="1600" dirty="0" smtClean="0"/>
              <a:t>– osobe doživljavaju napad panike zbog relativne trajne sklonosti da širok raspon tjelesnih promjena interpretiraju na katastrofičan način</a:t>
            </a:r>
          </a:p>
          <a:p>
            <a:pPr marL="285750" lvl="1" indent="-285750">
              <a:spcBef>
                <a:spcPts val="1000"/>
              </a:spcBef>
              <a:buFont typeface="Arial" panose="020B0604020202020204" pitchFamily="34" charset="0"/>
              <a:buChar char="•"/>
            </a:pPr>
            <a:r>
              <a:rPr lang="hr-HR" sz="1600" dirty="0" smtClean="0"/>
              <a:t>Kognitivne distorzije:  </a:t>
            </a:r>
          </a:p>
          <a:p>
            <a:pPr marL="742950" lvl="2" indent="-285750">
              <a:spcBef>
                <a:spcPts val="1000"/>
              </a:spcBef>
              <a:buFont typeface="Arial" panose="020B0604020202020204" pitchFamily="34" charset="0"/>
              <a:buChar char="•"/>
            </a:pPr>
            <a:r>
              <a:rPr lang="hr-HR" b="1" dirty="0" smtClean="0"/>
              <a:t>negativne automatske misli </a:t>
            </a:r>
            <a:r>
              <a:rPr lang="hr-HR" dirty="0"/>
              <a:t>-</a:t>
            </a:r>
            <a:r>
              <a:rPr lang="hr-HR" dirty="0" smtClean="0"/>
              <a:t> PRECIJENJIVANJE NEGATIVNIH ISHODA, KATASTROFIČNO MIŠLJENJE, PODCJENJIVANJE SPOSOBNOSTI SUOČAVANJA, ETIKETIRANJE, PERSONALIZIRANJE</a:t>
            </a:r>
          </a:p>
          <a:p>
            <a:pPr marL="742950" lvl="2" indent="-285750">
              <a:spcBef>
                <a:spcPts val="1000"/>
              </a:spcBef>
              <a:buFont typeface="Arial" panose="020B0604020202020204" pitchFamily="34" charset="0"/>
              <a:buChar char="•"/>
            </a:pPr>
            <a:r>
              <a:rPr lang="hr-HR" b="1" dirty="0" smtClean="0"/>
              <a:t>DISFUNKCIONALNE PRETPOSTAVKE </a:t>
            </a:r>
            <a:r>
              <a:rPr lang="hr-HR" dirty="0" smtClean="0"/>
              <a:t>- IZJAVE „TREBAM”, „AKO-ONDA”, „MORAM”)</a:t>
            </a:r>
          </a:p>
          <a:p>
            <a:pPr marL="742950" lvl="2" indent="-285750">
              <a:spcBef>
                <a:spcPts val="1000"/>
              </a:spcBef>
              <a:buFont typeface="Arial" panose="020B0604020202020204" pitchFamily="34" charset="0"/>
              <a:buChar char="•"/>
            </a:pPr>
            <a:r>
              <a:rPr lang="hr-HR" b="1" dirty="0" smtClean="0"/>
              <a:t>DISFUNKCIONALNE OSOBNE SHEME </a:t>
            </a:r>
            <a:r>
              <a:rPr lang="hr-HR" dirty="0" smtClean="0"/>
              <a:t>– DUBOKO UKORIJENJENO VJEROVANJE O OSOBNOJ BESPOMOĆNOSTI, RANJOVOSTI NA POVREDE, NAPUŠTANJU, SLABOSTI I INFERIORNOSTI  </a:t>
            </a:r>
          </a:p>
          <a:p>
            <a:pPr marL="742950" lvl="2" indent="-285750">
              <a:spcBef>
                <a:spcPts val="1000"/>
              </a:spcBef>
              <a:buFont typeface="Arial" panose="020B0604020202020204" pitchFamily="34" charset="0"/>
              <a:buChar char="•"/>
            </a:pPr>
            <a:endParaRPr lang="hr-HR" dirty="0" smtClean="0"/>
          </a:p>
          <a:p>
            <a:pPr marL="285750" lvl="1" indent="-285750">
              <a:spcBef>
                <a:spcPts val="1000"/>
              </a:spcBef>
              <a:buFont typeface="Arial" panose="020B0604020202020204" pitchFamily="34" charset="0"/>
              <a:buChar char="•"/>
            </a:pPr>
            <a:endParaRPr lang="en-GB" dirty="0"/>
          </a:p>
        </p:txBody>
      </p:sp>
    </p:spTree>
    <p:extLst>
      <p:ext uri="{BB962C8B-B14F-4D97-AF65-F5344CB8AC3E}">
        <p14:creationId xmlns:p14="http://schemas.microsoft.com/office/powerpoint/2010/main" val="3277119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Bihevioralni</a:t>
            </a:r>
            <a:r>
              <a:rPr lang="hr-HR" dirty="0" smtClean="0"/>
              <a:t> činitelji </a:t>
            </a:r>
            <a:r>
              <a:rPr lang="en-GB" dirty="0" smtClean="0"/>
              <a:t> </a:t>
            </a:r>
            <a:r>
              <a:rPr lang="en-GB" dirty="0"/>
              <a:t/>
            </a:r>
            <a:br>
              <a:rPr lang="en-GB" dirty="0"/>
            </a:br>
            <a:endParaRPr lang="en-GB" dirty="0"/>
          </a:p>
        </p:txBody>
      </p:sp>
      <p:sp>
        <p:nvSpPr>
          <p:cNvPr id="3" name="Content Placeholder 2"/>
          <p:cNvSpPr>
            <a:spLocks noGrp="1"/>
          </p:cNvSpPr>
          <p:nvPr>
            <p:ph sz="quarter" idx="13"/>
          </p:nvPr>
        </p:nvSpPr>
        <p:spPr/>
        <p:txBody>
          <a:bodyPr/>
          <a:lstStyle/>
          <a:p>
            <a:pPr lvl="1"/>
            <a:r>
              <a:rPr lang="hr-HR" dirty="0" smtClean="0"/>
              <a:t>panika postaje povezana sa strahom </a:t>
            </a:r>
            <a:r>
              <a:rPr lang="hr-HR" i="1" dirty="0" smtClean="0"/>
              <a:t>putem procesa klasičnog </a:t>
            </a:r>
            <a:r>
              <a:rPr lang="hr-HR" i="1" dirty="0" err="1" smtClean="0"/>
              <a:t>kondicioniranja</a:t>
            </a:r>
            <a:r>
              <a:rPr lang="hr-HR" i="1" dirty="0" smtClean="0"/>
              <a:t> </a:t>
            </a:r>
          </a:p>
          <a:p>
            <a:pPr lvl="1"/>
            <a:r>
              <a:rPr lang="hr-HR" dirty="0" smtClean="0"/>
              <a:t>Strah se </a:t>
            </a:r>
            <a:r>
              <a:rPr lang="hr-HR" i="1" dirty="0" smtClean="0"/>
              <a:t>održava putem </a:t>
            </a:r>
            <a:r>
              <a:rPr lang="hr-HR" i="1" dirty="0" err="1" smtClean="0"/>
              <a:t>operantnog</a:t>
            </a:r>
            <a:r>
              <a:rPr lang="hr-HR" i="1" dirty="0" smtClean="0"/>
              <a:t> funkcioniranja </a:t>
            </a:r>
            <a:r>
              <a:rPr lang="hr-HR" dirty="0" smtClean="0"/>
              <a:t>time što se smanjuje </a:t>
            </a:r>
            <a:r>
              <a:rPr lang="hr-HR" dirty="0" err="1" smtClean="0"/>
              <a:t>anksioznos</a:t>
            </a:r>
            <a:r>
              <a:rPr lang="hr-HR" dirty="0" smtClean="0"/>
              <a:t> koja se pojavljuje kada pojedinac izbjegava situacije ili je tolerira korištenjem sigurnosnog ponašanja</a:t>
            </a:r>
          </a:p>
          <a:p>
            <a:pPr lvl="1"/>
            <a:r>
              <a:rPr lang="hr-HR" i="1" dirty="0" smtClean="0"/>
              <a:t>Olakšanje </a:t>
            </a:r>
            <a:r>
              <a:rPr lang="hr-HR" dirty="0" smtClean="0"/>
              <a:t>od anksioznosti je </a:t>
            </a:r>
            <a:r>
              <a:rPr lang="hr-HR" i="1" dirty="0" smtClean="0"/>
              <a:t>negativno potkrepljujuće </a:t>
            </a:r>
            <a:r>
              <a:rPr lang="hr-HR" dirty="0" smtClean="0"/>
              <a:t>( </a:t>
            </a:r>
            <a:r>
              <a:rPr lang="hr-HR" dirty="0" err="1" smtClean="0"/>
              <a:t>operantno</a:t>
            </a:r>
            <a:r>
              <a:rPr lang="hr-HR" dirty="0" smtClean="0"/>
              <a:t> </a:t>
            </a:r>
            <a:r>
              <a:rPr lang="hr-HR" dirty="0" err="1" smtClean="0"/>
              <a:t>kondicioniranje</a:t>
            </a:r>
            <a:r>
              <a:rPr lang="hr-HR" dirty="0" smtClean="0"/>
              <a:t>) te dovodi do jače sklonosti izbjegavanja u budućnosti </a:t>
            </a:r>
          </a:p>
          <a:p>
            <a:pPr lvl="1"/>
            <a:r>
              <a:rPr lang="hr-HR" dirty="0" smtClean="0"/>
              <a:t>Izbjegavanje se generalizira na slične podražaje i postaje povezano s drugima, smanjujući svijet osobe tijekom vremena</a:t>
            </a:r>
          </a:p>
        </p:txBody>
      </p:sp>
      <p:pic>
        <p:nvPicPr>
          <p:cNvPr id="4" name="Picture 3"/>
          <p:cNvPicPr>
            <a:picLocks noChangeAspect="1"/>
          </p:cNvPicPr>
          <p:nvPr/>
        </p:nvPicPr>
        <p:blipFill>
          <a:blip r:embed="rId2">
            <a:clrChange>
              <a:clrFrom>
                <a:srgbClr val="FCFEFB"/>
              </a:clrFrom>
              <a:clrTo>
                <a:srgbClr val="FCFEFB">
                  <a:alpha val="0"/>
                </a:srgbClr>
              </a:clrTo>
            </a:clrChange>
          </a:blip>
          <a:stretch>
            <a:fillRect/>
          </a:stretch>
        </p:blipFill>
        <p:spPr>
          <a:xfrm>
            <a:off x="220917" y="5478161"/>
            <a:ext cx="1583169" cy="1218298"/>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blip>
          <a:stretch>
            <a:fillRect/>
          </a:stretch>
        </p:blipFill>
        <p:spPr>
          <a:xfrm>
            <a:off x="9398291" y="466119"/>
            <a:ext cx="1389674" cy="1560106"/>
          </a:xfrm>
          <a:prstGeom prst="rect">
            <a:avLst/>
          </a:prstGeom>
        </p:spPr>
      </p:pic>
    </p:spTree>
    <p:extLst>
      <p:ext uri="{BB962C8B-B14F-4D97-AF65-F5344CB8AC3E}">
        <p14:creationId xmlns:p14="http://schemas.microsoft.com/office/powerpoint/2010/main" val="828627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37938922"/>
              </p:ext>
            </p:extLst>
          </p:nvPr>
        </p:nvGraphicFramePr>
        <p:xfrm>
          <a:off x="322730" y="839114"/>
          <a:ext cx="11358524" cy="5936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829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1625</TotalTime>
  <Words>2756</Words>
  <Application>Microsoft Office PowerPoint</Application>
  <PresentationFormat>Widescreen</PresentationFormat>
  <Paragraphs>322</Paragraphs>
  <Slides>30</Slides>
  <Notes>0</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Tw Cen MT</vt:lpstr>
      <vt:lpstr>Droplet</vt:lpstr>
      <vt:lpstr> BKT paničnog poremećaja.</vt:lpstr>
      <vt:lpstr>Simptomi</vt:lpstr>
      <vt:lpstr>Dijagnoza, Prevalencija, životni tijek</vt:lpstr>
      <vt:lpstr>mkb -10 </vt:lpstr>
      <vt:lpstr>DSM 5</vt:lpstr>
      <vt:lpstr>Kognitivno bihevioralni  model paničnog poremećaja </vt:lpstr>
      <vt:lpstr>Predložena sekvenca događaja u  napadu panike - Clark 1986</vt:lpstr>
      <vt:lpstr>Bihevioralni činitelji   </vt:lpstr>
      <vt:lpstr>PowerPoint Presentation</vt:lpstr>
      <vt:lpstr>OPĆI PLAN TRETAMANA PANIČNOG POREMEĆAJA</vt:lpstr>
      <vt:lpstr>PROCIJENA</vt:lpstr>
      <vt:lpstr>Razmatranje lijekova</vt:lpstr>
      <vt:lpstr>Upoznavanje s tretmanom</vt:lpstr>
      <vt:lpstr>KONSTRUIRANJE HIJERARHIJE STRAHA (bihevioralne intervencije) </vt:lpstr>
      <vt:lpstr>Ponovno učenje disanja</vt:lpstr>
      <vt:lpstr>Trening relaksacije</vt:lpstr>
      <vt:lpstr>Kognitivne intervencije identificiranje automatskih misli </vt:lpstr>
      <vt:lpstr>Kognitivne intervencije identificiranje automatskih misli </vt:lpstr>
      <vt:lpstr>Kognitivne intervencije promjena automatskih misli </vt:lpstr>
      <vt:lpstr>Kognitivne intervencije promjena automatskih misli </vt:lpstr>
      <vt:lpstr>Kognitivne intervencije promjena disfunkcionalnih pretpostavki </vt:lpstr>
      <vt:lpstr>Kognitivne intervencije promjena disfunkcionalnih pretpostavki </vt:lpstr>
      <vt:lpstr>Kognitivne intervencije Identificiranje i promjena disfunkcionalnih shema</vt:lpstr>
      <vt:lpstr>Bihevioralne tehnike  induciranje panike</vt:lpstr>
      <vt:lpstr>KONSTRUIRANJE HIJERARHIJE STRAHA (bihevioralne intervencije) </vt:lpstr>
      <vt:lpstr>Bihevioralne tehnike  Izlaganje hijerarhiji straha</vt:lpstr>
      <vt:lpstr>Suočavanje sa životnim stresom</vt:lpstr>
      <vt:lpstr>Prorjeđivanje terapije</vt:lpstr>
      <vt:lpstr>Rješavanje uobičajenih problema u terapiji</vt:lpstr>
      <vt:lpstr>Rješavanje uobičajenih problema u terapiji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Ivona Simunovic Filipcic</dc:creator>
  <cp:lastModifiedBy>Ivona Simunovic Filipcic</cp:lastModifiedBy>
  <cp:revision>65</cp:revision>
  <dcterms:created xsi:type="dcterms:W3CDTF">2016-03-08T23:12:35Z</dcterms:created>
  <dcterms:modified xsi:type="dcterms:W3CDTF">2016-03-17T22:30:51Z</dcterms:modified>
</cp:coreProperties>
</file>