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1" r:id="rId14"/>
    <p:sldId id="273" r:id="rId15"/>
    <p:sldId id="274" r:id="rId16"/>
    <p:sldId id="278" r:id="rId17"/>
    <p:sldId id="279" r:id="rId18"/>
    <p:sldId id="276" r:id="rId19"/>
    <p:sldId id="277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jela Mihaljevic" initials="D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0.11197018778966275"/>
                  <c:y val="-0.13751566965436587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kult. </a:t>
                    </a:r>
                    <a:r>
                      <a:rPr lang="en-US" baseline="0" dirty="0" err="1" smtClean="0"/>
                      <a:t>akt</a:t>
                    </a:r>
                    <a:r>
                      <a:rPr lang="en-US" baseline="0" dirty="0" smtClean="0"/>
                      <a:t>.</a:t>
                    </a:r>
                    <a:r>
                      <a:rPr lang="en-US" baseline="0" dirty="0"/>
                      <a:t>
</a:t>
                    </a:r>
                    <a:fld id="{608B3EC6-9C02-4750-A5AF-35CED8F08A71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0072280934333311"/>
                  <c:y val="5.395280451054729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err="1" smtClean="0"/>
                      <a:t>tj.aktiv</a:t>
                    </a:r>
                    <a:r>
                      <a:rPr lang="en-US" baseline="0" dirty="0" smtClean="0"/>
                      <a:t>.</a:t>
                    </a:r>
                    <a:r>
                      <a:rPr lang="en-US" baseline="0" dirty="0"/>
                      <a:t>
</a:t>
                    </a:r>
                    <a:fld id="{480FDD55-F056-437C-8A37-8873C5F56CDD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2454696345237905"/>
                  <c:y val="0.178433641975308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posao,škola</c:v>
                </c:pt>
                <c:pt idx="1">
                  <c:v>zabava</c:v>
                </c:pt>
                <c:pt idx="2">
                  <c:v>kulturne aktivnosti</c:v>
                </c:pt>
                <c:pt idx="3">
                  <c:v>tj.aktivnosti</c:v>
                </c:pt>
                <c:pt idx="4">
                  <c:v>kućanstvo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5.2</c:v>
                </c:pt>
                <c:pt idx="1">
                  <c:v>2.9</c:v>
                </c:pt>
                <c:pt idx="2">
                  <c:v>1.4</c:v>
                </c:pt>
                <c:pt idx="3">
                  <c:v>2.9</c:v>
                </c:pt>
                <c:pt idx="4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5919882176685533"/>
                  <c:y val="-6.37263658014970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58153830670258"/>
                  <c:y val="-8.34624404588315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9960554880186"/>
                  <c:y val="0.13678459463400408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kult. </a:t>
                    </a:r>
                    <a:r>
                      <a:rPr lang="en-US" baseline="0" dirty="0" err="1" smtClean="0"/>
                      <a:t>akt</a:t>
                    </a:r>
                    <a:r>
                      <a:rPr lang="en-US" baseline="0" dirty="0" smtClean="0"/>
                      <a:t>.</a:t>
                    </a:r>
                    <a:r>
                      <a:rPr lang="en-US" baseline="0" dirty="0"/>
                      <a:t>
</a:t>
                    </a:r>
                    <a:fld id="{6259BF6C-4F39-425B-8C87-D0BC50F00777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0546007682440298E-2"/>
                  <c:y val="0.13599537037037038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err="1" smtClean="0"/>
                      <a:t>tj</a:t>
                    </a:r>
                    <a:r>
                      <a:rPr lang="en-US" baseline="0" dirty="0" smtClean="0"/>
                      <a:t>. akt.</a:t>
                    </a:r>
                    <a:r>
                      <a:rPr lang="en-US" baseline="0" dirty="0"/>
                      <a:t>
</a:t>
                    </a:r>
                    <a:fld id="{507F26BC-0194-45C2-81B1-CA999EB9ACCD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posao,škola</c:v>
                </c:pt>
                <c:pt idx="1">
                  <c:v>zabava</c:v>
                </c:pt>
                <c:pt idx="2">
                  <c:v>kulturne aktivnosti</c:v>
                </c:pt>
                <c:pt idx="3">
                  <c:v>tjelesne aktivnosti</c:v>
                </c:pt>
                <c:pt idx="4">
                  <c:v>kućanstvo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smtClean="0"/>
                      <a:t>neadekvatnost</a:t>
                    </a:r>
                    <a:r>
                      <a:rPr lang="en-US" baseline="0" dirty="0"/>
                      <a:t>
</a:t>
                    </a:r>
                    <a:fld id="{ED4064F2-AE7F-4A00-9567-7B70A5018B1E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neadekvatnost4.2</c:v>
                </c:pt>
                <c:pt idx="1">
                  <c:v>depresija</c:v>
                </c:pt>
                <c:pt idx="2">
                  <c:v>loša sreća</c:v>
                </c:pt>
                <c:pt idx="3">
                  <c:v>težak test</c:v>
                </c:pt>
                <c:pt idx="4">
                  <c:v>loše bilješke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4.2</c:v>
                </c:pt>
                <c:pt idx="1">
                  <c:v>3.2</c:v>
                </c:pt>
                <c:pt idx="2">
                  <c:v>1.4</c:v>
                </c:pt>
                <c:pt idx="3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3C6A-5328-4E5B-93F5-7653BC28DC8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557-5E09-4B67-81E9-19606490F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3C6A-5328-4E5B-93F5-7653BC28DC8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557-5E09-4B67-81E9-19606490F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6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3C6A-5328-4E5B-93F5-7653BC28DC8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557-5E09-4B67-81E9-19606490F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6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3C6A-5328-4E5B-93F5-7653BC28DC8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557-5E09-4B67-81E9-19606490F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8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3C6A-5328-4E5B-93F5-7653BC28DC8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557-5E09-4B67-81E9-19606490F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1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3C6A-5328-4E5B-93F5-7653BC28DC8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557-5E09-4B67-81E9-19606490F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2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3C6A-5328-4E5B-93F5-7653BC28DC8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557-5E09-4B67-81E9-19606490F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2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3C6A-5328-4E5B-93F5-7653BC28DC8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557-5E09-4B67-81E9-19606490F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8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3C6A-5328-4E5B-93F5-7653BC28DC8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557-5E09-4B67-81E9-19606490F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1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3C6A-5328-4E5B-93F5-7653BC28DC8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557-5E09-4B67-81E9-19606490F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6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3C6A-5328-4E5B-93F5-7653BC28DC8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0557-5E09-4B67-81E9-19606490F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0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63C6A-5328-4E5B-93F5-7653BC28DC8A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90557-5E09-4B67-81E9-19606490F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6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/>
                </a:solidFill>
              </a:rPr>
              <a:t>DODATNE BKT TEHNIKE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/>
                </a:solidFill>
              </a:rPr>
              <a:t>Danijela Mihaljević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18.03.2017.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914087" y="2576712"/>
            <a:ext cx="10363826" cy="824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>
                <a:solidFill>
                  <a:schemeClr val="accent1"/>
                </a:solidFill>
              </a:rPr>
              <a:t>RELAKSACIJA</a:t>
            </a:r>
            <a:endParaRPr lang="en-US" sz="4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600" dirty="0">
                <a:solidFill>
                  <a:schemeClr val="tx2"/>
                </a:solidFill>
              </a:rPr>
              <a:t>m</a:t>
            </a:r>
            <a:r>
              <a:rPr lang="hr-HR" sz="2600" dirty="0" smtClean="0">
                <a:solidFill>
                  <a:schemeClr val="tx2"/>
                </a:solidFill>
              </a:rPr>
              <a:t>nogi pacijenti imaju koristi od učenja relaksacijskih tehnika (npr. abominalno disanje, Jacobsonova progresivna mišićna relaksacija)</a:t>
            </a:r>
          </a:p>
          <a:p>
            <a:r>
              <a:rPr lang="hr-HR" sz="2600" dirty="0">
                <a:solidFill>
                  <a:schemeClr val="tx2"/>
                </a:solidFill>
              </a:rPr>
              <a:t>t</a:t>
            </a:r>
            <a:r>
              <a:rPr lang="hr-HR" sz="2600" dirty="0" smtClean="0">
                <a:solidFill>
                  <a:schemeClr val="tx2"/>
                </a:solidFill>
              </a:rPr>
              <a:t>ehnike se  trebaju učiti i uvježbavati na seansama kako bi se moglo odmah suočiti s ev. teškoćama i rješiti  ih</a:t>
            </a:r>
          </a:p>
          <a:p>
            <a:r>
              <a:rPr lang="hr-HR" sz="2600" dirty="0">
                <a:solidFill>
                  <a:schemeClr val="tx2"/>
                </a:solidFill>
              </a:rPr>
              <a:t>t</a:t>
            </a:r>
            <a:r>
              <a:rPr lang="hr-HR" sz="2600" dirty="0" smtClean="0">
                <a:solidFill>
                  <a:schemeClr val="tx2"/>
                </a:solidFill>
              </a:rPr>
              <a:t>erapeut mora znati da neki pacijenti za vrijeme vježbe relaksacije proživljavaju neobične učinke – postaju napetiji</a:t>
            </a:r>
          </a:p>
          <a:p>
            <a:r>
              <a:rPr lang="hr-HR" sz="2600" dirty="0">
                <a:solidFill>
                  <a:schemeClr val="tx2"/>
                </a:solidFill>
              </a:rPr>
              <a:t>o</a:t>
            </a:r>
            <a:r>
              <a:rPr lang="hr-HR" sz="2600" dirty="0" smtClean="0">
                <a:solidFill>
                  <a:schemeClr val="tx2"/>
                </a:solidFill>
              </a:rPr>
              <a:t>vdje terapeut  može predložiti vježbu relaksacije kao eksperiment – ili će pomoći u smanjenju napetosti  ili će voditi anksioznim mislima koje se onda mogu vrednovati</a:t>
            </a: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4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72" y="90750"/>
            <a:ext cx="3739895" cy="1526786"/>
          </a:xfrm>
        </p:spPr>
      </p:pic>
    </p:spTree>
    <p:extLst>
      <p:ext uri="{BB962C8B-B14F-4D97-AF65-F5344CB8AC3E}">
        <p14:creationId xmlns:p14="http://schemas.microsoft.com/office/powerpoint/2010/main" val="10050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>
                <a:solidFill>
                  <a:schemeClr val="accent1"/>
                </a:solidFill>
              </a:rPr>
              <a:t>KARTICE ZA SUOČAVANJE</a:t>
            </a:r>
            <a:endParaRPr lang="en-US" sz="4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chemeClr val="tx2"/>
                </a:solidFill>
              </a:rPr>
              <a:t>k</a:t>
            </a:r>
            <a:r>
              <a:rPr lang="hr-HR" sz="2400" dirty="0" smtClean="0">
                <a:solidFill>
                  <a:schemeClr val="tx2"/>
                </a:solidFill>
              </a:rPr>
              <a:t>artice za suočavanje  su obično kartice 3x5cm koje pacijent drži u blizini i čita ih po dogovoru (npr. 3 x dnevno) i po potrebi</a:t>
            </a:r>
          </a:p>
          <a:p>
            <a:r>
              <a:rPr lang="hr-HR" sz="2400" dirty="0">
                <a:solidFill>
                  <a:schemeClr val="tx2"/>
                </a:solidFill>
              </a:rPr>
              <a:t>i</a:t>
            </a:r>
            <a:r>
              <a:rPr lang="hr-HR" sz="2400" dirty="0" smtClean="0">
                <a:solidFill>
                  <a:schemeClr val="tx2"/>
                </a:solidFill>
              </a:rPr>
              <a:t>ma ih nekoliko oblika:</a:t>
            </a:r>
          </a:p>
          <a:p>
            <a:endParaRPr lang="hr-HR" sz="2600" dirty="0">
              <a:solidFill>
                <a:schemeClr val="tx2"/>
              </a:solidFill>
            </a:endParaRPr>
          </a:p>
          <a:p>
            <a:endParaRPr lang="hr-HR" sz="2600" dirty="0" smtClean="0">
              <a:solidFill>
                <a:schemeClr val="tx2"/>
              </a:solidFill>
            </a:endParaRPr>
          </a:p>
          <a:p>
            <a:endParaRPr lang="hr-HR" sz="2600" dirty="0">
              <a:solidFill>
                <a:schemeClr val="tx2"/>
              </a:solidFill>
            </a:endParaRPr>
          </a:p>
          <a:p>
            <a:endParaRPr lang="hr-HR" sz="2600" dirty="0" smtClean="0">
              <a:solidFill>
                <a:schemeClr val="tx2"/>
              </a:solidFill>
            </a:endParaRPr>
          </a:p>
          <a:p>
            <a:endParaRPr lang="hr-HR" sz="2600" dirty="0">
              <a:solidFill>
                <a:schemeClr val="tx2"/>
              </a:solidFill>
            </a:endParaRPr>
          </a:p>
          <a:p>
            <a:r>
              <a:rPr lang="hr-HR" sz="2200" dirty="0">
                <a:solidFill>
                  <a:schemeClr val="tx2"/>
                </a:solidFill>
              </a:rPr>
              <a:t>p</a:t>
            </a:r>
            <a:r>
              <a:rPr lang="hr-HR" sz="2200" dirty="0" smtClean="0">
                <a:solidFill>
                  <a:schemeClr val="tx2"/>
                </a:solidFill>
              </a:rPr>
              <a:t>rvi tip  kartica daje adaptivni odgovor na NAM</a:t>
            </a:r>
          </a:p>
          <a:p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80" y="135072"/>
            <a:ext cx="3927938" cy="1555616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662761"/>
              </p:ext>
            </p:extLst>
          </p:nvPr>
        </p:nvGraphicFramePr>
        <p:xfrm>
          <a:off x="1162749" y="3360716"/>
          <a:ext cx="1028506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5064"/>
              </a:tblGrid>
              <a:tr h="182908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KARTICA</a:t>
                      </a:r>
                      <a:r>
                        <a:rPr lang="hr-HR" sz="2000" baseline="0" dirty="0" smtClean="0"/>
                        <a:t> ZA SUOČAVANJE 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Stranica 1 -Automatska misao – Ne mogu to napraviti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Stranica</a:t>
                      </a:r>
                      <a:r>
                        <a:rPr lang="hr-HR" sz="2000" baseline="0" dirty="0" smtClean="0"/>
                        <a:t> 2-Adaptivni odgovor- Mogu osjećati da to ne mogu napraviti, ali to ne mora biti istina. Moglo bi biti poteškoća, ali vjerojatno nije točno da neću moći to napraviti.</a:t>
                      </a:r>
                    </a:p>
                    <a:p>
                      <a:r>
                        <a:rPr lang="hr-HR" sz="2000" baseline="0" dirty="0" smtClean="0"/>
                        <a:t>Negativno mišljenje samo smanjuje moju motivaciju.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1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8419" y="2713821"/>
            <a:ext cx="105856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chemeClr val="tx2"/>
                </a:solidFill>
              </a:rPr>
              <a:t>d</a:t>
            </a:r>
            <a:r>
              <a:rPr lang="hr-HR" sz="2200" dirty="0" smtClean="0">
                <a:solidFill>
                  <a:schemeClr val="tx2"/>
                </a:solidFill>
              </a:rPr>
              <a:t>rugi tip kartica nabraja tehnike koje će pacijent upotrijebiti u teškoj situaciji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552926"/>
              </p:ext>
            </p:extLst>
          </p:nvPr>
        </p:nvGraphicFramePr>
        <p:xfrm>
          <a:off x="726056" y="3796399"/>
          <a:ext cx="10550105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0105"/>
              </a:tblGrid>
              <a:tr h="305502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KARTICA</a:t>
                      </a:r>
                      <a:r>
                        <a:rPr lang="hr-HR" sz="2000" baseline="0" dirty="0" smtClean="0"/>
                        <a:t> ZA SUOČAVANJE 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Kad želim od profesora tražiti pomoć: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hr-HR" sz="2000" dirty="0" smtClean="0"/>
                        <a:t>Podsjetiti</a:t>
                      </a:r>
                      <a:r>
                        <a:rPr lang="hr-HR" sz="2000" baseline="0" dirty="0" smtClean="0"/>
                        <a:t> se da to nije ništa strašno. Najgore što se može dogoditi je da bude grub.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hr-HR" sz="2000" baseline="0" dirty="0" smtClean="0"/>
                        <a:t>Zapamtiti da je ovo eksperiment.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hr-HR" sz="2000" baseline="0" dirty="0" smtClean="0"/>
                        <a:t>Ako je grub, to vjerojatno nema veze sa mnom.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6055" y="5610640"/>
            <a:ext cx="10508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chemeClr val="tx2"/>
                </a:solidFill>
              </a:rPr>
              <a:t>t</a:t>
            </a:r>
            <a:r>
              <a:rPr lang="hr-HR" sz="2200" dirty="0" smtClean="0">
                <a:solidFill>
                  <a:schemeClr val="tx2"/>
                </a:solidFill>
              </a:rPr>
              <a:t>reći tip kartica  može pomoći u aktiviranju nemotiviranog pacijenta</a:t>
            </a:r>
            <a:endParaRPr lang="en-US" sz="2200" dirty="0">
              <a:solidFill>
                <a:schemeClr val="tx2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721560"/>
              </p:ext>
            </p:extLst>
          </p:nvPr>
        </p:nvGraphicFramePr>
        <p:xfrm>
          <a:off x="726056" y="569343"/>
          <a:ext cx="10515600" cy="2058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/>
              </a:tblGrid>
              <a:tr h="443419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KARTICA ZA SUOČAVANJE 2</a:t>
                      </a:r>
                      <a:endParaRPr lang="en-US" sz="2000" dirty="0"/>
                    </a:p>
                  </a:txBody>
                  <a:tcPr/>
                </a:tc>
              </a:tr>
              <a:tr h="230613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Strategije kad sam anksiozna:</a:t>
                      </a:r>
                    </a:p>
                    <a:p>
                      <a:r>
                        <a:rPr lang="hr-HR" sz="2000" dirty="0" smtClean="0"/>
                        <a:t>1. Raditi ZDM</a:t>
                      </a:r>
                    </a:p>
                    <a:p>
                      <a:r>
                        <a:rPr lang="hr-HR" sz="2000" dirty="0" smtClean="0"/>
                        <a:t>2. Čitati karticu za samopomoć</a:t>
                      </a:r>
                    </a:p>
                    <a:p>
                      <a:r>
                        <a:rPr lang="hr-HR" sz="2000" dirty="0" smtClean="0"/>
                        <a:t>3. Nazvati prijatelja.</a:t>
                      </a:r>
                    </a:p>
                    <a:p>
                      <a:r>
                        <a:rPr lang="hr-HR" sz="2000" dirty="0" smtClean="0"/>
                        <a:t>4. Otići  u šetnju ili na trčanje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0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POSTUPNO IZLAGANJE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600" dirty="0">
                <a:solidFill>
                  <a:schemeClr val="tx2"/>
                </a:solidFill>
              </a:rPr>
              <a:t>o</a:t>
            </a:r>
            <a:r>
              <a:rPr lang="hr-HR" sz="2600" dirty="0" smtClean="0">
                <a:solidFill>
                  <a:schemeClr val="tx2"/>
                </a:solidFill>
              </a:rPr>
              <a:t>bično je nužno savladati brojne prepreke da bi došli do cilja, pacijenti  su se skloni obeshrabriti kad vide da  su daleko od cilja, umjesto da se usmjere na trenutni korak</a:t>
            </a:r>
          </a:p>
          <a:p>
            <a:r>
              <a:rPr lang="hr-HR" sz="2600" dirty="0" smtClean="0">
                <a:solidFill>
                  <a:schemeClr val="tx2"/>
                </a:solidFill>
              </a:rPr>
              <a:t>počinje  se od aktivnosti koja je povezana s niskom anksioznošću, uvježbava se taj korak svaki dan ili nekoliko puta dnevno sve dok se pacijentova anksioznost značajno ne smanji</a:t>
            </a:r>
          </a:p>
          <a:p>
            <a:r>
              <a:rPr lang="hr-HR" sz="2600" dirty="0">
                <a:solidFill>
                  <a:schemeClr val="tx2"/>
                </a:solidFill>
              </a:rPr>
              <a:t>t</a:t>
            </a:r>
            <a:r>
              <a:rPr lang="hr-HR" sz="2600" dirty="0" smtClean="0">
                <a:solidFill>
                  <a:schemeClr val="tx2"/>
                </a:solidFill>
              </a:rPr>
              <a:t>erapeut i pacijent mogu razgovarati o raznim tehnikama za suočavanje koje se mogu koristiti prije, za vrijeme i nakon aktivnosti - </a:t>
            </a:r>
          </a:p>
          <a:p>
            <a:pPr marL="0" indent="0">
              <a:buNone/>
            </a:pPr>
            <a:r>
              <a:rPr lang="hr-HR" sz="2600" dirty="0" smtClean="0">
                <a:solidFill>
                  <a:schemeClr val="tx2"/>
                </a:solidFill>
              </a:rPr>
              <a:t>   npr: ZDM, kartice za suočavanje, vježbe relaksacije, tablice aktivnosti</a:t>
            </a: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36" y="138023"/>
            <a:ext cx="3515493" cy="1552665"/>
          </a:xfrm>
        </p:spPr>
      </p:pic>
    </p:spTree>
    <p:extLst>
      <p:ext uri="{BB962C8B-B14F-4D97-AF65-F5344CB8AC3E}">
        <p14:creationId xmlns:p14="http://schemas.microsoft.com/office/powerpoint/2010/main" val="29766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>
                <a:solidFill>
                  <a:schemeClr val="accent1"/>
                </a:solidFill>
              </a:rPr>
              <a:t>IGRE ULOGA</a:t>
            </a:r>
            <a:endParaRPr lang="en-US" sz="4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600" dirty="0">
                <a:solidFill>
                  <a:schemeClr val="tx2"/>
                </a:solidFill>
              </a:rPr>
              <a:t>i</a:t>
            </a:r>
            <a:r>
              <a:rPr lang="hr-HR" sz="2600" dirty="0" smtClean="0">
                <a:solidFill>
                  <a:schemeClr val="tx2"/>
                </a:solidFill>
              </a:rPr>
              <a:t>granje uloga je tehnika koja se može višestruko primjenjivati kao npr: igranje uloga za otkrivanje AM, za razvijanje racionalnog odgovora, za mjenjanje posredujućih i bazičnih vjerovanja, a korisno je i u učenju i vježbanju socijalnih vještina</a:t>
            </a:r>
          </a:p>
          <a:p>
            <a:r>
              <a:rPr lang="hr-HR" sz="2600" dirty="0">
                <a:solidFill>
                  <a:schemeClr val="tx2"/>
                </a:solidFill>
              </a:rPr>
              <a:t>m</a:t>
            </a:r>
            <a:r>
              <a:rPr lang="hr-HR" sz="2600" dirty="0" smtClean="0">
                <a:solidFill>
                  <a:schemeClr val="tx2"/>
                </a:solidFill>
              </a:rPr>
              <a:t>nogi pacijenti znaju što napraviti i reći, ali imaju problem u primjeni zbog disfunkcionalnih pretpostavki</a:t>
            </a:r>
          </a:p>
          <a:p>
            <a:r>
              <a:rPr lang="hr-HR" sz="2600" i="1" dirty="0">
                <a:solidFill>
                  <a:schemeClr val="accent1"/>
                </a:solidFill>
              </a:rPr>
              <a:t>p</a:t>
            </a:r>
            <a:r>
              <a:rPr lang="hr-HR" sz="2600" i="1" dirty="0" smtClean="0">
                <a:solidFill>
                  <a:schemeClr val="accent1"/>
                </a:solidFill>
              </a:rPr>
              <a:t>rimjer: </a:t>
            </a:r>
            <a:r>
              <a:rPr lang="hr-HR" sz="2400" i="1" dirty="0" smtClean="0">
                <a:solidFill>
                  <a:schemeClr val="tx2"/>
                </a:solidFill>
              </a:rPr>
              <a:t>Sally je prilično vješta u normalnoj konverzaciji i kad treba pokazati empatiju, a nije vješta kad je potrebna asertivnost – terapeut i ona su vježbali brojna igranja uloga da bi je pripremili za situacije gdje je potrebna asertivnost </a:t>
            </a:r>
            <a:endParaRPr lang="en-US" sz="2400" i="1" dirty="0">
              <a:solidFill>
                <a:schemeClr val="tx2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84" y="0"/>
            <a:ext cx="3111317" cy="189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>
                <a:solidFill>
                  <a:schemeClr val="accent1"/>
                </a:solidFill>
              </a:rPr>
              <a:t>KORIŠTENJE PITA TEHNIKE</a:t>
            </a:r>
            <a:endParaRPr lang="en-US" sz="4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600" dirty="0">
                <a:solidFill>
                  <a:schemeClr val="tx2"/>
                </a:solidFill>
              </a:rPr>
              <a:t>č</a:t>
            </a:r>
            <a:r>
              <a:rPr lang="hr-HR" sz="2600" dirty="0" smtClean="0">
                <a:solidFill>
                  <a:schemeClr val="tx2"/>
                </a:solidFill>
              </a:rPr>
              <a:t>esto je za pacijenta korisno  kad svoje ideje može vidjeti u grafičkom obliku, ova tehnika se može koristiti na mnogo načina npr. u određivanju ciljeva, u određivanju odgovornosti za posljedice i sl.</a:t>
            </a:r>
          </a:p>
          <a:p>
            <a:endParaRPr lang="hr-HR" sz="2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r-HR" sz="2600" dirty="0" smtClean="0">
                <a:solidFill>
                  <a:schemeClr val="accent1"/>
                </a:solidFill>
              </a:rPr>
              <a:t>   ODREĐIVANJE CILJEVA</a:t>
            </a:r>
          </a:p>
          <a:p>
            <a:r>
              <a:rPr lang="hr-HR" sz="2600" dirty="0">
                <a:solidFill>
                  <a:schemeClr val="tx2"/>
                </a:solidFill>
              </a:rPr>
              <a:t>k</a:t>
            </a:r>
            <a:r>
              <a:rPr lang="hr-HR" sz="2600" dirty="0" smtClean="0">
                <a:solidFill>
                  <a:schemeClr val="tx2"/>
                </a:solidFill>
              </a:rPr>
              <a:t>ad pacijent ima teškoće u određivanju svojih problema i onog što želi u životu promijenti možemo mu dati da nacrta  „pitu” kako provodi svoje vrijeme, potom zajedno prokomentiramo i pitamo ga da nacrta kako bi izgledala idealna „pita” </a:t>
            </a:r>
          </a:p>
          <a:p>
            <a:pPr marL="0" indent="0">
              <a:buNone/>
            </a:pPr>
            <a:r>
              <a:rPr lang="hr-HR" sz="2600" dirty="0">
                <a:solidFill>
                  <a:schemeClr val="accent1"/>
                </a:solidFill>
              </a:rPr>
              <a:t> </a:t>
            </a:r>
            <a:endParaRPr lang="hr-HR" sz="2600" dirty="0" smtClean="0">
              <a:solidFill>
                <a:schemeClr val="accent1"/>
              </a:solidFill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08" y="69011"/>
            <a:ext cx="3439812" cy="169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likovni rezultat za audrey hepburn slik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0" name="Chart 19"/>
          <p:cNvGraphicFramePr/>
          <p:nvPr>
            <p:extLst/>
          </p:nvPr>
        </p:nvGraphicFramePr>
        <p:xfrm>
          <a:off x="6565392" y="1090082"/>
          <a:ext cx="4489704" cy="361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  <p:extLst/>
          </p:nvPr>
        </p:nvGraphicFramePr>
        <p:xfrm>
          <a:off x="635508" y="1009650"/>
          <a:ext cx="4530852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75488" y="168275"/>
            <a:ext cx="8147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smtClean="0">
                <a:solidFill>
                  <a:schemeClr val="accent1"/>
                </a:solidFill>
              </a:rPr>
              <a:t>Primjer realne i idealne „pite” provođenja vremena pacijenta</a:t>
            </a:r>
            <a:endParaRPr lang="en-US" sz="2400" i="1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5488" y="5779008"/>
            <a:ext cx="111447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chemeClr val="tx2"/>
                </a:solidFill>
              </a:rPr>
              <a:t>n</a:t>
            </a:r>
            <a:r>
              <a:rPr lang="hr-HR" sz="2200" dirty="0" smtClean="0">
                <a:solidFill>
                  <a:schemeClr val="tx2"/>
                </a:solidFill>
              </a:rPr>
              <a:t>a kraju terapeut i pacijent zajednički uspoređuju stvarnu i idealnu pitu i određuju specifične </a:t>
            </a:r>
          </a:p>
          <a:p>
            <a:r>
              <a:rPr lang="hr-HR" sz="2200" dirty="0" smtClean="0">
                <a:solidFill>
                  <a:schemeClr val="tx2"/>
                </a:solidFill>
              </a:rPr>
              <a:t>     ciljeve kako bi približili sadašnju raspodjelu vremena pacijentice idealnoj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38912"/>
            <a:ext cx="10629900" cy="57380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 smtClean="0"/>
              <a:t>   </a:t>
            </a:r>
            <a:r>
              <a:rPr lang="hr-HR" sz="2600" dirty="0" smtClean="0">
                <a:solidFill>
                  <a:schemeClr val="accent1"/>
                </a:solidFill>
              </a:rPr>
              <a:t>ISTRAŽIVANJE DOPRINOSA RAZLIČITIH ČIMBENIKA KOJI MOGU</a:t>
            </a:r>
          </a:p>
          <a:p>
            <a:pPr marL="0" indent="0">
              <a:buNone/>
            </a:pPr>
            <a:r>
              <a:rPr lang="hr-HR" sz="2600" dirty="0" smtClean="0">
                <a:solidFill>
                  <a:schemeClr val="accent1"/>
                </a:solidFill>
              </a:rPr>
              <a:t>   UZROKOVATI TRENUTNE TEŠKOĆE </a:t>
            </a:r>
          </a:p>
          <a:p>
            <a:r>
              <a:rPr lang="hr-HR" sz="2600" dirty="0">
                <a:solidFill>
                  <a:schemeClr val="tx2"/>
                </a:solidFill>
              </a:rPr>
              <a:t>d</a:t>
            </a:r>
            <a:r>
              <a:rPr lang="hr-HR" sz="2600" dirty="0" smtClean="0">
                <a:solidFill>
                  <a:schemeClr val="tx2"/>
                </a:solidFill>
              </a:rPr>
              <a:t>ruga  pita tehnika omogućava pacijentu da u grafičkom prikazu uvidi moguće uzroke trenutnih teškoća – </a:t>
            </a:r>
            <a:r>
              <a:rPr lang="hr-HR" sz="2600" i="1" dirty="0" smtClean="0">
                <a:solidFill>
                  <a:schemeClr val="tx2"/>
                </a:solidFill>
              </a:rPr>
              <a:t>npr. pacijentica Sally dobila je lošu ocjenu na ispitu</a:t>
            </a:r>
          </a:p>
          <a:p>
            <a:r>
              <a:rPr lang="hr-HR" sz="2600" dirty="0">
                <a:solidFill>
                  <a:schemeClr val="tx2"/>
                </a:solidFill>
              </a:rPr>
              <a:t>t</a:t>
            </a:r>
            <a:r>
              <a:rPr lang="hr-HR" sz="2600" dirty="0" smtClean="0">
                <a:solidFill>
                  <a:schemeClr val="tx2"/>
                </a:solidFill>
              </a:rPr>
              <a:t>erapeut  navodi pacijenta da nabroji moguće uzroke i zatim to prikaže kao „pitu”</a:t>
            </a:r>
          </a:p>
          <a:p>
            <a:endParaRPr lang="hr-HR" sz="2400" dirty="0">
              <a:solidFill>
                <a:schemeClr val="tx2"/>
              </a:solidFill>
            </a:endParaRPr>
          </a:p>
          <a:p>
            <a:endParaRPr lang="hr-HR" sz="2400" dirty="0" smtClean="0">
              <a:solidFill>
                <a:schemeClr val="tx2"/>
              </a:solidFill>
            </a:endParaRPr>
          </a:p>
          <a:p>
            <a:endParaRPr lang="hr-HR" sz="2400" dirty="0" smtClean="0">
              <a:solidFill>
                <a:schemeClr val="tx2"/>
              </a:solidFill>
            </a:endParaRPr>
          </a:p>
          <a:p>
            <a:endParaRPr lang="hr-HR" sz="2400" dirty="0">
              <a:solidFill>
                <a:schemeClr val="tx2"/>
              </a:solidFill>
            </a:endParaRPr>
          </a:p>
          <a:p>
            <a:endParaRPr lang="hr-HR" sz="2400" dirty="0" smtClean="0">
              <a:solidFill>
                <a:schemeClr val="tx2"/>
              </a:solidFill>
            </a:endParaRPr>
          </a:p>
          <a:p>
            <a:endParaRPr lang="hr-HR" sz="2400" dirty="0">
              <a:solidFill>
                <a:schemeClr val="tx2"/>
              </a:solidFill>
            </a:endParaRPr>
          </a:p>
          <a:p>
            <a:endParaRPr lang="hr-HR" sz="2400" dirty="0" smtClean="0">
              <a:solidFill>
                <a:schemeClr val="tx2"/>
              </a:solidFill>
            </a:endParaRPr>
          </a:p>
          <a:p>
            <a:endParaRPr lang="hr-HR" sz="2400" dirty="0">
              <a:solidFill>
                <a:schemeClr val="tx2"/>
              </a:solidFill>
            </a:endParaRPr>
          </a:p>
          <a:p>
            <a:endParaRPr lang="hr-HR" sz="2400" dirty="0" smtClean="0">
              <a:solidFill>
                <a:schemeClr val="tx2"/>
              </a:solidFill>
            </a:endParaRPr>
          </a:p>
          <a:p>
            <a:endParaRPr lang="hr-HR" sz="2400" dirty="0">
              <a:solidFill>
                <a:schemeClr val="tx2"/>
              </a:solidFill>
            </a:endParaRPr>
          </a:p>
          <a:p>
            <a:r>
              <a:rPr lang="hr-HR" sz="2600" dirty="0" smtClean="0">
                <a:solidFill>
                  <a:schemeClr val="tx2"/>
                </a:solidFill>
              </a:rPr>
              <a:t>Zatim terapeut istraži alternativna objašnjenja, a disfunkcionalanu osobinu u ovom slučaju „ja sam neadekvatna” procjenjuje posljednju </a:t>
            </a:r>
            <a:endParaRPr lang="en-US" sz="2600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104896"/>
              </p:ext>
            </p:extLst>
          </p:nvPr>
        </p:nvGraphicFramePr>
        <p:xfrm>
          <a:off x="962024" y="2221992"/>
          <a:ext cx="9915525" cy="322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38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>
                <a:solidFill>
                  <a:schemeClr val="accent1"/>
                </a:solidFill>
              </a:rPr>
              <a:t>FUNKCIONALNE USPOREDBE ZABILJEŠKI O SEBI</a:t>
            </a:r>
            <a:endParaRPr lang="en-US" sz="4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2053"/>
          </a:xfrm>
        </p:spPr>
        <p:txBody>
          <a:bodyPr>
            <a:normAutofit/>
          </a:bodyPr>
          <a:lstStyle/>
          <a:p>
            <a:r>
              <a:rPr lang="hr-HR" sz="2600" dirty="0">
                <a:solidFill>
                  <a:schemeClr val="tx2"/>
                </a:solidFill>
              </a:rPr>
              <a:t>p</a:t>
            </a:r>
            <a:r>
              <a:rPr lang="hr-HR" sz="2600" dirty="0" smtClean="0">
                <a:solidFill>
                  <a:schemeClr val="tx2"/>
                </a:solidFill>
              </a:rPr>
              <a:t>acijenti često imaju negativnu sklonost u procesiranju informacija, a posebno kad evaluiraju sebe - skloni su zamjećivati sve negativne podatke, a zanemarivati sve pozitivne</a:t>
            </a:r>
          </a:p>
          <a:p>
            <a:r>
              <a:rPr lang="hr-HR" sz="2600" dirty="0">
                <a:solidFill>
                  <a:schemeClr val="tx2"/>
                </a:solidFill>
              </a:rPr>
              <a:t>n</a:t>
            </a:r>
            <a:r>
              <a:rPr lang="hr-HR" sz="2600" dirty="0" smtClean="0">
                <a:solidFill>
                  <a:schemeClr val="tx2"/>
                </a:solidFill>
              </a:rPr>
              <a:t>ajčešće rade jednu od dvije disfunkcionalne usporedbe: </a:t>
            </a:r>
            <a:r>
              <a:rPr lang="hr-HR" sz="2600" dirty="0" smtClean="0">
                <a:solidFill>
                  <a:schemeClr val="accent1"/>
                </a:solidFill>
              </a:rPr>
              <a:t>uspoređuju sebe sa stanjem prije poremećaja ili se uspoređuju s drugima koji nemaju poremećaj </a:t>
            </a:r>
          </a:p>
          <a:p>
            <a:pPr marL="0" indent="0">
              <a:buNone/>
            </a:pPr>
            <a:r>
              <a:rPr lang="hr-HR" sz="2600" dirty="0">
                <a:solidFill>
                  <a:schemeClr val="accent1"/>
                </a:solidFill>
              </a:rPr>
              <a:t> </a:t>
            </a:r>
            <a:r>
              <a:rPr lang="hr-HR" sz="2600" dirty="0" smtClean="0">
                <a:solidFill>
                  <a:schemeClr val="accent1"/>
                </a:solidFill>
              </a:rPr>
              <a:t>  </a:t>
            </a:r>
            <a:r>
              <a:rPr lang="hr-HR" sz="2600" dirty="0" smtClean="0">
                <a:solidFill>
                  <a:schemeClr val="tx2"/>
                </a:solidFill>
              </a:rPr>
              <a:t>MIJENJANJE SAMOUSPOREDBE</a:t>
            </a:r>
          </a:p>
          <a:p>
            <a:r>
              <a:rPr lang="hr-HR" sz="2600" dirty="0">
                <a:solidFill>
                  <a:schemeClr val="tx2"/>
                </a:solidFill>
              </a:rPr>
              <a:t>t</a:t>
            </a:r>
            <a:r>
              <a:rPr lang="hr-HR" sz="2600" dirty="0" smtClean="0">
                <a:solidFill>
                  <a:schemeClr val="tx2"/>
                </a:solidFill>
              </a:rPr>
              <a:t>erapeut pomaže pacijentu da shvati da su mu usporedbe disfunkcionalne i uči ga stvaranju funkcionalnih, npr. da se uspoređuje sa sobom u najgorem izadnju, da se nije razumno uspoređivati se s ljudima koji nemaju teškoće i sl.  </a:t>
            </a:r>
            <a:endParaRPr lang="en-US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4632"/>
            <a:ext cx="10515600" cy="5692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>
                <a:solidFill>
                  <a:schemeClr val="tx2"/>
                </a:solidFill>
              </a:rPr>
              <a:t>   POZITIVNE IZJAVE O SEBI</a:t>
            </a:r>
          </a:p>
          <a:p>
            <a:r>
              <a:rPr lang="hr-HR" sz="2400" dirty="0">
                <a:solidFill>
                  <a:schemeClr val="tx2"/>
                </a:solidFill>
              </a:rPr>
              <a:t>p</a:t>
            </a:r>
            <a:r>
              <a:rPr lang="hr-HR" sz="2400" dirty="0" smtClean="0">
                <a:solidFill>
                  <a:schemeClr val="tx2"/>
                </a:solidFill>
              </a:rPr>
              <a:t>ozitivne  izjave o sebi su dnevne liste pozitivnih stvari koje pacijent radi ili pojedinosti koje zaslužuju pohvalu, terapeut prvo educira pacijenta kako će početi  primjećivati više pozitivnih stvari  i da napravi „listu za pohvalu” koju će uvijek imati kod sebe</a:t>
            </a:r>
          </a:p>
          <a:p>
            <a:endParaRPr lang="hr-HR" sz="2400" dirty="0">
              <a:solidFill>
                <a:schemeClr val="tx2"/>
              </a:solidFill>
            </a:endParaRPr>
          </a:p>
          <a:p>
            <a:endParaRPr lang="hr-HR" sz="2400" dirty="0" smtClean="0">
              <a:solidFill>
                <a:schemeClr val="tx2"/>
              </a:solidFill>
            </a:endParaRPr>
          </a:p>
          <a:p>
            <a:endParaRPr lang="hr-HR" sz="2400" dirty="0">
              <a:solidFill>
                <a:schemeClr val="tx2"/>
              </a:solidFill>
            </a:endParaRPr>
          </a:p>
          <a:p>
            <a:endParaRPr lang="hr-HR" sz="2400" dirty="0" smtClean="0">
              <a:solidFill>
                <a:schemeClr val="tx2"/>
              </a:solidFill>
            </a:endParaRPr>
          </a:p>
          <a:p>
            <a:endParaRPr lang="hr-HR" sz="2400" dirty="0">
              <a:solidFill>
                <a:schemeClr val="tx2"/>
              </a:solidFill>
            </a:endParaRPr>
          </a:p>
          <a:p>
            <a:endParaRPr lang="hr-HR" sz="2400" dirty="0" smtClean="0">
              <a:solidFill>
                <a:schemeClr val="tx2"/>
              </a:solidFill>
            </a:endParaRPr>
          </a:p>
          <a:p>
            <a:r>
              <a:rPr lang="hr-HR" sz="2400" dirty="0">
                <a:solidFill>
                  <a:schemeClr val="tx2"/>
                </a:solidFill>
              </a:rPr>
              <a:t>p</a:t>
            </a:r>
            <a:r>
              <a:rPr lang="hr-HR" sz="2400" dirty="0" smtClean="0">
                <a:solidFill>
                  <a:schemeClr val="tx2"/>
                </a:solidFill>
              </a:rPr>
              <a:t>opunjavanje izjava o sebi u ranoj fazi terapije može pomoći za kasniji zadatak otkrivanja pozitivnih podataka za obrazac bazičnog vjerovanja</a:t>
            </a:r>
          </a:p>
          <a:p>
            <a:endParaRPr lang="hr-HR" sz="2600" dirty="0" smtClean="0">
              <a:solidFill>
                <a:schemeClr val="tx2"/>
              </a:solidFill>
            </a:endParaRPr>
          </a:p>
          <a:p>
            <a:endParaRPr lang="en-US" sz="2600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100631"/>
              </p:ext>
            </p:extLst>
          </p:nvPr>
        </p:nvGraphicFramePr>
        <p:xfrm>
          <a:off x="1037112" y="2596086"/>
          <a:ext cx="1011777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7776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LISTA ZA POHVALU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(pozitivne</a:t>
                      </a:r>
                      <a:r>
                        <a:rPr lang="hr-HR" sz="2000" baseline="0" dirty="0" smtClean="0"/>
                        <a:t> stvari koje sam napravila ili one koje su bile teže, a ipak ih napravila)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1. Pokušala pratiti predavanje iz ekonomije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2. Završila tipkanje seminara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3. Skuhala večeru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4. Pročitala peto poglavlje ekonomije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9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>
                <a:solidFill>
                  <a:schemeClr val="accent5"/>
                </a:solidFill>
              </a:rPr>
              <a:t>RJEŠAVANJE PROBLEMA</a:t>
            </a:r>
            <a:endParaRPr lang="en-US" sz="42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600" dirty="0">
                <a:solidFill>
                  <a:schemeClr val="tx2"/>
                </a:solidFill>
              </a:rPr>
              <a:t>p</a:t>
            </a:r>
            <a:r>
              <a:rPr lang="hr-HR" sz="2600" dirty="0" smtClean="0">
                <a:solidFill>
                  <a:schemeClr val="tx2"/>
                </a:solidFill>
              </a:rPr>
              <a:t>acijenti mogu osim psihičkih problema ponekad imati i svakodnevne životne probleme</a:t>
            </a:r>
          </a:p>
          <a:p>
            <a:r>
              <a:rPr lang="hr-HR" sz="2600" dirty="0">
                <a:solidFill>
                  <a:schemeClr val="tx2"/>
                </a:solidFill>
              </a:rPr>
              <a:t>t</a:t>
            </a:r>
            <a:r>
              <a:rPr lang="hr-HR" sz="2600" dirty="0" smtClean="0">
                <a:solidFill>
                  <a:schemeClr val="tx2"/>
                </a:solidFill>
              </a:rPr>
              <a:t>erapeut ispituje  pacijenta o tim problemima na prvoj seansi stvarajući „listu problema” ili prevodeći svaki problem u pozitivne ciljeve</a:t>
            </a:r>
          </a:p>
          <a:p>
            <a:r>
              <a:rPr lang="hr-HR" sz="2600" dirty="0" smtClean="0">
                <a:solidFill>
                  <a:schemeClr val="tx2"/>
                </a:solidFill>
              </a:rPr>
              <a:t>na svakoj seansi potiče pacijenta da na dnevni red stavi probleme koji su se pojavili ili predviđa da će se pojaviti</a:t>
            </a:r>
          </a:p>
          <a:p>
            <a:r>
              <a:rPr lang="hr-HR" sz="2600" dirty="0">
                <a:solidFill>
                  <a:schemeClr val="tx2"/>
                </a:solidFill>
              </a:rPr>
              <a:t>u</a:t>
            </a:r>
            <a:r>
              <a:rPr lang="hr-HR" sz="2600" dirty="0" smtClean="0">
                <a:solidFill>
                  <a:schemeClr val="tx2"/>
                </a:solidFill>
              </a:rPr>
              <a:t> početku  terapeut može biti aktivniji u nuđenju rješenja; neki pacijenti nemaju razvijenu vještinu rješavanja problema i koriste im izravne instrukcije</a:t>
            </a:r>
            <a:endParaRPr lang="en-US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1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840" y="520573"/>
            <a:ext cx="10515600" cy="1325563"/>
          </a:xfrm>
        </p:spPr>
        <p:txBody>
          <a:bodyPr>
            <a:normAutofit/>
          </a:bodyPr>
          <a:lstStyle/>
          <a:p>
            <a:r>
              <a:rPr lang="hr-HR" sz="4600" b="1" dirty="0" smtClean="0">
                <a:solidFill>
                  <a:schemeClr val="tx2"/>
                </a:solidFill>
                <a:latin typeface="+mn-lt"/>
              </a:rPr>
              <a:t>Hvala na pažnji!</a:t>
            </a:r>
            <a:endParaRPr lang="en-US" sz="4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41" y="2255742"/>
            <a:ext cx="4383024" cy="3381375"/>
          </a:xfrm>
        </p:spPr>
      </p:pic>
    </p:spTree>
    <p:extLst>
      <p:ext uri="{BB962C8B-B14F-4D97-AF65-F5344CB8AC3E}">
        <p14:creationId xmlns:p14="http://schemas.microsoft.com/office/powerpoint/2010/main" val="16952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6045"/>
            <a:ext cx="10515600" cy="5900918"/>
          </a:xfrm>
        </p:spPr>
        <p:txBody>
          <a:bodyPr/>
          <a:lstStyle/>
          <a:p>
            <a:r>
              <a:rPr lang="hr-HR" sz="2600" dirty="0" smtClean="0"/>
              <a:t> </a:t>
            </a:r>
            <a:r>
              <a:rPr lang="hr-HR" sz="2600" dirty="0" smtClean="0">
                <a:solidFill>
                  <a:schemeClr val="tx2"/>
                </a:solidFill>
              </a:rPr>
              <a:t>s druge strane neki već posjeduju takve vještine  i potrebna im je pomoć u testiranju disfunkcionalnih vjerovanja</a:t>
            </a:r>
          </a:p>
          <a:p>
            <a:r>
              <a:rPr lang="hr-HR" sz="2600" i="1" dirty="0">
                <a:solidFill>
                  <a:schemeClr val="accent1"/>
                </a:solidFill>
              </a:rPr>
              <a:t>p</a:t>
            </a:r>
            <a:r>
              <a:rPr lang="hr-HR" sz="2600" i="1" dirty="0" smtClean="0">
                <a:solidFill>
                  <a:schemeClr val="accent1"/>
                </a:solidFill>
              </a:rPr>
              <a:t>rimjer: </a:t>
            </a:r>
            <a:r>
              <a:rPr lang="hr-HR" sz="2600" i="1" dirty="0" smtClean="0">
                <a:solidFill>
                  <a:schemeClr val="tx2"/>
                </a:solidFill>
              </a:rPr>
              <a:t>1</a:t>
            </a:r>
            <a:r>
              <a:rPr lang="hr-HR" sz="2600" i="1" dirty="0" smtClean="0">
                <a:solidFill>
                  <a:schemeClr val="tx2"/>
                </a:solidFill>
              </a:rPr>
              <a:t>. </a:t>
            </a:r>
            <a:r>
              <a:rPr lang="hr-HR" sz="2400" i="1" dirty="0" smtClean="0">
                <a:solidFill>
                  <a:schemeClr val="tx2"/>
                </a:solidFill>
              </a:rPr>
              <a:t>Sally </a:t>
            </a:r>
            <a:r>
              <a:rPr lang="hr-HR" sz="2400" i="1" dirty="0" smtClean="0">
                <a:solidFill>
                  <a:schemeClr val="tx2"/>
                </a:solidFill>
              </a:rPr>
              <a:t>ima teškoće u koncentriranju  za vrijeme učenja – terapeut predlaže nekoliko praktičnih ideja koje može pokušati – započeti s lakšim </a:t>
            </a:r>
            <a:r>
              <a:rPr lang="hr-HR" sz="2400" i="1" dirty="0" smtClean="0">
                <a:solidFill>
                  <a:schemeClr val="tx2"/>
                </a:solidFill>
              </a:rPr>
              <a:t>zadacima, zapisati </a:t>
            </a:r>
            <a:r>
              <a:rPr lang="hr-HR" sz="2400" i="1" dirty="0" smtClean="0">
                <a:solidFill>
                  <a:schemeClr val="tx2"/>
                </a:solidFill>
              </a:rPr>
              <a:t>nejasna pitanja</a:t>
            </a:r>
            <a:r>
              <a:rPr lang="hr-HR" sz="2400" i="1" dirty="0" smtClean="0">
                <a:solidFill>
                  <a:schemeClr val="tx2"/>
                </a:solidFill>
              </a:rPr>
              <a:t>, raditi </a:t>
            </a:r>
            <a:r>
              <a:rPr lang="hr-HR" sz="2400" i="1" dirty="0" smtClean="0">
                <a:solidFill>
                  <a:schemeClr val="tx2"/>
                </a:solidFill>
              </a:rPr>
              <a:t>pauze itd. 2</a:t>
            </a:r>
            <a:r>
              <a:rPr lang="hr-HR" sz="2400" i="1" dirty="0" smtClean="0">
                <a:solidFill>
                  <a:schemeClr val="tx2"/>
                </a:solidFill>
              </a:rPr>
              <a:t>. Sally </a:t>
            </a:r>
            <a:r>
              <a:rPr lang="hr-HR" sz="2400" i="1" dirty="0" smtClean="0">
                <a:solidFill>
                  <a:schemeClr val="tx2"/>
                </a:solidFill>
              </a:rPr>
              <a:t>ima problem s pisanjem seminarskog rada – terapeut se poslužio obrascem rješavanja problema</a:t>
            </a:r>
          </a:p>
          <a:p>
            <a:pPr marL="0" indent="0">
              <a:buNone/>
            </a:pPr>
            <a:r>
              <a:rPr lang="hr-HR" sz="2600" i="1" dirty="0" smtClean="0">
                <a:solidFill>
                  <a:schemeClr val="tx2"/>
                </a:solidFill>
              </a:rPr>
              <a:t>    </a:t>
            </a:r>
          </a:p>
          <a:p>
            <a:endParaRPr lang="en-US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62856"/>
              </p:ext>
            </p:extLst>
          </p:nvPr>
        </p:nvGraphicFramePr>
        <p:xfrm>
          <a:off x="1140031" y="2921331"/>
          <a:ext cx="10331533" cy="344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1533"/>
              </a:tblGrid>
              <a:tr h="445746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OBRAZAC</a:t>
                      </a:r>
                      <a:r>
                        <a:rPr lang="hr-HR" sz="2000" baseline="0" dirty="0" smtClean="0"/>
                        <a:t> ZA RJEŠAVANJE PROBLEMA</a:t>
                      </a:r>
                      <a:endParaRPr lang="en-US" sz="2000" dirty="0"/>
                    </a:p>
                  </a:txBody>
                  <a:tcPr/>
                </a:tc>
              </a:tr>
              <a:tr h="445746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Ime: Sally                                                                                              Datum: 4.12.1993.</a:t>
                      </a:r>
                      <a:endParaRPr lang="en-US" sz="2000" dirty="0"/>
                    </a:p>
                  </a:txBody>
                  <a:tcPr/>
                </a:tc>
              </a:tr>
              <a:tr h="445746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Problem:</a:t>
                      </a:r>
                      <a:r>
                        <a:rPr lang="hr-HR" sz="2000" baseline="0" dirty="0" smtClean="0"/>
                        <a:t> Početak pisanja seminarskog rada.</a:t>
                      </a:r>
                    </a:p>
                  </a:txBody>
                  <a:tcPr/>
                </a:tc>
              </a:tr>
              <a:tr h="445746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Automatske misli i vjerovanja: Nisam dovoljno kompetentna za to.</a:t>
                      </a:r>
                      <a:endParaRPr lang="en-US" sz="2000" dirty="0"/>
                    </a:p>
                  </a:txBody>
                  <a:tcPr/>
                </a:tc>
              </a:tr>
              <a:tr h="76937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Odgovor</a:t>
                      </a:r>
                      <a:r>
                        <a:rPr lang="hr-HR" sz="2000" baseline="0" dirty="0" smtClean="0"/>
                        <a:t> na AM: Dovoljno sam kompetentna da to napravim, dok ne napravim ne </a:t>
                      </a:r>
                    </a:p>
                    <a:p>
                      <a:r>
                        <a:rPr lang="hr-HR" sz="2000" baseline="0" dirty="0" smtClean="0"/>
                        <a:t>                              znam koliko ću u tome biti uspješna.</a:t>
                      </a:r>
                      <a:endParaRPr lang="en-US" sz="2000" dirty="0"/>
                    </a:p>
                  </a:txBody>
                  <a:tcPr/>
                </a:tc>
              </a:tr>
              <a:tr h="445746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Moguća rjšenja: Držati se izvorne ideje;</a:t>
                      </a:r>
                      <a:r>
                        <a:rPr lang="hr-HR" sz="2000" baseline="0" dirty="0" smtClean="0"/>
                        <a:t> Zabilježiti nacrt na papir.</a:t>
                      </a:r>
                      <a:endParaRPr lang="en-US" sz="2000" dirty="0"/>
                    </a:p>
                  </a:txBody>
                  <a:tcPr/>
                </a:tc>
              </a:tr>
              <a:tr h="445746">
                <a:tc>
                  <a:txBody>
                    <a:bodyPr/>
                    <a:lstStyle/>
                    <a:p>
                      <a:r>
                        <a:rPr lang="hr-HR" sz="2000" baseline="0" dirty="0" smtClean="0"/>
                        <a:t>                             </a:t>
                      </a:r>
                      <a:r>
                        <a:rPr lang="hr-HR" sz="2000" dirty="0" smtClean="0"/>
                        <a:t> Čitati literaturu; Razgovarati o idejama s cimericom.                           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>
                <a:solidFill>
                  <a:schemeClr val="accent1"/>
                </a:solidFill>
              </a:rPr>
              <a:t>DONOŠENJE ODLUKE</a:t>
            </a:r>
            <a:endParaRPr lang="en-US" sz="4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1424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2"/>
                </a:solidFill>
              </a:rPr>
              <a:t>m</a:t>
            </a:r>
            <a:r>
              <a:rPr lang="hr-HR" sz="2400" dirty="0" smtClean="0">
                <a:solidFill>
                  <a:schemeClr val="tx2"/>
                </a:solidFill>
              </a:rPr>
              <a:t>nogi pacijenti imaju probleme s donošenjem odluke, terapeut traži izlistavanje prednosti i nedostataka i pomaže u razvijanju sustava odvagivanja svake tvrdnje</a:t>
            </a:r>
          </a:p>
          <a:p>
            <a:endParaRPr lang="hr-HR" sz="2400" dirty="0" smtClean="0">
              <a:solidFill>
                <a:schemeClr val="tx2"/>
              </a:solidFill>
            </a:endParaRPr>
          </a:p>
          <a:p>
            <a:endParaRPr lang="hr-HR" sz="2600" dirty="0">
              <a:solidFill>
                <a:schemeClr val="tx2"/>
              </a:solidFill>
            </a:endParaRPr>
          </a:p>
          <a:p>
            <a:endParaRPr lang="hr-HR" sz="2600" dirty="0" smtClean="0">
              <a:solidFill>
                <a:schemeClr val="tx2"/>
              </a:solidFill>
            </a:endParaRPr>
          </a:p>
          <a:p>
            <a:endParaRPr lang="hr-HR" sz="2600" dirty="0">
              <a:solidFill>
                <a:schemeClr val="tx2"/>
              </a:solidFill>
            </a:endParaRPr>
          </a:p>
          <a:p>
            <a:endParaRPr lang="hr-HR" sz="2600" dirty="0" smtClean="0">
              <a:solidFill>
                <a:schemeClr val="tx2"/>
              </a:solidFill>
            </a:endParaRPr>
          </a:p>
          <a:p>
            <a:endParaRPr lang="hr-HR" sz="2600" dirty="0">
              <a:solidFill>
                <a:schemeClr val="tx2"/>
              </a:solidFill>
            </a:endParaRPr>
          </a:p>
          <a:p>
            <a:r>
              <a:rPr lang="hr-HR" sz="2600" dirty="0" smtClean="0">
                <a:solidFill>
                  <a:schemeClr val="tx2"/>
                </a:solidFill>
              </a:rPr>
              <a:t> </a:t>
            </a:r>
            <a:r>
              <a:rPr lang="hr-HR" sz="2400" dirty="0" smtClean="0">
                <a:solidFill>
                  <a:schemeClr val="tx2"/>
                </a:solidFill>
              </a:rPr>
              <a:t>zatim terapeut pomaže pacijentu vrednovati tvrdnje od 0-10 i povećava vjerojatnost  korištenja ove tehnike u budućnosti</a:t>
            </a:r>
          </a:p>
          <a:p>
            <a:endParaRPr lang="hr-HR" sz="2600" dirty="0"/>
          </a:p>
          <a:p>
            <a:endParaRPr lang="hr-HR" sz="2600" dirty="0" smtClean="0"/>
          </a:p>
          <a:p>
            <a:endParaRPr lang="hr-HR" sz="2600" dirty="0"/>
          </a:p>
          <a:p>
            <a:endParaRPr lang="hr-HR" sz="2600" dirty="0" smtClean="0"/>
          </a:p>
          <a:p>
            <a:pPr marL="0" indent="0">
              <a:buNone/>
            </a:pPr>
            <a:endParaRPr lang="hr-HR" sz="2600" dirty="0" smtClean="0"/>
          </a:p>
          <a:p>
            <a:pPr marL="0" indent="0">
              <a:buNone/>
            </a:pPr>
            <a:endParaRPr lang="hr-HR" sz="2600" dirty="0" smtClean="0"/>
          </a:p>
          <a:p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129396"/>
            <a:ext cx="3621024" cy="156129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682010"/>
              </p:ext>
            </p:extLst>
          </p:nvPr>
        </p:nvGraphicFramePr>
        <p:xfrm>
          <a:off x="1764582" y="2708694"/>
          <a:ext cx="8128000" cy="2446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465037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Prednosti posla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Nedostaci posla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1. Zarada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1. Teško je naći posao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2. Učenje</a:t>
                      </a:r>
                      <a:r>
                        <a:rPr lang="hr-HR" sz="2000" baseline="0" dirty="0" smtClean="0"/>
                        <a:t> novih vještina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2. Manje slobodnog vremena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3. Sretanje različitih ljudi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3. Možda mi se ne svidi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4. Osjećaj veće produktivnosti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5. Dobro za ponovni početak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6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>
                <a:solidFill>
                  <a:schemeClr val="accent1"/>
                </a:solidFill>
              </a:rPr>
              <a:t>BIHEVIORALNI EKSPERIMENT</a:t>
            </a:r>
            <a:endParaRPr lang="en-US" sz="4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125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>
                <a:solidFill>
                  <a:schemeClr val="tx2"/>
                </a:solidFill>
              </a:rPr>
              <a:t>bihevoralni eksperiment direktno testira valjanost pacijentovih misli ili pretpostavki i važna je tehnika koja se koristi sama ili sa sokratovskim dijalogom</a:t>
            </a:r>
          </a:p>
          <a:p>
            <a:endParaRPr lang="hr-HR" sz="2400" dirty="0">
              <a:solidFill>
                <a:schemeClr val="tx2"/>
              </a:solidFill>
            </a:endParaRPr>
          </a:p>
          <a:p>
            <a:endParaRPr lang="hr-HR" sz="2400" dirty="0" smtClean="0">
              <a:solidFill>
                <a:schemeClr val="tx2"/>
              </a:solidFill>
            </a:endParaRPr>
          </a:p>
          <a:p>
            <a:endParaRPr lang="hr-HR" sz="2400" dirty="0">
              <a:solidFill>
                <a:schemeClr val="tx2"/>
              </a:solidFill>
            </a:endParaRPr>
          </a:p>
          <a:p>
            <a:endParaRPr lang="hr-HR" sz="2400" dirty="0" smtClean="0">
              <a:solidFill>
                <a:schemeClr val="tx2"/>
              </a:solidFill>
            </a:endParaRPr>
          </a:p>
          <a:p>
            <a:endParaRPr lang="hr-HR" sz="2400" dirty="0">
              <a:solidFill>
                <a:schemeClr val="tx2"/>
              </a:solidFill>
            </a:endParaRPr>
          </a:p>
          <a:p>
            <a:endParaRPr lang="hr-HR" sz="2400" dirty="0" smtClean="0">
              <a:solidFill>
                <a:schemeClr val="tx2"/>
              </a:solidFill>
            </a:endParaRPr>
          </a:p>
          <a:p>
            <a:endParaRPr lang="hr-HR" sz="2400" dirty="0">
              <a:solidFill>
                <a:schemeClr val="tx2"/>
              </a:solidFill>
            </a:endParaRPr>
          </a:p>
          <a:p>
            <a:endParaRPr lang="hr-HR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hr-HR" sz="2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hr-HR" sz="2600" dirty="0" smtClean="0">
                <a:solidFill>
                  <a:schemeClr val="tx2"/>
                </a:solidFill>
              </a:rPr>
              <a:t>  </a:t>
            </a:r>
            <a:endParaRPr lang="en-US" sz="2600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813275"/>
              </p:ext>
            </p:extLst>
          </p:nvPr>
        </p:nvGraphicFramePr>
        <p:xfrm>
          <a:off x="1116279" y="2786332"/>
          <a:ext cx="9892146" cy="2785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073"/>
                <a:gridCol w="4946073"/>
              </a:tblGrid>
              <a:tr h="408219"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Automatska misao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000" dirty="0" smtClean="0"/>
                        <a:t>Bihevioralni eksperiment</a:t>
                      </a:r>
                      <a:endParaRPr lang="en-US" sz="2000" dirty="0"/>
                    </a:p>
                  </a:txBody>
                  <a:tcPr/>
                </a:tc>
              </a:tr>
              <a:tr h="697684">
                <a:tc>
                  <a:txBody>
                    <a:bodyPr/>
                    <a:lstStyle/>
                    <a:p>
                      <a:r>
                        <a:rPr lang="hr-HR" sz="2200" dirty="0" smtClean="0"/>
                        <a:t>Ne znam što ću mu reći.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dirty="0" smtClean="0"/>
                        <a:t>Pacijent igra sebe,</a:t>
                      </a:r>
                      <a:r>
                        <a:rPr lang="hr-HR" sz="2200" baseline="0" dirty="0" smtClean="0"/>
                        <a:t> a terapeut drugu osobu.</a:t>
                      </a:r>
                      <a:endParaRPr lang="en-US" sz="2200" dirty="0"/>
                    </a:p>
                  </a:txBody>
                  <a:tcPr/>
                </a:tc>
              </a:tr>
              <a:tr h="404214">
                <a:tc>
                  <a:txBody>
                    <a:bodyPr/>
                    <a:lstStyle/>
                    <a:p>
                      <a:r>
                        <a:rPr lang="hr-HR" sz="2200" dirty="0" smtClean="0"/>
                        <a:t>Ne mogu se prisiliti otići doktoru.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dirty="0" smtClean="0"/>
                        <a:t>Pacijent nazove iz ureda.</a:t>
                      </a:r>
                      <a:endParaRPr lang="en-US" sz="2200" dirty="0"/>
                    </a:p>
                  </a:txBody>
                  <a:tcPr/>
                </a:tc>
              </a:tr>
              <a:tr h="404214">
                <a:tc>
                  <a:txBody>
                    <a:bodyPr/>
                    <a:lstStyle/>
                    <a:p>
                      <a:r>
                        <a:rPr lang="hr-HR" sz="2200" dirty="0" smtClean="0"/>
                        <a:t>Nema posla za koji sam kvalificirana.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dirty="0" smtClean="0"/>
                        <a:t>Pacijent provjerava želje s terapeutom.</a:t>
                      </a:r>
                      <a:endParaRPr lang="en-US" sz="2200" dirty="0"/>
                    </a:p>
                  </a:txBody>
                  <a:tcPr/>
                </a:tc>
              </a:tr>
              <a:tr h="697684">
                <a:tc>
                  <a:txBody>
                    <a:bodyPr/>
                    <a:lstStyle/>
                    <a:p>
                      <a:r>
                        <a:rPr lang="hr-HR" sz="2200" dirty="0" smtClean="0"/>
                        <a:t>Ako mi se bude vrtjelo više, onesvijestit ću se.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200" dirty="0" smtClean="0"/>
                        <a:t>Pacijent</a:t>
                      </a:r>
                      <a:r>
                        <a:rPr lang="hr-HR" sz="2200" baseline="0" dirty="0" smtClean="0"/>
                        <a:t> stvara vrtoglavicu hiperventilacijom.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103" y="98311"/>
            <a:ext cx="2771546" cy="148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2091"/>
            <a:ext cx="10515600" cy="5624872"/>
          </a:xfrm>
        </p:spPr>
        <p:txBody>
          <a:bodyPr>
            <a:normAutofit/>
          </a:bodyPr>
          <a:lstStyle/>
          <a:p>
            <a:r>
              <a:rPr lang="hr-HR" sz="2600" dirty="0">
                <a:solidFill>
                  <a:schemeClr val="tx2"/>
                </a:solidFill>
              </a:rPr>
              <a:t>b</a:t>
            </a:r>
            <a:r>
              <a:rPr lang="hr-HR" sz="2600" dirty="0" smtClean="0">
                <a:solidFill>
                  <a:schemeClr val="tx2"/>
                </a:solidFill>
              </a:rPr>
              <a:t>ihevioralni eksperimenti su i dio domaćih zadaća, njih terapeut vrlo pažljivo planira</a:t>
            </a:r>
          </a:p>
          <a:p>
            <a:r>
              <a:rPr lang="hr-HR" sz="2600" dirty="0">
                <a:solidFill>
                  <a:schemeClr val="tx2"/>
                </a:solidFill>
              </a:rPr>
              <a:t>p</a:t>
            </a:r>
            <a:r>
              <a:rPr lang="hr-HR" sz="2600" dirty="0" smtClean="0">
                <a:solidFill>
                  <a:schemeClr val="tx2"/>
                </a:solidFill>
              </a:rPr>
              <a:t>ravilno osmišljen bihevioralni eksperiment može biti snažan motiv kognitivne i emocionalne promjene</a:t>
            </a:r>
          </a:p>
          <a:p>
            <a:endParaRPr lang="hr-HR" sz="2600" dirty="0" smtClean="0">
              <a:solidFill>
                <a:schemeClr val="tx2"/>
              </a:solidFill>
            </a:endParaRPr>
          </a:p>
          <a:p>
            <a:endParaRPr lang="hr-HR" sz="2600" dirty="0" smtClean="0">
              <a:solidFill>
                <a:schemeClr val="tx2"/>
              </a:solidFill>
            </a:endParaRPr>
          </a:p>
          <a:p>
            <a:endParaRPr lang="en-US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>
                <a:solidFill>
                  <a:schemeClr val="accent1"/>
                </a:solidFill>
              </a:rPr>
              <a:t>OPAŽANJE I PLANIRANJE AKTIVNOSTI</a:t>
            </a:r>
            <a:endParaRPr lang="en-US" sz="4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600" dirty="0">
                <a:solidFill>
                  <a:schemeClr val="tx2"/>
                </a:solidFill>
              </a:rPr>
              <a:t>k</a:t>
            </a:r>
            <a:r>
              <a:rPr lang="hr-HR" sz="2600" dirty="0" smtClean="0">
                <a:solidFill>
                  <a:schemeClr val="tx2"/>
                </a:solidFill>
              </a:rPr>
              <a:t>arta aktivnosti s naznačenim danima u tjednu na vrhu i satima na lijevoj strani</a:t>
            </a:r>
          </a:p>
          <a:p>
            <a:r>
              <a:rPr lang="hr-HR" sz="2600" dirty="0">
                <a:solidFill>
                  <a:schemeClr val="tx2"/>
                </a:solidFill>
              </a:rPr>
              <a:t>m</a:t>
            </a:r>
            <a:r>
              <a:rPr lang="hr-HR" sz="2600" dirty="0" smtClean="0">
                <a:solidFill>
                  <a:schemeClr val="tx2"/>
                </a:solidFill>
              </a:rPr>
              <a:t>ože se korisiti na nekoliko različitih načina – opažanje pacijentovih aktivnosti, mjerenje zadovoljstva i postignuća, opažanje i mjerenje negativnih raspoloženja, unošenje u tablicu uveseljavajućih aktivnosti ili napornih zadataka</a:t>
            </a:r>
          </a:p>
          <a:p>
            <a:r>
              <a:rPr lang="hr-HR" sz="2600" dirty="0">
                <a:solidFill>
                  <a:schemeClr val="tx2"/>
                </a:solidFill>
              </a:rPr>
              <a:t>o</a:t>
            </a:r>
            <a:r>
              <a:rPr lang="hr-HR" sz="2600" dirty="0" smtClean="0">
                <a:solidFill>
                  <a:schemeClr val="tx2"/>
                </a:solidFill>
              </a:rPr>
              <a:t>bično se ovaj zadatak daje u ranoj fazi terapije, na taj način terapeut dobiva i niz relevantnih podataka koji mogu pomoći u daljnjem radu</a:t>
            </a:r>
          </a:p>
          <a:p>
            <a:r>
              <a:rPr lang="hr-HR" sz="2600" dirty="0">
                <a:solidFill>
                  <a:schemeClr val="tx2"/>
                </a:solidFill>
              </a:rPr>
              <a:t>t</a:t>
            </a:r>
            <a:r>
              <a:rPr lang="hr-HR" sz="2600" dirty="0" smtClean="0">
                <a:solidFill>
                  <a:schemeClr val="tx2"/>
                </a:solidFill>
              </a:rPr>
              <a:t>erapeut i pacijent zajednički pregledavaju tablicu i donose zaključke</a:t>
            </a: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965" y="0"/>
            <a:ext cx="325503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1321"/>
            <a:ext cx="10515600" cy="5745642"/>
          </a:xfrm>
        </p:spPr>
        <p:txBody>
          <a:bodyPr>
            <a:normAutofit/>
          </a:bodyPr>
          <a:lstStyle/>
          <a:p>
            <a:r>
              <a:rPr lang="hr-HR" sz="2600" dirty="0">
                <a:solidFill>
                  <a:schemeClr val="tx2"/>
                </a:solidFill>
              </a:rPr>
              <a:t>t</a:t>
            </a:r>
            <a:r>
              <a:rPr lang="hr-HR" sz="2600" dirty="0" smtClean="0">
                <a:solidFill>
                  <a:schemeClr val="tx2"/>
                </a:solidFill>
              </a:rPr>
              <a:t>ablica se može koristiti i za planiranje aktivnosti sljedećeg tjedna, terapeut može tražiti i predviđanje zadovoljstva i postignuća ili zadovoljstva u jednoj, zatim bilježenje stvarnih procjena u drugoj </a:t>
            </a:r>
          </a:p>
          <a:p>
            <a:pPr marL="0" indent="0">
              <a:buNone/>
            </a:pPr>
            <a:r>
              <a:rPr lang="hr-HR" sz="2600" dirty="0">
                <a:solidFill>
                  <a:schemeClr val="tx2"/>
                </a:solidFill>
              </a:rPr>
              <a:t> </a:t>
            </a:r>
            <a:r>
              <a:rPr lang="hr-HR" sz="2600" dirty="0" smtClean="0">
                <a:solidFill>
                  <a:schemeClr val="tx2"/>
                </a:solidFill>
              </a:rPr>
              <a:t>   </a:t>
            </a:r>
            <a:endParaRPr lang="en-US" sz="2600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019990"/>
              </p:ext>
            </p:extLst>
          </p:nvPr>
        </p:nvGraphicFramePr>
        <p:xfrm>
          <a:off x="1773208" y="1673524"/>
          <a:ext cx="8128001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/>
                <a:gridCol w="1161143"/>
                <a:gridCol w="1161143"/>
                <a:gridCol w="1161143"/>
                <a:gridCol w="1161143"/>
                <a:gridCol w="1161143"/>
                <a:gridCol w="1161143"/>
              </a:tblGrid>
              <a:tr h="3533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2.DAN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3.DAN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4.DAN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5.DAN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6.DAN</a:t>
                      </a:r>
                      <a:endParaRPr lang="en-US" dirty="0"/>
                    </a:p>
                  </a:txBody>
                  <a:tcPr/>
                </a:tc>
              </a:tr>
              <a:tr h="618425">
                <a:tc>
                  <a:txBody>
                    <a:bodyPr/>
                    <a:lstStyle/>
                    <a:p>
                      <a:r>
                        <a:rPr lang="hr-HR" dirty="0" smtClean="0"/>
                        <a:t>06-07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doručak</a:t>
                      </a:r>
                    </a:p>
                    <a:p>
                      <a:r>
                        <a:rPr lang="hr-HR" dirty="0" smtClean="0"/>
                        <a:t>Z-3 P-0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8425">
                <a:tc>
                  <a:txBody>
                    <a:bodyPr/>
                    <a:lstStyle/>
                    <a:p>
                      <a:r>
                        <a:rPr lang="hr-HR" dirty="0" smtClean="0"/>
                        <a:t>08-09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Učenje</a:t>
                      </a:r>
                    </a:p>
                    <a:p>
                      <a:r>
                        <a:rPr lang="hr-HR" dirty="0" smtClean="0"/>
                        <a:t>Z-2 P-5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8425">
                <a:tc>
                  <a:txBody>
                    <a:bodyPr/>
                    <a:lstStyle/>
                    <a:p>
                      <a:r>
                        <a:rPr lang="hr-HR" dirty="0" smtClean="0"/>
                        <a:t>09-10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terapija</a:t>
                      </a:r>
                    </a:p>
                    <a:p>
                      <a:r>
                        <a:rPr lang="hr-HR" dirty="0" smtClean="0"/>
                        <a:t>Z-5 P-5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386">
                <a:tc>
                  <a:txBody>
                    <a:bodyPr/>
                    <a:lstStyle/>
                    <a:p>
                      <a:r>
                        <a:rPr lang="hr-HR" dirty="0" smtClean="0"/>
                        <a:t>11-12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8425">
                <a:tc>
                  <a:txBody>
                    <a:bodyPr/>
                    <a:lstStyle/>
                    <a:p>
                      <a:r>
                        <a:rPr lang="hr-HR" dirty="0" smtClean="0"/>
                        <a:t>13-14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Ručak</a:t>
                      </a:r>
                    </a:p>
                    <a:p>
                      <a:r>
                        <a:rPr lang="hr-HR" dirty="0" smtClean="0"/>
                        <a:t>Z-4 P-2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8425">
                <a:tc>
                  <a:txBody>
                    <a:bodyPr/>
                    <a:lstStyle/>
                    <a:p>
                      <a:r>
                        <a:rPr lang="hr-HR" dirty="0" smtClean="0"/>
                        <a:t>15-16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Šetnja</a:t>
                      </a:r>
                    </a:p>
                    <a:p>
                      <a:r>
                        <a:rPr lang="hr-HR" dirty="0" smtClean="0"/>
                        <a:t>Z-3 P-2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386">
                <a:tc>
                  <a:txBody>
                    <a:bodyPr/>
                    <a:lstStyle/>
                    <a:p>
                      <a:r>
                        <a:rPr lang="hr-HR" dirty="0" smtClean="0"/>
                        <a:t>17-18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8425">
                <a:tc>
                  <a:txBody>
                    <a:bodyPr/>
                    <a:lstStyle/>
                    <a:p>
                      <a:r>
                        <a:rPr lang="hr-HR" dirty="0" smtClean="0"/>
                        <a:t>19-20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Televizija</a:t>
                      </a:r>
                    </a:p>
                    <a:p>
                      <a:r>
                        <a:rPr lang="hr-HR" dirty="0" smtClean="0"/>
                        <a:t>Z-2 P-2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3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200" dirty="0" smtClean="0">
                <a:solidFill>
                  <a:schemeClr val="accent1"/>
                </a:solidFill>
              </a:rPr>
              <a:t>DISTRAKCIJE I PREUSMJERAVANJE</a:t>
            </a:r>
            <a:br>
              <a:rPr lang="hr-HR" sz="4200" dirty="0" smtClean="0">
                <a:solidFill>
                  <a:schemeClr val="accent1"/>
                </a:solidFill>
              </a:rPr>
            </a:br>
            <a:r>
              <a:rPr lang="hr-HR" sz="4200" dirty="0" smtClean="0">
                <a:solidFill>
                  <a:schemeClr val="accent1"/>
                </a:solidFill>
              </a:rPr>
              <a:t> PAŽNJE</a:t>
            </a:r>
            <a:endParaRPr lang="en-US" sz="4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600" dirty="0">
                <a:solidFill>
                  <a:schemeClr val="tx2"/>
                </a:solidFill>
              </a:rPr>
              <a:t>z</a:t>
            </a:r>
            <a:r>
              <a:rPr lang="hr-HR" sz="2600" dirty="0" smtClean="0">
                <a:solidFill>
                  <a:schemeClr val="tx2"/>
                </a:solidFill>
              </a:rPr>
              <a:t>a pacijenta je najbolje odmah vrednovati AM i mijenjati ponašanje, ali postoje situacije kad je to nemoguće pa je potrebno primjeniti preusmjeravanje pažnje, distrakciju ili kartice za suočavanje</a:t>
            </a:r>
          </a:p>
          <a:p>
            <a:r>
              <a:rPr lang="hr-HR" sz="2600" dirty="0" smtClean="0">
                <a:solidFill>
                  <a:schemeClr val="accent1"/>
                </a:solidFill>
              </a:rPr>
              <a:t>REFOKUSIRANJE- </a:t>
            </a:r>
            <a:r>
              <a:rPr lang="hr-HR" sz="2600" dirty="0" smtClean="0">
                <a:solidFill>
                  <a:schemeClr val="tx2"/>
                </a:solidFill>
              </a:rPr>
              <a:t>posebno je korisno u situacijama kad je potrebna potpuna koncentracija, kao npr. završavanje poslovnog zadatka;</a:t>
            </a:r>
          </a:p>
          <a:p>
            <a:pPr marL="0" indent="0">
              <a:buNone/>
            </a:pPr>
            <a:r>
              <a:rPr lang="hr-HR" sz="2600" dirty="0" smtClean="0">
                <a:solidFill>
                  <a:schemeClr val="tx2"/>
                </a:solidFill>
              </a:rPr>
              <a:t>   terapeut podučava pacijenta da preusmjeri pažnju na trenutni zadatak i      </a:t>
            </a:r>
          </a:p>
          <a:p>
            <a:pPr marL="0" indent="0">
              <a:buNone/>
            </a:pPr>
            <a:r>
              <a:rPr lang="hr-HR" sz="2600" dirty="0">
                <a:solidFill>
                  <a:schemeClr val="tx2"/>
                </a:solidFill>
              </a:rPr>
              <a:t> </a:t>
            </a:r>
            <a:r>
              <a:rPr lang="hr-HR" sz="2600" dirty="0" smtClean="0">
                <a:solidFill>
                  <a:schemeClr val="tx2"/>
                </a:solidFill>
              </a:rPr>
              <a:t>  uvježbava to nastojeći otkriti način koji je pacijent prije koristio</a:t>
            </a:r>
          </a:p>
          <a:p>
            <a:r>
              <a:rPr lang="hr-HR" sz="2600" dirty="0" smtClean="0">
                <a:solidFill>
                  <a:schemeClr val="accent1"/>
                </a:solidFill>
              </a:rPr>
              <a:t>DISTRAKCIJA- </a:t>
            </a:r>
            <a:r>
              <a:rPr lang="hr-HR" sz="2600" dirty="0" smtClean="0">
                <a:solidFill>
                  <a:schemeClr val="tx2"/>
                </a:solidFill>
              </a:rPr>
              <a:t>kad je pacijent preplavljen osjećajima i ne postoji nikakva aktivnost, može biti korisna distrakcija; terapeut i ovdje pokušava otkriti što je prije pomagalo</a:t>
            </a: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393" y="224197"/>
            <a:ext cx="2853446" cy="146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412</TotalTime>
  <Words>1566</Words>
  <Application>Microsoft Office PowerPoint</Application>
  <PresentationFormat>Widescreen</PresentationFormat>
  <Paragraphs>197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DODATNE BKT TEHNIKE</vt:lpstr>
      <vt:lpstr>RJEŠAVANJE PROBLEMA</vt:lpstr>
      <vt:lpstr>PowerPoint Presentation</vt:lpstr>
      <vt:lpstr>DONOŠENJE ODLUKE</vt:lpstr>
      <vt:lpstr>BIHEVIORALNI EKSPERIMENT</vt:lpstr>
      <vt:lpstr>PowerPoint Presentation</vt:lpstr>
      <vt:lpstr>OPAŽANJE I PLANIRANJE AKTIVNOSTI</vt:lpstr>
      <vt:lpstr>PowerPoint Presentation</vt:lpstr>
      <vt:lpstr>DISTRAKCIJE I PREUSMJERAVANJE  PAŽNJE</vt:lpstr>
      <vt:lpstr>RELAKSACIJA</vt:lpstr>
      <vt:lpstr>KARTICE ZA SUOČAVANJE</vt:lpstr>
      <vt:lpstr>PowerPoint Presentation</vt:lpstr>
      <vt:lpstr>POSTUPNO IZLAGANJE</vt:lpstr>
      <vt:lpstr>IGRE ULOGA</vt:lpstr>
      <vt:lpstr>KORIŠTENJE PITA TEHNIKE</vt:lpstr>
      <vt:lpstr>PowerPoint Presentation</vt:lpstr>
      <vt:lpstr>PowerPoint Presentation</vt:lpstr>
      <vt:lpstr>FUNKCIONALNE USPOREDBE ZABILJEŠKI O SEBI</vt:lpstr>
      <vt:lpstr>PowerPoint Presentation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DODATNE BKT TEHNIKE</dc:title>
  <dc:creator>Danijela Mihaljevic</dc:creator>
  <cp:lastModifiedBy>Danijela Mihaljevic</cp:lastModifiedBy>
  <cp:revision>52</cp:revision>
  <dcterms:created xsi:type="dcterms:W3CDTF">2017-03-08T18:10:59Z</dcterms:created>
  <dcterms:modified xsi:type="dcterms:W3CDTF">2017-03-13T18:20:28Z</dcterms:modified>
</cp:coreProperties>
</file>