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0A94-AE39-430C-885F-E2750EA839DB}" type="datetimeFigureOut">
              <a:rPr lang="sr-Latn-CS" smtClean="0"/>
              <a:pPr/>
              <a:t>19.4.2017.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897D9-4F9C-4E1E-B185-0E92D7BBC30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0A94-AE39-430C-885F-E2750EA839DB}" type="datetimeFigureOut">
              <a:rPr lang="sr-Latn-CS" smtClean="0"/>
              <a:pPr/>
              <a:t>19.4.2017.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897D9-4F9C-4E1E-B185-0E92D7BBC30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0A94-AE39-430C-885F-E2750EA839DB}" type="datetimeFigureOut">
              <a:rPr lang="sr-Latn-CS" smtClean="0"/>
              <a:pPr/>
              <a:t>19.4.2017.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897D9-4F9C-4E1E-B185-0E92D7BBC30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0A94-AE39-430C-885F-E2750EA839DB}" type="datetimeFigureOut">
              <a:rPr lang="sr-Latn-CS" smtClean="0"/>
              <a:pPr/>
              <a:t>19.4.2017.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897D9-4F9C-4E1E-B185-0E92D7BBC30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0A94-AE39-430C-885F-E2750EA839DB}" type="datetimeFigureOut">
              <a:rPr lang="sr-Latn-CS" smtClean="0"/>
              <a:pPr/>
              <a:t>19.4.2017.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897D9-4F9C-4E1E-B185-0E92D7BBC30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0A94-AE39-430C-885F-E2750EA839DB}" type="datetimeFigureOut">
              <a:rPr lang="sr-Latn-CS" smtClean="0"/>
              <a:pPr/>
              <a:t>19.4.2017.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897D9-4F9C-4E1E-B185-0E92D7BBC30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0A94-AE39-430C-885F-E2750EA839DB}" type="datetimeFigureOut">
              <a:rPr lang="sr-Latn-CS" smtClean="0"/>
              <a:pPr/>
              <a:t>19.4.2017.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897D9-4F9C-4E1E-B185-0E92D7BBC30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0A94-AE39-430C-885F-E2750EA839DB}" type="datetimeFigureOut">
              <a:rPr lang="sr-Latn-CS" smtClean="0"/>
              <a:pPr/>
              <a:t>19.4.2017.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897D9-4F9C-4E1E-B185-0E92D7BBC30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0A94-AE39-430C-885F-E2750EA839DB}" type="datetimeFigureOut">
              <a:rPr lang="sr-Latn-CS" smtClean="0"/>
              <a:pPr/>
              <a:t>19.4.2017.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897D9-4F9C-4E1E-B185-0E92D7BBC30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0A94-AE39-430C-885F-E2750EA839DB}" type="datetimeFigureOut">
              <a:rPr lang="sr-Latn-CS" smtClean="0"/>
              <a:pPr/>
              <a:t>19.4.2017.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897D9-4F9C-4E1E-B185-0E92D7BBC30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0A94-AE39-430C-885F-E2750EA839DB}" type="datetimeFigureOut">
              <a:rPr lang="sr-Latn-CS" smtClean="0"/>
              <a:pPr/>
              <a:t>19.4.2017.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897D9-4F9C-4E1E-B185-0E92D7BBC30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80A94-AE39-430C-885F-E2750EA839DB}" type="datetimeFigureOut">
              <a:rPr lang="sr-Latn-CS" smtClean="0"/>
              <a:pPr/>
              <a:t>19.4.2017.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897D9-4F9C-4E1E-B185-0E92D7BBC30A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 smtClean="0"/>
              <a:t>KBT AGRESIVNOSTI KOD DJECE</a:t>
            </a:r>
            <a:endParaRPr lang="hr-H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29132"/>
            <a:ext cx="6400800" cy="1500198"/>
          </a:xfrm>
        </p:spPr>
        <p:txBody>
          <a:bodyPr>
            <a:normAutofit fontScale="85000" lnSpcReduction="20000"/>
          </a:bodyPr>
          <a:lstStyle/>
          <a:p>
            <a:r>
              <a:rPr lang="hr-HR" sz="2800" dirty="0" smtClean="0"/>
              <a:t>Duje Barišić</a:t>
            </a:r>
          </a:p>
          <a:p>
            <a:endParaRPr lang="hr-HR" sz="2800" dirty="0" smtClean="0"/>
          </a:p>
          <a:p>
            <a:r>
              <a:rPr lang="hr-HR" sz="2800" dirty="0" smtClean="0"/>
              <a:t>HUBIKOT</a:t>
            </a:r>
          </a:p>
          <a:p>
            <a:r>
              <a:rPr lang="hr-HR" sz="2800" dirty="0" smtClean="0"/>
              <a:t>Travanj, 2017</a:t>
            </a:r>
            <a:endParaRPr lang="hr-H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AGRESIVNOST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/>
          <a:lstStyle/>
          <a:p>
            <a:pPr algn="ctr">
              <a:buNone/>
            </a:pPr>
            <a:r>
              <a:rPr lang="hr-HR" dirty="0" smtClean="0"/>
              <a:t>SOCIJALNO - KOGNITIVNI MODEL AGRESIVNOSTI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/>
              <a:t> </a:t>
            </a:r>
            <a:r>
              <a:rPr lang="hr-HR" dirty="0" smtClean="0"/>
              <a:t>             Podražaj                      Uzbuđenje</a:t>
            </a:r>
          </a:p>
          <a:p>
            <a:pPr>
              <a:buNone/>
            </a:pPr>
            <a:endParaRPr lang="hr-HR" dirty="0"/>
          </a:p>
          <a:p>
            <a:pPr>
              <a:buNone/>
            </a:pPr>
            <a:r>
              <a:rPr lang="hr-HR" dirty="0" smtClean="0"/>
              <a:t>                                                </a:t>
            </a:r>
          </a:p>
          <a:p>
            <a:pPr>
              <a:buNone/>
            </a:pPr>
            <a:r>
              <a:rPr lang="hr-HR" dirty="0"/>
              <a:t> </a:t>
            </a:r>
            <a:r>
              <a:rPr lang="hr-HR" dirty="0" smtClean="0"/>
              <a:t>              Agresija                      Percepcija i</a:t>
            </a:r>
          </a:p>
          <a:p>
            <a:pPr>
              <a:buNone/>
            </a:pPr>
            <a:r>
              <a:rPr lang="hr-HR" dirty="0"/>
              <a:t> </a:t>
            </a:r>
            <a:r>
              <a:rPr lang="hr-HR" dirty="0" smtClean="0"/>
              <a:t>                                                  procjena</a:t>
            </a:r>
            <a:endParaRPr lang="hr-HR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643306" y="3071810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5607851" y="3893347"/>
            <a:ext cx="92869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>
            <a:off x="3500430" y="4857760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AGRESIVNOST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r-HR" dirty="0" smtClean="0"/>
              <a:t>SOCIJALNO - KOGNITIVNI MODEL AGRESIVNOSTI</a:t>
            </a:r>
          </a:p>
          <a:p>
            <a:pPr>
              <a:buNone/>
            </a:pPr>
            <a:endParaRPr lang="hr-HR" dirty="0" smtClean="0"/>
          </a:p>
          <a:p>
            <a:r>
              <a:rPr lang="pl-PL" dirty="0" smtClean="0"/>
              <a:t>Emocije </a:t>
            </a:r>
            <a:r>
              <a:rPr lang="pl-PL" dirty="0"/>
              <a:t>i ponašanja djece </a:t>
            </a:r>
            <a:r>
              <a:rPr lang="pl-PL" dirty="0" smtClean="0"/>
              <a:t>regulirani su načinom </a:t>
            </a:r>
            <a:r>
              <a:rPr lang="pl-PL" dirty="0"/>
              <a:t>na koji ona opažaju i procesiraju </a:t>
            </a:r>
            <a:r>
              <a:rPr lang="pl-PL" dirty="0" smtClean="0"/>
              <a:t>događaj u okolini. Problemi </a:t>
            </a:r>
            <a:r>
              <a:rPr lang="pl-PL" dirty="0"/>
              <a:t>ili događaji u okolini ne određuju </a:t>
            </a:r>
            <a:r>
              <a:rPr lang="pl-PL" dirty="0" smtClean="0"/>
              <a:t>direktno kako će se djeca osjećati i/ili što će činiti u određenim okolnostima.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AGRESIVNOST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hr-HR" dirty="0" smtClean="0"/>
              <a:t>SOCIJALNO - KOGNITIVNI MODEL AGRESIVNOSTI</a:t>
            </a:r>
          </a:p>
          <a:p>
            <a:endParaRPr lang="hr-HR" dirty="0"/>
          </a:p>
          <a:p>
            <a:r>
              <a:rPr lang="hr-HR" dirty="0"/>
              <a:t>Kod djece sklone ljutnji i agresiji, </a:t>
            </a:r>
            <a:r>
              <a:rPr lang="hr-HR" dirty="0" smtClean="0"/>
              <a:t>ljutnja je često rezultat pogrešne interpretacije samog događaja i fiziološkog uzbuđenja</a:t>
            </a:r>
          </a:p>
          <a:p>
            <a:r>
              <a:rPr lang="hr-HR" dirty="0" smtClean="0"/>
              <a:t>Agresivna djeca imaju deficite rješavanja </a:t>
            </a:r>
            <a:r>
              <a:rPr lang="hr-HR" dirty="0"/>
              <a:t>problema i nošenja sa stresom zbog čega </a:t>
            </a:r>
            <a:r>
              <a:rPr lang="hr-HR" dirty="0" smtClean="0"/>
              <a:t>su </a:t>
            </a:r>
            <a:r>
              <a:rPr lang="it-IT" dirty="0" smtClean="0"/>
              <a:t>sklona </a:t>
            </a:r>
            <a:r>
              <a:rPr lang="it-IT" dirty="0"/>
              <a:t>reagirati agresivno na problem ili </a:t>
            </a:r>
            <a:r>
              <a:rPr lang="it-IT" dirty="0" smtClean="0"/>
              <a:t>provokaciju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KBT AGRESIVNOSTI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>
            <a:normAutofit/>
          </a:bodyPr>
          <a:lstStyle/>
          <a:p>
            <a:r>
              <a:rPr lang="hr-HR" dirty="0" smtClean="0"/>
              <a:t>Kognitivno bihevioralna terapija agresivnosti kod djece ima za cilj razvijanje vještina za kontrolu ljutnje, što posljedično utječe na prikladnije ponašanje i adekvatnije suočavanje sa stresom i problemima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KBT AGRESIVNOSTI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HR" dirty="0" smtClean="0"/>
              <a:t>    INICIJALNA PROCJENA:</a:t>
            </a:r>
          </a:p>
          <a:p>
            <a:pPr>
              <a:buNone/>
            </a:pPr>
            <a:endParaRPr lang="hr-HR" dirty="0" smtClean="0"/>
          </a:p>
          <a:p>
            <a:r>
              <a:rPr lang="hr-HR" dirty="0" smtClean="0"/>
              <a:t>Ljestvice za procjenu ponašanja (CBCL – Child Behavior Checklist)</a:t>
            </a:r>
          </a:p>
          <a:p>
            <a:r>
              <a:rPr lang="hr-HR" dirty="0" smtClean="0"/>
              <a:t>Intervjui – strukturirani – paralelne forme za djecu i roditelje</a:t>
            </a:r>
          </a:p>
          <a:p>
            <a:r>
              <a:rPr lang="hr-HR" dirty="0" smtClean="0"/>
              <a:t>Opažanje </a:t>
            </a:r>
          </a:p>
          <a:p>
            <a:r>
              <a:rPr lang="hr-HR" dirty="0" smtClean="0"/>
              <a:t>Procjena roditelja – partnerski odnosi, motivacija za uključivanje u tretman...</a:t>
            </a:r>
          </a:p>
          <a:p>
            <a:pPr marL="514350" indent="-514350">
              <a:buNone/>
            </a:pPr>
            <a:r>
              <a:rPr lang="hr-HR" dirty="0" smtClean="0"/>
              <a:t>    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KBT AGRESIVNOSTI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hr-HR" dirty="0" smtClean="0"/>
              <a:t>PROGRAM SUOČAVANJA S LJUTNJOM</a:t>
            </a:r>
          </a:p>
          <a:p>
            <a:pPr algn="ctr">
              <a:buNone/>
            </a:pPr>
            <a:endParaRPr lang="hr-HR" dirty="0" smtClean="0"/>
          </a:p>
          <a:p>
            <a:r>
              <a:rPr lang="hr-HR" dirty="0" smtClean="0"/>
              <a:t>Grupni tretman kao model - važnost potkrepljenja dobivenog od vršnjaka; in vivo učenje i razvoj socijalnih vještina</a:t>
            </a:r>
          </a:p>
          <a:p>
            <a:r>
              <a:rPr lang="hr-HR" dirty="0" smtClean="0"/>
              <a:t>Grupe su homogeno strukturirane prema dobi, spolu, problemu, usmjerene ka specifičnom cilju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KBT AGRESIVNOSTI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/>
              <a:t>    Neke od bihevioralnih tehnika:</a:t>
            </a:r>
          </a:p>
          <a:p>
            <a:r>
              <a:rPr lang="hr-HR" dirty="0" smtClean="0"/>
              <a:t>Funkcionalna analiza ponašanja - koja je funkcija ponašanja, što dijete dobiva</a:t>
            </a:r>
          </a:p>
          <a:p>
            <a:r>
              <a:rPr lang="hr-HR" dirty="0" smtClean="0"/>
              <a:t>Identifikacija emocija - samoopažanje, osvještavanje osjećaja</a:t>
            </a:r>
          </a:p>
          <a:p>
            <a:r>
              <a:rPr lang="hr-HR" dirty="0" smtClean="0"/>
              <a:t>Procjena intenziteta emocionalnog stanja – termometar ljutnje (ljestvica za svaku situaciju), ljutnja kao kontinuum</a:t>
            </a:r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KBT AGRESIVNOSTI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hr-HR" dirty="0" smtClean="0"/>
              <a:t>    Neke od bihevioralnih tehnika:</a:t>
            </a:r>
          </a:p>
          <a:p>
            <a:r>
              <a:rPr lang="hr-HR" dirty="0" smtClean="0"/>
              <a:t>Tehnike samokontrole i relaksacije – kako “usporiti” emocionalnu reakciju, uočavanje okidača za ljutnju, razmatranje alternativnih rješenja (trijada samokontrole, abdominalno disanje, progresivna mišićna relaksacija...)</a:t>
            </a:r>
          </a:p>
          <a:p>
            <a:r>
              <a:rPr lang="hr-HR" dirty="0" smtClean="0"/>
              <a:t>Modeliranje – demonstriranje ciljanog ponašanja</a:t>
            </a:r>
          </a:p>
          <a:p>
            <a:r>
              <a:rPr lang="hr-HR" dirty="0" smtClean="0"/>
              <a:t>Potkrepljivanje – pohvala roditelja, nastavnika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KBT AGRESIVNOSTI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/>
              <a:t>    Neke od kognitivnih tehnika:</a:t>
            </a:r>
          </a:p>
          <a:p>
            <a:r>
              <a:rPr lang="hr-HR" dirty="0" smtClean="0"/>
              <a:t>Psihoedukacija – podučavanje roditelja i djeteta</a:t>
            </a:r>
          </a:p>
          <a:p>
            <a:r>
              <a:rPr lang="hr-HR" dirty="0" smtClean="0"/>
              <a:t>Identifikacija i evaluacija negativnih automatskih misli – povezanost misli, osjećaja i ponašanja, procjena točnosti, alternative; kognitivno restrukturiranje</a:t>
            </a:r>
          </a:p>
          <a:p>
            <a:r>
              <a:rPr lang="hr-HR" dirty="0" smtClean="0"/>
              <a:t>Samoumirujuće rečenice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KBT AGRESIVNOSTI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hr-HR" dirty="0" smtClean="0"/>
              <a:t>    Neke od kognitivnih tehnika:</a:t>
            </a:r>
          </a:p>
          <a:p>
            <a:r>
              <a:rPr lang="hr-HR" dirty="0" smtClean="0"/>
              <a:t>Tehnike rješavanja problema i trening socijalnih vještina – igranje uloga, poticanje alternativnih rješenja</a:t>
            </a:r>
          </a:p>
          <a:p>
            <a:r>
              <a:rPr lang="hr-HR" dirty="0" smtClean="0"/>
              <a:t>Trening asertivnosti – zauzimanje za sebe uz uvažavanje drugog</a:t>
            </a:r>
          </a:p>
          <a:p>
            <a:r>
              <a:rPr lang="hr-HR" dirty="0" smtClean="0"/>
              <a:t>Tehnika zauzimanja stajališta – razmatranje vlastitog ponašanja na druge, podučavanje s ciljem veće osjetljivost za tuđe misli i osjećaje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AGRESIVNOST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>
            <a:normAutofit fontScale="92500" lnSpcReduction="20000"/>
          </a:bodyPr>
          <a:lstStyle/>
          <a:p>
            <a:r>
              <a:rPr lang="hr-HR" sz="3900" dirty="0" smtClean="0"/>
              <a:t>AGRESIJA – verbalna ili fizička ponašanja koja nanose štetu drugoj osobi ili objektu</a:t>
            </a:r>
          </a:p>
          <a:p>
            <a:endParaRPr lang="hr-HR" dirty="0"/>
          </a:p>
          <a:p>
            <a:r>
              <a:rPr lang="hr-HR" sz="3000" dirty="0" smtClean="0"/>
              <a:t>Agresivno ponašanje nije rijetko u dječjoj dobi</a:t>
            </a:r>
          </a:p>
          <a:p>
            <a:r>
              <a:rPr lang="hr-HR" sz="3000" dirty="0" smtClean="0"/>
              <a:t>Problematično je kada je agresija intezivna, učestala i/ili kroničnog tijeka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  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KBT AGRESIVNOSTI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/>
              <a:t>    Važna uloga roditelja:</a:t>
            </a:r>
          </a:p>
          <a:p>
            <a:r>
              <a:rPr lang="hr-HR" dirty="0" smtClean="0"/>
              <a:t>Uvježbavanje i prenošenje vještina</a:t>
            </a:r>
          </a:p>
          <a:p>
            <a:r>
              <a:rPr lang="hr-HR" dirty="0" smtClean="0"/>
              <a:t>Uloga u potkrepljivanju pozitivnih obrazaca ponašanja</a:t>
            </a:r>
          </a:p>
          <a:p>
            <a:r>
              <a:rPr lang="hr-HR" dirty="0" smtClean="0"/>
              <a:t>Rad s roditeljima – samokontrola tjeskobe i ljutnje, restrukturiranje njihovih automatskih negativnih misli i disfunkcionalnih vjerovanja</a:t>
            </a:r>
            <a:endParaRPr lang="hr-H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hr-HR" dirty="0" smtClean="0"/>
          </a:p>
          <a:p>
            <a:pPr algn="ctr">
              <a:buNone/>
            </a:pPr>
            <a:endParaRPr lang="hr-HR" dirty="0"/>
          </a:p>
          <a:p>
            <a:pPr algn="ctr">
              <a:buNone/>
            </a:pPr>
            <a:r>
              <a:rPr lang="hr-HR" dirty="0" smtClean="0"/>
              <a:t>Hvala na pažnji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AGRESIVNOST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/>
          </a:bodyPr>
          <a:lstStyle/>
          <a:p>
            <a:r>
              <a:rPr lang="hr-HR" dirty="0" smtClean="0"/>
              <a:t>Češće kod dječaka</a:t>
            </a:r>
          </a:p>
          <a:p>
            <a:r>
              <a:rPr lang="hr-HR" dirty="0" smtClean="0"/>
              <a:t>Nedovoljno kontrolirano ponašanje ometajuće je za okolinu, agresivna djeca se u većoj mjeri upućuju na procjenu od djece s drugim poteškoćama</a:t>
            </a:r>
          </a:p>
          <a:p>
            <a:r>
              <a:rPr lang="hr-HR" dirty="0" smtClean="0"/>
              <a:t>Agresivno ponašanje je konzistentno tijekom djetinjstva i adolescencije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AGRESIVNOST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POREMEĆAJ S PRKOŠENJEM I SUPROSTAVLJANJEM</a:t>
            </a:r>
          </a:p>
          <a:p>
            <a:pPr>
              <a:buNone/>
            </a:pPr>
            <a:r>
              <a:rPr lang="hr-HR" dirty="0"/>
              <a:t> </a:t>
            </a:r>
            <a:r>
              <a:rPr lang="hr-HR" dirty="0" smtClean="0"/>
              <a:t>   Negativističko, neprijateljsko, prkosno ponašanje – ljutnja, ogorčenost, sukob s autoritetima, okrivljavanje drugih za vlastite pogreške.</a:t>
            </a:r>
          </a:p>
          <a:p>
            <a:pPr>
              <a:buNone/>
            </a:pPr>
            <a:r>
              <a:rPr lang="hr-HR" dirty="0"/>
              <a:t> </a:t>
            </a:r>
            <a:r>
              <a:rPr lang="hr-HR" dirty="0" smtClean="0"/>
              <a:t>   Javlja se obično u dobi od 4. do 8. godine života.</a:t>
            </a:r>
          </a:p>
          <a:p>
            <a:pPr>
              <a:buNone/>
            </a:pPr>
            <a:r>
              <a:rPr lang="hr-HR" dirty="0"/>
              <a:t> </a:t>
            </a:r>
            <a:r>
              <a:rPr lang="hr-HR" dirty="0" smtClean="0"/>
              <a:t>   Prevalencija: 6-16% dječaci, 2-9% djevojčice.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AGRESIVNOST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POREMEĆAJ OPHOĐENJA</a:t>
            </a:r>
          </a:p>
          <a:p>
            <a:pPr>
              <a:buNone/>
            </a:pPr>
            <a:r>
              <a:rPr lang="hr-HR" dirty="0"/>
              <a:t> </a:t>
            </a:r>
            <a:r>
              <a:rPr lang="hr-HR" dirty="0" smtClean="0"/>
              <a:t>   Kršenje tuđih pravila ili normi ponašanja za određenu dob.</a:t>
            </a:r>
          </a:p>
          <a:p>
            <a:pPr>
              <a:buNone/>
            </a:pPr>
            <a:r>
              <a:rPr lang="hr-HR" dirty="0"/>
              <a:t> </a:t>
            </a:r>
            <a:r>
              <a:rPr lang="hr-HR" dirty="0" smtClean="0"/>
              <a:t>   U različitim socijalnim okruženjima: agresivnost spram ljudi i životinja, uništavanje imovine, krađe, kršenje zakona...</a:t>
            </a:r>
          </a:p>
          <a:p>
            <a:pPr>
              <a:buNone/>
            </a:pPr>
            <a:r>
              <a:rPr lang="hr-HR" dirty="0"/>
              <a:t> </a:t>
            </a:r>
            <a:r>
              <a:rPr lang="hr-HR" dirty="0" smtClean="0"/>
              <a:t>   Prevalencija: 1-10% - česći kod dječaka.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AGRESIVNOST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dirty="0" smtClean="0"/>
              <a:t>   POSLJEDICE:</a:t>
            </a:r>
          </a:p>
          <a:p>
            <a:r>
              <a:rPr lang="hr-HR" dirty="0" smtClean="0"/>
              <a:t>slab </a:t>
            </a:r>
            <a:r>
              <a:rPr lang="hr-HR" dirty="0"/>
              <a:t>školski uspjeh, </a:t>
            </a:r>
            <a:r>
              <a:rPr lang="hr-HR" dirty="0" smtClean="0"/>
              <a:t>problemi s vršnjacima</a:t>
            </a:r>
            <a:r>
              <a:rPr lang="hr-HR" dirty="0"/>
              <a:t>, odbačenost </a:t>
            </a:r>
            <a:r>
              <a:rPr lang="hr-HR" dirty="0" smtClean="0"/>
              <a:t>i socijalna izolacija</a:t>
            </a:r>
          </a:p>
          <a:p>
            <a:r>
              <a:rPr lang="hr-HR" dirty="0" smtClean="0"/>
              <a:t>Loša slika o sebi može </a:t>
            </a:r>
            <a:r>
              <a:rPr lang="hr-HR" dirty="0"/>
              <a:t>dovesti do sekundarnih </a:t>
            </a:r>
            <a:r>
              <a:rPr lang="hr-HR" dirty="0" smtClean="0"/>
              <a:t>poremećaja </a:t>
            </a:r>
            <a:r>
              <a:rPr lang="pl-PL" dirty="0" smtClean="0"/>
              <a:t>u </a:t>
            </a:r>
            <a:r>
              <a:rPr lang="pl-PL" dirty="0"/>
              <a:t>obliku ovisnosti i </a:t>
            </a:r>
            <a:r>
              <a:rPr lang="pl-PL" dirty="0" smtClean="0"/>
              <a:t>depresivnosti</a:t>
            </a:r>
            <a:endParaRPr lang="pl-PL" dirty="0" smtClean="0"/>
          </a:p>
          <a:p>
            <a:r>
              <a:rPr lang="pl-PL" dirty="0" smtClean="0"/>
              <a:t>U adolescenciji i </a:t>
            </a:r>
            <a:r>
              <a:rPr lang="pl-PL" dirty="0"/>
              <a:t>ranoj odrasloj dobi </a:t>
            </a:r>
            <a:r>
              <a:rPr lang="hr-HR" dirty="0" smtClean="0"/>
              <a:t>često postaju delikventi i/ili nasilnici uz dalekosežne posljedice za pojedinca i društvo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AGRESIVNOST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BIOLOŠKI ČIMBENICI: objašnjavaju do 50% varijance agresivnog i antisocijalnog ponašanja</a:t>
            </a:r>
          </a:p>
          <a:p>
            <a:r>
              <a:rPr lang="hr-HR" dirty="0" smtClean="0"/>
              <a:t>SOCIJALNI ČIMBENICI: sukobi među roditeljima, nejasna pravila, nedostatak brige i uključenosti - roditelji kao loš model. Odbačenost od strane vršnjaka...</a:t>
            </a:r>
          </a:p>
          <a:p>
            <a:r>
              <a:rPr lang="hr-HR" dirty="0" smtClean="0"/>
              <a:t>PSIHOLOŠKI ČIMBENICI: u prvom redu socio-kognitivni: sklonost procjeni tuđih ponašanja kao prijetećih, deficit u socijalnim vještinama i rješavanju problema, nedostatna samokontrola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AGRESIVNOST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dirty="0" smtClean="0"/>
              <a:t>   OBILJEŽJA:</a:t>
            </a:r>
          </a:p>
          <a:p>
            <a:r>
              <a:rPr lang="hr-HR" dirty="0" smtClean="0"/>
              <a:t>Sklonost procjene tuđeg ponašanja kao prijetećeg, neprijateljskog</a:t>
            </a:r>
          </a:p>
          <a:p>
            <a:r>
              <a:rPr lang="hr-HR" dirty="0"/>
              <a:t>P</a:t>
            </a:r>
            <a:r>
              <a:rPr lang="hr-HR" dirty="0" smtClean="0"/>
              <a:t>oteškoće </a:t>
            </a:r>
            <a:r>
              <a:rPr lang="hr-HR" dirty="0"/>
              <a:t>u održavanju </a:t>
            </a:r>
            <a:r>
              <a:rPr lang="hr-HR" dirty="0" smtClean="0"/>
              <a:t>pažnje, prisjećaju </a:t>
            </a:r>
            <a:r>
              <a:rPr lang="hr-HR" dirty="0"/>
              <a:t>se manjeg </a:t>
            </a:r>
            <a:r>
              <a:rPr lang="hr-HR" dirty="0" smtClean="0"/>
              <a:t>broja pozitivnih </a:t>
            </a:r>
            <a:r>
              <a:rPr lang="hr-HR" dirty="0"/>
              <a:t>karakteristika neke socijalne situacije u </a:t>
            </a:r>
            <a:r>
              <a:rPr lang="hr-HR" dirty="0" smtClean="0"/>
              <a:t>usporedbi s </a:t>
            </a:r>
            <a:r>
              <a:rPr lang="hr-HR" dirty="0"/>
              <a:t>neagresivnom </a:t>
            </a:r>
            <a:r>
              <a:rPr lang="hr-HR" dirty="0" smtClean="0"/>
              <a:t>djecom</a:t>
            </a:r>
            <a:endParaRPr lang="hr-HR" dirty="0"/>
          </a:p>
          <a:p>
            <a:r>
              <a:rPr lang="pl-PL" dirty="0"/>
              <a:t>U socijalnim </a:t>
            </a:r>
            <a:r>
              <a:rPr lang="pl-PL" dirty="0" smtClean="0"/>
              <a:t>odnosima dominantni </a:t>
            </a:r>
            <a:r>
              <a:rPr lang="hr-HR" dirty="0" smtClean="0"/>
              <a:t>i osvetoljubivi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AGRESIVNOST KOD DJECE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hr-HR" dirty="0" smtClean="0"/>
              <a:t>    OBILJEŽJA:</a:t>
            </a:r>
          </a:p>
          <a:p>
            <a:r>
              <a:rPr lang="hr-HR" dirty="0" smtClean="0"/>
              <a:t>Ograničen repertoar ponašanja u rješavanju problema, rijetko nalaze rješenja koja uključuju suradnju</a:t>
            </a:r>
          </a:p>
          <a:p>
            <a:r>
              <a:rPr lang="hr-HR" dirty="0" smtClean="0"/>
              <a:t>Manje verbalnih načina rješavanja problematičnih situacija, a više rješenja kroz direktnu akciju</a:t>
            </a:r>
          </a:p>
          <a:p>
            <a:r>
              <a:rPr lang="hr-HR" dirty="0" smtClean="0"/>
              <a:t>Podcjenjuju vlastitu agresivnost, vjeruju da agresivnost vodi do željenih ishoda i da je ona opravdano sredstvo</a:t>
            </a:r>
            <a:endParaRPr lang="hr-H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840</Words>
  <Application>Microsoft Office PowerPoint</Application>
  <PresentationFormat>On-screen Show (4:3)</PresentationFormat>
  <Paragraphs>105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KBT AGRESIVNOSTI KOD DJECE</vt:lpstr>
      <vt:lpstr>AGRESIVNOST KOD DJECE</vt:lpstr>
      <vt:lpstr>AGRESIVNOST KOD DJECE</vt:lpstr>
      <vt:lpstr>AGRESIVNOST KOD DJECE</vt:lpstr>
      <vt:lpstr>AGRESIVNOST KOD DJECE</vt:lpstr>
      <vt:lpstr>AGRESIVNOST KOD DJECE</vt:lpstr>
      <vt:lpstr>AGRESIVNOST KOD DJECE</vt:lpstr>
      <vt:lpstr>AGRESIVNOST KOD DJECE</vt:lpstr>
      <vt:lpstr>AGRESIVNOST KOD DJECE</vt:lpstr>
      <vt:lpstr>AGRESIVNOST KOD DJECE</vt:lpstr>
      <vt:lpstr>AGRESIVNOST KOD DJECE</vt:lpstr>
      <vt:lpstr>AGRESIVNOST KOD DJECE</vt:lpstr>
      <vt:lpstr>KBT AGRESIVNOSTI KOD DJECE</vt:lpstr>
      <vt:lpstr>KBT AGRESIVNOSTI KOD DJECE</vt:lpstr>
      <vt:lpstr>KBT AGRESIVNOSTI KOD DJECE</vt:lpstr>
      <vt:lpstr>KBT AGRESIVNOSTI KOD DJECE</vt:lpstr>
      <vt:lpstr>KBT AGRESIVNOSTI KOD DJECE</vt:lpstr>
      <vt:lpstr>KBT AGRESIVNOSTI KOD DJECE</vt:lpstr>
      <vt:lpstr>KBT AGRESIVNOSTI KOD DJECE</vt:lpstr>
      <vt:lpstr>KBT AGRESIVNOSTI KOD DJECE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KBT AGRESIVNOSTI KOD DJECE</dc:title>
  <dc:creator>semira</dc:creator>
  <cp:lastModifiedBy>semira</cp:lastModifiedBy>
  <cp:revision>21</cp:revision>
  <dcterms:created xsi:type="dcterms:W3CDTF">2017-04-19T13:32:44Z</dcterms:created>
  <dcterms:modified xsi:type="dcterms:W3CDTF">2017-04-19T16:46:31Z</dcterms:modified>
</cp:coreProperties>
</file>