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37" r:id="rId9"/>
    <p:sldId id="284" r:id="rId10"/>
    <p:sldId id="338" r:id="rId11"/>
    <p:sldId id="312" r:id="rId12"/>
    <p:sldId id="339" r:id="rId13"/>
    <p:sldId id="343" r:id="rId14"/>
    <p:sldId id="360" r:id="rId15"/>
    <p:sldId id="359" r:id="rId16"/>
    <p:sldId id="362" r:id="rId17"/>
    <p:sldId id="364" r:id="rId18"/>
    <p:sldId id="358" r:id="rId19"/>
    <p:sldId id="357" r:id="rId20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3D7EE-8187-43A5-AF29-DB61E42E14BE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A70A245-3803-40C1-AF8B-D54030B22CF8}">
      <dgm:prSet phldrT="[Text]" custT="1"/>
      <dgm:spPr>
        <a:solidFill>
          <a:srgbClr val="00B0F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1800" b="1" dirty="0" smtClean="0">
              <a:solidFill>
                <a:schemeClr val="bg1"/>
              </a:solidFill>
            </a:rPr>
            <a:t>biološka sklonost</a:t>
          </a:r>
          <a:endParaRPr lang="hr-HR" sz="1800" b="1" dirty="0">
            <a:solidFill>
              <a:schemeClr val="bg1"/>
            </a:solidFill>
          </a:endParaRPr>
        </a:p>
      </dgm:t>
    </dgm:pt>
    <dgm:pt modelId="{9FAF522A-8963-4E53-B896-3824FBF7A23D}" type="parTrans" cxnId="{B0F6BC57-9506-42CA-B06B-3364B4D8158B}">
      <dgm:prSet/>
      <dgm:spPr/>
      <dgm:t>
        <a:bodyPr/>
        <a:lstStyle/>
        <a:p>
          <a:endParaRPr lang="hr-HR"/>
        </a:p>
      </dgm:t>
    </dgm:pt>
    <dgm:pt modelId="{3FC73FD7-C476-4186-AA1A-2E45D2A676A8}" type="sibTrans" cxnId="{B0F6BC57-9506-42CA-B06B-3364B4D8158B}">
      <dgm:prSet/>
      <dgm:spPr/>
      <dgm:t>
        <a:bodyPr/>
        <a:lstStyle/>
        <a:p>
          <a:endParaRPr lang="hr-HR"/>
        </a:p>
      </dgm:t>
    </dgm:pt>
    <dgm:pt modelId="{D52E48D3-1F9D-4CB0-9D59-C3C1C8E987F1}">
      <dgm:prSet phldrT="[Text]" custT="1"/>
      <dgm:spPr>
        <a:solidFill>
          <a:srgbClr val="00B0F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nepovoljna iskustva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907D1-E3DF-4676-B47F-485D4D8DA3EB}" type="parTrans" cxnId="{56C349C2-4DB6-40B3-BF27-5DC46668B36B}">
      <dgm:prSet/>
      <dgm:spPr/>
      <dgm:t>
        <a:bodyPr/>
        <a:lstStyle/>
        <a:p>
          <a:endParaRPr lang="hr-HR"/>
        </a:p>
      </dgm:t>
    </dgm:pt>
    <dgm:pt modelId="{A27546B4-2A19-408A-AFB3-C2910E5A5024}" type="sibTrans" cxnId="{56C349C2-4DB6-40B3-BF27-5DC46668B36B}">
      <dgm:prSet/>
      <dgm:spPr/>
      <dgm:t>
        <a:bodyPr/>
        <a:lstStyle/>
        <a:p>
          <a:endParaRPr lang="hr-HR"/>
        </a:p>
      </dgm:t>
    </dgm:pt>
    <dgm:pt modelId="{9C1E5B4A-0B3A-4C54-A098-55EE1A3584E8}">
      <dgm:prSet phldrT="[Text]"/>
      <dgm:spPr>
        <a:solidFill>
          <a:srgbClr val="00B0F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SF</a:t>
          </a:r>
          <a:endParaRPr lang="hr-H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E33C93-388C-494E-B709-C2C74AE89593}" type="parTrans" cxnId="{2D8997EF-0A6E-4BAC-967F-94ED9E8ED374}">
      <dgm:prSet/>
      <dgm:spPr/>
      <dgm:t>
        <a:bodyPr/>
        <a:lstStyle/>
        <a:p>
          <a:endParaRPr lang="hr-HR"/>
        </a:p>
      </dgm:t>
    </dgm:pt>
    <dgm:pt modelId="{813B3D9C-1B74-4ADC-9719-4755FEDBB6E8}" type="sibTrans" cxnId="{2D8997EF-0A6E-4BAC-967F-94ED9E8ED374}">
      <dgm:prSet/>
      <dgm:spPr/>
      <dgm:t>
        <a:bodyPr/>
        <a:lstStyle/>
        <a:p>
          <a:endParaRPr lang="hr-HR"/>
        </a:p>
      </dgm:t>
    </dgm:pt>
    <dgm:pt modelId="{FE503CDB-C16F-49C4-8CDC-64B3DF2A1784}" type="pres">
      <dgm:prSet presAssocID="{9663D7EE-8187-43A5-AF29-DB61E42E14BE}" presName="linearFlow" presStyleCnt="0">
        <dgm:presLayoutVars>
          <dgm:dir/>
          <dgm:resizeHandles val="exact"/>
        </dgm:presLayoutVars>
      </dgm:prSet>
      <dgm:spPr/>
    </dgm:pt>
    <dgm:pt modelId="{873C033D-BFCC-47E4-9345-8B61AFCF4284}" type="pres">
      <dgm:prSet presAssocID="{6A70A245-3803-40C1-AF8B-D54030B22CF8}" presName="node" presStyleLbl="node1" presStyleIdx="0" presStyleCnt="3" custScaleX="62380" custScaleY="5665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88135D-B47B-40E0-AC97-F8C90B060710}" type="pres">
      <dgm:prSet presAssocID="{3FC73FD7-C476-4186-AA1A-2E45D2A676A8}" presName="spacerL" presStyleCnt="0"/>
      <dgm:spPr/>
    </dgm:pt>
    <dgm:pt modelId="{E75F8883-E0AF-4D8F-BD96-6B7D4096B89E}" type="pres">
      <dgm:prSet presAssocID="{3FC73FD7-C476-4186-AA1A-2E45D2A676A8}" presName="sibTrans" presStyleLbl="sibTrans2D1" presStyleIdx="0" presStyleCnt="2" custScaleX="51320" custScaleY="60421"/>
      <dgm:spPr/>
      <dgm:t>
        <a:bodyPr/>
        <a:lstStyle/>
        <a:p>
          <a:endParaRPr lang="hr-HR"/>
        </a:p>
      </dgm:t>
    </dgm:pt>
    <dgm:pt modelId="{3371C4E8-F26E-4BA3-B601-8BC2A8EEF7AD}" type="pres">
      <dgm:prSet presAssocID="{3FC73FD7-C476-4186-AA1A-2E45D2A676A8}" presName="spacerR" presStyleCnt="0"/>
      <dgm:spPr/>
    </dgm:pt>
    <dgm:pt modelId="{75E8FD7E-6A78-4F1E-971C-E61C8F1DDC48}" type="pres">
      <dgm:prSet presAssocID="{D52E48D3-1F9D-4CB0-9D59-C3C1C8E987F1}" presName="node" presStyleLbl="node1" presStyleIdx="1" presStyleCnt="3" custScaleX="123753" custScaleY="117187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E811CD-8AF8-4F6B-82B9-A7FC125178E7}" type="pres">
      <dgm:prSet presAssocID="{A27546B4-2A19-408A-AFB3-C2910E5A5024}" presName="spacerL" presStyleCnt="0"/>
      <dgm:spPr/>
    </dgm:pt>
    <dgm:pt modelId="{6D1AE8C8-3923-4CC7-A3E6-A52283DD1828}" type="pres">
      <dgm:prSet presAssocID="{A27546B4-2A19-408A-AFB3-C2910E5A5024}" presName="sibTrans" presStyleLbl="sibTrans2D1" presStyleIdx="1" presStyleCnt="2" custScaleX="60289" custScaleY="57136"/>
      <dgm:spPr/>
      <dgm:t>
        <a:bodyPr/>
        <a:lstStyle/>
        <a:p>
          <a:endParaRPr lang="hr-HR"/>
        </a:p>
      </dgm:t>
    </dgm:pt>
    <dgm:pt modelId="{39E2AF0A-9F8F-4ABC-8E33-865E68CF1CA3}" type="pres">
      <dgm:prSet presAssocID="{A27546B4-2A19-408A-AFB3-C2910E5A5024}" presName="spacerR" presStyleCnt="0"/>
      <dgm:spPr/>
    </dgm:pt>
    <dgm:pt modelId="{851003F3-6DAB-4513-BE67-800681BACEA1}" type="pres">
      <dgm:prSet presAssocID="{9C1E5B4A-0B3A-4C54-A098-55EE1A3584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585E32D-4412-4515-9CFF-F0EF27BD158B}" type="presOf" srcId="{9663D7EE-8187-43A5-AF29-DB61E42E14BE}" destId="{FE503CDB-C16F-49C4-8CDC-64B3DF2A1784}" srcOrd="0" destOrd="0" presId="urn:microsoft.com/office/officeart/2005/8/layout/equation1"/>
    <dgm:cxn modelId="{1E95E396-FA2A-44FA-ABF3-B68D1CBE2E08}" type="presOf" srcId="{9C1E5B4A-0B3A-4C54-A098-55EE1A3584E8}" destId="{851003F3-6DAB-4513-BE67-800681BACEA1}" srcOrd="0" destOrd="0" presId="urn:microsoft.com/office/officeart/2005/8/layout/equation1"/>
    <dgm:cxn modelId="{56C349C2-4DB6-40B3-BF27-5DC46668B36B}" srcId="{9663D7EE-8187-43A5-AF29-DB61E42E14BE}" destId="{D52E48D3-1F9D-4CB0-9D59-C3C1C8E987F1}" srcOrd="1" destOrd="0" parTransId="{42B907D1-E3DF-4676-B47F-485D4D8DA3EB}" sibTransId="{A27546B4-2A19-408A-AFB3-C2910E5A5024}"/>
    <dgm:cxn modelId="{6941770F-0F6E-42BB-B02C-791B5D3DE32F}" type="presOf" srcId="{3FC73FD7-C476-4186-AA1A-2E45D2A676A8}" destId="{E75F8883-E0AF-4D8F-BD96-6B7D4096B89E}" srcOrd="0" destOrd="0" presId="urn:microsoft.com/office/officeart/2005/8/layout/equation1"/>
    <dgm:cxn modelId="{CC6F43B3-457B-4074-8514-25E6329D95C4}" type="presOf" srcId="{6A70A245-3803-40C1-AF8B-D54030B22CF8}" destId="{873C033D-BFCC-47E4-9345-8B61AFCF4284}" srcOrd="0" destOrd="0" presId="urn:microsoft.com/office/officeart/2005/8/layout/equation1"/>
    <dgm:cxn modelId="{B0F6BC57-9506-42CA-B06B-3364B4D8158B}" srcId="{9663D7EE-8187-43A5-AF29-DB61E42E14BE}" destId="{6A70A245-3803-40C1-AF8B-D54030B22CF8}" srcOrd="0" destOrd="0" parTransId="{9FAF522A-8963-4E53-B896-3824FBF7A23D}" sibTransId="{3FC73FD7-C476-4186-AA1A-2E45D2A676A8}"/>
    <dgm:cxn modelId="{4DB36FED-4C04-4DB5-83B3-2A38288F187B}" type="presOf" srcId="{D52E48D3-1F9D-4CB0-9D59-C3C1C8E987F1}" destId="{75E8FD7E-6A78-4F1E-971C-E61C8F1DDC48}" srcOrd="0" destOrd="0" presId="urn:microsoft.com/office/officeart/2005/8/layout/equation1"/>
    <dgm:cxn modelId="{C2A4A868-781C-45E1-A9B8-DFFB0D272D43}" type="presOf" srcId="{A27546B4-2A19-408A-AFB3-C2910E5A5024}" destId="{6D1AE8C8-3923-4CC7-A3E6-A52283DD1828}" srcOrd="0" destOrd="0" presId="urn:microsoft.com/office/officeart/2005/8/layout/equation1"/>
    <dgm:cxn modelId="{2D8997EF-0A6E-4BAC-967F-94ED9E8ED374}" srcId="{9663D7EE-8187-43A5-AF29-DB61E42E14BE}" destId="{9C1E5B4A-0B3A-4C54-A098-55EE1A3584E8}" srcOrd="2" destOrd="0" parTransId="{FEE33C93-388C-494E-B709-C2C74AE89593}" sibTransId="{813B3D9C-1B74-4ADC-9719-4755FEDBB6E8}"/>
    <dgm:cxn modelId="{43C8B47C-7883-4856-9D5D-95BE045F0683}" type="presParOf" srcId="{FE503CDB-C16F-49C4-8CDC-64B3DF2A1784}" destId="{873C033D-BFCC-47E4-9345-8B61AFCF4284}" srcOrd="0" destOrd="0" presId="urn:microsoft.com/office/officeart/2005/8/layout/equation1"/>
    <dgm:cxn modelId="{706112FD-6618-4ED0-94FD-7D0948748413}" type="presParOf" srcId="{FE503CDB-C16F-49C4-8CDC-64B3DF2A1784}" destId="{7388135D-B47B-40E0-AC97-F8C90B060710}" srcOrd="1" destOrd="0" presId="urn:microsoft.com/office/officeart/2005/8/layout/equation1"/>
    <dgm:cxn modelId="{FED7F50F-191B-49EB-9B3D-3FB7CC3911C4}" type="presParOf" srcId="{FE503CDB-C16F-49C4-8CDC-64B3DF2A1784}" destId="{E75F8883-E0AF-4D8F-BD96-6B7D4096B89E}" srcOrd="2" destOrd="0" presId="urn:microsoft.com/office/officeart/2005/8/layout/equation1"/>
    <dgm:cxn modelId="{0A56F9F8-CE00-46C9-AB51-1D194D7AD194}" type="presParOf" srcId="{FE503CDB-C16F-49C4-8CDC-64B3DF2A1784}" destId="{3371C4E8-F26E-4BA3-B601-8BC2A8EEF7AD}" srcOrd="3" destOrd="0" presId="urn:microsoft.com/office/officeart/2005/8/layout/equation1"/>
    <dgm:cxn modelId="{188E7594-20D2-4B5D-833B-A8455CDA03AE}" type="presParOf" srcId="{FE503CDB-C16F-49C4-8CDC-64B3DF2A1784}" destId="{75E8FD7E-6A78-4F1E-971C-E61C8F1DDC48}" srcOrd="4" destOrd="0" presId="urn:microsoft.com/office/officeart/2005/8/layout/equation1"/>
    <dgm:cxn modelId="{DF55856F-2974-4664-A1AD-AE80C34B98D3}" type="presParOf" srcId="{FE503CDB-C16F-49C4-8CDC-64B3DF2A1784}" destId="{A8E811CD-8AF8-4F6B-82B9-A7FC125178E7}" srcOrd="5" destOrd="0" presId="urn:microsoft.com/office/officeart/2005/8/layout/equation1"/>
    <dgm:cxn modelId="{951C5007-93D3-4C3A-8B8D-8E15EC08D32A}" type="presParOf" srcId="{FE503CDB-C16F-49C4-8CDC-64B3DF2A1784}" destId="{6D1AE8C8-3923-4CC7-A3E6-A52283DD1828}" srcOrd="6" destOrd="0" presId="urn:microsoft.com/office/officeart/2005/8/layout/equation1"/>
    <dgm:cxn modelId="{3A7C978C-133F-41D9-9990-0D6B811D6B4E}" type="presParOf" srcId="{FE503CDB-C16F-49C4-8CDC-64B3DF2A1784}" destId="{39E2AF0A-9F8F-4ABC-8E33-865E68CF1CA3}" srcOrd="7" destOrd="0" presId="urn:microsoft.com/office/officeart/2005/8/layout/equation1"/>
    <dgm:cxn modelId="{2DC37D7F-C025-4F73-93F9-6884BEB6D55F}" type="presParOf" srcId="{FE503CDB-C16F-49C4-8CDC-64B3DF2A1784}" destId="{851003F3-6DAB-4513-BE67-800681BACEA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C033D-BFCC-47E4-9345-8B61AFCF4284}">
      <dsp:nvSpPr>
        <dsp:cNvPr id="0" name=""/>
        <dsp:cNvSpPr/>
      </dsp:nvSpPr>
      <dsp:spPr>
        <a:xfrm>
          <a:off x="1870" y="2021036"/>
          <a:ext cx="1338552" cy="1215726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bg1"/>
              </a:solidFill>
            </a:rPr>
            <a:t>biološka sklonost</a:t>
          </a:r>
          <a:endParaRPr lang="hr-HR" sz="1800" b="1" kern="1200" dirty="0">
            <a:solidFill>
              <a:schemeClr val="bg1"/>
            </a:solidFill>
          </a:endParaRPr>
        </a:p>
      </dsp:txBody>
      <dsp:txXfrm>
        <a:off x="197896" y="2199075"/>
        <a:ext cx="946500" cy="859648"/>
      </dsp:txXfrm>
    </dsp:sp>
    <dsp:sp modelId="{E75F8883-E0AF-4D8F-BD96-6B7D4096B89E}">
      <dsp:nvSpPr>
        <dsp:cNvPr id="0" name=""/>
        <dsp:cNvSpPr/>
      </dsp:nvSpPr>
      <dsp:spPr>
        <a:xfrm>
          <a:off x="1514662" y="2252910"/>
          <a:ext cx="638711" cy="75197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000" kern="1200"/>
        </a:p>
      </dsp:txBody>
      <dsp:txXfrm>
        <a:off x="1599323" y="2553787"/>
        <a:ext cx="469389" cy="150225"/>
      </dsp:txXfrm>
    </dsp:sp>
    <dsp:sp modelId="{75E8FD7E-6A78-4F1E-971C-E61C8F1DDC48}">
      <dsp:nvSpPr>
        <dsp:cNvPr id="0" name=""/>
        <dsp:cNvSpPr/>
      </dsp:nvSpPr>
      <dsp:spPr>
        <a:xfrm>
          <a:off x="2327613" y="1371598"/>
          <a:ext cx="2655496" cy="2514603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nepovoljna iskustva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6501" y="1739853"/>
        <a:ext cx="1877720" cy="1778093"/>
      </dsp:txXfrm>
    </dsp:sp>
    <dsp:sp modelId="{6D1AE8C8-3923-4CC7-A3E6-A52283DD1828}">
      <dsp:nvSpPr>
        <dsp:cNvPr id="0" name=""/>
        <dsp:cNvSpPr/>
      </dsp:nvSpPr>
      <dsp:spPr>
        <a:xfrm>
          <a:off x="5157349" y="2273352"/>
          <a:ext cx="750336" cy="71109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900" kern="1200"/>
        </a:p>
      </dsp:txBody>
      <dsp:txXfrm>
        <a:off x="5256806" y="2419838"/>
        <a:ext cx="551422" cy="418123"/>
      </dsp:txXfrm>
    </dsp:sp>
    <dsp:sp modelId="{851003F3-6DAB-4513-BE67-800681BACEA1}">
      <dsp:nvSpPr>
        <dsp:cNvPr id="0" name=""/>
        <dsp:cNvSpPr/>
      </dsp:nvSpPr>
      <dsp:spPr>
        <a:xfrm>
          <a:off x="6081925" y="1555998"/>
          <a:ext cx="2145803" cy="2145803"/>
        </a:xfrm>
        <a:prstGeom prst="ellipse">
          <a:avLst/>
        </a:prstGeom>
        <a:solidFill>
          <a:srgbClr val="00B0F0"/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6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SF</a:t>
          </a:r>
          <a:endParaRPr lang="hr-HR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96171" y="1870244"/>
        <a:ext cx="1517311" cy="1517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hebusinesswomanmedia.com/wp-content/uploads/2014/09/HidingBehindDes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4" y="774009"/>
            <a:ext cx="9149644" cy="60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066800"/>
            <a:ext cx="4495800" cy="2133600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KBT socijalne fobije</a:t>
            </a:r>
            <a:endParaRPr lang="hr-HR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7903" b="21349"/>
          <a:stretch/>
        </p:blipFill>
        <p:spPr bwMode="auto">
          <a:xfrm>
            <a:off x="5019295" y="4953000"/>
            <a:ext cx="2207096" cy="821267"/>
          </a:xfrm>
          <a:prstGeom prst="round2DiagRect">
            <a:avLst>
              <a:gd name="adj1" fmla="val 16667"/>
              <a:gd name="adj2" fmla="val 3509"/>
            </a:avLst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00447" y="5774267"/>
            <a:ext cx="204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Praktikum 2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Zagreb, 18.06.2016.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80589368"/>
              </p:ext>
            </p:extLst>
          </p:nvPr>
        </p:nvGraphicFramePr>
        <p:xfrm>
          <a:off x="495300" y="457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381000" y="304800"/>
            <a:ext cx="8458200" cy="1028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neki ljudi razviju socijalnu fobiju?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3757136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2-3 puta veća</a:t>
            </a:r>
          </a:p>
          <a:p>
            <a:pPr algn="ctr"/>
            <a:r>
              <a:rPr lang="hr-HR" dirty="0" smtClean="0"/>
              <a:t>vjerojatnost</a:t>
            </a:r>
          </a:p>
          <a:p>
            <a:pPr algn="ctr"/>
            <a:r>
              <a:rPr lang="hr-HR" dirty="0" smtClean="0"/>
              <a:t>kod srodnika</a:t>
            </a:r>
          </a:p>
          <a:p>
            <a:pPr algn="ctr"/>
            <a:r>
              <a:rPr lang="hr-HR" dirty="0" smtClean="0"/>
              <a:t>u prvom koljenu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2359378" y="4476044"/>
            <a:ext cx="36195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roditeljski stil odgoja </a:t>
            </a:r>
            <a:r>
              <a:rPr lang="hr-HR" sz="1600" dirty="0" smtClean="0"/>
              <a:t>(pretjerano kontroliraju ili štite ili su pretjerano kritični i odbacujući, pretjerano naglašavaju važnost lijepog ponašanja...)</a:t>
            </a:r>
            <a:r>
              <a:rPr lang="hr-HR" dirty="0" smtClean="0"/>
              <a:t>,</a:t>
            </a:r>
          </a:p>
          <a:p>
            <a:pPr algn="ctr"/>
            <a:r>
              <a:rPr lang="hr-HR" dirty="0" smtClean="0"/>
              <a:t>nasilje ili zlostavljanje u obitelji, </a:t>
            </a:r>
          </a:p>
          <a:p>
            <a:pPr algn="ctr"/>
            <a:r>
              <a:rPr lang="hr-HR" dirty="0" smtClean="0"/>
              <a:t>vršnjačko nasilje,</a:t>
            </a:r>
          </a:p>
          <a:p>
            <a:pPr algn="ctr"/>
            <a:r>
              <a:rPr lang="hr-HR" dirty="0" smtClean="0"/>
              <a:t>bolest u djetinjstvu...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287386" y="4306711"/>
            <a:ext cx="25758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Glup sam.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Čudan sam.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Ružan sam.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Drugačiji sam.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Pun sam mana.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Ne mogu se nikome svidjeti.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Drugi su kritični.</a:t>
            </a:r>
          </a:p>
          <a:p>
            <a:pPr algn="ctr"/>
            <a:r>
              <a:rPr lang="hr-HR" sz="1600" b="1" dirty="0" smtClean="0">
                <a:solidFill>
                  <a:srgbClr val="00B0F0"/>
                </a:solidFill>
              </a:rPr>
              <a:t>Drugi će me odbaciti.</a:t>
            </a:r>
            <a:endParaRPr lang="hr-HR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4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" y="228600"/>
            <a:ext cx="32766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Začarani krug socijalne fobije</a:t>
            </a:r>
            <a:endParaRPr lang="hr-H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s://lindavernon.files.wordpress.com/2012/01/809704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3" y="3562531"/>
            <a:ext cx="3235786" cy="193128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7552" y="4724400"/>
            <a:ext cx="214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00B0F0"/>
                </a:solidFill>
              </a:rPr>
              <a:t>usmjeravanje pažnje</a:t>
            </a:r>
          </a:p>
          <a:p>
            <a:pPr algn="ctr"/>
            <a:r>
              <a:rPr lang="hr-HR" b="1" dirty="0" smtClean="0">
                <a:solidFill>
                  <a:srgbClr val="00B0F0"/>
                </a:solidFill>
              </a:rPr>
              <a:t>na sebe</a:t>
            </a:r>
            <a:endParaRPr lang="hr-HR" b="1" dirty="0">
              <a:solidFill>
                <a:srgbClr val="00B0F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5493818"/>
            <a:ext cx="2209800" cy="914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simptomi i znakovi anksioznosti</a:t>
            </a:r>
            <a:endParaRPr lang="hr-HR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" y="5493818"/>
            <a:ext cx="2209800" cy="914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sigurnosna ponašanja</a:t>
            </a:r>
            <a:endParaRPr lang="hr-HR" dirty="0"/>
          </a:p>
        </p:txBody>
      </p:sp>
      <p:sp>
        <p:nvSpPr>
          <p:cNvPr id="14" name="Rounded Rectangle 13"/>
          <p:cNvSpPr/>
          <p:nvPr/>
        </p:nvSpPr>
        <p:spPr>
          <a:xfrm>
            <a:off x="3477552" y="457200"/>
            <a:ext cx="2209800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OKIDAČ</a:t>
            </a:r>
          </a:p>
          <a:p>
            <a:pPr algn="ctr"/>
            <a:r>
              <a:rPr lang="hr-HR" b="1" dirty="0" smtClean="0"/>
              <a:t>(socijalna situacija)</a:t>
            </a:r>
            <a:endParaRPr lang="hr-HR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837074" y="1447800"/>
            <a:ext cx="3490755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aktiviranje vjerovanja i pretpostavki</a:t>
            </a:r>
            <a:endParaRPr lang="hr-HR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805289" y="2468791"/>
            <a:ext cx="3490755" cy="6858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percepcija socijalne prijetnje</a:t>
            </a:r>
            <a:endParaRPr lang="hr-HR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550666" y="1143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6" idx="0"/>
          </p:cNvCxnSpPr>
          <p:nvPr/>
        </p:nvCxnSpPr>
        <p:spPr>
          <a:xfrm>
            <a:off x="4546265" y="2133600"/>
            <a:ext cx="4402" cy="335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867400" y="3154591"/>
            <a:ext cx="1676400" cy="2339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447800" y="3154591"/>
            <a:ext cx="1828800" cy="2339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57400" y="5047565"/>
            <a:ext cx="1066800" cy="446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943600" y="5047565"/>
            <a:ext cx="976489" cy="446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558800" y="3157413"/>
            <a:ext cx="7920" cy="4051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53300" y="6408218"/>
            <a:ext cx="0" cy="221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790700" y="6408218"/>
            <a:ext cx="0" cy="2211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790700" y="6629400"/>
            <a:ext cx="5562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1000" y="1790700"/>
            <a:ext cx="240030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81000" y="1790700"/>
            <a:ext cx="0" cy="416031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81000" y="5951018"/>
            <a:ext cx="304800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378222" y="1790699"/>
            <a:ext cx="2384778" cy="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8763000" y="1790699"/>
            <a:ext cx="0" cy="4160319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8458200" y="5951017"/>
            <a:ext cx="304800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687352" y="273986"/>
            <a:ext cx="2986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Ana se na zabavi pridružuje maloj grupi koja razgovara.</a:t>
            </a:r>
            <a:endParaRPr lang="hr-HR" sz="14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6353872" y="1105382"/>
            <a:ext cx="258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Drugačija sam.</a:t>
            </a:r>
          </a:p>
          <a:p>
            <a:r>
              <a:rPr lang="hr-HR" sz="1400" i="1" dirty="0" smtClean="0"/>
              <a:t>Nigdje ne pripadam.</a:t>
            </a:r>
            <a:endParaRPr lang="hr-HR" sz="14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6260939" y="2316153"/>
            <a:ext cx="25020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/>
              <a:t>Neću moći smisliti što reći.</a:t>
            </a:r>
          </a:p>
          <a:p>
            <a:r>
              <a:rPr lang="hr-HR" sz="1400" i="1" dirty="0" smtClean="0"/>
              <a:t>Mislit će da nisam normalna. Prolit ću piće po sebi. </a:t>
            </a:r>
            <a:endParaRPr lang="hr-HR" sz="1400" i="1" dirty="0"/>
          </a:p>
        </p:txBody>
      </p:sp>
      <p:sp>
        <p:nvSpPr>
          <p:cNvPr id="70" name="TextBox 69"/>
          <p:cNvSpPr txBox="1"/>
          <p:nvPr/>
        </p:nvSpPr>
        <p:spPr>
          <a:xfrm>
            <a:off x="5136915" y="3945449"/>
            <a:ext cx="250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/>
              <a:t>s</a:t>
            </a:r>
            <a:r>
              <a:rPr lang="hr-HR" sz="1400" i="1" dirty="0" smtClean="0"/>
              <a:t>vjesna „praznine u glavi”, primjećuje tišinu</a:t>
            </a:r>
            <a:endParaRPr lang="hr-HR" sz="1400" i="1" dirty="0"/>
          </a:p>
        </p:txBody>
      </p:sp>
      <p:sp>
        <p:nvSpPr>
          <p:cNvPr id="71" name="TextBox 70"/>
          <p:cNvSpPr txBox="1"/>
          <p:nvPr/>
        </p:nvSpPr>
        <p:spPr>
          <a:xfrm>
            <a:off x="7260820" y="4708989"/>
            <a:ext cx="1598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smtClean="0"/>
              <a:t>znojenje, drhtanje, lupanje srca, slaba koncentracija</a:t>
            </a:r>
            <a:endParaRPr lang="hr-HR" sz="1400" i="1" dirty="0"/>
          </a:p>
        </p:txBody>
      </p:sp>
      <p:sp>
        <p:nvSpPr>
          <p:cNvPr id="72" name="TextBox 71"/>
          <p:cNvSpPr txBox="1"/>
          <p:nvPr/>
        </p:nvSpPr>
        <p:spPr>
          <a:xfrm>
            <a:off x="198940" y="4062658"/>
            <a:ext cx="1868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i="1" dirty="0" smtClean="0"/>
              <a:t>izbjegava kontakt očima, ponavlja</a:t>
            </a:r>
          </a:p>
          <a:p>
            <a:pPr algn="ctr"/>
            <a:r>
              <a:rPr lang="hr-HR" sz="1400" i="1" dirty="0" smtClean="0"/>
              <a:t>svaku rečenicu u </a:t>
            </a:r>
          </a:p>
          <a:p>
            <a:pPr algn="ctr"/>
            <a:r>
              <a:rPr lang="hr-HR" sz="1400" i="1" dirty="0" smtClean="0"/>
              <a:t>sebi prije nego je</a:t>
            </a:r>
          </a:p>
          <a:p>
            <a:pPr algn="ctr"/>
            <a:r>
              <a:rPr lang="hr-HR" sz="1400" i="1" dirty="0" smtClean="0"/>
              <a:t>kaže, čvrsto drži</a:t>
            </a:r>
          </a:p>
          <a:p>
            <a:pPr algn="ctr"/>
            <a:r>
              <a:rPr lang="hr-HR" sz="1400" i="1" dirty="0" smtClean="0"/>
              <a:t>čašu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155878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ocialanxietyshortcuts.com/wp-content/uploads/2016/01/Shyness-Mistaken-for-Arrogance-1058x5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5362"/>
            <a:ext cx="5499502" cy="30252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6644" y="3048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održava socijalnu fobiju?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986844"/>
            <a:ext cx="3276600" cy="58477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97390"/>
              </a:avLst>
            </a:prstTxWarp>
            <a:spAutoFit/>
          </a:bodyPr>
          <a:lstStyle/>
          <a:p>
            <a:r>
              <a:rPr lang="hr-H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sigurnosna ponašanja</a:t>
            </a:r>
            <a:endParaRPr lang="hr-H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1296567">
            <a:off x="3874172" y="4692117"/>
            <a:ext cx="3312955" cy="711872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808506"/>
              </a:avLst>
            </a:prstTxWarp>
            <a:spAutoFit/>
          </a:bodyPr>
          <a:lstStyle/>
          <a:p>
            <a:r>
              <a:rPr lang="hr-H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izbjegavanja</a:t>
            </a:r>
            <a:endParaRPr lang="hr-HR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0178629">
            <a:off x="15343" y="5507285"/>
            <a:ext cx="374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prethodno izgovaranje rečenica u sebi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 rot="419855">
            <a:off x="421245" y="2655067"/>
            <a:ext cx="20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skrivanje lica kosom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 rot="1686527">
            <a:off x="540463" y="167207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čvrsto držanje šalice ili čaše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7440885" y="3429000"/>
            <a:ext cx="194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pijenje alkohola</a:t>
            </a:r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 rot="20238075">
            <a:off x="381842" y="4928104"/>
            <a:ext cx="2125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nošenje crne odjeće</a:t>
            </a:r>
          </a:p>
        </p:txBody>
      </p:sp>
      <p:sp>
        <p:nvSpPr>
          <p:cNvPr id="15" name="TextBox 14"/>
          <p:cNvSpPr txBox="1"/>
          <p:nvPr/>
        </p:nvSpPr>
        <p:spPr>
          <a:xfrm rot="19909876">
            <a:off x="6199106" y="1672076"/>
            <a:ext cx="281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izbjegavanje kontakta očima</a:t>
            </a:r>
            <a:endParaRPr lang="hr-HR" dirty="0"/>
          </a:p>
        </p:txBody>
      </p:sp>
      <p:sp>
        <p:nvSpPr>
          <p:cNvPr id="16" name="TextBox 15"/>
          <p:cNvSpPr txBox="1"/>
          <p:nvPr/>
        </p:nvSpPr>
        <p:spPr>
          <a:xfrm rot="1064082">
            <a:off x="558035" y="2175835"/>
            <a:ext cx="2178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pretjerano šminkanje</a:t>
            </a:r>
            <a:endParaRPr lang="hr-HR" dirty="0"/>
          </a:p>
        </p:txBody>
      </p:sp>
      <p:sp>
        <p:nvSpPr>
          <p:cNvPr id="17" name="TextBox 16"/>
          <p:cNvSpPr txBox="1"/>
          <p:nvPr/>
        </p:nvSpPr>
        <p:spPr>
          <a:xfrm rot="20835695">
            <a:off x="84204" y="4158734"/>
            <a:ext cx="230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nepostavljanje pitanja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 rot="2119508">
            <a:off x="5958200" y="5508005"/>
            <a:ext cx="229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micanje što je manje</a:t>
            </a:r>
          </a:p>
          <a:p>
            <a:pPr algn="ctr"/>
            <a:r>
              <a:rPr lang="hr-HR" dirty="0" smtClean="0"/>
              <a:t>moguće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 rot="1733474">
            <a:off x="7176405" y="4302024"/>
            <a:ext cx="1854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pretjerano učenje</a:t>
            </a:r>
          </a:p>
          <a:p>
            <a:r>
              <a:rPr lang="hr-HR" dirty="0" smtClean="0"/>
              <a:t>govora ili</a:t>
            </a:r>
          </a:p>
          <a:p>
            <a:r>
              <a:rPr lang="hr-HR" dirty="0" smtClean="0"/>
              <a:t>prezentacije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 rot="20056730">
            <a:off x="6902039" y="2175835"/>
            <a:ext cx="1965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negovorenje o sebi</a:t>
            </a:r>
            <a:endParaRPr lang="hr-HR" dirty="0"/>
          </a:p>
        </p:txBody>
      </p:sp>
      <p:sp>
        <p:nvSpPr>
          <p:cNvPr id="21" name="TextBox 20"/>
          <p:cNvSpPr txBox="1"/>
          <p:nvPr/>
        </p:nvSpPr>
        <p:spPr>
          <a:xfrm rot="2033502">
            <a:off x="6380454" y="5449147"/>
            <a:ext cx="300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prebrzo ili presporo govorenje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 rot="2398290">
            <a:off x="5588169" y="5731664"/>
            <a:ext cx="1381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kontroliranje</a:t>
            </a:r>
          </a:p>
          <a:p>
            <a:pPr algn="ctr"/>
            <a:r>
              <a:rPr lang="hr-HR" dirty="0" smtClean="0"/>
              <a:t>drhtanja</a:t>
            </a:r>
            <a:endParaRPr lang="hr-HR" dirty="0"/>
          </a:p>
        </p:txBody>
      </p:sp>
      <p:sp>
        <p:nvSpPr>
          <p:cNvPr id="23" name="TextBox 22"/>
          <p:cNvSpPr txBox="1"/>
          <p:nvPr/>
        </p:nvSpPr>
        <p:spPr>
          <a:xfrm rot="21199755">
            <a:off x="7341783" y="2814627"/>
            <a:ext cx="1571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pričanje viceva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357768" y="5604793"/>
            <a:ext cx="121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držanje uz</a:t>
            </a:r>
          </a:p>
          <a:p>
            <a:pPr algn="ctr"/>
            <a:r>
              <a:rPr lang="hr-HR" dirty="0" smtClean="0"/>
              <a:t>sigurnosnu</a:t>
            </a:r>
          </a:p>
          <a:p>
            <a:pPr algn="ctr"/>
            <a:r>
              <a:rPr lang="hr-HR" dirty="0" smtClean="0"/>
              <a:t>osobu</a:t>
            </a:r>
            <a:endParaRPr lang="hr-HR" dirty="0"/>
          </a:p>
        </p:txBody>
      </p:sp>
      <p:sp>
        <p:nvSpPr>
          <p:cNvPr id="25" name="TextBox 24"/>
          <p:cNvSpPr txBox="1"/>
          <p:nvPr/>
        </p:nvSpPr>
        <p:spPr>
          <a:xfrm>
            <a:off x="257184" y="3262297"/>
            <a:ext cx="1836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otvaranje prozora</a:t>
            </a:r>
          </a:p>
          <a:p>
            <a:pPr algn="ctr"/>
            <a:r>
              <a:rPr lang="hr-HR" dirty="0" smtClean="0"/>
              <a:t>ili vrata</a:t>
            </a:r>
            <a:endParaRPr lang="hr-HR" dirty="0"/>
          </a:p>
        </p:txBody>
      </p:sp>
      <p:sp>
        <p:nvSpPr>
          <p:cNvPr id="26" name="TextBox 25"/>
          <p:cNvSpPr txBox="1"/>
          <p:nvPr/>
        </p:nvSpPr>
        <p:spPr>
          <a:xfrm rot="19513126">
            <a:off x="2170847" y="5596945"/>
            <a:ext cx="2005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kašnjenje ili raniji</a:t>
            </a:r>
          </a:p>
          <a:p>
            <a:r>
              <a:rPr lang="hr-HR" dirty="0" smtClean="0"/>
              <a:t>odlazak sa sastanka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39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644" y="3048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održava socijalnu fobiju?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selfhypnosistherapy.com/images/social-anxiet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40" y="4343400"/>
            <a:ext cx="3190876" cy="21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52400" y="1097619"/>
            <a:ext cx="3200400" cy="2248126"/>
          </a:xfrm>
          <a:prstGeom prst="cloudCallout">
            <a:avLst>
              <a:gd name="adj1" fmla="val 79577"/>
              <a:gd name="adj2" fmla="val 10091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609600" y="1452240"/>
            <a:ext cx="2362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Nervozna sam, uplašena, slaba, luda, glupa, dosadna....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(Voncke i Bögels, 2008) </a:t>
            </a:r>
            <a:endParaRPr lang="hr-HR" sz="1400" i="1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52800" y="990232"/>
            <a:ext cx="3349977" cy="1857601"/>
          </a:xfrm>
          <a:prstGeom prst="cloudCallout">
            <a:avLst>
              <a:gd name="adj1" fmla="val -16209"/>
              <a:gd name="adj2" fmla="val 13352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037188" y="1298009"/>
            <a:ext cx="19811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To sigurno i drugi misle o meni.</a:t>
            </a:r>
          </a:p>
          <a:p>
            <a:pPr algn="ctr"/>
            <a:r>
              <a:rPr lang="hr-HR" sz="1400" i="1" dirty="0">
                <a:solidFill>
                  <a:schemeClr val="bg1"/>
                </a:solidFill>
              </a:rPr>
              <a:t>(Voncke i Bögels, 2008) </a:t>
            </a: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05400" y="2561875"/>
            <a:ext cx="3845278" cy="1857601"/>
          </a:xfrm>
          <a:prstGeom prst="cloudCallout">
            <a:avLst>
              <a:gd name="adj1" fmla="val -56296"/>
              <a:gd name="adj2" fmla="val 5512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520267" y="2880593"/>
            <a:ext cx="3048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Pero gleda naokolo dok govorim. Sigurno sam dosadna.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(Alden i Wallace, 1995) </a:t>
            </a:r>
            <a:endParaRPr lang="hr-HR" sz="1400" i="1" dirty="0">
              <a:solidFill>
                <a:schemeClr val="bg1"/>
              </a:solidFill>
            </a:endParaRP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945011" y="4298278"/>
            <a:ext cx="3198989" cy="2217494"/>
          </a:xfrm>
          <a:prstGeom prst="cloudCallout">
            <a:avLst>
              <a:gd name="adj1" fmla="val -77704"/>
              <a:gd name="adj2" fmla="val -2887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149093" y="4637584"/>
            <a:ext cx="26421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Ivan je rekao da misli da je bolja zelena boja. To znači da sam glupa. Nikad neću naći dečka.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(Alden i Wallace, 1995) </a:t>
            </a:r>
            <a:endParaRPr lang="hr-HR" sz="1400" i="1" dirty="0">
              <a:solidFill>
                <a:schemeClr val="bg1"/>
              </a:solidFill>
            </a:endParaRP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3744" y="3331556"/>
            <a:ext cx="3200400" cy="2248126"/>
          </a:xfrm>
          <a:prstGeom prst="cloudCallout">
            <a:avLst>
              <a:gd name="adj1" fmla="val 74991"/>
              <a:gd name="adj2" fmla="val -35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462844" y="3727610"/>
            <a:ext cx="2362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Užas, prestrašno sam se osramotila... Kako sam mogla biti tako glupa...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(Rachman i sur., 2000) </a:t>
            </a:r>
            <a:endParaRPr lang="hr-HR" sz="14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778" y="5541306"/>
            <a:ext cx="42140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Prežvakavanje </a:t>
            </a:r>
            <a:r>
              <a:rPr lang="hr-HR" dirty="0"/>
              <a:t>događaja idućih tjedan dana, s negativnim fokusom na </a:t>
            </a:r>
            <a:endParaRPr lang="hr-HR" dirty="0" smtClean="0"/>
          </a:p>
          <a:p>
            <a:pPr algn="ctr"/>
            <a:r>
              <a:rPr lang="hr-HR" dirty="0" smtClean="0"/>
              <a:t>svoju izvedbu.</a:t>
            </a:r>
            <a:endParaRPr lang="hr-HR" dirty="0"/>
          </a:p>
          <a:p>
            <a:pPr algn="ctr"/>
            <a:r>
              <a:rPr lang="hr-HR" sz="1400" i="1" dirty="0"/>
              <a:t>(Abbott i Rapee, 2004</a:t>
            </a:r>
            <a:r>
              <a:rPr lang="hr-HR" sz="1400" i="1" dirty="0" smtClean="0"/>
              <a:t>)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21712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6644" y="3048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</a:t>
            </a:r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održava socijalnu fobiju?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http://www.selfhypnosistherapy.com/images/social-anxiety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40" y="4343400"/>
            <a:ext cx="3190876" cy="21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52400" y="1097619"/>
            <a:ext cx="3200400" cy="2248126"/>
          </a:xfrm>
          <a:prstGeom prst="cloudCallout">
            <a:avLst>
              <a:gd name="adj1" fmla="val 79577"/>
              <a:gd name="adj2" fmla="val 10091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609600" y="1452240"/>
            <a:ext cx="2362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Nervozna sam, uplašena, slaba, luda, glupa, dosadna....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(Voncke i Bögels, 2008) </a:t>
            </a:r>
            <a:endParaRPr lang="hr-HR" sz="1400" i="1" dirty="0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52800" y="990232"/>
            <a:ext cx="3349977" cy="1857601"/>
          </a:xfrm>
          <a:prstGeom prst="cloudCallout">
            <a:avLst>
              <a:gd name="adj1" fmla="val -16209"/>
              <a:gd name="adj2" fmla="val 133523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037188" y="1298009"/>
            <a:ext cx="19811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To sigurno i drugi misle o meni.</a:t>
            </a:r>
          </a:p>
          <a:p>
            <a:pPr algn="ctr"/>
            <a:r>
              <a:rPr lang="hr-HR" sz="1400" i="1" dirty="0">
                <a:solidFill>
                  <a:schemeClr val="bg1"/>
                </a:solidFill>
              </a:rPr>
              <a:t>(Voncke i Bögels, 2008) </a:t>
            </a: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5105400" y="2561875"/>
            <a:ext cx="3845278" cy="1857601"/>
          </a:xfrm>
          <a:prstGeom prst="cloudCallout">
            <a:avLst>
              <a:gd name="adj1" fmla="val -56296"/>
              <a:gd name="adj2" fmla="val 5512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520267" y="2880593"/>
            <a:ext cx="3048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Pero gleda naokolo dok govorim. Sigurno sam dosadna.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(Alden i Wallace, 1995) </a:t>
            </a:r>
            <a:endParaRPr lang="hr-HR" sz="1400" i="1" dirty="0">
              <a:solidFill>
                <a:schemeClr val="bg1"/>
              </a:solidFill>
            </a:endParaRP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945011" y="4298278"/>
            <a:ext cx="3198989" cy="2217494"/>
          </a:xfrm>
          <a:prstGeom prst="cloudCallout">
            <a:avLst>
              <a:gd name="adj1" fmla="val -77704"/>
              <a:gd name="adj2" fmla="val -28871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149093" y="4637584"/>
            <a:ext cx="264212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Ivan je rekao da misli da je bolja zelena boja. To znači da sam glupa. Nikad neću naći dečka.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(Alden i Wallace, 1995) </a:t>
            </a:r>
            <a:endParaRPr lang="hr-HR" sz="1400" i="1" dirty="0">
              <a:solidFill>
                <a:schemeClr val="bg1"/>
              </a:solidFill>
            </a:endParaRPr>
          </a:p>
          <a:p>
            <a:pPr algn="ctr"/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3744" y="3331556"/>
            <a:ext cx="3200400" cy="2248126"/>
          </a:xfrm>
          <a:prstGeom prst="cloudCallout">
            <a:avLst>
              <a:gd name="adj1" fmla="val 74991"/>
              <a:gd name="adj2" fmla="val -35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xtBox 14"/>
          <p:cNvSpPr txBox="1"/>
          <p:nvPr/>
        </p:nvSpPr>
        <p:spPr>
          <a:xfrm>
            <a:off x="462844" y="3727610"/>
            <a:ext cx="2362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</a:rPr>
              <a:t>Užas, prestrašno sam se osramotila... Kako sam mogla biti tako glupa...</a:t>
            </a:r>
          </a:p>
          <a:p>
            <a:pPr algn="ctr"/>
            <a:r>
              <a:rPr lang="hr-HR" sz="1400" i="1" dirty="0" smtClean="0">
                <a:solidFill>
                  <a:schemeClr val="bg1"/>
                </a:solidFill>
              </a:rPr>
              <a:t>(Rachman i sur., 2000) </a:t>
            </a:r>
            <a:endParaRPr lang="hr-HR" sz="14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6778" y="5541306"/>
            <a:ext cx="42140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Prežvakavanje </a:t>
            </a:r>
            <a:r>
              <a:rPr lang="hr-HR" dirty="0"/>
              <a:t>događaja idućih tjedan dana, s negativnim fokusom na </a:t>
            </a:r>
            <a:endParaRPr lang="hr-HR" dirty="0" smtClean="0"/>
          </a:p>
          <a:p>
            <a:pPr algn="ctr"/>
            <a:r>
              <a:rPr lang="hr-HR" dirty="0" smtClean="0"/>
              <a:t>svoju izvedbu.</a:t>
            </a:r>
            <a:endParaRPr lang="hr-HR" dirty="0"/>
          </a:p>
          <a:p>
            <a:pPr algn="ctr"/>
            <a:r>
              <a:rPr lang="hr-HR" sz="1400" i="1" dirty="0"/>
              <a:t>(Abbott i Rapee, 2004</a:t>
            </a:r>
            <a:r>
              <a:rPr lang="hr-HR" sz="1400" i="1" dirty="0" smtClean="0"/>
              <a:t>)</a:t>
            </a:r>
            <a:endParaRPr lang="hr-HR" sz="1400" i="1" dirty="0"/>
          </a:p>
        </p:txBody>
      </p:sp>
      <p:sp>
        <p:nvSpPr>
          <p:cNvPr id="18" name="Cloud Callout 17"/>
          <p:cNvSpPr/>
          <p:nvPr/>
        </p:nvSpPr>
        <p:spPr>
          <a:xfrm>
            <a:off x="200378" y="990232"/>
            <a:ext cx="7524044" cy="3534185"/>
          </a:xfrm>
          <a:prstGeom prst="cloudCallout">
            <a:avLst>
              <a:gd name="adj1" fmla="val 60519"/>
              <a:gd name="adj2" fmla="val 59449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Čini se malo nervoznijom osobom, ali sviđa mi se!</a:t>
            </a:r>
          </a:p>
          <a:p>
            <a:pPr algn="r"/>
            <a:r>
              <a:rPr lang="hr-HR" sz="1600" i="1" dirty="0" smtClean="0"/>
              <a:t>(Christensen i sur., 2013)</a:t>
            </a:r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550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huffpost.com/gen/2706842/images/o-VIOLENCE-CHILD-facebook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2" r="10129"/>
          <a:stretch/>
        </p:blipFill>
        <p:spPr bwMode="auto">
          <a:xfrm>
            <a:off x="0" y="-141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133600"/>
            <a:ext cx="312420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Opći</a:t>
            </a:r>
          </a:p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tretmana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67200" y="914400"/>
            <a:ext cx="4682370" cy="563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procjena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upoznavanje s tretmanom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kognitivna restrukturacija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izlaganje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trening socijalnih vještina </a:t>
            </a:r>
            <a:r>
              <a:rPr lang="hr-HR" sz="2400" dirty="0" smtClean="0">
                <a:solidFill>
                  <a:schemeClr val="bg1"/>
                </a:solidFill>
              </a:rPr>
              <a:t>(ako je potrebno)</a:t>
            </a: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trening relaksacije               </a:t>
            </a:r>
            <a:r>
              <a:rPr lang="hr-HR" sz="2400" dirty="0" smtClean="0">
                <a:solidFill>
                  <a:schemeClr val="bg1"/>
                </a:solidFill>
              </a:rPr>
              <a:t>(ako je potrebno)</a:t>
            </a:r>
            <a:endParaRPr lang="hr-HR" sz="2800" dirty="0" smtClean="0">
              <a:solidFill>
                <a:schemeClr val="bg1"/>
              </a:solidFill>
            </a:endParaRPr>
          </a:p>
          <a:p>
            <a:pPr>
              <a:spcBef>
                <a:spcPts val="1800"/>
              </a:spcBef>
            </a:pPr>
            <a:r>
              <a:rPr lang="hr-HR" sz="2800" dirty="0" smtClean="0">
                <a:solidFill>
                  <a:schemeClr val="bg1"/>
                </a:solidFill>
              </a:rPr>
              <a:t>završavanje tretmana</a:t>
            </a:r>
          </a:p>
          <a:p>
            <a:pPr>
              <a:spcBef>
                <a:spcPts val="1800"/>
              </a:spcBef>
            </a:pPr>
            <a:endParaRPr lang="hr-H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1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.five9.com/wp-content/uploads/2014/12/head-in-the-clou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" r="24863"/>
          <a:stretch/>
        </p:blipFill>
        <p:spPr bwMode="auto">
          <a:xfrm flipH="1">
            <a:off x="0" y="0"/>
            <a:ext cx="9144000" cy="68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728486" y="12192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Kognitivne tehnike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828800"/>
            <a:ext cx="381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hr-HR" sz="2400" dirty="0" smtClean="0">
                <a:solidFill>
                  <a:schemeClr val="bg1"/>
                </a:solidFill>
              </a:rPr>
              <a:t>Preispitivanje </a:t>
            </a:r>
            <a:r>
              <a:rPr lang="hr-HR" sz="2400" dirty="0">
                <a:solidFill>
                  <a:schemeClr val="bg1"/>
                </a:solidFill>
              </a:rPr>
              <a:t>vjerovanja </a:t>
            </a:r>
            <a:r>
              <a:rPr lang="hr-HR" sz="2400" dirty="0" smtClean="0">
                <a:solidFill>
                  <a:schemeClr val="bg1"/>
                </a:solidFill>
              </a:rPr>
              <a:t>o negativnoj evaluaciji od strane drugih ljudi:</a:t>
            </a:r>
            <a:endParaRPr lang="hr-HR" sz="2400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bg1"/>
                </a:solidFill>
              </a:rPr>
              <a:t>prepoznavanje, evaluacija i modifikacija disfunkcionalnih misli i vjerovanja</a:t>
            </a:r>
          </a:p>
          <a:p>
            <a:pPr marL="800100" lvl="1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bg1"/>
                </a:solidFill>
              </a:rPr>
              <a:t>bihevioralni eksperimenti</a:t>
            </a:r>
          </a:p>
          <a:p>
            <a:pPr marL="800100" lvl="1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bg1"/>
                </a:solidFill>
              </a:rPr>
              <a:t>pita-tehnika</a:t>
            </a:r>
          </a:p>
          <a:p>
            <a:pPr marL="800100" lvl="1" indent="-34290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hr-HR" sz="2200" dirty="0" smtClean="0">
                <a:solidFill>
                  <a:schemeClr val="bg1"/>
                </a:solidFill>
              </a:rPr>
              <a:t>itd.</a:t>
            </a:r>
            <a:endParaRPr lang="hr-H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2v1ta542ibfg4a6kno4dr2ri-wpengine.netdna-ssl.com/wp-content/uploads/2014/12/facefears-630x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94"/>
          <a:stretch/>
        </p:blipFill>
        <p:spPr bwMode="auto">
          <a:xfrm>
            <a:off x="0" y="3762022"/>
            <a:ext cx="9144000" cy="30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5000" y="4038600"/>
            <a:ext cx="31242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Bihevioralne tehnike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04800"/>
            <a:ext cx="8458200" cy="330482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100" b="1" dirty="0" smtClean="0"/>
              <a:t>izlaganje</a:t>
            </a:r>
            <a:r>
              <a:rPr lang="hr-HR" sz="31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i="1" dirty="0" smtClean="0"/>
              <a:t>in vivo</a:t>
            </a:r>
            <a:r>
              <a:rPr lang="hr-HR" sz="2600" dirty="0" smtClean="0"/>
              <a:t>, </a:t>
            </a:r>
            <a:r>
              <a:rPr lang="hr-HR" sz="2600" i="1" dirty="0" smtClean="0"/>
              <a:t>in vitro</a:t>
            </a:r>
            <a:r>
              <a:rPr lang="hr-HR" sz="2600" dirty="0" smtClean="0"/>
              <a:t>, u imaginaciji</a:t>
            </a:r>
          </a:p>
          <a:p>
            <a:pPr marL="457200" lvl="1" indent="0">
              <a:buNone/>
            </a:pPr>
            <a:endParaRPr lang="hr-HR" sz="2000" dirty="0" smtClean="0"/>
          </a:p>
          <a:p>
            <a:r>
              <a:rPr lang="hr-HR" sz="3100" b="1" dirty="0" smtClean="0"/>
              <a:t>trening socijalnih vještina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/>
              <a:t>vještine predstavljanja, odabira pravih tema za razgovor, aktivno slušanje, kontakt očima, </a:t>
            </a:r>
            <a:r>
              <a:rPr lang="hr-HR" sz="2600" dirty="0" smtClean="0"/>
              <a:t>započinjanje </a:t>
            </a:r>
            <a:r>
              <a:rPr lang="hr-HR" sz="2600"/>
              <a:t>socijalnih </a:t>
            </a:r>
            <a:r>
              <a:rPr lang="hr-HR" sz="2600" smtClean="0"/>
              <a:t>aktivnosti, </a:t>
            </a:r>
            <a:r>
              <a:rPr lang="hr-HR" sz="2600" dirty="0"/>
              <a:t>započinjanje i održavanje </a:t>
            </a:r>
            <a:r>
              <a:rPr lang="hr-HR" sz="2600" dirty="0" smtClean="0"/>
              <a:t>prijateljstva...</a:t>
            </a:r>
          </a:p>
          <a:p>
            <a:pPr marL="457200" lvl="1" indent="0">
              <a:buNone/>
            </a:pPr>
            <a:endParaRPr lang="hr-HR" sz="2300" dirty="0" smtClean="0"/>
          </a:p>
          <a:p>
            <a:r>
              <a:rPr lang="hr-HR" sz="3100" b="1" dirty="0" smtClean="0"/>
              <a:t>trening relaksacije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600" dirty="0"/>
              <a:t>OPREZ! – paziti da se ne koristi kao sigurnosno ponašanje kod straha od zamjećivanja </a:t>
            </a:r>
            <a:r>
              <a:rPr lang="hr-HR" sz="2600" dirty="0" smtClean="0"/>
              <a:t>simptoma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5893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rauma.blog.yorku.ca/files/2012/11/hiding.jp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/>
          <a:stretch/>
        </p:blipFill>
        <p:spPr bwMode="auto">
          <a:xfrm>
            <a:off x="0" y="0"/>
            <a:ext cx="9182902" cy="68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304800"/>
            <a:ext cx="5257800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Poteškoće i privođenje tretmana kraju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5850" y="2057400"/>
            <a:ext cx="4603350" cy="4449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>
                <a:solidFill>
                  <a:schemeClr val="bg1"/>
                </a:solidFill>
              </a:rPr>
              <a:t>početni strah od procjene i osuđivanja terapeuta</a:t>
            </a:r>
          </a:p>
          <a:p>
            <a:pPr marL="0" indent="0">
              <a:buNone/>
            </a:pPr>
            <a:endParaRPr lang="hr-HR" sz="2400" dirty="0" smtClean="0">
              <a:solidFill>
                <a:schemeClr val="bg1"/>
              </a:solidFill>
            </a:endParaRPr>
          </a:p>
          <a:p>
            <a:r>
              <a:rPr lang="hr-HR" sz="2400" dirty="0" smtClean="0">
                <a:solidFill>
                  <a:schemeClr val="bg1"/>
                </a:solidFill>
              </a:rPr>
              <a:t>kriteriji završavanja terapije: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značajno smanjenje anksioznosti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izlaganje na svim stupnjevima hijerarhije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odsustvo sustavnog izbjegavanja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000" dirty="0">
                <a:solidFill>
                  <a:schemeClr val="bg1"/>
                </a:solidFill>
              </a:rPr>
              <a:t>primjena vještina izlaganja i kognitivnog restrukturiranja</a:t>
            </a:r>
          </a:p>
          <a:p>
            <a:pPr lvl="1"/>
            <a:endParaRPr lang="hr-HR" sz="2000" dirty="0">
              <a:solidFill>
                <a:schemeClr val="bg1"/>
              </a:solidFill>
            </a:endParaRPr>
          </a:p>
          <a:p>
            <a:r>
              <a:rPr lang="hr-HR" sz="2400" dirty="0">
                <a:solidFill>
                  <a:schemeClr val="bg1"/>
                </a:solidFill>
              </a:rPr>
              <a:t>prorjeđivanje termina; samostalno osmišljavanje izlaganja</a:t>
            </a:r>
          </a:p>
          <a:p>
            <a:r>
              <a:rPr lang="hr-HR" sz="2400" dirty="0">
                <a:solidFill>
                  <a:schemeClr val="bg1"/>
                </a:solidFill>
              </a:rPr>
              <a:t>suočavanje s budućim problemima i opcija kontaktiranja terapeuta</a:t>
            </a:r>
          </a:p>
          <a:p>
            <a:endParaRPr lang="hr-H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ssets.entrepreneur.com/content/3x2/822/1395704527-6-secret-weapons-shy-entrepreneurs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r="2662"/>
          <a:stretch/>
        </p:blipFill>
        <p:spPr bwMode="auto">
          <a:xfrm>
            <a:off x="1" y="0"/>
            <a:ext cx="9144000" cy="68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19400" y="2133600"/>
            <a:ext cx="2819400" cy="12812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Hvala!</a:t>
            </a:r>
            <a:endParaRPr lang="hr-HR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91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KN4z1Ejdqg/VIbWFTt1ZzI/AAAAAAAAAJk/P480pFmtevs/s1600/Depositphotos_32840117_original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socijalna fobija (1)?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211598"/>
            <a:ext cx="7315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Pretjerani </a:t>
            </a:r>
            <a:r>
              <a:rPr lang="hr-HR" sz="2400" b="1" dirty="0"/>
              <a:t>strah od jedne ili više socijalnih </a:t>
            </a:r>
            <a:r>
              <a:rPr lang="hr-HR" sz="2400" b="1" dirty="0" smtClean="0"/>
              <a:t>situacija</a:t>
            </a:r>
            <a:r>
              <a:rPr lang="hr-HR" sz="2400" dirty="0" smtClean="0"/>
              <a:t>, npr.:</a:t>
            </a:r>
          </a:p>
          <a:p>
            <a:pPr marL="450850" indent="-269875">
              <a:buFont typeface="Arial" panose="020B0604020202020204" pitchFamily="34" charset="0"/>
              <a:buChar char="•"/>
            </a:pPr>
            <a:r>
              <a:rPr lang="hr-HR" sz="2200" dirty="0" smtClean="0"/>
              <a:t>govorenje i drugi nastupi u javnosti</a:t>
            </a:r>
          </a:p>
          <a:p>
            <a:pPr marL="450850" indent="-269875">
              <a:buFont typeface="Arial" panose="020B0604020202020204" pitchFamily="34" charset="0"/>
              <a:buChar char="•"/>
            </a:pPr>
            <a:r>
              <a:rPr lang="hr-HR" sz="2200" dirty="0" smtClean="0"/>
              <a:t>prisustvovanje društvenim događajima</a:t>
            </a:r>
          </a:p>
          <a:p>
            <a:pPr marL="450850" indent="-269875">
              <a:buFont typeface="Arial" panose="020B0604020202020204" pitchFamily="34" charset="0"/>
              <a:buChar char="•"/>
            </a:pPr>
            <a:r>
              <a:rPr lang="hr-HR" sz="2200" dirty="0" smtClean="0"/>
              <a:t>upoznavanje novih ljudi</a:t>
            </a:r>
          </a:p>
          <a:p>
            <a:pPr marL="450850" indent="-269875">
              <a:buFont typeface="Arial" panose="020B0604020202020204" pitchFamily="34" charset="0"/>
              <a:buChar char="•"/>
            </a:pPr>
            <a:r>
              <a:rPr lang="hr-HR" sz="2200" dirty="0" smtClean="0"/>
              <a:t>obraćanje autoritetu</a:t>
            </a:r>
          </a:p>
          <a:p>
            <a:pPr marL="450850" indent="-269875">
              <a:buFont typeface="Arial" panose="020B0604020202020204" pitchFamily="34" charset="0"/>
              <a:buChar char="•"/>
            </a:pPr>
            <a:r>
              <a:rPr lang="hr-HR" sz="2200" dirty="0" smtClean="0"/>
              <a:t>jedenje i pijenje u javnosti</a:t>
            </a:r>
          </a:p>
          <a:p>
            <a:pPr marL="450850" indent="-269875">
              <a:buFont typeface="Arial" panose="020B0604020202020204" pitchFamily="34" charset="0"/>
              <a:buChar char="•"/>
            </a:pPr>
            <a:r>
              <a:rPr lang="hr-HR" sz="2200" dirty="0" smtClean="0"/>
              <a:t>....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1700" y="4800600"/>
            <a:ext cx="2667000" cy="1477328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i="1" dirty="0" smtClean="0">
                <a:solidFill>
                  <a:schemeClr val="bg1"/>
                </a:solidFill>
              </a:rPr>
              <a:t>1/3 osoba sa SF se boji samo jedne ili dvije socijalne situacije,</a:t>
            </a:r>
          </a:p>
          <a:p>
            <a:pPr algn="ctr"/>
            <a:r>
              <a:rPr lang="hr-HR" i="1" dirty="0" smtClean="0">
                <a:solidFill>
                  <a:schemeClr val="bg1"/>
                </a:solidFill>
              </a:rPr>
              <a:t>dok 2/3 strahuje od širokog raspona situacija.</a:t>
            </a:r>
            <a:endParaRPr lang="hr-HR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072600">
            <a:off x="908259" y="3017683"/>
            <a:ext cx="3505200" cy="13849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89166"/>
              </a:avLst>
            </a:prstTxWarp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Osobe sa SF</a:t>
            </a:r>
          </a:p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prosjeku se boje</a:t>
            </a:r>
          </a:p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situacija.</a:t>
            </a:r>
            <a:endParaRPr lang="hr-H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40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KN4z1Ejdqg/VIbWFTt1ZzI/AAAAAAAAAJk/P480pFmtevs/s1600/Depositphotos_32840117_original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socijalna fobija (2)?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11" y="4648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Osoba očekuje da će je drugi </a:t>
            </a:r>
            <a:r>
              <a:rPr lang="hr-HR" sz="2400" b="1" dirty="0" smtClean="0"/>
              <a:t>negativno procijeniti</a:t>
            </a:r>
            <a:r>
              <a:rPr lang="hr-HR" sz="2400" dirty="0" smtClean="0"/>
              <a:t> zbog loše izvedbe ili zato što djeluje nervozno, tj. da će biti ponižena i osramoćena.</a:t>
            </a:r>
            <a:endParaRPr lang="hr-HR" sz="2200" dirty="0" smtClean="0"/>
          </a:p>
        </p:txBody>
      </p:sp>
    </p:spTree>
    <p:extLst>
      <p:ext uri="{BB962C8B-B14F-4D97-AF65-F5344CB8AC3E}">
        <p14:creationId xmlns:p14="http://schemas.microsoft.com/office/powerpoint/2010/main" val="26325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KN4z1Ejdqg/VIbWFTt1ZzI/AAAAAAAAAJk/P480pFmtevs/s1600/Depositphotos_32840117_original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socijalna fobija (3)?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159956"/>
            <a:ext cx="453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Socijalne situacije </a:t>
            </a:r>
            <a:r>
              <a:rPr lang="hr-HR" sz="2400" b="1" dirty="0" smtClean="0"/>
              <a:t>gotovo uvijek potiču anksioznost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Izraženost i tip straha mogu varirati od nelagode tijekom iščekivanja određene situacije pa do napada panike u samoj situaciji.</a:t>
            </a:r>
            <a:endParaRPr lang="hr-HR" sz="2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0200" y="4344622"/>
            <a:ext cx="3200400" cy="1938992"/>
          </a:xfrm>
          <a:prstGeom prst="rect">
            <a:avLst/>
          </a:prstGeom>
          <a:solidFill>
            <a:srgbClr val="00B0F0"/>
          </a:solidFill>
          <a:ln w="190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i="1" dirty="0" smtClean="0">
                <a:solidFill>
                  <a:schemeClr val="bg1"/>
                </a:solidFill>
              </a:rPr>
              <a:t>Obično su prisutni tjelesni simptomi poput lupanja srca, drhtanja, znojenja, crvenjenja, mišićne napetosti, bolova u trbuhu, suhih usta itd. </a:t>
            </a:r>
            <a:endParaRPr lang="hr-HR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KN4z1Ejdqg/VIbWFTt1ZzI/AAAAAAAAAJk/P480pFmtevs/s1600/Depositphotos_32840117_original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socijalna fobija (4)?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800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Osoba </a:t>
            </a:r>
            <a:r>
              <a:rPr lang="hr-HR" sz="2400" b="1" dirty="0" smtClean="0"/>
              <a:t>izbjegava</a:t>
            </a:r>
            <a:r>
              <a:rPr lang="hr-HR" sz="2400" dirty="0" smtClean="0"/>
              <a:t> situacije kojih se boji ili doživljava značajnu anksioznost kada je u njima.</a:t>
            </a:r>
            <a:endParaRPr lang="hr-HR" sz="2200" dirty="0" smtClean="0"/>
          </a:p>
        </p:txBody>
      </p:sp>
      <p:sp>
        <p:nvSpPr>
          <p:cNvPr id="7" name="TextBox 6"/>
          <p:cNvSpPr txBox="1"/>
          <p:nvPr/>
        </p:nvSpPr>
        <p:spPr>
          <a:xfrm rot="20072600">
            <a:off x="762499" y="3248684"/>
            <a:ext cx="3505200" cy="13849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511896"/>
              </a:avLst>
            </a:prstTxWarp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Izbjegavanja su često</a:t>
            </a:r>
          </a:p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suptilna, npr.</a:t>
            </a:r>
          </a:p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izbjegavanje</a:t>
            </a:r>
          </a:p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kontakta očima.</a:t>
            </a:r>
            <a:endParaRPr lang="hr-H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6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KN4z1Ejdqg/VIbWFTt1ZzI/AAAAAAAAAJk/P480pFmtevs/s1600/Depositphotos_32840117_original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socijalna fobija (5)?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467" y="4857928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Osoba zna da je strah </a:t>
            </a:r>
            <a:r>
              <a:rPr lang="hr-HR" sz="2400" b="1" dirty="0" smtClean="0"/>
              <a:t>pretjeran</a:t>
            </a:r>
            <a:r>
              <a:rPr lang="hr-HR" sz="2400" dirty="0" smtClean="0"/>
              <a:t> u odnosu na stvarnu prijetnju.</a:t>
            </a:r>
            <a:endParaRPr lang="hr-HR" sz="2200" dirty="0" smtClean="0"/>
          </a:p>
        </p:txBody>
      </p:sp>
      <p:sp>
        <p:nvSpPr>
          <p:cNvPr id="6" name="TextBox 5"/>
          <p:cNvSpPr txBox="1"/>
          <p:nvPr/>
        </p:nvSpPr>
        <p:spPr>
          <a:xfrm rot="20072600">
            <a:off x="908259" y="3017683"/>
            <a:ext cx="3505200" cy="138499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89166"/>
              </a:avLst>
            </a:prstTxWarp>
            <a:spAutoFit/>
          </a:bodyPr>
          <a:lstStyle/>
          <a:p>
            <a:pPr algn="ctr"/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Znam da je glupo,</a:t>
            </a:r>
          </a:p>
          <a:p>
            <a:pPr algn="ctr"/>
            <a:r>
              <a:rPr lang="hr-HR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r>
              <a:rPr lang="hr-HR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hr-H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1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YKN4z1Ejdqg/VIbWFTt1ZzI/AAAAAAAAAJk/P480pFmtevs/s1600/Depositphotos_32840117_original.jp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8458200" cy="10287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je socijalna fobija (6)?</a:t>
            </a:r>
            <a:endParaRPr lang="hr-HR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572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/>
              <a:t>Strah uzrokuje značajnu patnju ili </a:t>
            </a:r>
            <a:r>
              <a:rPr lang="hr-HR" sz="2400" b="1" dirty="0" smtClean="0"/>
              <a:t>onemogućuje normalno funkcioniranje</a:t>
            </a:r>
            <a:r>
              <a:rPr lang="hr-HR" sz="2400" dirty="0" smtClean="0"/>
              <a:t> u školi, na fakultetu, poslu ili u odnosima s drugima.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Strah ili izbjegavanje traju </a:t>
            </a:r>
            <a:r>
              <a:rPr lang="hr-HR" sz="2400" b="1" dirty="0"/>
              <a:t>6 ili više mjeseci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2290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lker.com/cliparts/s/d/w/L/A/a/female-symbol-in-white-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9" y="4783182"/>
            <a:ext cx="459519" cy="6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clker.com/cliparts/f/4/c/b/1197125532348495319kumar35885_Male_Symbol.svg.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58" y="5670475"/>
            <a:ext cx="630388" cy="6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4358" y="304800"/>
            <a:ext cx="2767115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 je </a:t>
            </a:r>
            <a:r>
              <a:rPr lang="hr-HR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najčešći 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psihički poremećaj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76600" y="283084"/>
            <a:ext cx="0" cy="638700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200" y="174366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/>
                </a:solidFill>
              </a:rPr>
              <a:t>tijekom života razvije</a:t>
            </a:r>
          </a:p>
          <a:p>
            <a:pPr algn="just"/>
            <a:r>
              <a:rPr lang="hr-HR" dirty="0" smtClean="0">
                <a:solidFill>
                  <a:schemeClr val="bg1"/>
                </a:solidFill>
              </a:rPr>
              <a:t>ga 13-14% osoba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26630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59" y="1888879"/>
            <a:ext cx="403308" cy="10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126" y="2399563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52" y="2472648"/>
            <a:ext cx="363490" cy="9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71" y="2445752"/>
            <a:ext cx="373939" cy="96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33564" y="494471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 smtClean="0">
                <a:solidFill>
                  <a:schemeClr val="bg1"/>
                </a:solidFill>
              </a:rPr>
              <a:t>češći kod </a:t>
            </a:r>
            <a:r>
              <a:rPr lang="hr-HR" dirty="0" smtClean="0">
                <a:solidFill>
                  <a:srgbClr val="00B0F0"/>
                </a:solidFill>
              </a:rPr>
              <a:t>žena</a:t>
            </a:r>
            <a:endParaRPr lang="hr-HR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13" y="5715000"/>
            <a:ext cx="2778919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20-40% opće populacije izvještava o </a:t>
            </a:r>
            <a:r>
              <a:rPr lang="hr-HR" dirty="0" smtClean="0">
                <a:solidFill>
                  <a:srgbClr val="00B0F0"/>
                </a:solidFill>
              </a:rPr>
              <a:t>sramežljivosti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22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7" y="3066348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6" y="2890336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62" y="3000857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8" y="2957228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480" y="3495587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09" y="3495587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234046" y="5570170"/>
            <a:ext cx="125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češće</a:t>
            </a:r>
          </a:p>
          <a:p>
            <a:r>
              <a:rPr lang="hr-HR" sz="1600" dirty="0" smtClean="0">
                <a:solidFill>
                  <a:srgbClr val="00B0F0"/>
                </a:solidFill>
              </a:rPr>
              <a:t>traže</a:t>
            </a:r>
          </a:p>
          <a:p>
            <a:r>
              <a:rPr lang="hr-HR" sz="1600" dirty="0" smtClean="0">
                <a:solidFill>
                  <a:srgbClr val="00B0F0"/>
                </a:solidFill>
              </a:rPr>
              <a:t>pomoć</a:t>
            </a:r>
            <a:endParaRPr lang="hr-HR" sz="16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341166"/>
            <a:ext cx="5029200" cy="228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6632" name="Picture 8" descr="http://www.stencilwarehouse.com/acatalog/Parent-and-Child-In0084-L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8721" r="7727" b="8828"/>
          <a:stretch/>
        </p:blipFill>
        <p:spPr bwMode="auto">
          <a:xfrm>
            <a:off x="3804715" y="609600"/>
            <a:ext cx="1330029" cy="16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34744" y="341166"/>
            <a:ext cx="2842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prosječni početak s </a:t>
            </a:r>
            <a:r>
              <a:rPr lang="hr-HR" sz="3200" b="1" dirty="0" smtClean="0">
                <a:solidFill>
                  <a:srgbClr val="00B0F0"/>
                </a:solidFill>
              </a:rPr>
              <a:t>13 g.</a:t>
            </a:r>
            <a:endParaRPr lang="hr-HR" sz="3200" b="1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5400" y="1027105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kod </a:t>
            </a:r>
            <a:r>
              <a:rPr lang="hr-HR" sz="3200" b="1" dirty="0" smtClean="0">
                <a:solidFill>
                  <a:srgbClr val="00B0F0"/>
                </a:solidFill>
              </a:rPr>
              <a:t>75%</a:t>
            </a:r>
            <a:r>
              <a:rPr lang="hr-HR" dirty="0" smtClean="0"/>
              <a:t> početak tijekom osnovne škole (8-15 g.)</a:t>
            </a:r>
            <a:endParaRPr lang="hr-HR" sz="3200" b="1" dirty="0">
              <a:solidFill>
                <a:srgbClr val="00B0F0"/>
              </a:solidFill>
            </a:endParaRPr>
          </a:p>
        </p:txBody>
      </p:sp>
      <p:pic>
        <p:nvPicPr>
          <p:cNvPr id="33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628" y="2475662"/>
            <a:ext cx="403308" cy="103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4" y="2607710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5" y="3381109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clker.com/cliparts/d/m/p/f/x/8/white-male-toilet-sign-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6" y="3656579"/>
            <a:ext cx="381320" cy="98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105400" y="2111329"/>
            <a:ext cx="3069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početak u odrasloj dobi rijedak</a:t>
            </a:r>
            <a:endParaRPr lang="hr-HR" sz="32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9258" y="3091864"/>
            <a:ext cx="5123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400" b="1" dirty="0" smtClean="0">
                <a:solidFill>
                  <a:srgbClr val="00B0F0"/>
                </a:solidFill>
              </a:rPr>
              <a:t>ONESPOSOBLJENOST</a:t>
            </a:r>
            <a:endParaRPr lang="hr-HR" sz="2000" b="1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68611" y="3864669"/>
            <a:ext cx="3581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/>
                </a:solidFill>
              </a:rPr>
              <a:t>ako se ne liječi, </a:t>
            </a:r>
            <a:r>
              <a:rPr lang="hr-HR" sz="3600" b="1" dirty="0" smtClean="0">
                <a:solidFill>
                  <a:schemeClr val="bg1"/>
                </a:solidFill>
              </a:rPr>
              <a:t>60% </a:t>
            </a:r>
            <a:r>
              <a:rPr lang="hr-HR" sz="1600" dirty="0" smtClean="0">
                <a:solidFill>
                  <a:schemeClr val="bg1"/>
                </a:solidFill>
              </a:rPr>
              <a:t>kroničan tijek</a:t>
            </a:r>
          </a:p>
          <a:p>
            <a:r>
              <a:rPr lang="hr-HR" sz="1600" dirty="0" smtClean="0">
                <a:solidFill>
                  <a:schemeClr val="bg1"/>
                </a:solidFill>
              </a:rPr>
              <a:t>          * 50% depresija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45% ovisnost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niža obrazovna postignuća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češća nezaposlenost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niža primanja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češće korištenje socijalne pomoći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češće samci ili razvedeni</a:t>
            </a:r>
          </a:p>
          <a:p>
            <a:r>
              <a:rPr lang="hr-HR" sz="1600" dirty="0">
                <a:solidFill>
                  <a:schemeClr val="bg1"/>
                </a:solidFill>
              </a:rPr>
              <a:t> </a:t>
            </a:r>
            <a:r>
              <a:rPr lang="hr-HR" sz="1600" dirty="0" smtClean="0">
                <a:solidFill>
                  <a:schemeClr val="bg1"/>
                </a:solidFill>
              </a:rPr>
              <a:t>         * češće nemaju djecu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03658" y="3886659"/>
            <a:ext cx="12747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bg1"/>
                </a:solidFill>
              </a:rPr>
              <a:t>20%</a:t>
            </a:r>
          </a:p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dobije neku</a:t>
            </a:r>
          </a:p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pomoć, u </a:t>
            </a:r>
          </a:p>
          <a:p>
            <a:pPr algn="ctr"/>
            <a:r>
              <a:rPr lang="hr-HR" sz="1600" dirty="0" smtClean="0">
                <a:solidFill>
                  <a:schemeClr val="bg1"/>
                </a:solidFill>
              </a:rPr>
              <a:t>dobi 27-30 g.</a:t>
            </a:r>
          </a:p>
        </p:txBody>
      </p:sp>
      <p:sp>
        <p:nvSpPr>
          <p:cNvPr id="30" name="Right Brace 29"/>
          <p:cNvSpPr/>
          <p:nvPr/>
        </p:nvSpPr>
        <p:spPr>
          <a:xfrm>
            <a:off x="4724400" y="3971915"/>
            <a:ext cx="533400" cy="1290827"/>
          </a:xfrm>
          <a:prstGeom prst="rightBrace">
            <a:avLst>
              <a:gd name="adj1" fmla="val 40079"/>
              <a:gd name="adj2" fmla="val 52110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0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0" grpId="0" animBg="1"/>
      <p:bldP spid="28" grpId="0"/>
      <p:bldP spid="9" grpId="0" animBg="1"/>
      <p:bldP spid="18" grpId="0"/>
      <p:bldP spid="32" grpId="0"/>
      <p:bldP spid="37" grpId="0"/>
      <p:bldP spid="21" grpId="0"/>
      <p:bldP spid="43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7318" y="304800"/>
            <a:ext cx="4191000" cy="1905000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Trebamo li mariti za tuđe</a:t>
            </a:r>
            <a:b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mišljenje?</a:t>
            </a:r>
            <a:endParaRPr lang="hr-H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5257800" cy="4617156"/>
          </a:xfrm>
        </p:spPr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r>
              <a:rPr lang="hr-HR" dirty="0" smtClean="0"/>
              <a:t>genetski smo predisponirani za usvajanje strahova od podražaja koji su evolucijski predstavljali prijetnju preživljavanju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brzo se usvajaju, otporni su na gašenje, naizgled su iracionalni</a:t>
            </a:r>
          </a:p>
          <a:p>
            <a:pPr marL="0" indent="0">
              <a:buNone/>
            </a:pPr>
            <a:endParaRPr lang="hr-HR" sz="2300" dirty="0" smtClean="0"/>
          </a:p>
          <a:p>
            <a:pPr>
              <a:spcBef>
                <a:spcPts val="1200"/>
              </a:spcBef>
            </a:pPr>
            <a:r>
              <a:rPr lang="hr-HR" dirty="0" smtClean="0"/>
              <a:t>u našoj davnoj evolucijskoj prošlosti tuđe mišljenje je bilo ključno za opstanak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hr-HR" dirty="0" smtClean="0"/>
              <a:t>nemogućnost preživljavanja u izolaciji – ugrađeni mehanizmi koji inhibiraju ponašanja koja bi mogla rezultirati socijalnom isključenošću!</a:t>
            </a:r>
          </a:p>
        </p:txBody>
      </p:sp>
      <p:pic>
        <p:nvPicPr>
          <p:cNvPr id="4" name="Picture 4" descr="http://img.thrfun.com/img/078/855/garbage_bag_s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5"/>
          <a:stretch/>
        </p:blipFill>
        <p:spPr bwMode="auto">
          <a:xfrm>
            <a:off x="5318725" y="1752600"/>
            <a:ext cx="3813986" cy="49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3718" y="4836090"/>
            <a:ext cx="1524000" cy="609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softEdge rad="63500"/>
          </a:effectLst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hr-HR" sz="105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TUĐA MIŠLJENJA</a:t>
            </a:r>
          </a:p>
          <a:p>
            <a:r>
              <a:rPr lang="hr-HR" sz="105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KOJA NISU BITNA</a:t>
            </a:r>
            <a:endParaRPr lang="hr-HR" sz="105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6" descr="http://www.clker.com/cliparts/5/6/f/3/11971252291061148562zeimusu_Warning_notification.svg.thumb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18" y="4327666"/>
            <a:ext cx="685800" cy="48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4949</TotalTime>
  <Words>1121</Words>
  <Application>Microsoft Office PowerPoint</Application>
  <PresentationFormat>On-screen Show (4:3)</PresentationFormat>
  <Paragraphs>207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KBT socijalne fobije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Trebamo li mariti za tuđe mišljenje?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Draganin laptop</dc:creator>
  <cp:lastModifiedBy>Dragana</cp:lastModifiedBy>
  <cp:revision>299</cp:revision>
  <cp:lastPrinted>2016-02-17T12:18:41Z</cp:lastPrinted>
  <dcterms:created xsi:type="dcterms:W3CDTF">2006-08-16T00:00:00Z</dcterms:created>
  <dcterms:modified xsi:type="dcterms:W3CDTF">2016-06-17T20:03:54Z</dcterms:modified>
</cp:coreProperties>
</file>