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23"/>
  </p:notesMasterIdLst>
  <p:handoutMasterIdLst>
    <p:handoutMasterId r:id="rId24"/>
  </p:handoutMasterIdLst>
  <p:sldIdLst>
    <p:sldId id="256" r:id="rId3"/>
    <p:sldId id="290" r:id="rId4"/>
    <p:sldId id="265" r:id="rId5"/>
    <p:sldId id="275" r:id="rId6"/>
    <p:sldId id="277" r:id="rId7"/>
    <p:sldId id="292" r:id="rId8"/>
    <p:sldId id="276" r:id="rId9"/>
    <p:sldId id="278" r:id="rId10"/>
    <p:sldId id="280" r:id="rId11"/>
    <p:sldId id="279" r:id="rId12"/>
    <p:sldId id="282" r:id="rId13"/>
    <p:sldId id="281" r:id="rId14"/>
    <p:sldId id="283" r:id="rId15"/>
    <p:sldId id="284" r:id="rId16"/>
    <p:sldId id="288" r:id="rId17"/>
    <p:sldId id="289" r:id="rId18"/>
    <p:sldId id="287" r:id="rId19"/>
    <p:sldId id="285" r:id="rId20"/>
    <p:sldId id="286" r:id="rId21"/>
    <p:sldId id="291"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0"/>
      </p:cViewPr>
      <p:guideLst>
        <p:guide pos="3840"/>
        <p:guide orient="horz" pos="2160"/>
      </p:guideLst>
    </p:cSldViewPr>
  </p:slideViewPr>
  <p:notesTextViewPr>
    <p:cViewPr>
      <p:scale>
        <a:sx n="1" d="1"/>
        <a:sy n="1" d="1"/>
      </p:scale>
      <p:origin x="0" y="0"/>
    </p:cViewPr>
  </p:notesTextViewPr>
  <p:notesViewPr>
    <p:cSldViewPr snapToGrid="0">
      <p:cViewPr varScale="1">
        <p:scale>
          <a:sx n="63" d="100"/>
          <a:sy n="63" d="100"/>
        </p:scale>
        <p:origin x="283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D2DDA-69D8-473F-A583-B6774B31A77B}" type="datetimeFigureOut">
              <a:rPr lang="en-US"/>
              <a:t>1/20/2017</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2392CCB-FF08-4D29-8DA3-E1FD86044808}" type="slidenum">
              <a:rPr/>
              <a:t>‹#›</a:t>
            </a:fld>
            <a:endParaRPr/>
          </a:p>
        </p:txBody>
      </p:sp>
    </p:spTree>
    <p:extLst>
      <p:ext uri="{BB962C8B-B14F-4D97-AF65-F5344CB8AC3E}">
        <p14:creationId xmlns:p14="http://schemas.microsoft.com/office/powerpoint/2010/main" val="16621533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1F6DFB-6833-46E4-B515-70E0D9178056}" type="datetimeFigureOut">
              <a:rPr lang="en-US"/>
              <a:t>1/20/2017</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8706C7-F2C3-48B6-8A22-C484D800B5D4}" type="slidenum">
              <a:rPr/>
              <a:t>‹#›</a:t>
            </a:fld>
            <a:endParaRPr/>
          </a:p>
        </p:txBody>
      </p:sp>
    </p:spTree>
    <p:extLst>
      <p:ext uri="{BB962C8B-B14F-4D97-AF65-F5344CB8AC3E}">
        <p14:creationId xmlns:p14="http://schemas.microsoft.com/office/powerpoint/2010/main" val="599506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p:nvSpPr>
        <p:spPr>
          <a:xfrm>
            <a:off x="-1" y="1905000"/>
            <a:ext cx="12188826" cy="3200400"/>
          </a:xfrm>
          <a:prstGeom prst="rect">
            <a:avLst/>
          </a:prstGeom>
          <a:gradFill flip="none" rotWithShape="1">
            <a:gsLst>
              <a:gs pos="100000">
                <a:schemeClr val="accent1">
                  <a:alpha val="50000"/>
                </a:schemeClr>
              </a:gs>
              <a:gs pos="0">
                <a:schemeClr val="accent1">
                  <a:lumMod val="60000"/>
                  <a:lumOff val="40000"/>
                  <a:alpha val="5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sp>
        <p:nvSpPr>
          <p:cNvPr id="10" name="Rectangle 9"/>
          <p:cNvSpPr/>
          <p:nvPr/>
        </p:nvSpPr>
        <p:spPr>
          <a:xfrm>
            <a:off x="-2" y="1795132"/>
            <a:ext cx="12188826" cy="73152"/>
          </a:xfrm>
          <a:prstGeom prst="rect">
            <a:avLst/>
          </a:prstGeom>
          <a:gradFill flip="none" rotWithShape="1">
            <a:gsLst>
              <a:gs pos="100000">
                <a:schemeClr val="accent1">
                  <a:alpha val="80000"/>
                </a:schemeClr>
              </a:gs>
              <a:gs pos="0">
                <a:schemeClr val="accent1">
                  <a:lumMod val="60000"/>
                  <a:lumOff val="40000"/>
                  <a:alpha val="8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sp>
        <p:nvSpPr>
          <p:cNvPr id="11" name="Rectangle 10"/>
          <p:cNvSpPr/>
          <p:nvPr/>
        </p:nvSpPr>
        <p:spPr>
          <a:xfrm>
            <a:off x="-2" y="5142116"/>
            <a:ext cx="12188826" cy="73152"/>
          </a:xfrm>
          <a:prstGeom prst="rect">
            <a:avLst/>
          </a:prstGeom>
          <a:gradFill flip="none" rotWithShape="1">
            <a:gsLst>
              <a:gs pos="100000">
                <a:schemeClr val="accent1">
                  <a:alpha val="80000"/>
                </a:schemeClr>
              </a:gs>
              <a:gs pos="0">
                <a:schemeClr val="accent1">
                  <a:lumMod val="60000"/>
                  <a:lumOff val="40000"/>
                  <a:alpha val="8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sp>
        <p:nvSpPr>
          <p:cNvPr id="2" name="Title 1"/>
          <p:cNvSpPr>
            <a:spLocks noGrp="1"/>
          </p:cNvSpPr>
          <p:nvPr>
            <p:ph type="ctrTitle"/>
          </p:nvPr>
        </p:nvSpPr>
        <p:spPr>
          <a:xfrm>
            <a:off x="1295400" y="2079812"/>
            <a:ext cx="9601200" cy="1724092"/>
          </a:xfrm>
        </p:spPr>
        <p:txBody>
          <a:bodyPr anchor="b"/>
          <a:lstStyle>
            <a:lvl1pPr algn="ctr">
              <a:defRPr sz="5400"/>
            </a:lvl1pPr>
          </a:lstStyle>
          <a:p>
            <a:r>
              <a:rPr lang="en-US"/>
              <a:t>Click to edit Master title style</a:t>
            </a:r>
            <a:endParaRPr/>
          </a:p>
        </p:txBody>
      </p:sp>
      <p:sp>
        <p:nvSpPr>
          <p:cNvPr id="3" name="Subtitle 2"/>
          <p:cNvSpPr>
            <a:spLocks noGrp="1"/>
          </p:cNvSpPr>
          <p:nvPr>
            <p:ph type="subTitle" idx="1"/>
          </p:nvPr>
        </p:nvSpPr>
        <p:spPr>
          <a:xfrm>
            <a:off x="1295400" y="3959352"/>
            <a:ext cx="9601200" cy="914400"/>
          </a:xfrm>
        </p:spPr>
        <p:txBody>
          <a:bodyPr>
            <a:normAutofit/>
          </a:bodyPr>
          <a:lstStyle>
            <a:lvl1pPr marL="0" indent="0" algn="ctr">
              <a:spcBef>
                <a:spcPts val="0"/>
              </a:spcBef>
              <a:buNone/>
              <a:defRPr sz="2000"/>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a:p>
        </p:txBody>
      </p:sp>
    </p:spTree>
    <p:extLst>
      <p:ext uri="{BB962C8B-B14F-4D97-AF65-F5344CB8AC3E}">
        <p14:creationId xmlns:p14="http://schemas.microsoft.com/office/powerpoint/2010/main" val="1985752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a:lvl7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0B277187-C200-495F-A386-621319EADA8F}" type="datetimeFigureOut">
              <a:rPr lang="en-US"/>
              <a:t>1/20/2017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C749032-2A07-4AE8-BA90-74324CAE0C87}" type="slidenum">
              <a:rPr/>
              <a:t>‹#›</a:t>
            </a:fld>
            <a:endParaRPr/>
          </a:p>
        </p:txBody>
      </p:sp>
    </p:spTree>
    <p:extLst>
      <p:ext uri="{BB962C8B-B14F-4D97-AF65-F5344CB8AC3E}">
        <p14:creationId xmlns:p14="http://schemas.microsoft.com/office/powerpoint/2010/main" val="2735931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274638"/>
            <a:ext cx="2628900" cy="5897562"/>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838200" y="274638"/>
            <a:ext cx="7734300" cy="58975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0B277187-C200-495F-A386-621319EADA8F}" type="datetimeFigureOut">
              <a:rPr lang="en-US"/>
              <a:t>1/20/2017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C749032-2A07-4AE8-BA90-74324CAE0C87}" type="slidenum">
              <a:rPr/>
              <a:t>‹#›</a:t>
            </a:fld>
            <a:endParaRPr/>
          </a:p>
        </p:txBody>
      </p:sp>
    </p:spTree>
    <p:extLst>
      <p:ext uri="{BB962C8B-B14F-4D97-AF65-F5344CB8AC3E}">
        <p14:creationId xmlns:p14="http://schemas.microsoft.com/office/powerpoint/2010/main" val="4230509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0B277187-C200-495F-A386-621319EADA8F}" type="datetimeFigureOut">
              <a:rPr lang="en-US"/>
              <a:t>1/20/2017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C749032-2A07-4AE8-BA90-74324CAE0C87}" type="slidenum">
              <a:rPr/>
              <a:t>‹#›</a:t>
            </a:fld>
            <a:endParaRPr/>
          </a:p>
        </p:txBody>
      </p:sp>
    </p:spTree>
    <p:extLst>
      <p:ext uri="{BB962C8B-B14F-4D97-AF65-F5344CB8AC3E}">
        <p14:creationId xmlns:p14="http://schemas.microsoft.com/office/powerpoint/2010/main" val="4217319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0" y="2130552"/>
            <a:ext cx="9601200" cy="2359152"/>
          </a:xfrm>
        </p:spPr>
        <p:txBody>
          <a:bodyPr anchor="b">
            <a:normAutofit/>
          </a:bodyPr>
          <a:lstStyle>
            <a:lvl1pPr algn="ctr">
              <a:defRPr sz="5400" b="1"/>
            </a:lvl1pPr>
          </a:lstStyle>
          <a:p>
            <a:r>
              <a:rPr lang="en-US"/>
              <a:t>Click to edit Master title style</a:t>
            </a:r>
            <a:endParaRPr/>
          </a:p>
        </p:txBody>
      </p:sp>
      <p:sp>
        <p:nvSpPr>
          <p:cNvPr id="3" name="Text Placeholder 2"/>
          <p:cNvSpPr>
            <a:spLocks noGrp="1"/>
          </p:cNvSpPr>
          <p:nvPr>
            <p:ph type="body" idx="1"/>
          </p:nvPr>
        </p:nvSpPr>
        <p:spPr>
          <a:xfrm>
            <a:off x="1295400" y="4572000"/>
            <a:ext cx="9601200" cy="841248"/>
          </a:xfrm>
        </p:spPr>
        <p:txBody>
          <a:bodyPr anchor="t"/>
          <a:lstStyle>
            <a:lvl1pPr marL="0" indent="0" algn="ctr">
              <a:spcBef>
                <a:spcPts val="0"/>
              </a:spcBef>
              <a:buNone/>
              <a:defRPr sz="20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B277187-C200-495F-A386-621319EADA8F}" type="datetimeFigureOut">
              <a:rPr lang="en-US"/>
              <a:t>1/20/2017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C749032-2A07-4AE8-BA90-74324CAE0C87}" type="slidenum">
              <a:rPr/>
              <a:t>‹#›</a:t>
            </a:fld>
            <a:endParaRPr/>
          </a:p>
        </p:txBody>
      </p:sp>
    </p:spTree>
    <p:extLst>
      <p:ext uri="{BB962C8B-B14F-4D97-AF65-F5344CB8AC3E}">
        <p14:creationId xmlns:p14="http://schemas.microsoft.com/office/powerpoint/2010/main" val="31620335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341120" y="1901952"/>
            <a:ext cx="4572000" cy="4123944"/>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78880" y="1901952"/>
            <a:ext cx="4572000" cy="4123944"/>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0B277187-C200-495F-A386-621319EADA8F}" type="datetimeFigureOut">
              <a:rPr lang="en-US"/>
              <a:t>1/20/2017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C749032-2A07-4AE8-BA90-74324CAE0C87}" type="slidenum">
              <a:rPr/>
              <a:t>‹#›</a:t>
            </a:fld>
            <a:endParaRPr/>
          </a:p>
        </p:txBody>
      </p:sp>
    </p:spTree>
    <p:extLst>
      <p:ext uri="{BB962C8B-B14F-4D97-AF65-F5344CB8AC3E}">
        <p14:creationId xmlns:p14="http://schemas.microsoft.com/office/powerpoint/2010/main" val="3676357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341120" y="1837464"/>
            <a:ext cx="4572000" cy="766588"/>
          </a:xfrm>
        </p:spPr>
        <p:txBody>
          <a:bodyPr anchor="ctr">
            <a:normAutofit/>
          </a:bodyPr>
          <a:lstStyle>
            <a:lvl1pPr marL="0" indent="0">
              <a:spcBef>
                <a:spcPts val="0"/>
              </a:spcBef>
              <a:buNone/>
              <a:defRPr sz="22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341120" y="2740732"/>
            <a:ext cx="4572000" cy="3288847"/>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78880" y="1837464"/>
            <a:ext cx="4572000" cy="766588"/>
          </a:xfrm>
        </p:spPr>
        <p:txBody>
          <a:bodyPr anchor="ctr">
            <a:normAutofit/>
          </a:bodyPr>
          <a:lstStyle>
            <a:lvl1pPr marL="0" indent="0">
              <a:spcBef>
                <a:spcPts val="0"/>
              </a:spcBef>
              <a:buNone/>
              <a:defRPr sz="22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78880" y="2740732"/>
            <a:ext cx="4572000" cy="3288847"/>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0B277187-C200-495F-A386-621319EADA8F}" type="datetimeFigureOut">
              <a:rPr lang="en-US"/>
              <a:t>1/20/2017</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FC749032-2A07-4AE8-BA90-74324CAE0C87}" type="slidenum">
              <a:rPr/>
              <a:t>‹#›</a:t>
            </a:fld>
            <a:endParaRPr/>
          </a:p>
        </p:txBody>
      </p:sp>
    </p:spTree>
    <p:extLst>
      <p:ext uri="{BB962C8B-B14F-4D97-AF65-F5344CB8AC3E}">
        <p14:creationId xmlns:p14="http://schemas.microsoft.com/office/powerpoint/2010/main" val="3254392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0B277187-C200-495F-A386-621319EADA8F}" type="datetimeFigureOut">
              <a:rPr lang="en-US"/>
              <a:t>1/20/2017</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FC749032-2A07-4AE8-BA90-74324CAE0C87}" type="slidenum">
              <a:rPr/>
              <a:t>‹#›</a:t>
            </a:fld>
            <a:endParaRPr/>
          </a:p>
        </p:txBody>
      </p:sp>
    </p:spTree>
    <p:extLst>
      <p:ext uri="{BB962C8B-B14F-4D97-AF65-F5344CB8AC3E}">
        <p14:creationId xmlns:p14="http://schemas.microsoft.com/office/powerpoint/2010/main" val="1412916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p:cNvGrpSpPr/>
          <p:nvPr/>
        </p:nvGrpSpPr>
        <p:grpSpPr>
          <a:xfrm flipV="1">
            <a:off x="1585" y="0"/>
            <a:ext cx="12188827" cy="377952"/>
            <a:chOff x="-1" y="6480048"/>
            <a:chExt cx="12188827" cy="377952"/>
          </a:xfrm>
        </p:grpSpPr>
        <p:sp>
          <p:nvSpPr>
            <p:cNvPr id="6" name="Rectangle 5"/>
            <p:cNvSpPr/>
            <p:nvPr/>
          </p:nvSpPr>
          <p:spPr>
            <a:xfrm>
              <a:off x="0" y="6583680"/>
              <a:ext cx="12188826" cy="274320"/>
            </a:xfrm>
            <a:prstGeom prst="rect">
              <a:avLst/>
            </a:prstGeom>
            <a:gradFill flip="none" rotWithShape="1">
              <a:gsLst>
                <a:gs pos="100000">
                  <a:schemeClr val="accent1">
                    <a:alpha val="50000"/>
                  </a:schemeClr>
                </a:gs>
                <a:gs pos="0">
                  <a:schemeClr val="accent1">
                    <a:lumMod val="60000"/>
                    <a:lumOff val="40000"/>
                    <a:alpha val="5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sp>
          <p:nvSpPr>
            <p:cNvPr id="7" name="Rectangle 6"/>
            <p:cNvSpPr/>
            <p:nvPr/>
          </p:nvSpPr>
          <p:spPr>
            <a:xfrm>
              <a:off x="-1" y="6480048"/>
              <a:ext cx="12188826" cy="73152"/>
            </a:xfrm>
            <a:prstGeom prst="rect">
              <a:avLst/>
            </a:prstGeom>
            <a:gradFill flip="none" rotWithShape="1">
              <a:gsLst>
                <a:gs pos="100000">
                  <a:schemeClr val="accent1">
                    <a:alpha val="80000"/>
                  </a:schemeClr>
                </a:gs>
                <a:gs pos="0">
                  <a:schemeClr val="accent1">
                    <a:lumMod val="60000"/>
                    <a:lumOff val="40000"/>
                    <a:alpha val="8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grpSp>
      <p:sp>
        <p:nvSpPr>
          <p:cNvPr id="2" name="Date Placeholder 1"/>
          <p:cNvSpPr>
            <a:spLocks noGrp="1"/>
          </p:cNvSpPr>
          <p:nvPr>
            <p:ph type="dt" sz="half" idx="10"/>
          </p:nvPr>
        </p:nvSpPr>
        <p:spPr/>
        <p:txBody>
          <a:bodyPr/>
          <a:lstStyle/>
          <a:p>
            <a:fld id="{0B277187-C200-495F-A386-621319EADA8F}" type="datetimeFigureOut">
              <a:rPr lang="en-US"/>
              <a:t>1/20/2017</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FC749032-2A07-4AE8-BA90-74324CAE0C87}" type="slidenum">
              <a:rPr/>
              <a:t>‹#›</a:t>
            </a:fld>
            <a:endParaRPr/>
          </a:p>
        </p:txBody>
      </p:sp>
    </p:spTree>
    <p:extLst>
      <p:ext uri="{BB962C8B-B14F-4D97-AF65-F5344CB8AC3E}">
        <p14:creationId xmlns:p14="http://schemas.microsoft.com/office/powerpoint/2010/main" val="3295436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flipV="1">
            <a:off x="1585" y="0"/>
            <a:ext cx="12188827" cy="377952"/>
            <a:chOff x="-1" y="6480048"/>
            <a:chExt cx="12188827" cy="377952"/>
          </a:xfrm>
        </p:grpSpPr>
        <p:sp>
          <p:nvSpPr>
            <p:cNvPr id="9" name="Rectangle 8"/>
            <p:cNvSpPr/>
            <p:nvPr/>
          </p:nvSpPr>
          <p:spPr>
            <a:xfrm>
              <a:off x="0" y="6583680"/>
              <a:ext cx="12188826" cy="274320"/>
            </a:xfrm>
            <a:prstGeom prst="rect">
              <a:avLst/>
            </a:prstGeom>
            <a:gradFill flip="none" rotWithShape="1">
              <a:gsLst>
                <a:gs pos="100000">
                  <a:schemeClr val="accent1">
                    <a:alpha val="50000"/>
                  </a:schemeClr>
                </a:gs>
                <a:gs pos="0">
                  <a:schemeClr val="accent1">
                    <a:lumMod val="60000"/>
                    <a:lumOff val="40000"/>
                    <a:alpha val="5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sp>
          <p:nvSpPr>
            <p:cNvPr id="10" name="Rectangle 9"/>
            <p:cNvSpPr/>
            <p:nvPr/>
          </p:nvSpPr>
          <p:spPr>
            <a:xfrm>
              <a:off x="-1" y="6480048"/>
              <a:ext cx="12188826" cy="73152"/>
            </a:xfrm>
            <a:prstGeom prst="rect">
              <a:avLst/>
            </a:prstGeom>
            <a:gradFill flip="none" rotWithShape="1">
              <a:gsLst>
                <a:gs pos="100000">
                  <a:schemeClr val="accent1">
                    <a:alpha val="80000"/>
                  </a:schemeClr>
                </a:gs>
                <a:gs pos="0">
                  <a:schemeClr val="accent1">
                    <a:lumMod val="60000"/>
                    <a:lumOff val="40000"/>
                    <a:alpha val="8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grpSp>
      <p:sp>
        <p:nvSpPr>
          <p:cNvPr id="2" name="Title 1"/>
          <p:cNvSpPr>
            <a:spLocks noGrp="1"/>
          </p:cNvSpPr>
          <p:nvPr>
            <p:ph type="title"/>
          </p:nvPr>
        </p:nvSpPr>
        <p:spPr>
          <a:xfrm>
            <a:off x="7470648" y="2350008"/>
            <a:ext cx="4206240" cy="1993392"/>
          </a:xfrm>
        </p:spPr>
        <p:txBody>
          <a:bodyPr anchor="b">
            <a:normAutofit/>
          </a:bodyPr>
          <a:lstStyle>
            <a:lvl1pPr>
              <a:defRPr sz="3400" b="1"/>
            </a:lvl1pPr>
          </a:lstStyle>
          <a:p>
            <a:r>
              <a:rPr lang="en-US"/>
              <a:t>Click to edit Master title style</a:t>
            </a:r>
            <a:endParaRPr/>
          </a:p>
        </p:txBody>
      </p:sp>
      <p:sp>
        <p:nvSpPr>
          <p:cNvPr id="3" name="Content Placeholder 2"/>
          <p:cNvSpPr>
            <a:spLocks noGrp="1"/>
          </p:cNvSpPr>
          <p:nvPr>
            <p:ph idx="1"/>
          </p:nvPr>
        </p:nvSpPr>
        <p:spPr>
          <a:xfrm>
            <a:off x="457200" y="758952"/>
            <a:ext cx="6629400" cy="533095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7470648" y="4361688"/>
            <a:ext cx="4206240" cy="1728216"/>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B277187-C200-495F-A386-621319EADA8F}" type="datetimeFigureOut">
              <a:rPr lang="en-US"/>
              <a:t>1/20/2017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C749032-2A07-4AE8-BA90-74324CAE0C87}" type="slidenum">
              <a:rPr/>
              <a:t>‹#›</a:t>
            </a:fld>
            <a:endParaRPr/>
          </a:p>
        </p:txBody>
      </p:sp>
    </p:spTree>
    <p:extLst>
      <p:ext uri="{BB962C8B-B14F-4D97-AF65-F5344CB8AC3E}">
        <p14:creationId xmlns:p14="http://schemas.microsoft.com/office/powerpoint/2010/main" val="539374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flipV="1">
            <a:off x="1585" y="0"/>
            <a:ext cx="12188827" cy="377952"/>
            <a:chOff x="-1" y="6480048"/>
            <a:chExt cx="12188827" cy="377952"/>
          </a:xfrm>
        </p:grpSpPr>
        <p:sp>
          <p:nvSpPr>
            <p:cNvPr id="9" name="Rectangle 8"/>
            <p:cNvSpPr/>
            <p:nvPr/>
          </p:nvSpPr>
          <p:spPr>
            <a:xfrm>
              <a:off x="0" y="6583680"/>
              <a:ext cx="12188826" cy="274320"/>
            </a:xfrm>
            <a:prstGeom prst="rect">
              <a:avLst/>
            </a:prstGeom>
            <a:gradFill flip="none" rotWithShape="1">
              <a:gsLst>
                <a:gs pos="100000">
                  <a:schemeClr val="accent1">
                    <a:alpha val="50000"/>
                  </a:schemeClr>
                </a:gs>
                <a:gs pos="0">
                  <a:schemeClr val="accent1">
                    <a:lumMod val="60000"/>
                    <a:lumOff val="40000"/>
                    <a:alpha val="5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sp>
          <p:nvSpPr>
            <p:cNvPr id="10" name="Rectangle 9"/>
            <p:cNvSpPr/>
            <p:nvPr/>
          </p:nvSpPr>
          <p:spPr>
            <a:xfrm>
              <a:off x="-1" y="6480048"/>
              <a:ext cx="12188826" cy="73152"/>
            </a:xfrm>
            <a:prstGeom prst="rect">
              <a:avLst/>
            </a:prstGeom>
            <a:gradFill flip="none" rotWithShape="1">
              <a:gsLst>
                <a:gs pos="100000">
                  <a:schemeClr val="accent1">
                    <a:alpha val="80000"/>
                  </a:schemeClr>
                </a:gs>
                <a:gs pos="0">
                  <a:schemeClr val="accent1">
                    <a:lumMod val="60000"/>
                    <a:lumOff val="40000"/>
                    <a:alpha val="8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grpSp>
      <p:sp>
        <p:nvSpPr>
          <p:cNvPr id="2" name="Title 1"/>
          <p:cNvSpPr>
            <a:spLocks noGrp="1"/>
          </p:cNvSpPr>
          <p:nvPr>
            <p:ph type="title"/>
          </p:nvPr>
        </p:nvSpPr>
        <p:spPr>
          <a:xfrm>
            <a:off x="7470648" y="2350008"/>
            <a:ext cx="4206240" cy="1993392"/>
          </a:xfrm>
        </p:spPr>
        <p:txBody>
          <a:bodyPr anchor="b">
            <a:normAutofit/>
          </a:bodyPr>
          <a:lstStyle>
            <a:lvl1pPr>
              <a:defRPr sz="3400" b="1"/>
            </a:lvl1pPr>
          </a:lstStyle>
          <a:p>
            <a:r>
              <a:rPr lang="en-US"/>
              <a:t>Click to edit Master title style</a:t>
            </a:r>
            <a:endParaRPr/>
          </a:p>
        </p:txBody>
      </p:sp>
      <p:sp>
        <p:nvSpPr>
          <p:cNvPr id="3" name="Picture Placeholder 2"/>
          <p:cNvSpPr>
            <a:spLocks noGrp="1"/>
          </p:cNvSpPr>
          <p:nvPr>
            <p:ph type="pic" idx="1"/>
          </p:nvPr>
        </p:nvSpPr>
        <p:spPr>
          <a:xfrm>
            <a:off x="150811" y="506104"/>
            <a:ext cx="6858002" cy="5843016"/>
          </a:xfrm>
          <a:solidFill>
            <a:schemeClr val="accent1">
              <a:lumMod val="40000"/>
              <a:lumOff val="60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7470648" y="4361688"/>
            <a:ext cx="4206240" cy="1728216"/>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B277187-C200-495F-A386-621319EADA8F}" type="datetimeFigureOut">
              <a:rPr lang="en-US"/>
              <a:t>1/20/2017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C749032-2A07-4AE8-BA90-74324CAE0C87}" type="slidenum">
              <a:rPr/>
              <a:t>‹#›</a:t>
            </a:fld>
            <a:endParaRPr/>
          </a:p>
        </p:txBody>
      </p:sp>
    </p:spTree>
    <p:extLst>
      <p:ext uri="{BB962C8B-B14F-4D97-AF65-F5344CB8AC3E}">
        <p14:creationId xmlns:p14="http://schemas.microsoft.com/office/powerpoint/2010/main" val="1101986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accent2">
                <a:lumMod val="75000"/>
              </a:schemeClr>
            </a:gs>
            <a:gs pos="0">
              <a:schemeClr val="accent1">
                <a:lumMod val="40000"/>
                <a:lumOff val="60000"/>
                <a:alpha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9" name="Group 8"/>
          <p:cNvGrpSpPr/>
          <p:nvPr/>
        </p:nvGrpSpPr>
        <p:grpSpPr>
          <a:xfrm>
            <a:off x="-1" y="6480048"/>
            <a:ext cx="12188827" cy="377952"/>
            <a:chOff x="-1" y="6480048"/>
            <a:chExt cx="12188827" cy="377952"/>
          </a:xfrm>
        </p:grpSpPr>
        <p:sp>
          <p:nvSpPr>
            <p:cNvPr id="7" name="Rectangle 6"/>
            <p:cNvSpPr/>
            <p:nvPr/>
          </p:nvSpPr>
          <p:spPr>
            <a:xfrm>
              <a:off x="0" y="6583680"/>
              <a:ext cx="12188826" cy="274320"/>
            </a:xfrm>
            <a:prstGeom prst="rect">
              <a:avLst/>
            </a:prstGeom>
            <a:gradFill flip="none" rotWithShape="1">
              <a:gsLst>
                <a:gs pos="100000">
                  <a:schemeClr val="accent1">
                    <a:alpha val="50000"/>
                  </a:schemeClr>
                </a:gs>
                <a:gs pos="0">
                  <a:schemeClr val="accent1">
                    <a:lumMod val="60000"/>
                    <a:lumOff val="40000"/>
                    <a:alpha val="5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sp>
          <p:nvSpPr>
            <p:cNvPr id="8" name="Rectangle 7"/>
            <p:cNvSpPr/>
            <p:nvPr/>
          </p:nvSpPr>
          <p:spPr>
            <a:xfrm>
              <a:off x="-1" y="6480048"/>
              <a:ext cx="12188826" cy="73152"/>
            </a:xfrm>
            <a:prstGeom prst="rect">
              <a:avLst/>
            </a:prstGeom>
            <a:gradFill flip="none" rotWithShape="1">
              <a:gsLst>
                <a:gs pos="100000">
                  <a:schemeClr val="accent1">
                    <a:alpha val="80000"/>
                  </a:schemeClr>
                </a:gs>
                <a:gs pos="0">
                  <a:schemeClr val="accent1">
                    <a:lumMod val="60000"/>
                    <a:lumOff val="40000"/>
                    <a:alpha val="8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grpSp>
      <p:sp>
        <p:nvSpPr>
          <p:cNvPr id="2" name="Title Placeholder 1"/>
          <p:cNvSpPr>
            <a:spLocks noGrp="1"/>
          </p:cNvSpPr>
          <p:nvPr>
            <p:ph type="title"/>
          </p:nvPr>
        </p:nvSpPr>
        <p:spPr>
          <a:xfrm>
            <a:off x="1341120" y="467360"/>
            <a:ext cx="9509760" cy="1233424"/>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341120" y="1901952"/>
            <a:ext cx="9509760" cy="412762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r">
              <a:defRPr sz="900">
                <a:solidFill>
                  <a:schemeClr val="tx1"/>
                </a:solidFill>
              </a:defRPr>
            </a:lvl1pPr>
          </a:lstStyle>
          <a:p>
            <a:fld id="{0B277187-C200-495F-A386-621319EADA8F}" type="datetimeFigureOut">
              <a:rPr lang="en-US"/>
              <a:pPr/>
              <a:t>1/20/2017</a:t>
            </a:fld>
            <a:endParaRPr/>
          </a:p>
        </p:txBody>
      </p:sp>
      <p:sp>
        <p:nvSpPr>
          <p:cNvPr id="5" name="Footer Placeholder 4"/>
          <p:cNvSpPr>
            <a:spLocks noGrp="1"/>
          </p:cNvSpPr>
          <p:nvPr>
            <p:ph type="ftr" sz="quarter" idx="3"/>
          </p:nvPr>
        </p:nvSpPr>
        <p:spPr>
          <a:xfrm>
            <a:off x="1341120" y="6601968"/>
            <a:ext cx="7159752" cy="237744"/>
          </a:xfrm>
          <a:prstGeom prst="rect">
            <a:avLst/>
          </a:prstGeom>
        </p:spPr>
        <p:txBody>
          <a:bodyPr vert="horz" lIns="91440" tIns="45720" rIns="91440" bIns="45720" rtlCol="0" anchor="ctr"/>
          <a:lstStyle>
            <a:lvl1pPr algn="l">
              <a:defRPr sz="900">
                <a:solidFill>
                  <a:schemeClr val="tx1"/>
                </a:solidFill>
              </a:defRPr>
            </a:lvl1pPr>
          </a:lstStyle>
          <a:p>
            <a:endParaRPr/>
          </a:p>
        </p:txBody>
      </p:sp>
      <p:sp>
        <p:nvSpPr>
          <p:cNvPr id="6" name="Slide Number Placeholder 5"/>
          <p:cNvSpPr>
            <a:spLocks noGrp="1"/>
          </p:cNvSpPr>
          <p:nvPr>
            <p:ph type="sldNum" sz="quarter" idx="4"/>
          </p:nvPr>
        </p:nvSpPr>
        <p:spPr>
          <a:xfrm>
            <a:off x="10210800" y="6601968"/>
            <a:ext cx="640080" cy="237744"/>
          </a:xfrm>
          <a:prstGeom prst="rect">
            <a:avLst/>
          </a:prstGeom>
        </p:spPr>
        <p:txBody>
          <a:bodyPr vert="horz" lIns="91440" tIns="45720" rIns="91440" bIns="45720" rtlCol="0" anchor="ctr"/>
          <a:lstStyle>
            <a:lvl1pPr algn="r">
              <a:defRPr sz="900">
                <a:solidFill>
                  <a:schemeClr val="tx1"/>
                </a:solidFill>
              </a:defRPr>
            </a:lvl1pPr>
          </a:lstStyle>
          <a:p>
            <a:fld id="{FC749032-2A07-4AE8-BA90-74324CAE0C87}" type="slidenum">
              <a:rPr/>
              <a:pPr/>
              <a:t>‹#›</a:t>
            </a:fld>
            <a:endParaRPr/>
          </a:p>
        </p:txBody>
      </p:sp>
    </p:spTree>
    <p:extLst>
      <p:ext uri="{BB962C8B-B14F-4D97-AF65-F5344CB8AC3E}">
        <p14:creationId xmlns:p14="http://schemas.microsoft.com/office/powerpoint/2010/main" val="3870023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400" b="1"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100000"/>
        <a:buFont typeface="Arial" pitchFamily="34" charset="0"/>
        <a:buChar char="▪"/>
        <a:defRPr sz="2000" kern="1200">
          <a:solidFill>
            <a:schemeClr val="tx1">
              <a:lumMod val="90000"/>
              <a:lumOff val="10000"/>
            </a:schemeClr>
          </a:solidFill>
          <a:latin typeface="+mn-lt"/>
          <a:ea typeface="+mn-ea"/>
          <a:cs typeface="+mn-cs"/>
        </a:defRPr>
      </a:lvl1pPr>
      <a:lvl2pPr marL="594360" indent="-228600" algn="l" defTabSz="914400" rtl="0" eaLnBrk="1" latinLnBrk="0" hangingPunct="1">
        <a:lnSpc>
          <a:spcPct val="90000"/>
        </a:lnSpc>
        <a:spcBef>
          <a:spcPts val="1000"/>
        </a:spcBef>
        <a:buSzPct val="100000"/>
        <a:buFont typeface="Arial" pitchFamily="34" charset="0"/>
        <a:buChar char="▪"/>
        <a:defRPr sz="1800" kern="1200">
          <a:solidFill>
            <a:schemeClr val="tx1">
              <a:lumMod val="90000"/>
              <a:lumOff val="10000"/>
            </a:schemeClr>
          </a:solidFill>
          <a:latin typeface="+mn-lt"/>
          <a:ea typeface="+mn-ea"/>
          <a:cs typeface="+mn-cs"/>
        </a:defRPr>
      </a:lvl2pPr>
      <a:lvl3pPr marL="914400" indent="-228600" algn="l" defTabSz="914400" rtl="0" eaLnBrk="1" latinLnBrk="0" hangingPunct="1">
        <a:lnSpc>
          <a:spcPct val="90000"/>
        </a:lnSpc>
        <a:spcBef>
          <a:spcPts val="800"/>
        </a:spcBef>
        <a:buSzPct val="100000"/>
        <a:buFont typeface="Arial" pitchFamily="34" charset="0"/>
        <a:buChar char="▪"/>
        <a:defRPr sz="1600" kern="1200">
          <a:solidFill>
            <a:schemeClr val="tx1">
              <a:lumMod val="90000"/>
              <a:lumOff val="10000"/>
            </a:schemeClr>
          </a:solidFill>
          <a:latin typeface="+mn-lt"/>
          <a:ea typeface="+mn-ea"/>
          <a:cs typeface="+mn-cs"/>
        </a:defRPr>
      </a:lvl3pPr>
      <a:lvl4pPr marL="1234440" indent="-228600" algn="l" defTabSz="914400" rtl="0" eaLnBrk="1" latinLnBrk="0" hangingPunct="1">
        <a:lnSpc>
          <a:spcPct val="90000"/>
        </a:lnSpc>
        <a:spcBef>
          <a:spcPts val="800"/>
        </a:spcBef>
        <a:buSzPct val="100000"/>
        <a:buFont typeface="Arial" pitchFamily="34" charset="0"/>
        <a:buChar char="▪"/>
        <a:defRPr sz="1400" kern="1200">
          <a:solidFill>
            <a:schemeClr val="tx1">
              <a:lumMod val="90000"/>
              <a:lumOff val="10000"/>
            </a:schemeClr>
          </a:solidFill>
          <a:latin typeface="+mn-lt"/>
          <a:ea typeface="+mn-ea"/>
          <a:cs typeface="+mn-cs"/>
        </a:defRPr>
      </a:lvl4pPr>
      <a:lvl5pPr marL="1554480" indent="-228600" algn="l" defTabSz="914400" rtl="0" eaLnBrk="1" latinLnBrk="0" hangingPunct="1">
        <a:lnSpc>
          <a:spcPct val="90000"/>
        </a:lnSpc>
        <a:spcBef>
          <a:spcPts val="800"/>
        </a:spcBef>
        <a:buSzPct val="100000"/>
        <a:buFont typeface="Arial" pitchFamily="34" charset="0"/>
        <a:buChar char="▪"/>
        <a:defRPr sz="1400" kern="1200">
          <a:solidFill>
            <a:schemeClr val="tx1">
              <a:lumMod val="90000"/>
              <a:lumOff val="10000"/>
            </a:schemeClr>
          </a:solidFill>
          <a:latin typeface="+mn-lt"/>
          <a:ea typeface="+mn-ea"/>
          <a:cs typeface="+mn-cs"/>
        </a:defRPr>
      </a:lvl5pPr>
      <a:lvl6pPr marL="1874520" indent="-228600" algn="l" defTabSz="914400" rtl="0" eaLnBrk="1" latinLnBrk="0" hangingPunct="1">
        <a:lnSpc>
          <a:spcPct val="90000"/>
        </a:lnSpc>
        <a:spcBef>
          <a:spcPts val="800"/>
        </a:spcBef>
        <a:buSzPct val="100000"/>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100000"/>
        <a:buFont typeface="Arial" pitchFamily="34" charset="0"/>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100000"/>
        <a:buFont typeface="Arial" pitchFamily="34" charset="0"/>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100000"/>
        <a:buFont typeface="Arial" pitchFamily="34" charset="0"/>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465805"/>
          </a:xfrm>
          <a:prstGeom prst="rect">
            <a:avLst/>
          </a:prstGeom>
        </p:spPr>
      </p:pic>
      <p:sp>
        <p:nvSpPr>
          <p:cNvPr id="4" name="Title 3"/>
          <p:cNvSpPr>
            <a:spLocks noGrp="1"/>
          </p:cNvSpPr>
          <p:nvPr>
            <p:ph type="title"/>
          </p:nvPr>
        </p:nvSpPr>
        <p:spPr>
          <a:xfrm>
            <a:off x="1295400" y="689428"/>
            <a:ext cx="9601200" cy="1030515"/>
          </a:xfrm>
        </p:spPr>
        <p:txBody>
          <a:bodyPr>
            <a:normAutofit fontScale="90000"/>
          </a:bodyPr>
          <a:lstStyle/>
          <a:p>
            <a:r>
              <a:rPr lang="hr-HR" dirty="0">
                <a:solidFill>
                  <a:schemeClr val="accent6">
                    <a:lumMod val="50000"/>
                  </a:schemeClr>
                </a:solidFill>
                <a:latin typeface="Times New Roman" panose="02020603050405020304" pitchFamily="18" charset="0"/>
                <a:cs typeface="Times New Roman" panose="02020603050405020304" pitchFamily="18" charset="0"/>
              </a:rPr>
              <a:t>Kognitivna</a:t>
            </a:r>
            <a:r>
              <a:rPr lang="hr-HR" dirty="0">
                <a:latin typeface="Times New Roman" panose="02020603050405020304" pitchFamily="18" charset="0"/>
                <a:cs typeface="Times New Roman" panose="02020603050405020304" pitchFamily="18" charset="0"/>
              </a:rPr>
              <a:t> </a:t>
            </a:r>
            <a:r>
              <a:rPr lang="hr-HR" dirty="0">
                <a:solidFill>
                  <a:schemeClr val="accent6">
                    <a:lumMod val="50000"/>
                  </a:schemeClr>
                </a:solidFill>
                <a:latin typeface="Times New Roman" panose="02020603050405020304" pitchFamily="18" charset="0"/>
                <a:cs typeface="Times New Roman" panose="02020603050405020304" pitchFamily="18" charset="0"/>
              </a:rPr>
              <a:t>terapija                parova</a:t>
            </a:r>
            <a:endParaRPr lang="en-US"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7" name="Subtitle 6"/>
          <p:cNvSpPr>
            <a:spLocks noGrp="1"/>
          </p:cNvSpPr>
          <p:nvPr>
            <p:ph type="body" idx="1"/>
          </p:nvPr>
        </p:nvSpPr>
        <p:spPr>
          <a:xfrm>
            <a:off x="9326749" y="4089935"/>
            <a:ext cx="2667000" cy="627208"/>
          </a:xfrm>
        </p:spPr>
        <p:txBody>
          <a:bodyPr>
            <a:normAutofit/>
          </a:bodyPr>
          <a:lstStyle/>
          <a:p>
            <a:r>
              <a:rPr lang="hr-HR" sz="2400" b="1" dirty="0">
                <a:solidFill>
                  <a:schemeClr val="accent6">
                    <a:lumMod val="50000"/>
                  </a:schemeClr>
                </a:solidFill>
                <a:latin typeface="Times New Roman" panose="02020603050405020304" pitchFamily="18" charset="0"/>
                <a:cs typeface="Times New Roman" panose="02020603050405020304" pitchFamily="18" charset="0"/>
              </a:rPr>
              <a:t>Ivija</a:t>
            </a:r>
            <a:r>
              <a:rPr lang="hr-HR" sz="2400" dirty="0">
                <a:solidFill>
                  <a:schemeClr val="accent6">
                    <a:lumMod val="50000"/>
                  </a:schemeClr>
                </a:solidFill>
                <a:latin typeface="Times New Roman" panose="02020603050405020304" pitchFamily="18" charset="0"/>
                <a:cs typeface="Times New Roman" panose="02020603050405020304" pitchFamily="18" charset="0"/>
              </a:rPr>
              <a:t> </a:t>
            </a:r>
            <a:r>
              <a:rPr lang="hr-HR" sz="2400" b="1" dirty="0">
                <a:solidFill>
                  <a:schemeClr val="accent6">
                    <a:lumMod val="50000"/>
                  </a:schemeClr>
                </a:solidFill>
                <a:latin typeface="Times New Roman" panose="02020603050405020304" pitchFamily="18" charset="0"/>
                <a:cs typeface="Times New Roman" panose="02020603050405020304" pitchFamily="18" charset="0"/>
              </a:rPr>
              <a:t>Rajković</a:t>
            </a:r>
            <a:endParaRPr lang="en-US" sz="2400" b="1"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8018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537029" y="467360"/>
            <a:ext cx="11176000" cy="6127404"/>
          </a:xfrm>
        </p:spPr>
        <p:txBody>
          <a:bodyPr>
            <a:normAutofit lnSpcReduction="10000"/>
          </a:bodyPr>
          <a:lstStyle/>
          <a:p>
            <a:pPr marL="45720" indent="0">
              <a:buNone/>
            </a:pPr>
            <a:r>
              <a:rPr lang="hr-HR" dirty="0">
                <a:latin typeface="Times New Roman" panose="02020603050405020304" pitchFamily="18" charset="0"/>
                <a:cs typeface="Times New Roman" panose="02020603050405020304" pitchFamily="18" charset="0"/>
              </a:rPr>
              <a:t>9.    Pristrano objašnjavanje - „On se sigurno sada ponaša šarmantno, jer želi da poslije učinim ono što on zna da ne želim.”   </a:t>
            </a:r>
          </a:p>
          <a:p>
            <a:pPr marL="502920" indent="-457200">
              <a:buAutoNum type="arabicPeriod" startAt="10"/>
            </a:pPr>
            <a:r>
              <a:rPr lang="hr-HR" dirty="0">
                <a:latin typeface="Times New Roman" panose="02020603050405020304" pitchFamily="18" charset="0"/>
                <a:cs typeface="Times New Roman" panose="02020603050405020304" pitchFamily="18" charset="0"/>
              </a:rPr>
              <a:t>Čitanje misli - „Znam što ti prolazi kroz glavu, ti misliš da sam ja naivac.”</a:t>
            </a:r>
          </a:p>
          <a:p>
            <a:pPr>
              <a:buFontTx/>
              <a:buChar char="-"/>
            </a:pPr>
            <a:r>
              <a:rPr lang="hr-HR" dirty="0">
                <a:latin typeface="Times New Roman" panose="02020603050405020304" pitchFamily="18" charset="0"/>
                <a:cs typeface="Times New Roman" panose="02020603050405020304" pitchFamily="18" charset="0"/>
              </a:rPr>
              <a:t>Ovo su učestale distorzije kod skoro svih veza. Jednom kad nauče prepoznati i imenovati distorzije mogu početi sa reevaluacijom svojih načina razmišljanja</a:t>
            </a:r>
          </a:p>
          <a:p>
            <a:pPr marL="45720" indent="0">
              <a:buNone/>
            </a:pPr>
            <a:endParaRPr lang="hr-HR" dirty="0">
              <a:latin typeface="Times New Roman" panose="02020603050405020304" pitchFamily="18" charset="0"/>
              <a:cs typeface="Times New Roman" panose="02020603050405020304" pitchFamily="18" charset="0"/>
            </a:endParaRPr>
          </a:p>
          <a:p>
            <a:pPr marL="45720" indent="0">
              <a:buNone/>
            </a:pPr>
            <a:endParaRPr lang="hr-HR" dirty="0">
              <a:latin typeface="Times New Roman" panose="02020603050405020304" pitchFamily="18" charset="0"/>
              <a:cs typeface="Times New Roman" panose="02020603050405020304" pitchFamily="18" charset="0"/>
            </a:endParaRPr>
          </a:p>
          <a:p>
            <a:pPr marL="45720" indent="0">
              <a:buNone/>
            </a:pPr>
            <a:endParaRPr lang="hr-HR" dirty="0">
              <a:latin typeface="Times New Roman" panose="02020603050405020304" pitchFamily="18" charset="0"/>
              <a:cs typeface="Times New Roman" panose="02020603050405020304" pitchFamily="18" charset="0"/>
            </a:endParaRPr>
          </a:p>
          <a:p>
            <a:pPr marL="45720" indent="0">
              <a:buNone/>
            </a:pPr>
            <a:endParaRPr lang="hr-HR" dirty="0">
              <a:latin typeface="Times New Roman" panose="02020603050405020304" pitchFamily="18" charset="0"/>
              <a:cs typeface="Times New Roman" panose="02020603050405020304" pitchFamily="18" charset="0"/>
            </a:endParaRPr>
          </a:p>
          <a:p>
            <a:pPr marL="45720" indent="0">
              <a:buNone/>
            </a:pPr>
            <a:endParaRPr lang="hr-HR" dirty="0">
              <a:latin typeface="Times New Roman" panose="02020603050405020304" pitchFamily="18" charset="0"/>
              <a:cs typeface="Times New Roman" panose="02020603050405020304" pitchFamily="18" charset="0"/>
            </a:endParaRPr>
          </a:p>
          <a:p>
            <a:pPr>
              <a:buFontTx/>
              <a:buChar char="-"/>
            </a:pPr>
            <a:r>
              <a:rPr lang="hr-HR" dirty="0">
                <a:latin typeface="Times New Roman" panose="02020603050405020304" pitchFamily="18" charset="0"/>
                <a:cs typeface="Times New Roman" panose="02020603050405020304" pitchFamily="18" charset="0"/>
              </a:rPr>
              <a:t>AM - kognicije koje trigeriraju emotivni odgovor i ponašanje-konflikt // dnevnik s kratkim opisom događaja; AM; emotivni odgovor</a:t>
            </a:r>
          </a:p>
          <a:p>
            <a:pPr>
              <a:buFontTx/>
              <a:buChar char="-"/>
            </a:pPr>
            <a:r>
              <a:rPr lang="hr-HR" dirty="0">
                <a:latin typeface="Times New Roman" panose="02020603050405020304" pitchFamily="18" charset="0"/>
                <a:cs typeface="Times New Roman" panose="02020603050405020304" pitchFamily="18" charset="0"/>
              </a:rPr>
              <a:t>podizanje svjesnosti kako njihovo vlastito razmišljanje djeluje na njih same i partnera</a:t>
            </a:r>
          </a:p>
          <a:p>
            <a:pPr>
              <a:buFontTx/>
              <a:buChar char="-"/>
            </a:pPr>
            <a:r>
              <a:rPr lang="hr-HR" dirty="0">
                <a:latin typeface="Times New Roman" panose="02020603050405020304" pitchFamily="18" charset="0"/>
                <a:cs typeface="Times New Roman" panose="02020603050405020304" pitchFamily="18" charset="0"/>
              </a:rPr>
              <a:t>K.terapeuti vjeruju da se disfunkcionalno razmišljanje razvije zbog krivog procesiranja info., primjer: žena i miš</a:t>
            </a:r>
          </a:p>
          <a:p>
            <a:pPr marL="45720" indent="0">
              <a:buNone/>
            </a:pPr>
            <a:endParaRPr lang="hr-HR" dirty="0">
              <a:latin typeface="Times New Roman" panose="02020603050405020304" pitchFamily="18" charset="0"/>
              <a:cs typeface="Times New Roman" panose="02020603050405020304" pitchFamily="18" charset="0"/>
            </a:endParaRPr>
          </a:p>
        </p:txBody>
      </p:sp>
      <p:graphicFrame>
        <p:nvGraphicFramePr>
          <p:cNvPr id="5" name="Content Placeholder 13" descr="Sample table with 3 columns, 4 rows" title="Table"/>
          <p:cNvGraphicFramePr>
            <a:graphicFrameLocks/>
          </p:cNvGraphicFramePr>
          <p:nvPr>
            <p:extLst>
              <p:ext uri="{D42A27DB-BD31-4B8C-83A1-F6EECF244321}">
                <p14:modId xmlns:p14="http://schemas.microsoft.com/office/powerpoint/2010/main" val="1671455911"/>
              </p:ext>
            </p:extLst>
          </p:nvPr>
        </p:nvGraphicFramePr>
        <p:xfrm>
          <a:off x="537029" y="2509644"/>
          <a:ext cx="10554711" cy="2042835"/>
        </p:xfrm>
        <a:graphic>
          <a:graphicData uri="http://schemas.openxmlformats.org/drawingml/2006/table">
            <a:tbl>
              <a:tblPr firstRow="1" bandRow="1">
                <a:tableStyleId>{BC89EF96-8CEA-46FF-86C4-4CE0E7609802}</a:tableStyleId>
              </a:tblPr>
              <a:tblGrid>
                <a:gridCol w="1410710">
                  <a:extLst>
                    <a:ext uri="{9D8B030D-6E8A-4147-A177-3AD203B41FA5}">
                      <a16:colId xmlns:a16="http://schemas.microsoft.com/office/drawing/2014/main" val="20000"/>
                    </a:ext>
                  </a:extLst>
                </a:gridCol>
                <a:gridCol w="4599709">
                  <a:extLst>
                    <a:ext uri="{9D8B030D-6E8A-4147-A177-3AD203B41FA5}">
                      <a16:colId xmlns:a16="http://schemas.microsoft.com/office/drawing/2014/main" val="20001"/>
                    </a:ext>
                  </a:extLst>
                </a:gridCol>
                <a:gridCol w="4544292">
                  <a:extLst>
                    <a:ext uri="{9D8B030D-6E8A-4147-A177-3AD203B41FA5}">
                      <a16:colId xmlns:a16="http://schemas.microsoft.com/office/drawing/2014/main" val="20002"/>
                    </a:ext>
                  </a:extLst>
                </a:gridCol>
              </a:tblGrid>
              <a:tr h="355351">
                <a:tc>
                  <a:txBody>
                    <a:bodyPr/>
                    <a:lstStyle/>
                    <a:p>
                      <a:endParaRPr lang="en-US" dirty="0">
                        <a:solidFill>
                          <a:schemeClr val="bg2">
                            <a:lumMod val="25000"/>
                          </a:schemeClr>
                        </a:solidFill>
                      </a:endParaRPr>
                    </a:p>
                  </a:txBody>
                  <a:tcPr anchor="ctr"/>
                </a:tc>
                <a:tc>
                  <a:txBody>
                    <a:bodyPr/>
                    <a:lstStyle/>
                    <a:p>
                      <a:pPr algn="ctr"/>
                      <a:r>
                        <a:rPr lang="hr-HR" dirty="0">
                          <a:solidFill>
                            <a:schemeClr val="bg2">
                              <a:lumMod val="25000"/>
                            </a:schemeClr>
                          </a:solidFill>
                        </a:rPr>
                        <a:t>AM</a:t>
                      </a:r>
                      <a:endParaRPr lang="en-US" dirty="0">
                        <a:solidFill>
                          <a:schemeClr val="bg2">
                            <a:lumMod val="25000"/>
                          </a:schemeClr>
                        </a:solidFill>
                      </a:endParaRPr>
                    </a:p>
                  </a:txBody>
                  <a:tcPr anchor="ctr"/>
                </a:tc>
                <a:tc>
                  <a:txBody>
                    <a:bodyPr/>
                    <a:lstStyle/>
                    <a:p>
                      <a:pPr algn="ctr"/>
                      <a:r>
                        <a:rPr lang="hr-HR" dirty="0">
                          <a:solidFill>
                            <a:schemeClr val="bg2">
                              <a:lumMod val="25000"/>
                            </a:schemeClr>
                          </a:solidFill>
                        </a:rPr>
                        <a:t>Označavanje</a:t>
                      </a:r>
                      <a:endParaRPr lang="en-US" dirty="0">
                        <a:solidFill>
                          <a:schemeClr val="bg2">
                            <a:lumMod val="25000"/>
                          </a:schemeClr>
                        </a:solidFill>
                      </a:endParaRPr>
                    </a:p>
                  </a:txBody>
                  <a:tcPr anchor="ctr"/>
                </a:tc>
                <a:extLst>
                  <a:ext uri="{0D108BD9-81ED-4DB2-BD59-A6C34878D82A}">
                    <a16:rowId xmlns:a16="http://schemas.microsoft.com/office/drawing/2014/main" val="10000"/>
                  </a:ext>
                </a:extLst>
              </a:tr>
              <a:tr h="586758">
                <a:tc>
                  <a:txBody>
                    <a:bodyPr/>
                    <a:lstStyle/>
                    <a:p>
                      <a:r>
                        <a:rPr lang="hr-HR" baseline="0" dirty="0">
                          <a:solidFill>
                            <a:schemeClr val="bg2">
                              <a:lumMod val="25000"/>
                            </a:schemeClr>
                          </a:solidFill>
                        </a:rPr>
                        <a:t>Primjer</a:t>
                      </a:r>
                      <a:r>
                        <a:rPr lang="en-US" baseline="0" dirty="0">
                          <a:solidFill>
                            <a:schemeClr val="bg2">
                              <a:lumMod val="25000"/>
                            </a:schemeClr>
                          </a:solidFill>
                        </a:rPr>
                        <a:t> 1</a:t>
                      </a:r>
                      <a:endParaRPr lang="en-US" dirty="0">
                        <a:solidFill>
                          <a:schemeClr val="bg2">
                            <a:lumMod val="25000"/>
                          </a:schemeClr>
                        </a:solidFill>
                      </a:endParaRPr>
                    </a:p>
                  </a:txBody>
                  <a:tcPr anchor="ctr"/>
                </a:tc>
                <a:tc>
                  <a:txBody>
                    <a:bodyPr/>
                    <a:lstStyle/>
                    <a:p>
                      <a:pPr algn="ctr"/>
                      <a:r>
                        <a:rPr lang="hr-HR" dirty="0">
                          <a:solidFill>
                            <a:schemeClr val="bg2">
                              <a:lumMod val="25000"/>
                            </a:schemeClr>
                          </a:solidFill>
                        </a:rPr>
                        <a:t>Moj muž bi trebao do sada znati da ne volim piletinu u salati.</a:t>
                      </a:r>
                      <a:endParaRPr lang="en-US" dirty="0">
                        <a:solidFill>
                          <a:schemeClr val="bg2">
                            <a:lumMod val="25000"/>
                          </a:schemeClr>
                        </a:solidFill>
                      </a:endParaRPr>
                    </a:p>
                  </a:txBody>
                  <a:tcPr anchor="ctr"/>
                </a:tc>
                <a:tc>
                  <a:txBody>
                    <a:bodyPr/>
                    <a:lstStyle/>
                    <a:p>
                      <a:pPr algn="ctr"/>
                      <a:r>
                        <a:rPr lang="hr-HR" dirty="0">
                          <a:solidFill>
                            <a:schemeClr val="bg2">
                              <a:lumMod val="25000"/>
                            </a:schemeClr>
                          </a:solidFill>
                        </a:rPr>
                        <a:t>Čitanje misli</a:t>
                      </a:r>
                      <a:endParaRPr lang="en-US" dirty="0">
                        <a:solidFill>
                          <a:schemeClr val="bg2">
                            <a:lumMod val="25000"/>
                          </a:schemeClr>
                        </a:solidFill>
                      </a:endParaRPr>
                    </a:p>
                  </a:txBody>
                  <a:tcPr anchor="ctr"/>
                </a:tc>
                <a:extLst>
                  <a:ext uri="{0D108BD9-81ED-4DB2-BD59-A6C34878D82A}">
                    <a16:rowId xmlns:a16="http://schemas.microsoft.com/office/drawing/2014/main" val="10001"/>
                  </a:ext>
                </a:extLst>
              </a:tr>
              <a:tr h="586758">
                <a:tc>
                  <a:txBody>
                    <a:bodyPr/>
                    <a:lstStyle/>
                    <a:p>
                      <a:r>
                        <a:rPr lang="hr-HR" dirty="0">
                          <a:solidFill>
                            <a:schemeClr val="bg2">
                              <a:lumMod val="25000"/>
                            </a:schemeClr>
                          </a:solidFill>
                        </a:rPr>
                        <a:t>Primjer 2</a:t>
                      </a:r>
                      <a:endParaRPr lang="en-US" dirty="0">
                        <a:solidFill>
                          <a:schemeClr val="bg2">
                            <a:lumMod val="25000"/>
                          </a:schemeClr>
                        </a:solidFill>
                      </a:endParaRPr>
                    </a:p>
                  </a:txBody>
                  <a:tcPr anchor="ctr"/>
                </a:tc>
                <a:tc>
                  <a:txBody>
                    <a:bodyPr/>
                    <a:lstStyle/>
                    <a:p>
                      <a:pPr algn="ctr"/>
                      <a:r>
                        <a:rPr lang="hr-HR" dirty="0">
                          <a:solidFill>
                            <a:schemeClr val="bg2">
                              <a:lumMod val="25000"/>
                            </a:schemeClr>
                          </a:solidFill>
                        </a:rPr>
                        <a:t>Prekasno je da učinimo bilo što s našim brakom; on je od početka mrtav.</a:t>
                      </a:r>
                      <a:endParaRPr lang="en-US" dirty="0">
                        <a:solidFill>
                          <a:schemeClr val="bg2">
                            <a:lumMod val="25000"/>
                          </a:schemeClr>
                        </a:solidFill>
                      </a:endParaRPr>
                    </a:p>
                  </a:txBody>
                  <a:tcPr anchor="ctr"/>
                </a:tc>
                <a:tc>
                  <a:txBody>
                    <a:bodyPr/>
                    <a:lstStyle/>
                    <a:p>
                      <a:pPr algn="ctr"/>
                      <a:r>
                        <a:rPr lang="hr-HR" dirty="0">
                          <a:solidFill>
                            <a:schemeClr val="bg2">
                              <a:lumMod val="25000"/>
                            </a:schemeClr>
                          </a:solidFill>
                        </a:rPr>
                        <a:t>Preuveličavanje</a:t>
                      </a:r>
                      <a:endParaRPr lang="en-US" dirty="0">
                        <a:solidFill>
                          <a:schemeClr val="bg2">
                            <a:lumMod val="25000"/>
                          </a:schemeClr>
                        </a:solidFill>
                      </a:endParaRPr>
                    </a:p>
                  </a:txBody>
                  <a:tcPr anchor="ctr"/>
                </a:tc>
                <a:extLst>
                  <a:ext uri="{0D108BD9-81ED-4DB2-BD59-A6C34878D82A}">
                    <a16:rowId xmlns:a16="http://schemas.microsoft.com/office/drawing/2014/main" val="10002"/>
                  </a:ext>
                </a:extLst>
              </a:tr>
              <a:tr h="396915">
                <a:tc>
                  <a:txBody>
                    <a:bodyPr/>
                    <a:lstStyle/>
                    <a:p>
                      <a:endParaRPr lang="en-US" dirty="0">
                        <a:solidFill>
                          <a:schemeClr val="bg2">
                            <a:lumMod val="25000"/>
                          </a:schemeClr>
                        </a:solidFill>
                      </a:endParaRPr>
                    </a:p>
                  </a:txBody>
                  <a:tcPr anchor="ctr"/>
                </a:tc>
                <a:tc>
                  <a:txBody>
                    <a:bodyPr/>
                    <a:lstStyle/>
                    <a:p>
                      <a:pPr algn="ctr"/>
                      <a:endParaRPr lang="en-US" dirty="0">
                        <a:solidFill>
                          <a:schemeClr val="bg2">
                            <a:lumMod val="25000"/>
                          </a:schemeClr>
                        </a:solidFill>
                      </a:endParaRPr>
                    </a:p>
                  </a:txBody>
                  <a:tcPr anchor="ctr"/>
                </a:tc>
                <a:tc>
                  <a:txBody>
                    <a:bodyPr/>
                    <a:lstStyle/>
                    <a:p>
                      <a:pPr algn="ctr"/>
                      <a:endParaRPr lang="en-US" dirty="0">
                        <a:solidFill>
                          <a:schemeClr val="bg2">
                            <a:lumMod val="25000"/>
                          </a:schemeClr>
                        </a:solidFill>
                      </a:endParaRPr>
                    </a:p>
                  </a:txBody>
                  <a:tcPr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262251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537029" y="348343"/>
            <a:ext cx="11176000" cy="6232565"/>
          </a:xfrm>
        </p:spPr>
        <p:txBody>
          <a:bodyPr>
            <a:normAutofit/>
          </a:bodyPr>
          <a:lstStyle/>
          <a:p>
            <a:pPr marL="45720" indent="0">
              <a:buNone/>
            </a:pPr>
            <a:r>
              <a:rPr lang="hr-HR" dirty="0">
                <a:latin typeface="Times New Roman" panose="02020603050405020304" pitchFamily="18" charset="0"/>
                <a:cs typeface="Times New Roman" panose="02020603050405020304" pitchFamily="18" charset="0"/>
              </a:rPr>
              <a:t>Negativno uokviravanje - često samo distorzija onog što se prije smatralo atraktivnim kvalitetama</a:t>
            </a:r>
          </a:p>
          <a:p>
            <a:pPr marL="45720" indent="0">
              <a:buNone/>
            </a:pPr>
            <a:endParaRPr lang="hr-HR" dirty="0"/>
          </a:p>
          <a:p>
            <a:pPr marL="45720" indent="0">
              <a:buNone/>
            </a:pPr>
            <a:endParaRPr lang="hr-HR" dirty="0"/>
          </a:p>
          <a:p>
            <a:pPr marL="45720" indent="0">
              <a:buNone/>
            </a:pPr>
            <a:endParaRPr lang="hr-HR" dirty="0"/>
          </a:p>
          <a:p>
            <a:pPr marL="45720" indent="0">
              <a:buNone/>
            </a:pPr>
            <a:endParaRPr lang="hr-HR" dirty="0"/>
          </a:p>
          <a:p>
            <a:pPr marL="45720" indent="0">
              <a:buNone/>
            </a:pPr>
            <a:endParaRPr lang="hr-HR" dirty="0"/>
          </a:p>
          <a:p>
            <a:pPr marL="45720" indent="0">
              <a:buNone/>
            </a:pPr>
            <a:endParaRPr lang="hr-HR" dirty="0"/>
          </a:p>
          <a:p>
            <a:pPr marL="45720" indent="0">
              <a:buNone/>
            </a:pPr>
            <a:endParaRPr lang="hr-HR" dirty="0"/>
          </a:p>
          <a:p>
            <a:pPr marL="45720" indent="0">
              <a:buNone/>
            </a:pPr>
            <a:endParaRPr lang="hr-HR" dirty="0"/>
          </a:p>
          <a:p>
            <a:pPr marL="45720" indent="0">
              <a:buNone/>
            </a:pPr>
            <a:r>
              <a:rPr lang="hr-HR" dirty="0">
                <a:latin typeface="Times New Roman" panose="02020603050405020304" pitchFamily="18" charset="0"/>
                <a:cs typeface="Times New Roman" panose="02020603050405020304" pitchFamily="18" charset="0"/>
              </a:rPr>
              <a:t>Uvid u negativno uokviravanje partnerima daje nadu i ohrabrenje; započinju mijenjati svoju percepciju i ispitivati svoje misli, pojačavajući sam kognitivni model</a:t>
            </a:r>
          </a:p>
          <a:p>
            <a:pPr marL="45720" indent="0">
              <a:buNone/>
            </a:pPr>
            <a:r>
              <a:rPr lang="hr-HR" dirty="0">
                <a:latin typeface="Times New Roman" panose="02020603050405020304" pitchFamily="18" charset="0"/>
                <a:cs typeface="Times New Roman" panose="02020603050405020304" pitchFamily="18" charset="0"/>
              </a:rPr>
              <a:t>- uvidom u dnevnik koji vode, demonstrira se povezanost AM, emotivnog odgovora i negativnog uokviravanja</a:t>
            </a:r>
          </a:p>
          <a:p>
            <a:pPr marL="45720" indent="0">
              <a:buNone/>
            </a:pPr>
            <a:endParaRPr lang="hr-HR" dirty="0"/>
          </a:p>
        </p:txBody>
      </p:sp>
      <p:graphicFrame>
        <p:nvGraphicFramePr>
          <p:cNvPr id="4" name="Table 3"/>
          <p:cNvGraphicFramePr>
            <a:graphicFrameLocks noGrp="1"/>
          </p:cNvGraphicFramePr>
          <p:nvPr>
            <p:extLst>
              <p:ext uri="{D42A27DB-BD31-4B8C-83A1-F6EECF244321}">
                <p14:modId xmlns:p14="http://schemas.microsoft.com/office/powerpoint/2010/main" val="2607331705"/>
              </p:ext>
            </p:extLst>
          </p:nvPr>
        </p:nvGraphicFramePr>
        <p:xfrm>
          <a:off x="660398" y="1007236"/>
          <a:ext cx="6308438" cy="3506110"/>
        </p:xfrm>
        <a:graphic>
          <a:graphicData uri="http://schemas.openxmlformats.org/drawingml/2006/table">
            <a:tbl>
              <a:tblPr firstRow="1" bandRow="1">
                <a:tableStyleId>{BC89EF96-8CEA-46FF-86C4-4CE0E7609802}</a:tableStyleId>
              </a:tblPr>
              <a:tblGrid>
                <a:gridCol w="3154219">
                  <a:extLst>
                    <a:ext uri="{9D8B030D-6E8A-4147-A177-3AD203B41FA5}">
                      <a16:colId xmlns:a16="http://schemas.microsoft.com/office/drawing/2014/main" val="3865916918"/>
                    </a:ext>
                  </a:extLst>
                </a:gridCol>
                <a:gridCol w="3154219">
                  <a:extLst>
                    <a:ext uri="{9D8B030D-6E8A-4147-A177-3AD203B41FA5}">
                      <a16:colId xmlns:a16="http://schemas.microsoft.com/office/drawing/2014/main" val="917272444"/>
                    </a:ext>
                  </a:extLst>
                </a:gridCol>
              </a:tblGrid>
              <a:tr h="845378">
                <a:tc>
                  <a:txBody>
                    <a:bodyPr/>
                    <a:lstStyle/>
                    <a:p>
                      <a:r>
                        <a:rPr lang="hr-HR" dirty="0"/>
                        <a:t> Inicijalne kvalitete XY</a:t>
                      </a:r>
                    </a:p>
                  </a:txBody>
                  <a:tcPr/>
                </a:tc>
                <a:tc>
                  <a:txBody>
                    <a:bodyPr/>
                    <a:lstStyle/>
                    <a:p>
                      <a:r>
                        <a:rPr lang="hr-HR" dirty="0"/>
                        <a:t>  Trenutno iritirajuće    kvalitete XY</a:t>
                      </a:r>
                    </a:p>
                  </a:txBody>
                  <a:tcPr/>
                </a:tc>
                <a:extLst>
                  <a:ext uri="{0D108BD9-81ED-4DB2-BD59-A6C34878D82A}">
                    <a16:rowId xmlns:a16="http://schemas.microsoft.com/office/drawing/2014/main" val="606575793"/>
                  </a:ext>
                </a:extLst>
              </a:tr>
              <a:tr h="505163">
                <a:tc>
                  <a:txBody>
                    <a:bodyPr/>
                    <a:lstStyle/>
                    <a:p>
                      <a:r>
                        <a:rPr lang="hr-HR" dirty="0"/>
                        <a:t>Ležeran, opušten</a:t>
                      </a:r>
                    </a:p>
                  </a:txBody>
                  <a:tcPr/>
                </a:tc>
                <a:tc>
                  <a:txBody>
                    <a:bodyPr/>
                    <a:lstStyle/>
                    <a:p>
                      <a:r>
                        <a:rPr lang="hr-HR" dirty="0"/>
                        <a:t>Lijen</a:t>
                      </a:r>
                    </a:p>
                  </a:txBody>
                  <a:tcPr/>
                </a:tc>
                <a:extLst>
                  <a:ext uri="{0D108BD9-81ED-4DB2-BD59-A6C34878D82A}">
                    <a16:rowId xmlns:a16="http://schemas.microsoft.com/office/drawing/2014/main" val="2092108547"/>
                  </a:ext>
                </a:extLst>
              </a:tr>
              <a:tr h="615608">
                <a:tc>
                  <a:txBody>
                    <a:bodyPr/>
                    <a:lstStyle/>
                    <a:p>
                      <a:r>
                        <a:rPr lang="hr-HR" dirty="0"/>
                        <a:t>Zna što može očekivati od drugih</a:t>
                      </a:r>
                    </a:p>
                  </a:txBody>
                  <a:tcPr/>
                </a:tc>
                <a:tc>
                  <a:txBody>
                    <a:bodyPr/>
                    <a:lstStyle/>
                    <a:p>
                      <a:r>
                        <a:rPr lang="hr-HR" dirty="0"/>
                        <a:t>Zahtjevan</a:t>
                      </a:r>
                    </a:p>
                  </a:txBody>
                  <a:tcPr/>
                </a:tc>
                <a:extLst>
                  <a:ext uri="{0D108BD9-81ED-4DB2-BD59-A6C34878D82A}">
                    <a16:rowId xmlns:a16="http://schemas.microsoft.com/office/drawing/2014/main" val="3935085008"/>
                  </a:ext>
                </a:extLst>
              </a:tr>
              <a:tr h="505163">
                <a:tc>
                  <a:txBody>
                    <a:bodyPr/>
                    <a:lstStyle/>
                    <a:p>
                      <a:r>
                        <a:rPr lang="hr-HR" dirty="0"/>
                        <a:t>Precizan</a:t>
                      </a:r>
                    </a:p>
                  </a:txBody>
                  <a:tcPr/>
                </a:tc>
                <a:tc>
                  <a:txBody>
                    <a:bodyPr/>
                    <a:lstStyle/>
                    <a:p>
                      <a:r>
                        <a:rPr lang="hr-HR" dirty="0"/>
                        <a:t>Izbirljiv</a:t>
                      </a:r>
                    </a:p>
                  </a:txBody>
                  <a:tcPr/>
                </a:tc>
                <a:extLst>
                  <a:ext uri="{0D108BD9-81ED-4DB2-BD59-A6C34878D82A}">
                    <a16:rowId xmlns:a16="http://schemas.microsoft.com/office/drawing/2014/main" val="1635548267"/>
                  </a:ext>
                </a:extLst>
              </a:tr>
              <a:tr h="505163">
                <a:tc>
                  <a:txBody>
                    <a:bodyPr/>
                    <a:lstStyle/>
                    <a:p>
                      <a:r>
                        <a:rPr lang="hr-HR" dirty="0"/>
                        <a:t>Bezbrižan</a:t>
                      </a:r>
                    </a:p>
                  </a:txBody>
                  <a:tcPr/>
                </a:tc>
                <a:tc>
                  <a:txBody>
                    <a:bodyPr/>
                    <a:lstStyle/>
                    <a:p>
                      <a:r>
                        <a:rPr lang="hr-HR" dirty="0"/>
                        <a:t>Odsutan mislima</a:t>
                      </a:r>
                    </a:p>
                  </a:txBody>
                  <a:tcPr/>
                </a:tc>
                <a:extLst>
                  <a:ext uri="{0D108BD9-81ED-4DB2-BD59-A6C34878D82A}">
                    <a16:rowId xmlns:a16="http://schemas.microsoft.com/office/drawing/2014/main" val="983559749"/>
                  </a:ext>
                </a:extLst>
              </a:tr>
              <a:tr h="505163">
                <a:tc>
                  <a:txBody>
                    <a:bodyPr/>
                    <a:lstStyle/>
                    <a:p>
                      <a:r>
                        <a:rPr lang="hr-HR" dirty="0"/>
                        <a:t>Romantičan, pun ljubavi</a:t>
                      </a:r>
                    </a:p>
                  </a:txBody>
                  <a:tcPr/>
                </a:tc>
                <a:tc>
                  <a:txBody>
                    <a:bodyPr/>
                    <a:lstStyle/>
                    <a:p>
                      <a:r>
                        <a:rPr lang="hr-HR" dirty="0"/>
                        <a:t>Uvijek želi sex</a:t>
                      </a:r>
                    </a:p>
                  </a:txBody>
                  <a:tcPr/>
                </a:tc>
                <a:extLst>
                  <a:ext uri="{0D108BD9-81ED-4DB2-BD59-A6C34878D82A}">
                    <a16:rowId xmlns:a16="http://schemas.microsoft.com/office/drawing/2014/main" val="3730767931"/>
                  </a:ext>
                </a:extLst>
              </a:tr>
            </a:tbl>
          </a:graphicData>
        </a:graphic>
      </p:graphicFrame>
    </p:spTree>
    <p:extLst>
      <p:ext uri="{BB962C8B-B14F-4D97-AF65-F5344CB8AC3E}">
        <p14:creationId xmlns:p14="http://schemas.microsoft.com/office/powerpoint/2010/main" val="3394833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537029" y="348344"/>
            <a:ext cx="11176000" cy="5768322"/>
          </a:xfrm>
        </p:spPr>
        <p:txBody>
          <a:bodyPr>
            <a:normAutofit/>
          </a:bodyPr>
          <a:lstStyle/>
          <a:p>
            <a:pPr marL="45720" indent="0">
              <a:buNone/>
            </a:pPr>
            <a:r>
              <a:rPr lang="hr-HR" dirty="0">
                <a:latin typeface="Times New Roman" panose="02020603050405020304" pitchFamily="18" charset="0"/>
                <a:cs typeface="Times New Roman" panose="02020603050405020304" pitchFamily="18" charset="0"/>
              </a:rPr>
              <a:t>KORIŠTENJE PREDODŽBI I TEHNIKA IGRANJA ULOGA</a:t>
            </a:r>
          </a:p>
          <a:p>
            <a:pPr>
              <a:buFontTx/>
              <a:buChar char="-"/>
            </a:pPr>
            <a:r>
              <a:rPr lang="hr-HR" dirty="0">
                <a:latin typeface="Times New Roman" panose="02020603050405020304" pitchFamily="18" charset="0"/>
                <a:cs typeface="Times New Roman" panose="02020603050405020304" pitchFamily="18" charset="0"/>
              </a:rPr>
              <a:t>Koristi se s oprezom u početnim seansama kod partnera koji se ne mogu prisjetiti sretnih ili pozitivnih trenutaka i koji imaju problema s međusobnom komunikacijom</a:t>
            </a:r>
          </a:p>
          <a:p>
            <a:pPr>
              <a:buFontTx/>
              <a:buChar char="-"/>
            </a:pPr>
            <a:r>
              <a:rPr lang="hr-HR" dirty="0">
                <a:latin typeface="Times New Roman" panose="02020603050405020304" pitchFamily="18" charset="0"/>
                <a:cs typeface="Times New Roman" panose="02020603050405020304" pitchFamily="18" charset="0"/>
              </a:rPr>
              <a:t>Pomaže u prizivanju starih pozitivnih osjećaja koje su imali</a:t>
            </a:r>
          </a:p>
          <a:p>
            <a:pPr marL="45720" indent="0">
              <a:buNone/>
            </a:pPr>
            <a:r>
              <a:rPr lang="hr-HR" dirty="0">
                <a:latin typeface="Times New Roman" panose="02020603050405020304" pitchFamily="18" charset="0"/>
                <a:cs typeface="Times New Roman" panose="02020603050405020304" pitchFamily="18" charset="0"/>
              </a:rPr>
              <a:t>Kako bi se prisjetili određenih događaja bitna su detaljna pitanja kao npr. tko je od osoba bio prisutan događaju, kako ste bili obučeni, kako je izgledala soba..detaljna pitanja pomažu prisjetiti se događaja.</a:t>
            </a:r>
          </a:p>
          <a:p>
            <a:pPr marL="45720" indent="0">
              <a:buNone/>
            </a:pPr>
            <a:r>
              <a:rPr lang="hr-HR" dirty="0">
                <a:latin typeface="Times New Roman" panose="02020603050405020304" pitchFamily="18" charset="0"/>
                <a:cs typeface="Times New Roman" panose="02020603050405020304" pitchFamily="18" charset="0"/>
              </a:rPr>
              <a:t>Jednom kad se uspostavi pozitivna slika u partnera kreće se sa povezivanjem emocija i pozitivih AM na te slike.</a:t>
            </a:r>
          </a:p>
          <a:p>
            <a:pPr marL="45720" indent="0">
              <a:buNone/>
            </a:pPr>
            <a:r>
              <a:rPr lang="hr-HR" dirty="0">
                <a:latin typeface="Times New Roman" panose="02020603050405020304" pitchFamily="18" charset="0"/>
                <a:cs typeface="Times New Roman" panose="02020603050405020304" pitchFamily="18" charset="0"/>
              </a:rPr>
              <a:t>RESTRUKTURIRANJE AM I PONOVNO UOKVIRAVANJE AM</a:t>
            </a:r>
          </a:p>
          <a:p>
            <a:pPr marL="45720" indent="0">
              <a:buNone/>
            </a:pPr>
            <a:r>
              <a:rPr lang="hr-HR" dirty="0">
                <a:latin typeface="Times New Roman" panose="02020603050405020304" pitchFamily="18" charset="0"/>
                <a:cs typeface="Times New Roman" panose="02020603050405020304" pitchFamily="18" charset="0"/>
              </a:rPr>
              <a:t>Proces restrukturiranja AM uključuje alternativna objašnjenja i usvajanje istih kao dio individualnog kognitivnog repertoara. Disfunkcionalne AM se testiraju i započinje uokviravanje nove percepcije.</a:t>
            </a:r>
          </a:p>
          <a:p>
            <a:pPr marL="45720" indent="0">
              <a:buNone/>
            </a:pPr>
            <a:r>
              <a:rPr lang="hr-HR" dirty="0">
                <a:latin typeface="Times New Roman" panose="02020603050405020304" pitchFamily="18" charset="0"/>
                <a:cs typeface="Times New Roman" panose="02020603050405020304" pitchFamily="18" charset="0"/>
              </a:rPr>
              <a:t>Stupanj uvjerenja u svako alternativno objašnjenje bi se trebao ocjeniti postotkom od 0- 100%. Kako vrijeme prolazi i skupljaju se dokazi koji potvrđuju alternativno objašnjenje postotak bi trebao rasti.</a:t>
            </a:r>
          </a:p>
          <a:p>
            <a:pPr marL="45720" indent="0">
              <a:buNone/>
            </a:pPr>
            <a:endParaRPr lang="hr-HR" dirty="0"/>
          </a:p>
        </p:txBody>
      </p:sp>
    </p:spTree>
    <p:extLst>
      <p:ext uri="{BB962C8B-B14F-4D97-AF65-F5344CB8AC3E}">
        <p14:creationId xmlns:p14="http://schemas.microsoft.com/office/powerpoint/2010/main" val="3217521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537029" y="348344"/>
            <a:ext cx="11176000" cy="5768322"/>
          </a:xfrm>
        </p:spPr>
        <p:txBody>
          <a:bodyPr>
            <a:normAutofit/>
          </a:bodyPr>
          <a:lstStyle/>
          <a:p>
            <a:pPr marL="45720" indent="0">
              <a:buNone/>
            </a:pPr>
            <a:r>
              <a:rPr lang="hr-HR" dirty="0"/>
              <a:t>Primjer:</a:t>
            </a:r>
          </a:p>
          <a:p>
            <a:pPr marL="45720" indent="0">
              <a:buNone/>
            </a:pPr>
            <a:endParaRPr lang="hr-HR" dirty="0"/>
          </a:p>
          <a:p>
            <a:pPr marL="45720" indent="0">
              <a:buNone/>
            </a:pPr>
            <a:endParaRPr lang="hr-HR" dirty="0"/>
          </a:p>
          <a:p>
            <a:pPr marL="45720" indent="0">
              <a:buNone/>
            </a:pPr>
            <a:endParaRPr lang="hr-HR" dirty="0"/>
          </a:p>
          <a:p>
            <a:pPr marL="45720" indent="0">
              <a:buNone/>
            </a:pPr>
            <a:endParaRPr lang="hr-HR" dirty="0"/>
          </a:p>
          <a:p>
            <a:pPr marL="45720" indent="0">
              <a:buNone/>
            </a:pPr>
            <a:endParaRPr lang="hr-HR" dirty="0"/>
          </a:p>
          <a:p>
            <a:pPr marL="45720" indent="0">
              <a:buNone/>
            </a:pPr>
            <a:r>
              <a:rPr lang="hr-HR" dirty="0"/>
              <a:t>Testiranje:</a:t>
            </a:r>
          </a:p>
          <a:p>
            <a:pPr marL="45720" indent="0">
              <a:buNone/>
            </a:pPr>
            <a:endParaRPr lang="hr-HR" dirty="0"/>
          </a:p>
          <a:p>
            <a:pPr marL="45720" indent="0">
              <a:buNone/>
            </a:pPr>
            <a:endParaRPr lang="hr-HR" dirty="0"/>
          </a:p>
        </p:txBody>
      </p:sp>
      <p:graphicFrame>
        <p:nvGraphicFramePr>
          <p:cNvPr id="3" name="Table 2"/>
          <p:cNvGraphicFramePr>
            <a:graphicFrameLocks noGrp="1"/>
          </p:cNvGraphicFramePr>
          <p:nvPr>
            <p:extLst>
              <p:ext uri="{D42A27DB-BD31-4B8C-83A1-F6EECF244321}">
                <p14:modId xmlns:p14="http://schemas.microsoft.com/office/powerpoint/2010/main" val="1175864573"/>
              </p:ext>
            </p:extLst>
          </p:nvPr>
        </p:nvGraphicFramePr>
        <p:xfrm>
          <a:off x="1285176" y="1038320"/>
          <a:ext cx="9622971" cy="2023534"/>
        </p:xfrm>
        <a:graphic>
          <a:graphicData uri="http://schemas.openxmlformats.org/drawingml/2006/table">
            <a:tbl>
              <a:tblPr firstRow="1" bandRow="1">
                <a:tableStyleId>{616DA210-FB5B-4158-B5E0-FEB733F419BA}</a:tableStyleId>
              </a:tblPr>
              <a:tblGrid>
                <a:gridCol w="3854860">
                  <a:extLst>
                    <a:ext uri="{9D8B030D-6E8A-4147-A177-3AD203B41FA5}">
                      <a16:colId xmlns:a16="http://schemas.microsoft.com/office/drawing/2014/main" val="2949181178"/>
                    </a:ext>
                  </a:extLst>
                </a:gridCol>
                <a:gridCol w="2050473">
                  <a:extLst>
                    <a:ext uri="{9D8B030D-6E8A-4147-A177-3AD203B41FA5}">
                      <a16:colId xmlns:a16="http://schemas.microsoft.com/office/drawing/2014/main" val="1788541906"/>
                    </a:ext>
                  </a:extLst>
                </a:gridCol>
                <a:gridCol w="3717638">
                  <a:extLst>
                    <a:ext uri="{9D8B030D-6E8A-4147-A177-3AD203B41FA5}">
                      <a16:colId xmlns:a16="http://schemas.microsoft.com/office/drawing/2014/main" val="2471015866"/>
                    </a:ext>
                  </a:extLst>
                </a:gridCol>
              </a:tblGrid>
              <a:tr h="402552">
                <a:tc>
                  <a:txBody>
                    <a:bodyPr/>
                    <a:lstStyle/>
                    <a:p>
                      <a:r>
                        <a:rPr lang="hr-HR" dirty="0"/>
                        <a:t>AM</a:t>
                      </a:r>
                    </a:p>
                  </a:txBody>
                  <a:tcPr/>
                </a:tc>
                <a:tc>
                  <a:txBody>
                    <a:bodyPr/>
                    <a:lstStyle/>
                    <a:p>
                      <a:r>
                        <a:rPr lang="hr-HR" dirty="0"/>
                        <a:t>Emocija</a:t>
                      </a:r>
                    </a:p>
                  </a:txBody>
                  <a:tcPr/>
                </a:tc>
                <a:tc>
                  <a:txBody>
                    <a:bodyPr/>
                    <a:lstStyle/>
                    <a:p>
                      <a:r>
                        <a:rPr lang="hr-HR" dirty="0"/>
                        <a:t>Kognitivna distorzija</a:t>
                      </a:r>
                    </a:p>
                  </a:txBody>
                  <a:tcPr/>
                </a:tc>
                <a:extLst>
                  <a:ext uri="{0D108BD9-81ED-4DB2-BD59-A6C34878D82A}">
                    <a16:rowId xmlns:a16="http://schemas.microsoft.com/office/drawing/2014/main" val="2247501349"/>
                  </a:ext>
                </a:extLst>
              </a:tr>
              <a:tr h="762000">
                <a:tc>
                  <a:txBody>
                    <a:bodyPr/>
                    <a:lstStyle/>
                    <a:p>
                      <a:r>
                        <a:rPr lang="hr-HR" dirty="0"/>
                        <a:t>1. On se u zadnje vrijeme potpuno povlači u sebe. Mora da nešto nije u redu s našom vezom.</a:t>
                      </a:r>
                    </a:p>
                  </a:txBody>
                  <a:tcPr/>
                </a:tc>
                <a:tc>
                  <a:txBody>
                    <a:bodyPr/>
                    <a:lstStyle/>
                    <a:p>
                      <a:r>
                        <a:rPr lang="hr-HR" dirty="0"/>
                        <a:t>Zabrinutost</a:t>
                      </a:r>
                    </a:p>
                  </a:txBody>
                  <a:tcPr/>
                </a:tc>
                <a:tc>
                  <a:txBody>
                    <a:bodyPr/>
                    <a:lstStyle/>
                    <a:p>
                      <a:r>
                        <a:rPr lang="hr-HR" dirty="0"/>
                        <a:t>Personalizacija</a:t>
                      </a:r>
                    </a:p>
                  </a:txBody>
                  <a:tcPr/>
                </a:tc>
                <a:extLst>
                  <a:ext uri="{0D108BD9-81ED-4DB2-BD59-A6C34878D82A}">
                    <a16:rowId xmlns:a16="http://schemas.microsoft.com/office/drawing/2014/main" val="831957851"/>
                  </a:ext>
                </a:extLst>
              </a:tr>
              <a:tr h="706582">
                <a:tc>
                  <a:txBody>
                    <a:bodyPr/>
                    <a:lstStyle/>
                    <a:p>
                      <a:r>
                        <a:rPr lang="hr-HR" dirty="0"/>
                        <a:t>2. Mislim da me više ne voli</a:t>
                      </a:r>
                    </a:p>
                  </a:txBody>
                  <a:tcPr/>
                </a:tc>
                <a:tc>
                  <a:txBody>
                    <a:bodyPr/>
                    <a:lstStyle/>
                    <a:p>
                      <a:r>
                        <a:rPr lang="hr-HR" dirty="0"/>
                        <a:t>Tuga/depresija</a:t>
                      </a:r>
                    </a:p>
                  </a:txBody>
                  <a:tcPr/>
                </a:tc>
                <a:tc>
                  <a:txBody>
                    <a:bodyPr/>
                    <a:lstStyle/>
                    <a:p>
                      <a:r>
                        <a:rPr lang="hr-HR" dirty="0"/>
                        <a:t>Čitanje misli/ Proizvoljan zaključak</a:t>
                      </a:r>
                    </a:p>
                  </a:txBody>
                  <a:tcPr/>
                </a:tc>
                <a:extLst>
                  <a:ext uri="{0D108BD9-81ED-4DB2-BD59-A6C34878D82A}">
                    <a16:rowId xmlns:a16="http://schemas.microsoft.com/office/drawing/2014/main" val="188507939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852136205"/>
              </p:ext>
            </p:extLst>
          </p:nvPr>
        </p:nvGraphicFramePr>
        <p:xfrm>
          <a:off x="1285176" y="4039928"/>
          <a:ext cx="9622972" cy="2076738"/>
        </p:xfrm>
        <a:graphic>
          <a:graphicData uri="http://schemas.openxmlformats.org/drawingml/2006/table">
            <a:tbl>
              <a:tblPr firstRow="1" bandRow="1">
                <a:tableStyleId>{616DA210-FB5B-4158-B5E0-FEB733F419BA}</a:tableStyleId>
              </a:tblPr>
              <a:tblGrid>
                <a:gridCol w="4811486">
                  <a:extLst>
                    <a:ext uri="{9D8B030D-6E8A-4147-A177-3AD203B41FA5}">
                      <a16:colId xmlns:a16="http://schemas.microsoft.com/office/drawing/2014/main" val="1420621515"/>
                    </a:ext>
                  </a:extLst>
                </a:gridCol>
                <a:gridCol w="4811486">
                  <a:extLst>
                    <a:ext uri="{9D8B030D-6E8A-4147-A177-3AD203B41FA5}">
                      <a16:colId xmlns:a16="http://schemas.microsoft.com/office/drawing/2014/main" val="2603234844"/>
                    </a:ext>
                  </a:extLst>
                </a:gridCol>
              </a:tblGrid>
              <a:tr h="692246">
                <a:tc>
                  <a:txBody>
                    <a:bodyPr/>
                    <a:lstStyle/>
                    <a:p>
                      <a:r>
                        <a:rPr lang="hr-HR" dirty="0"/>
                        <a:t>Koji dokazi postoje da potvrde tu misao??</a:t>
                      </a:r>
                    </a:p>
                  </a:txBody>
                  <a:tcPr/>
                </a:tc>
                <a:tc>
                  <a:txBody>
                    <a:bodyPr/>
                    <a:lstStyle/>
                    <a:p>
                      <a:r>
                        <a:rPr lang="hr-HR" dirty="0"/>
                        <a:t>Da li možda postoji alternativno objašnjenje  za njegovo ponašanje??</a:t>
                      </a:r>
                    </a:p>
                  </a:txBody>
                  <a:tcPr/>
                </a:tc>
                <a:extLst>
                  <a:ext uri="{0D108BD9-81ED-4DB2-BD59-A6C34878D82A}">
                    <a16:rowId xmlns:a16="http://schemas.microsoft.com/office/drawing/2014/main" val="2863046969"/>
                  </a:ext>
                </a:extLst>
              </a:tr>
              <a:tr h="692246">
                <a:tc>
                  <a:txBody>
                    <a:bodyPr/>
                    <a:lstStyle/>
                    <a:p>
                      <a:r>
                        <a:rPr lang="hr-HR" dirty="0"/>
                        <a:t>Ne izgleda da je uzbuđen kad me vidi da dođem doma.</a:t>
                      </a:r>
                    </a:p>
                  </a:txBody>
                  <a:tcPr/>
                </a:tc>
                <a:tc>
                  <a:txBody>
                    <a:bodyPr/>
                    <a:lstStyle/>
                    <a:p>
                      <a:r>
                        <a:rPr lang="hr-HR" dirty="0"/>
                        <a:t>Možda ga muči nešto drugo. Posao ili financije možda.</a:t>
                      </a:r>
                    </a:p>
                  </a:txBody>
                  <a:tcPr/>
                </a:tc>
                <a:extLst>
                  <a:ext uri="{0D108BD9-81ED-4DB2-BD59-A6C34878D82A}">
                    <a16:rowId xmlns:a16="http://schemas.microsoft.com/office/drawing/2014/main" val="3060493935"/>
                  </a:ext>
                </a:extLst>
              </a:tr>
              <a:tr h="692246">
                <a:tc>
                  <a:txBody>
                    <a:bodyPr/>
                    <a:lstStyle/>
                    <a:p>
                      <a:r>
                        <a:rPr lang="hr-HR" dirty="0"/>
                        <a:t>Manje je romantičan nego prije.</a:t>
                      </a:r>
                    </a:p>
                  </a:txBody>
                  <a:tcPr/>
                </a:tc>
                <a:tc>
                  <a:txBody>
                    <a:bodyPr/>
                    <a:lstStyle/>
                    <a:p>
                      <a:r>
                        <a:rPr lang="hr-HR" dirty="0"/>
                        <a:t>Možda mu samo treba malo prostora - da si uzme zraka.</a:t>
                      </a:r>
                    </a:p>
                  </a:txBody>
                  <a:tcPr/>
                </a:tc>
                <a:extLst>
                  <a:ext uri="{0D108BD9-81ED-4DB2-BD59-A6C34878D82A}">
                    <a16:rowId xmlns:a16="http://schemas.microsoft.com/office/drawing/2014/main" val="3728800438"/>
                  </a:ext>
                </a:extLst>
              </a:tr>
            </a:tbl>
          </a:graphicData>
        </a:graphic>
      </p:graphicFrame>
    </p:spTree>
    <p:extLst>
      <p:ext uri="{BB962C8B-B14F-4D97-AF65-F5344CB8AC3E}">
        <p14:creationId xmlns:p14="http://schemas.microsoft.com/office/powerpoint/2010/main" val="1039972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537029" y="348344"/>
            <a:ext cx="11176000" cy="5768322"/>
          </a:xfrm>
        </p:spPr>
        <p:txBody>
          <a:bodyPr>
            <a:normAutofit/>
          </a:bodyPr>
          <a:lstStyle/>
          <a:p>
            <a:pPr marL="45720" indent="0">
              <a:buNone/>
            </a:pPr>
            <a:r>
              <a:rPr lang="hr-HR" dirty="0">
                <a:latin typeface="Times New Roman" panose="02020603050405020304" pitchFamily="18" charset="0"/>
                <a:cs typeface="Times New Roman" panose="02020603050405020304" pitchFamily="18" charset="0"/>
              </a:rPr>
              <a:t>KORIŠTENJE SILAZNE STRELICE</a:t>
            </a:r>
          </a:p>
          <a:p>
            <a:pPr>
              <a:buFontTx/>
              <a:buChar char="-"/>
            </a:pPr>
            <a:r>
              <a:rPr lang="hr-HR" dirty="0">
                <a:latin typeface="Times New Roman" panose="02020603050405020304" pitchFamily="18" charset="0"/>
                <a:cs typeface="Times New Roman" panose="02020603050405020304" pitchFamily="18" charset="0"/>
              </a:rPr>
              <a:t>Tehnika koja prati očekivani ishod AM, pa partneri mogu ocjeniti da li je izvjesno da će se očekivana katastrofa desiti. Također može otkriti skrivene strahove. Izvodi se na način da postavljamo pitanje: „Ako je tako i što onda???</a:t>
            </a:r>
          </a:p>
          <a:p>
            <a:pPr marL="45720" indent="0">
              <a:buNone/>
            </a:pPr>
            <a:r>
              <a:rPr lang="hr-HR" dirty="0">
                <a:latin typeface="Times New Roman" panose="02020603050405020304" pitchFamily="18" charset="0"/>
                <a:cs typeface="Times New Roman" panose="02020603050405020304" pitchFamily="18" charset="0"/>
              </a:rPr>
              <a:t>Npr.: 		Zeznula sam sa čekovima već 2x ovaj mj.</a:t>
            </a:r>
          </a:p>
          <a:p>
            <a:pPr marL="45720" indent="0">
              <a:buNone/>
            </a:pPr>
            <a:r>
              <a:rPr lang="hr-HR" dirty="0">
                <a:latin typeface="Times New Roman" panose="02020603050405020304" pitchFamily="18" charset="0"/>
                <a:cs typeface="Times New Roman" panose="02020603050405020304" pitchFamily="18" charset="0"/>
              </a:rPr>
              <a:t>		Samo idiot može napraviti takvu pogrešku</a:t>
            </a:r>
          </a:p>
          <a:p>
            <a:pPr marL="45720" indent="0">
              <a:buNone/>
            </a:pPr>
            <a:r>
              <a:rPr lang="hr-HR" dirty="0">
                <a:latin typeface="Times New Roman" panose="02020603050405020304" pitchFamily="18" charset="0"/>
                <a:cs typeface="Times New Roman" panose="02020603050405020304" pitchFamily="18" charset="0"/>
              </a:rPr>
              <a:t>		Ovo će me zbilja obilježiti kao idiota u muževim očima</a:t>
            </a:r>
          </a:p>
          <a:p>
            <a:pPr marL="45720" indent="0">
              <a:buNone/>
            </a:pPr>
            <a:r>
              <a:rPr lang="hr-HR" dirty="0">
                <a:latin typeface="Times New Roman" panose="02020603050405020304" pitchFamily="18" charset="0"/>
                <a:cs typeface="Times New Roman" panose="02020603050405020304" pitchFamily="18" charset="0"/>
              </a:rPr>
              <a:t>		Što on uopće radi s nekim kao što sam ja??</a:t>
            </a:r>
          </a:p>
          <a:p>
            <a:pPr marL="45720" indent="0">
              <a:buNone/>
            </a:pPr>
            <a:r>
              <a:rPr lang="hr-HR" dirty="0">
                <a:latin typeface="Times New Roman" panose="02020603050405020304" pitchFamily="18" charset="0"/>
                <a:cs typeface="Times New Roman" panose="02020603050405020304" pitchFamily="18" charset="0"/>
              </a:rPr>
              <a:t>		Kad jednom to shvati, nogirat će me.</a:t>
            </a:r>
          </a:p>
          <a:p>
            <a:pPr marL="45720" indent="0">
              <a:buNone/>
            </a:pPr>
            <a:r>
              <a:rPr lang="hr-HR" dirty="0">
                <a:latin typeface="Times New Roman" panose="02020603050405020304" pitchFamily="18" charset="0"/>
                <a:cs typeface="Times New Roman" panose="02020603050405020304" pitchFamily="18" charset="0"/>
              </a:rPr>
              <a:t>- Uvid kako se misli mijenjaju, u distorzije i identifikacija problema je njezin manjak samopouzdanja i osjećaj neadekvantnosti</a:t>
            </a:r>
          </a:p>
        </p:txBody>
      </p:sp>
      <p:sp>
        <p:nvSpPr>
          <p:cNvPr id="4" name="Arrow: Down 3"/>
          <p:cNvSpPr/>
          <p:nvPr/>
        </p:nvSpPr>
        <p:spPr>
          <a:xfrm>
            <a:off x="4267200" y="2161309"/>
            <a:ext cx="221672" cy="318655"/>
          </a:xfrm>
          <a:prstGeom prst="down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solidFill>
                <a:schemeClr val="bg2">
                  <a:lumMod val="25000"/>
                </a:schemeClr>
              </a:solidFill>
            </a:endParaRPr>
          </a:p>
        </p:txBody>
      </p:sp>
      <p:sp>
        <p:nvSpPr>
          <p:cNvPr id="6" name="Arrow: Down 5"/>
          <p:cNvSpPr/>
          <p:nvPr/>
        </p:nvSpPr>
        <p:spPr>
          <a:xfrm>
            <a:off x="4267200" y="2694707"/>
            <a:ext cx="221672" cy="318655"/>
          </a:xfrm>
          <a:prstGeom prst="down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solidFill>
                <a:schemeClr val="bg2">
                  <a:lumMod val="25000"/>
                </a:schemeClr>
              </a:solidFill>
            </a:endParaRPr>
          </a:p>
        </p:txBody>
      </p:sp>
      <p:sp>
        <p:nvSpPr>
          <p:cNvPr id="7" name="Arrow: Down 6"/>
          <p:cNvSpPr/>
          <p:nvPr/>
        </p:nvSpPr>
        <p:spPr>
          <a:xfrm>
            <a:off x="4267200" y="3179562"/>
            <a:ext cx="221672" cy="318655"/>
          </a:xfrm>
          <a:prstGeom prst="down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solidFill>
                <a:schemeClr val="bg2">
                  <a:lumMod val="25000"/>
                </a:schemeClr>
              </a:solidFill>
            </a:endParaRPr>
          </a:p>
        </p:txBody>
      </p:sp>
      <p:sp>
        <p:nvSpPr>
          <p:cNvPr id="8" name="Arrow: Down 7"/>
          <p:cNvSpPr/>
          <p:nvPr/>
        </p:nvSpPr>
        <p:spPr>
          <a:xfrm>
            <a:off x="4267200" y="3692120"/>
            <a:ext cx="221672" cy="318655"/>
          </a:xfrm>
          <a:prstGeom prst="down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solidFill>
                <a:schemeClr val="bg2">
                  <a:lumMod val="25000"/>
                </a:schemeClr>
              </a:solidFill>
            </a:endParaRPr>
          </a:p>
        </p:txBody>
      </p:sp>
    </p:spTree>
    <p:extLst>
      <p:ext uri="{BB962C8B-B14F-4D97-AF65-F5344CB8AC3E}">
        <p14:creationId xmlns:p14="http://schemas.microsoft.com/office/powerpoint/2010/main" val="553508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537029" y="348344"/>
            <a:ext cx="11176000" cy="6246420"/>
          </a:xfrm>
        </p:spPr>
        <p:txBody>
          <a:bodyPr>
            <a:noAutofit/>
          </a:bodyPr>
          <a:lstStyle/>
          <a:p>
            <a:pPr marL="45720" indent="0">
              <a:buNone/>
            </a:pPr>
            <a:r>
              <a:rPr lang="hr-HR" sz="1800" b="1" dirty="0">
                <a:latin typeface="Times New Roman" panose="02020603050405020304" pitchFamily="18" charset="0"/>
                <a:cs typeface="Times New Roman" panose="02020603050405020304" pitchFamily="18" charset="0"/>
              </a:rPr>
              <a:t>KOMUNIKACIJSKI TRENING</a:t>
            </a:r>
          </a:p>
          <a:p>
            <a:pPr marL="45720" indent="0">
              <a:lnSpc>
                <a:spcPct val="100000"/>
              </a:lnSpc>
              <a:spcBef>
                <a:spcPts val="1200"/>
              </a:spcBef>
              <a:buNone/>
            </a:pPr>
            <a:r>
              <a:rPr lang="hr-HR" sz="1800" b="1" dirty="0">
                <a:latin typeface="Times New Roman" panose="02020603050405020304" pitchFamily="18" charset="0"/>
                <a:cs typeface="Times New Roman" panose="02020603050405020304" pitchFamily="18" charset="0"/>
              </a:rPr>
              <a:t>NAJČEŠĆI PROBLEM,</a:t>
            </a:r>
            <a:r>
              <a:rPr lang="hr-HR" sz="1800" dirty="0">
                <a:latin typeface="Times New Roman" panose="02020603050405020304" pitchFamily="18" charset="0"/>
                <a:cs typeface="Times New Roman" panose="02020603050405020304" pitchFamily="18" charset="0"/>
              </a:rPr>
              <a:t> partneri uče da dobra komunikacija ne znači ujedno i slaganje tj. dogovor. Dobra komunikacija znači učenje kako se govori da te partner razumije i kako se sluša što se govori.</a:t>
            </a:r>
          </a:p>
          <a:p>
            <a:pPr marL="45720" indent="0">
              <a:lnSpc>
                <a:spcPct val="100000"/>
              </a:lnSpc>
              <a:spcBef>
                <a:spcPts val="1200"/>
              </a:spcBef>
              <a:buNone/>
            </a:pPr>
            <a:r>
              <a:rPr lang="hr-HR" sz="1800" dirty="0">
                <a:latin typeface="Times New Roman" panose="02020603050405020304" pitchFamily="18" charset="0"/>
                <a:cs typeface="Times New Roman" panose="02020603050405020304" pitchFamily="18" charset="0"/>
              </a:rPr>
              <a:t>Prvi cilj terapeuta je da partneri uvide da je dobra komunikacija zapravo zajednički beneficijski proces i da će na taj način lakše rješavati i same probleme. </a:t>
            </a:r>
          </a:p>
          <a:p>
            <a:pPr marL="45720" indent="0">
              <a:lnSpc>
                <a:spcPct val="100000"/>
              </a:lnSpc>
              <a:spcBef>
                <a:spcPts val="1200"/>
              </a:spcBef>
              <a:buNone/>
            </a:pPr>
            <a:r>
              <a:rPr lang="hr-HR" sz="1800" b="1" dirty="0">
                <a:latin typeface="Times New Roman" panose="02020603050405020304" pitchFamily="18" charset="0"/>
                <a:cs typeface="Times New Roman" panose="02020603050405020304" pitchFamily="18" charset="0"/>
              </a:rPr>
              <a:t>Uspostavlja se standardna komunikacijska vježba u kojoj se partneri izmjenjuju kao govornik i slušatelj i imaju određena pravila ponašanja. Kroz vježbu terapeut može intervenirati i povesti razgovor u područje na kojem treba raditi. Na kraju je bitan i feedback. </a:t>
            </a:r>
          </a:p>
          <a:p>
            <a:pPr marL="45720" indent="0">
              <a:lnSpc>
                <a:spcPct val="100000"/>
              </a:lnSpc>
              <a:spcBef>
                <a:spcPts val="1200"/>
              </a:spcBef>
              <a:buNone/>
            </a:pPr>
            <a:r>
              <a:rPr lang="hr-HR" sz="1800" b="1" dirty="0">
                <a:latin typeface="Times New Roman" panose="02020603050405020304" pitchFamily="18" charset="0"/>
                <a:cs typeface="Times New Roman" panose="02020603050405020304" pitchFamily="18" charset="0"/>
              </a:rPr>
              <a:t>Učestali problemi koji ometaju usvajanje tehnika komunikacije: </a:t>
            </a:r>
          </a:p>
          <a:p>
            <a:pPr marL="502920" indent="-457200">
              <a:lnSpc>
                <a:spcPct val="100000"/>
              </a:lnSpc>
              <a:spcBef>
                <a:spcPts val="1200"/>
              </a:spcBef>
              <a:buFont typeface="+mj-lt"/>
              <a:buAutoNum type="arabicPeriod"/>
            </a:pPr>
            <a:r>
              <a:rPr lang="hr-HR" sz="1800" b="1" dirty="0">
                <a:latin typeface="Times New Roman" panose="02020603050405020304" pitchFamily="18" charset="0"/>
                <a:cs typeface="Times New Roman" panose="02020603050405020304" pitchFamily="18" charset="0"/>
              </a:rPr>
              <a:t>Osobni deficiti </a:t>
            </a:r>
            <a:r>
              <a:rPr lang="hr-HR" sz="1800" dirty="0">
                <a:latin typeface="Times New Roman" panose="02020603050405020304" pitchFamily="18" charset="0"/>
                <a:cs typeface="Times New Roman" panose="02020603050405020304" pitchFamily="18" charset="0"/>
              </a:rPr>
              <a:t>(empatijski problemi, slaba samosvijest, psihološki deficit...)</a:t>
            </a:r>
          </a:p>
          <a:p>
            <a:pPr marL="502920" indent="-457200">
              <a:lnSpc>
                <a:spcPct val="100000"/>
              </a:lnSpc>
              <a:spcBef>
                <a:spcPts val="1200"/>
              </a:spcBef>
              <a:buFont typeface="+mj-lt"/>
              <a:buAutoNum type="arabicPeriod"/>
            </a:pPr>
            <a:r>
              <a:rPr lang="hr-HR" sz="1800" b="1" dirty="0">
                <a:latin typeface="Times New Roman" panose="02020603050405020304" pitchFamily="18" charset="0"/>
                <a:cs typeface="Times New Roman" panose="02020603050405020304" pitchFamily="18" charset="0"/>
              </a:rPr>
              <a:t>Intenzivni afekti</a:t>
            </a:r>
          </a:p>
          <a:p>
            <a:pPr marL="502920" indent="-457200">
              <a:lnSpc>
                <a:spcPct val="100000"/>
              </a:lnSpc>
              <a:spcBef>
                <a:spcPts val="1200"/>
              </a:spcBef>
              <a:buFont typeface="+mj-lt"/>
              <a:buAutoNum type="arabicPeriod"/>
            </a:pPr>
            <a:r>
              <a:rPr lang="hr-HR" sz="1800" b="1" dirty="0">
                <a:latin typeface="Times New Roman" panose="02020603050405020304" pitchFamily="18" charset="0"/>
                <a:cs typeface="Times New Roman" panose="02020603050405020304" pitchFamily="18" charset="0"/>
              </a:rPr>
              <a:t>Ometajuće misli: </a:t>
            </a:r>
          </a:p>
          <a:p>
            <a:pPr marL="45720" indent="0">
              <a:lnSpc>
                <a:spcPct val="100000"/>
              </a:lnSpc>
              <a:spcBef>
                <a:spcPts val="1200"/>
              </a:spcBef>
              <a:buNone/>
            </a:pPr>
            <a:r>
              <a:rPr lang="hr-HR" sz="1800" b="1" dirty="0">
                <a:latin typeface="Times New Roman" panose="02020603050405020304" pitchFamily="18" charset="0"/>
                <a:cs typeface="Times New Roman" panose="02020603050405020304" pitchFamily="18" charset="0"/>
              </a:rPr>
              <a:t> - vjerovanja o bespomoćnosti i beznađu, </a:t>
            </a:r>
            <a:r>
              <a:rPr lang="hr-HR" sz="1800" dirty="0">
                <a:latin typeface="Times New Roman" panose="02020603050405020304" pitchFamily="18" charset="0"/>
                <a:cs typeface="Times New Roman" panose="02020603050405020304" pitchFamily="18" charset="0"/>
              </a:rPr>
              <a:t>teško ih se identificira ako osobe imaju dobru komunikaciju, kad se identificiraju - testiraju se, pomoć SOKRATSKO ISPITIVANJE</a:t>
            </a:r>
          </a:p>
          <a:p>
            <a:pPr>
              <a:lnSpc>
                <a:spcPct val="100000"/>
              </a:lnSpc>
              <a:spcBef>
                <a:spcPts val="1200"/>
              </a:spcBef>
              <a:buFontTx/>
              <a:buChar char="-"/>
            </a:pPr>
            <a:r>
              <a:rPr lang="hr-HR" sz="1800" b="1" dirty="0">
                <a:latin typeface="Times New Roman" panose="02020603050405020304" pitchFamily="18" charset="0"/>
                <a:cs typeface="Times New Roman" panose="02020603050405020304" pitchFamily="18" charset="0"/>
              </a:rPr>
              <a:t>intolerancija emotivne nelagode drugih- </a:t>
            </a:r>
            <a:r>
              <a:rPr lang="hr-HR" sz="1800" dirty="0">
                <a:latin typeface="Times New Roman" panose="02020603050405020304" pitchFamily="18" charset="0"/>
                <a:cs typeface="Times New Roman" panose="02020603050405020304" pitchFamily="18" charset="0"/>
              </a:rPr>
              <a:t>slušatelj se ispriča prije nego što sve čuje,  ili prebrzo rješava problem</a:t>
            </a:r>
          </a:p>
          <a:p>
            <a:pPr>
              <a:lnSpc>
                <a:spcPct val="100000"/>
              </a:lnSpc>
              <a:spcBef>
                <a:spcPts val="1200"/>
              </a:spcBef>
              <a:buFontTx/>
              <a:buChar char="-"/>
            </a:pPr>
            <a:r>
              <a:rPr lang="hr-HR" sz="1800" b="1" dirty="0">
                <a:latin typeface="Times New Roman" panose="02020603050405020304" pitchFamily="18" charset="0"/>
                <a:cs typeface="Times New Roman" panose="02020603050405020304" pitchFamily="18" charset="0"/>
              </a:rPr>
              <a:t>strah od intime</a:t>
            </a:r>
          </a:p>
        </p:txBody>
      </p:sp>
    </p:spTree>
    <p:extLst>
      <p:ext uri="{BB962C8B-B14F-4D97-AF65-F5344CB8AC3E}">
        <p14:creationId xmlns:p14="http://schemas.microsoft.com/office/powerpoint/2010/main" val="1633134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537029" y="348344"/>
            <a:ext cx="11176000" cy="6246420"/>
          </a:xfrm>
        </p:spPr>
        <p:txBody>
          <a:bodyPr>
            <a:noAutofit/>
          </a:bodyPr>
          <a:lstStyle/>
          <a:p>
            <a:pPr marL="45720" indent="0">
              <a:buNone/>
            </a:pPr>
            <a:r>
              <a:rPr lang="hr-HR" dirty="0">
                <a:latin typeface="Times New Roman" panose="02020603050405020304" pitchFamily="18" charset="0"/>
                <a:cs typeface="Times New Roman" panose="02020603050405020304" pitchFamily="18" charset="0"/>
              </a:rPr>
              <a:t>PROBLEM SOLVING</a:t>
            </a:r>
          </a:p>
          <a:p>
            <a:pPr marL="45720" indent="0">
              <a:buNone/>
            </a:pPr>
            <a:r>
              <a:rPr lang="hr-HR" dirty="0">
                <a:latin typeface="Times New Roman" panose="02020603050405020304" pitchFamily="18" charset="0"/>
                <a:cs typeface="Times New Roman" panose="02020603050405020304" pitchFamily="18" charset="0"/>
              </a:rPr>
              <a:t>Nakon što nauče komunicirati kreću u rješavanje problema:</a:t>
            </a:r>
          </a:p>
          <a:p>
            <a:pPr marL="388620" indent="-342900">
              <a:buFont typeface="+mj-lt"/>
              <a:buAutoNum type="arabicPeriod"/>
            </a:pPr>
            <a:r>
              <a:rPr lang="hr-HR" dirty="0">
                <a:latin typeface="Times New Roman" panose="02020603050405020304" pitchFamily="18" charset="0"/>
                <a:cs typeface="Times New Roman" panose="02020603050405020304" pitchFamily="18" charset="0"/>
              </a:rPr>
              <a:t>Postavi se program rješavanja problema</a:t>
            </a:r>
          </a:p>
          <a:p>
            <a:pPr marL="388620" indent="-342900">
              <a:buFont typeface="+mj-lt"/>
              <a:buAutoNum type="arabicPeriod"/>
            </a:pPr>
            <a:r>
              <a:rPr lang="hr-HR" dirty="0">
                <a:latin typeface="Times New Roman" panose="02020603050405020304" pitchFamily="18" charset="0"/>
                <a:cs typeface="Times New Roman" panose="02020603050405020304" pitchFamily="18" charset="0"/>
              </a:rPr>
              <a:t>Definira se svaki problem - rješava se problem po problem</a:t>
            </a:r>
          </a:p>
          <a:p>
            <a:pPr marL="388620" indent="-342900">
              <a:buFont typeface="+mj-lt"/>
              <a:buAutoNum type="arabicPeriod"/>
            </a:pPr>
            <a:r>
              <a:rPr lang="hr-HR" dirty="0">
                <a:latin typeface="Times New Roman" panose="02020603050405020304" pitchFamily="18" charset="0"/>
                <a:cs typeface="Times New Roman" panose="02020603050405020304" pitchFamily="18" charset="0"/>
              </a:rPr>
              <a:t>Fokus na solucije a ne na krivnju te na zajednički kompromis – brainstorming – ponude se sva moguća rješenja i odluče se za jedno koje odgovara i jednom i drugom</a:t>
            </a:r>
          </a:p>
          <a:p>
            <a:pPr marL="45720" indent="0">
              <a:buNone/>
            </a:pPr>
            <a:r>
              <a:rPr lang="hr-HR" dirty="0">
                <a:latin typeface="Times New Roman" panose="02020603050405020304" pitchFamily="18" charset="0"/>
                <a:cs typeface="Times New Roman" panose="02020603050405020304" pitchFamily="18" charset="0"/>
              </a:rPr>
              <a:t>Moramo obratiti pozornost i na razliku snaga unutar veze /ne mora biti vezana za spol, i može biti podjela snage po područjima/ U strategijama rješavanja problema Kognitivna terapija koristi kolaborativni model gdje su snage partnera podjednake te se odluke donose zajednički.</a:t>
            </a:r>
          </a:p>
          <a:p>
            <a:pPr marL="45720" indent="0">
              <a:buNone/>
            </a:pPr>
            <a:r>
              <a:rPr lang="hr-HR" b="1" dirty="0">
                <a:latin typeface="Times New Roman" panose="02020603050405020304" pitchFamily="18" charset="0"/>
                <a:cs typeface="Times New Roman" panose="02020603050405020304" pitchFamily="18" charset="0"/>
              </a:rPr>
              <a:t>Stilovi utjecaja u vezi</a:t>
            </a:r>
            <a:r>
              <a:rPr lang="hr-HR" dirty="0">
                <a:latin typeface="Times New Roman" panose="02020603050405020304" pitchFamily="18" charset="0"/>
                <a:cs typeface="Times New Roman" panose="02020603050405020304" pitchFamily="18" charset="0"/>
              </a:rPr>
              <a:t>: - direktno nagovaranje (poz/neg.ovisno o tonu); - indirektne metode (namjerno ostavljanje knjige, pisma..)    </a:t>
            </a:r>
          </a:p>
          <a:p>
            <a:pPr marL="45720" indent="0">
              <a:buNone/>
            </a:pPr>
            <a:r>
              <a:rPr lang="hr-HR" dirty="0">
                <a:latin typeface="Times New Roman" panose="02020603050405020304" pitchFamily="18" charset="0"/>
                <a:cs typeface="Times New Roman" panose="02020603050405020304" pitchFamily="18" charset="0"/>
              </a:rPr>
              <a:t>Problemi u pokušajima rješavanja problema mogu doći i iz krivih vjerovanja, iz očekivanja da nađu najbolje rješenje; zato je uvijek dobro identificirati i testirati uvjerenje koje ometa ili skreće proces problem solvinga. </a:t>
            </a:r>
          </a:p>
          <a:p>
            <a:pPr marL="45720" indent="0">
              <a:buNone/>
            </a:pPr>
            <a:endParaRPr lang="hr-H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0453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4758" y="1610532"/>
            <a:ext cx="5102484" cy="2666048"/>
          </a:xfrm>
          <a:prstGeom prst="rect">
            <a:avLst/>
          </a:prstGeom>
        </p:spPr>
      </p:pic>
      <p:sp>
        <p:nvSpPr>
          <p:cNvPr id="14" name="Content Placeholder 13"/>
          <p:cNvSpPr>
            <a:spLocks noGrp="1"/>
          </p:cNvSpPr>
          <p:nvPr>
            <p:ph idx="1"/>
          </p:nvPr>
        </p:nvSpPr>
        <p:spPr>
          <a:xfrm>
            <a:off x="537029" y="348344"/>
            <a:ext cx="11176000" cy="5768322"/>
          </a:xfrm>
        </p:spPr>
        <p:txBody>
          <a:bodyPr>
            <a:normAutofit/>
          </a:bodyPr>
          <a:lstStyle/>
          <a:p>
            <a:pPr marL="45720" indent="0">
              <a:buNone/>
            </a:pPr>
            <a:r>
              <a:rPr lang="hr-HR" dirty="0">
                <a:latin typeface="Times New Roman" panose="02020603050405020304" pitchFamily="18" charset="0"/>
                <a:cs typeface="Times New Roman" panose="02020603050405020304" pitchFamily="18" charset="0"/>
              </a:rPr>
              <a:t>Seanse s parovima vrše se 1xtj. 50-75 min – ukoliko postoji kriza 2 seanse tj. bi trebale biti dovoljne</a:t>
            </a:r>
          </a:p>
          <a:p>
            <a:pPr>
              <a:buFontTx/>
              <a:buChar char="-"/>
            </a:pPr>
            <a:r>
              <a:rPr lang="hr-HR" dirty="0">
                <a:latin typeface="Times New Roman" panose="02020603050405020304" pitchFamily="18" charset="0"/>
                <a:cs typeface="Times New Roman" panose="02020603050405020304" pitchFamily="18" charset="0"/>
              </a:rPr>
              <a:t>Potrebno je otprilike 12- 20 seansi, ukoliko postoje dugoročni problemi potrebno je i više vremena za rješavanje istih.</a:t>
            </a:r>
          </a:p>
          <a:p>
            <a:pPr>
              <a:buFontTx/>
              <a:buChar char="-"/>
            </a:pPr>
            <a:endParaRPr lang="hr-HR" dirty="0">
              <a:latin typeface="Times New Roman" panose="02020603050405020304" pitchFamily="18" charset="0"/>
              <a:cs typeface="Times New Roman" panose="02020603050405020304" pitchFamily="18" charset="0"/>
            </a:endParaRPr>
          </a:p>
          <a:p>
            <a:pPr>
              <a:buFontTx/>
              <a:buChar char="-"/>
            </a:pPr>
            <a:endParaRPr lang="hr-HR" dirty="0">
              <a:latin typeface="Times New Roman" panose="02020603050405020304" pitchFamily="18" charset="0"/>
              <a:cs typeface="Times New Roman" panose="02020603050405020304" pitchFamily="18" charset="0"/>
            </a:endParaRPr>
          </a:p>
          <a:p>
            <a:pPr>
              <a:buFontTx/>
              <a:buChar char="-"/>
            </a:pPr>
            <a:endParaRPr lang="hr-HR" dirty="0">
              <a:latin typeface="Times New Roman" panose="02020603050405020304" pitchFamily="18" charset="0"/>
              <a:cs typeface="Times New Roman" panose="02020603050405020304" pitchFamily="18" charset="0"/>
            </a:endParaRPr>
          </a:p>
          <a:p>
            <a:pPr>
              <a:buFontTx/>
              <a:buChar char="-"/>
            </a:pPr>
            <a:endParaRPr lang="hr-HR" dirty="0">
              <a:latin typeface="Times New Roman" panose="02020603050405020304" pitchFamily="18" charset="0"/>
              <a:cs typeface="Times New Roman" panose="02020603050405020304" pitchFamily="18" charset="0"/>
            </a:endParaRPr>
          </a:p>
          <a:p>
            <a:pPr>
              <a:buFontTx/>
              <a:buChar char="-"/>
            </a:pPr>
            <a:endParaRPr lang="hr-HR" dirty="0">
              <a:latin typeface="Times New Roman" panose="02020603050405020304" pitchFamily="18" charset="0"/>
              <a:cs typeface="Times New Roman" panose="02020603050405020304" pitchFamily="18" charset="0"/>
            </a:endParaRPr>
          </a:p>
          <a:p>
            <a:pPr>
              <a:buFontTx/>
              <a:buChar char="-"/>
            </a:pPr>
            <a:endParaRPr lang="hr-HR" dirty="0">
              <a:latin typeface="Times New Roman" panose="02020603050405020304" pitchFamily="18" charset="0"/>
              <a:cs typeface="Times New Roman" panose="02020603050405020304" pitchFamily="18" charset="0"/>
            </a:endParaRPr>
          </a:p>
          <a:p>
            <a:pPr>
              <a:buFontTx/>
              <a:buChar char="-"/>
            </a:pPr>
            <a:r>
              <a:rPr lang="hr-HR" dirty="0">
                <a:latin typeface="Times New Roman" panose="02020603050405020304" pitchFamily="18" charset="0"/>
                <a:cs typeface="Times New Roman" panose="02020603050405020304" pitchFamily="18" charset="0"/>
              </a:rPr>
              <a:t>Po potrebi terapeut se odlučuje i za više pojedinačnih terapija. Ukoliko je tako, bitno je zadobiti povjerenje pojedinca. Ponekad se partneri ne žele otvoriti kad su zajedno kako ne bi  povrijedili jedan drugoga. Ponekad postoji i vjerovanje da nije pošteno uzrokovati partnerovu bol.</a:t>
            </a:r>
          </a:p>
        </p:txBody>
      </p:sp>
    </p:spTree>
    <p:extLst>
      <p:ext uri="{BB962C8B-B14F-4D97-AF65-F5344CB8AC3E}">
        <p14:creationId xmlns:p14="http://schemas.microsoft.com/office/powerpoint/2010/main" val="3628890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537029" y="348344"/>
            <a:ext cx="11176000" cy="5768322"/>
          </a:xfrm>
        </p:spPr>
        <p:txBody>
          <a:bodyPr>
            <a:normAutofit/>
          </a:bodyPr>
          <a:lstStyle/>
          <a:p>
            <a:pPr marL="45720" indent="0">
              <a:buNone/>
            </a:pPr>
            <a:r>
              <a:rPr lang="hr-HR" dirty="0">
                <a:latin typeface="Times New Roman" panose="02020603050405020304" pitchFamily="18" charset="0"/>
                <a:cs typeface="Times New Roman" panose="02020603050405020304" pitchFamily="18" charset="0"/>
              </a:rPr>
              <a:t>Domaće zadaće:</a:t>
            </a:r>
          </a:p>
          <a:p>
            <a:pPr marL="45720" indent="0">
              <a:buNone/>
            </a:pPr>
            <a:r>
              <a:rPr lang="hr-HR" dirty="0">
                <a:latin typeface="Times New Roman" panose="02020603050405020304" pitchFamily="18" charset="0"/>
                <a:cs typeface="Times New Roman" panose="02020603050405020304" pitchFamily="18" charset="0"/>
              </a:rPr>
              <a:t>Observacijski zadatci: - primjećivanje i zapisivanje osjećaja i AM, pratiti pozitivna ili problematična ponašanja, promatrati dr. parove i uvidjeti sličnosti u ponašanju i komunikaciji, voditi dnevnik...</a:t>
            </a:r>
          </a:p>
          <a:p>
            <a:pPr marL="45720" indent="0">
              <a:buNone/>
            </a:pPr>
            <a:r>
              <a:rPr lang="hr-HR" dirty="0">
                <a:latin typeface="Times New Roman" panose="02020603050405020304" pitchFamily="18" charset="0"/>
                <a:cs typeface="Times New Roman" panose="02020603050405020304" pitchFamily="18" charset="0"/>
              </a:rPr>
              <a:t>Eksperimentiranje: iskušati novo ponašanje i komunikacijske vještine prateći ishod istih, pokušati riješiti novi problem...</a:t>
            </a:r>
          </a:p>
          <a:p>
            <a:pPr marL="45720" indent="0">
              <a:buNone/>
            </a:pPr>
            <a:r>
              <a:rPr lang="hr-HR" dirty="0">
                <a:latin typeface="Times New Roman" panose="02020603050405020304" pitchFamily="18" charset="0"/>
                <a:cs typeface="Times New Roman" panose="02020603050405020304" pitchFamily="18" charset="0"/>
              </a:rPr>
              <a:t>Zadaće su ključne kako bi se postigao cilj mijenjanja uvjerenja i usvajanja novih vještina (potrebno je dosta vremena da se isto usvoji).</a:t>
            </a:r>
          </a:p>
          <a:p>
            <a:pPr marL="45720" indent="0">
              <a:buNone/>
            </a:pPr>
            <a:r>
              <a:rPr lang="hr-HR" dirty="0">
                <a:latin typeface="Times New Roman" panose="02020603050405020304" pitchFamily="18" charset="0"/>
                <a:cs typeface="Times New Roman" panose="02020603050405020304" pitchFamily="18" charset="0"/>
              </a:rPr>
              <a:t>Follow-up – partneri mogu ponovo zakazati seansu da se vidi napredak i nakon što se seanse završe (6mj.)</a:t>
            </a:r>
          </a:p>
          <a:p>
            <a:pPr marL="45720" indent="0">
              <a:buNone/>
            </a:pPr>
            <a:endParaRPr lang="hr-HR" dirty="0">
              <a:latin typeface="Times New Roman" panose="02020603050405020304" pitchFamily="18" charset="0"/>
              <a:cs typeface="Times New Roman" panose="02020603050405020304" pitchFamily="18" charset="0"/>
            </a:endParaRPr>
          </a:p>
          <a:p>
            <a:pPr marL="45720" indent="0">
              <a:buNone/>
            </a:pPr>
            <a:r>
              <a:rPr lang="hr-HR" b="1" dirty="0">
                <a:latin typeface="Times New Roman" panose="02020603050405020304" pitchFamily="18" charset="0"/>
                <a:cs typeface="Times New Roman" panose="02020603050405020304" pitchFamily="18" charset="0"/>
              </a:rPr>
              <a:t>POVEĆANJE </a:t>
            </a:r>
            <a:r>
              <a:rPr lang="hr-HR" b="1" dirty="0">
                <a:solidFill>
                  <a:schemeClr val="tx1"/>
                </a:solidFill>
                <a:latin typeface="Times New Roman" panose="02020603050405020304" pitchFamily="18" charset="0"/>
                <a:cs typeface="Times New Roman" panose="02020603050405020304" pitchFamily="18" charset="0"/>
              </a:rPr>
              <a:t>POZITIVNIH INTERAKCIJA  </a:t>
            </a:r>
            <a:r>
              <a:rPr lang="hr-HR" b="1" dirty="0">
                <a:latin typeface="Times New Roman" panose="02020603050405020304" pitchFamily="18" charset="0"/>
                <a:cs typeface="Times New Roman" panose="02020603050405020304" pitchFamily="18" charset="0"/>
              </a:rPr>
              <a:t>UNUTAR VEZE – </a:t>
            </a:r>
            <a:r>
              <a:rPr lang="hr-HR" dirty="0">
                <a:latin typeface="Times New Roman" panose="02020603050405020304" pitchFamily="18" charset="0"/>
                <a:cs typeface="Times New Roman" panose="02020603050405020304" pitchFamily="18" charset="0"/>
              </a:rPr>
              <a:t> „brižni dani” bihevioralni eksperiment (popis - 5 stvari /dan), </a:t>
            </a:r>
          </a:p>
          <a:p>
            <a:pPr marL="45720" indent="0">
              <a:buNone/>
            </a:pPr>
            <a:r>
              <a:rPr lang="hr-HR" dirty="0">
                <a:latin typeface="Times New Roman" panose="02020603050405020304" pitchFamily="18" charset="0"/>
                <a:cs typeface="Times New Roman" panose="02020603050405020304" pitchFamily="18" charset="0"/>
              </a:rPr>
              <a:t>nakon dva tj. partneri komentiraju da se osjećaju bolje</a:t>
            </a:r>
          </a:p>
          <a:p>
            <a:pPr marL="45720" indent="0" algn="ctr">
              <a:buNone/>
            </a:pPr>
            <a:endParaRPr lang="hr-HR" b="1" dirty="0"/>
          </a:p>
        </p:txBody>
      </p:sp>
    </p:spTree>
    <p:extLst>
      <p:ext uri="{BB962C8B-B14F-4D97-AF65-F5344CB8AC3E}">
        <p14:creationId xmlns:p14="http://schemas.microsoft.com/office/powerpoint/2010/main" val="1632442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537029" y="348344"/>
            <a:ext cx="11176000" cy="5768322"/>
          </a:xfrm>
        </p:spPr>
        <p:txBody>
          <a:bodyPr>
            <a:normAutofit/>
          </a:bodyPr>
          <a:lstStyle/>
          <a:p>
            <a:pPr marL="45720" indent="0">
              <a:buNone/>
            </a:pPr>
            <a:r>
              <a:rPr lang="hr-HR" dirty="0"/>
              <a:t>SPECIFIČNE SITUACIJE UNUTAR TERAPIJE PAROVA</a:t>
            </a:r>
          </a:p>
          <a:p>
            <a:r>
              <a:rPr lang="hr-HR" dirty="0"/>
              <a:t>KRIZA - prioriteti, ukoliko postoji fizičko nasilje trebalo bi parove razdvojiti</a:t>
            </a:r>
          </a:p>
          <a:p>
            <a:r>
              <a:rPr lang="hr-HR" dirty="0"/>
              <a:t>LJUTNJA I NASILJE - osigurati sigurnost, individualne seanse, potreba da se razdvoje?</a:t>
            </a:r>
          </a:p>
          <a:p>
            <a:r>
              <a:rPr lang="hr-HR" dirty="0"/>
              <a:t>NEVJERA/PREVARA</a:t>
            </a:r>
          </a:p>
          <a:p>
            <a:r>
              <a:rPr lang="hr-HR" dirty="0"/>
              <a:t>KAD JEDAN ŽELI VAN A DRUGI NE</a:t>
            </a:r>
          </a:p>
          <a:p>
            <a:r>
              <a:rPr lang="hr-HR" dirty="0"/>
              <a:t>KADA JE VRIJEME DA SE ZAVRŠI VEZA?</a:t>
            </a:r>
          </a:p>
          <a:p>
            <a:r>
              <a:rPr lang="hr-HR" dirty="0"/>
              <a:t>DRUGI PSIHIJATRIJSKI PROBLEMI UNUTAR VEZE</a:t>
            </a:r>
          </a:p>
          <a:p>
            <a:r>
              <a:rPr lang="hr-HR" dirty="0"/>
              <a:t>KULTURALNI PROBLEMI</a:t>
            </a:r>
          </a:p>
          <a:p>
            <a:r>
              <a:rPr lang="hr-HR" dirty="0"/>
              <a:t>HOMOSEKSUALNI PAROVI </a:t>
            </a:r>
          </a:p>
          <a:p>
            <a:endParaRPr lang="hr-HR" dirty="0"/>
          </a:p>
          <a:p>
            <a:endParaRPr lang="hr-HR" dirty="0"/>
          </a:p>
          <a:p>
            <a:pPr marL="45720" indent="0" algn="ctr">
              <a:buNone/>
            </a:pPr>
            <a:endParaRPr lang="hr-HR" b="1" dirty="0"/>
          </a:p>
        </p:txBody>
      </p:sp>
    </p:spTree>
    <p:extLst>
      <p:ext uri="{BB962C8B-B14F-4D97-AF65-F5344CB8AC3E}">
        <p14:creationId xmlns:p14="http://schemas.microsoft.com/office/powerpoint/2010/main" val="2659632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537029" y="348344"/>
            <a:ext cx="11176000" cy="5768322"/>
          </a:xfrm>
        </p:spPr>
        <p:txBody>
          <a:bodyPr>
            <a:normAutofit/>
          </a:bodyPr>
          <a:lstStyle/>
          <a:p>
            <a:pPr marL="45720" indent="0">
              <a:lnSpc>
                <a:spcPct val="100000"/>
              </a:lnSpc>
              <a:spcBef>
                <a:spcPts val="1200"/>
              </a:spcBef>
              <a:buNone/>
            </a:pPr>
            <a:r>
              <a:rPr lang="hr-HR" dirty="0">
                <a:solidFill>
                  <a:schemeClr val="tx2">
                    <a:lumMod val="75000"/>
                    <a:lumOff val="25000"/>
                  </a:schemeClr>
                </a:solidFill>
                <a:latin typeface="Times New Roman" panose="02020603050405020304" pitchFamily="18" charset="0"/>
                <a:cs typeface="Times New Roman" panose="02020603050405020304" pitchFamily="18" charset="0"/>
              </a:rPr>
              <a:t>Kognitivna terapija izravno </a:t>
            </a:r>
            <a:r>
              <a:rPr lang="hr-HR" dirty="0">
                <a:latin typeface="Times New Roman" panose="02020603050405020304" pitchFamily="18" charset="0"/>
                <a:cs typeface="Times New Roman" panose="02020603050405020304" pitchFamily="18" charset="0"/>
              </a:rPr>
              <a:t>proilazi iz primjene bihevioralne terapije do bračne terapije, koje iako efektivne imale su premali naglasak promjena kognicija.</a:t>
            </a:r>
          </a:p>
          <a:p>
            <a:pPr marL="45720" indent="0">
              <a:lnSpc>
                <a:spcPct val="100000"/>
              </a:lnSpc>
              <a:spcBef>
                <a:spcPts val="1200"/>
              </a:spcBef>
              <a:buNone/>
            </a:pPr>
            <a:r>
              <a:rPr lang="hr-HR" dirty="0">
                <a:latin typeface="Times New Roman" panose="02020603050405020304" pitchFamily="18" charset="0"/>
                <a:cs typeface="Times New Roman" panose="02020603050405020304" pitchFamily="18" charset="0"/>
              </a:rPr>
              <a:t>Pragmatičnim i proaktivnim pristupom, uz naglasak na suradljivosti i povjerenju između terapeuta i klijenta,  kognitivna terapija dovodi do rješavanja problema i stjecanju vještina koje jednom usvojene partneri mogu prakticirati svakodnevno, uspostavljajući balans i zadovoljstvo unutar veze.</a:t>
            </a:r>
          </a:p>
          <a:p>
            <a:pPr marL="45720" indent="0">
              <a:lnSpc>
                <a:spcPct val="100000"/>
              </a:lnSpc>
              <a:spcBef>
                <a:spcPts val="1200"/>
              </a:spcBef>
              <a:buNone/>
            </a:pPr>
            <a:endParaRPr lang="hr-HR" dirty="0"/>
          </a:p>
          <a:p>
            <a:pPr marL="45720" indent="0">
              <a:lnSpc>
                <a:spcPct val="100000"/>
              </a:lnSpc>
              <a:spcBef>
                <a:spcPts val="1200"/>
              </a:spcBef>
              <a:buNone/>
            </a:pPr>
            <a:r>
              <a:rPr lang="hr-HR" dirty="0">
                <a:latin typeface="Times New Roman" panose="02020603050405020304" pitchFamily="18" charset="0"/>
                <a:cs typeface="Times New Roman" panose="02020603050405020304" pitchFamily="18" charset="0"/>
              </a:rPr>
              <a:t>Cilj je apostrofirati strukture vjerovanja svakog partnera kako bi se promoviralo restrukturiranje istih prema uspostavi bolje i produktivnije veze.</a:t>
            </a:r>
          </a:p>
          <a:p>
            <a:pPr marL="45720" indent="0">
              <a:lnSpc>
                <a:spcPct val="100000"/>
              </a:lnSpc>
              <a:spcBef>
                <a:spcPts val="1200"/>
              </a:spcBef>
              <a:buNone/>
            </a:pPr>
            <a:r>
              <a:rPr lang="hr-HR" dirty="0">
                <a:latin typeface="Times New Roman" panose="02020603050405020304" pitchFamily="18" charset="0"/>
                <a:cs typeface="Times New Roman" panose="02020603050405020304" pitchFamily="18" charset="0"/>
              </a:rPr>
              <a:t>3 glavna stajališta:</a:t>
            </a:r>
          </a:p>
          <a:p>
            <a:pPr marL="502920" indent="-457200">
              <a:lnSpc>
                <a:spcPct val="100000"/>
              </a:lnSpc>
              <a:spcBef>
                <a:spcPts val="1200"/>
              </a:spcBef>
              <a:buFont typeface="+mj-lt"/>
              <a:buAutoNum type="alphaLcParenR"/>
            </a:pPr>
            <a:r>
              <a:rPr lang="hr-HR" dirty="0">
                <a:latin typeface="Times New Roman" panose="02020603050405020304" pitchFamily="18" charset="0"/>
                <a:cs typeface="Times New Roman" panose="02020603050405020304" pitchFamily="18" charset="0"/>
              </a:rPr>
              <a:t>Modifikacija nerealnih očekivanja unutar veze</a:t>
            </a:r>
          </a:p>
          <a:p>
            <a:pPr marL="502920" indent="-457200">
              <a:lnSpc>
                <a:spcPct val="100000"/>
              </a:lnSpc>
              <a:spcBef>
                <a:spcPts val="1200"/>
              </a:spcBef>
              <a:buFont typeface="+mj-lt"/>
              <a:buAutoNum type="alphaLcParenR"/>
            </a:pPr>
            <a:r>
              <a:rPr lang="hr-HR" dirty="0">
                <a:latin typeface="Times New Roman" panose="02020603050405020304" pitchFamily="18" charset="0"/>
                <a:cs typeface="Times New Roman" panose="02020603050405020304" pitchFamily="18" charset="0"/>
              </a:rPr>
              <a:t>Korekcija pogrešng atribuiranja u vezi</a:t>
            </a:r>
            <a:endParaRPr lang="hr-HR" dirty="0">
              <a:solidFill>
                <a:srgbClr val="FF0000"/>
              </a:solidFill>
              <a:latin typeface="Times New Roman" panose="02020603050405020304" pitchFamily="18" charset="0"/>
              <a:cs typeface="Times New Roman" panose="02020603050405020304" pitchFamily="18" charset="0"/>
            </a:endParaRPr>
          </a:p>
          <a:p>
            <a:pPr marL="502920" indent="-457200">
              <a:lnSpc>
                <a:spcPct val="100000"/>
              </a:lnSpc>
              <a:spcBef>
                <a:spcPts val="1200"/>
              </a:spcBef>
              <a:buFont typeface="+mj-lt"/>
              <a:buAutoNum type="alphaLcParenR"/>
            </a:pPr>
            <a:r>
              <a:rPr lang="hr-HR" dirty="0">
                <a:latin typeface="Times New Roman" panose="02020603050405020304" pitchFamily="18" charset="0"/>
                <a:cs typeface="Times New Roman" panose="02020603050405020304" pitchFamily="18" charset="0"/>
              </a:rPr>
              <a:t>Korištenje naučenih procedura za smanjenje destruktivne interakcije</a:t>
            </a:r>
          </a:p>
          <a:p>
            <a:pPr marL="45720" indent="0">
              <a:lnSpc>
                <a:spcPct val="100000"/>
              </a:lnSpc>
              <a:spcBef>
                <a:spcPts val="1200"/>
              </a:spcBef>
              <a:buNone/>
            </a:pPr>
            <a:r>
              <a:rPr lang="hr-HR" dirty="0"/>
              <a:t>    </a:t>
            </a:r>
          </a:p>
        </p:txBody>
      </p:sp>
    </p:spTree>
    <p:extLst>
      <p:ext uri="{BB962C8B-B14F-4D97-AF65-F5344CB8AC3E}">
        <p14:creationId xmlns:p14="http://schemas.microsoft.com/office/powerpoint/2010/main" val="3287333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4564" y="258935"/>
            <a:ext cx="9822873" cy="5973839"/>
          </a:xfrm>
          <a:prstGeom prst="rect">
            <a:avLst/>
          </a:prstGeom>
        </p:spPr>
      </p:pic>
      <p:sp>
        <p:nvSpPr>
          <p:cNvPr id="4" name="Title 3"/>
          <p:cNvSpPr>
            <a:spLocks noGrp="1"/>
          </p:cNvSpPr>
          <p:nvPr>
            <p:ph type="title"/>
          </p:nvPr>
        </p:nvSpPr>
        <p:spPr>
          <a:xfrm>
            <a:off x="1295400" y="3020291"/>
            <a:ext cx="9601200" cy="1236104"/>
          </a:xfrm>
        </p:spPr>
        <p:txBody>
          <a:bodyPr/>
          <a:lstStyle/>
          <a:p>
            <a:r>
              <a:rPr lang="hr-HR" dirty="0">
                <a:latin typeface="Times New Roman" panose="02020603050405020304" pitchFamily="18" charset="0"/>
                <a:cs typeface="Times New Roman" panose="02020603050405020304" pitchFamily="18" charset="0"/>
              </a:rPr>
              <a:t>Hvala!</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8840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537029" y="425796"/>
            <a:ext cx="11176000" cy="459575"/>
          </a:xfrm>
        </p:spPr>
        <p:txBody>
          <a:bodyPr>
            <a:normAutofit/>
          </a:bodyPr>
          <a:lstStyle/>
          <a:p>
            <a:r>
              <a:rPr lang="hr-HR" sz="2400" dirty="0">
                <a:latin typeface="Times New Roman" panose="02020603050405020304" pitchFamily="18" charset="0"/>
                <a:cs typeface="Times New Roman" panose="02020603050405020304" pitchFamily="18" charset="0"/>
              </a:rPr>
              <a:t>Procjena - 3 esencijalna koraka u fazi inicijalne kliničke procjene</a:t>
            </a:r>
            <a:endParaRPr lang="en-US" sz="2400" dirty="0">
              <a:latin typeface="Times New Roman" panose="02020603050405020304" pitchFamily="18" charset="0"/>
              <a:cs typeface="Times New Roman" panose="02020603050405020304" pitchFamily="18" charset="0"/>
            </a:endParaRPr>
          </a:p>
        </p:txBody>
      </p:sp>
      <p:sp>
        <p:nvSpPr>
          <p:cNvPr id="14" name="Content Placeholder 13"/>
          <p:cNvSpPr>
            <a:spLocks noGrp="1"/>
          </p:cNvSpPr>
          <p:nvPr>
            <p:ph idx="1"/>
          </p:nvPr>
        </p:nvSpPr>
        <p:spPr>
          <a:xfrm>
            <a:off x="508000" y="1397328"/>
            <a:ext cx="11176000" cy="5028095"/>
          </a:xfrm>
        </p:spPr>
        <p:txBody>
          <a:bodyPr>
            <a:normAutofit/>
          </a:bodyPr>
          <a:lstStyle/>
          <a:p>
            <a:pPr marL="502920" indent="-457200">
              <a:lnSpc>
                <a:spcPct val="100000"/>
              </a:lnSpc>
              <a:spcBef>
                <a:spcPts val="1200"/>
              </a:spcBef>
              <a:buFont typeface="+mj-lt"/>
              <a:buAutoNum type="arabicPeriod"/>
            </a:pPr>
            <a:r>
              <a:rPr lang="hr-HR" b="1" dirty="0">
                <a:solidFill>
                  <a:schemeClr val="bg2">
                    <a:lumMod val="25000"/>
                  </a:schemeClr>
                </a:solidFill>
                <a:latin typeface="Times New Roman" panose="02020603050405020304" pitchFamily="18" charset="0"/>
                <a:cs typeface="Times New Roman" panose="02020603050405020304" pitchFamily="18" charset="0"/>
              </a:rPr>
              <a:t>Zajednički intervju oba partnera</a:t>
            </a:r>
          </a:p>
          <a:p>
            <a:pPr>
              <a:lnSpc>
                <a:spcPct val="100000"/>
              </a:lnSpc>
              <a:spcBef>
                <a:spcPts val="1200"/>
              </a:spcBef>
              <a:buFont typeface="Wingdings" panose="05000000000000000000" pitchFamily="2" charset="2"/>
              <a:buChar char="Ø"/>
            </a:pPr>
            <a:r>
              <a:rPr lang="hr-HR" dirty="0">
                <a:latin typeface="Times New Roman" panose="02020603050405020304" pitchFamily="18" charset="0"/>
                <a:cs typeface="Times New Roman" panose="02020603050405020304" pitchFamily="18" charset="0"/>
              </a:rPr>
              <a:t>Terapeut dobiva inicijalnu impresiju interakcije partnera („learn the dance”); primjećuje individualne obrane; procjenjuje njihovu volju za terapijom te uspješnost iste.</a:t>
            </a:r>
          </a:p>
          <a:p>
            <a:pPr>
              <a:lnSpc>
                <a:spcPct val="100000"/>
              </a:lnSpc>
              <a:spcBef>
                <a:spcPts val="1200"/>
              </a:spcBef>
              <a:buFont typeface="Wingdings" panose="05000000000000000000" pitchFamily="2" charset="2"/>
              <a:buChar char="Ø"/>
            </a:pPr>
            <a:r>
              <a:rPr lang="hr-HR" dirty="0">
                <a:latin typeface="Times New Roman" panose="02020603050405020304" pitchFamily="18" charset="0"/>
                <a:cs typeface="Times New Roman" panose="02020603050405020304" pitchFamily="18" charset="0"/>
              </a:rPr>
              <a:t>Pitanja: kad ste se upoznali, dosadašnje veze, trajanje veza, brakovi, djeca i dr. </a:t>
            </a:r>
          </a:p>
          <a:p>
            <a:pPr>
              <a:lnSpc>
                <a:spcPct val="100000"/>
              </a:lnSpc>
              <a:spcBef>
                <a:spcPts val="1200"/>
              </a:spcBef>
              <a:buFont typeface="Wingdings" panose="05000000000000000000" pitchFamily="2" charset="2"/>
              <a:buChar char="Ø"/>
            </a:pPr>
            <a:r>
              <a:rPr lang="hr-HR" dirty="0">
                <a:latin typeface="Times New Roman" panose="02020603050405020304" pitchFamily="18" charset="0"/>
                <a:cs typeface="Times New Roman" panose="02020603050405020304" pitchFamily="18" charset="0"/>
              </a:rPr>
              <a:t>Evaluacija može biti otežana kod suzdržavanja info. svjesno ili nesvjesno, pa je potrebno i više sesija da se info skupe i terapija nastavi </a:t>
            </a:r>
          </a:p>
          <a:p>
            <a:pPr marL="502920" indent="-457200">
              <a:lnSpc>
                <a:spcPct val="100000"/>
              </a:lnSpc>
              <a:spcBef>
                <a:spcPts val="1200"/>
              </a:spcBef>
              <a:buAutoNum type="arabicPeriod" startAt="2"/>
            </a:pPr>
            <a:r>
              <a:rPr lang="hr-HR" b="1" dirty="0">
                <a:latin typeface="Times New Roman" panose="02020603050405020304" pitchFamily="18" charset="0"/>
                <a:cs typeface="Times New Roman" panose="02020603050405020304" pitchFamily="18" charset="0"/>
              </a:rPr>
              <a:t>Inventari i upitnici</a:t>
            </a:r>
          </a:p>
          <a:p>
            <a:pPr>
              <a:lnSpc>
                <a:spcPct val="100000"/>
              </a:lnSpc>
              <a:spcBef>
                <a:spcPts val="1200"/>
              </a:spcBef>
              <a:buFont typeface="Wingdings" panose="05000000000000000000" pitchFamily="2" charset="2"/>
              <a:buChar char="Ø"/>
            </a:pPr>
            <a:r>
              <a:rPr lang="hr-HR" dirty="0">
                <a:latin typeface="Times New Roman" panose="02020603050405020304" pitchFamily="18" charset="0"/>
                <a:cs typeface="Times New Roman" panose="02020603050405020304" pitchFamily="18" charset="0"/>
              </a:rPr>
              <a:t>Koristi se nekoliko pisanih procjena i upitnika kako bi se procjenili stavovi i vjerovanja vezani za vezu</a:t>
            </a:r>
          </a:p>
          <a:p>
            <a:pPr>
              <a:lnSpc>
                <a:spcPct val="100000"/>
              </a:lnSpc>
              <a:spcBef>
                <a:spcPts val="1200"/>
              </a:spcBef>
              <a:buFont typeface="Wingdings" panose="05000000000000000000" pitchFamily="2" charset="2"/>
              <a:buChar char="Ø"/>
            </a:pPr>
            <a:r>
              <a:rPr lang="hr-HR" dirty="0">
                <a:latin typeface="Times New Roman" panose="02020603050405020304" pitchFamily="18" charset="0"/>
                <a:cs typeface="Times New Roman" panose="02020603050405020304" pitchFamily="18" charset="0"/>
              </a:rPr>
              <a:t>Specifično su orijentirani da identificiraju disfunkcionalne misli; probleme u komunikaciji; ugodna i neugodna ponašanja </a:t>
            </a:r>
          </a:p>
          <a:p>
            <a:pPr>
              <a:lnSpc>
                <a:spcPct val="100000"/>
              </a:lnSpc>
              <a:spcBef>
                <a:spcPts val="1200"/>
              </a:spcBef>
              <a:buFont typeface="Wingdings" panose="05000000000000000000" pitchFamily="2" charset="2"/>
              <a:buChar char="Ø"/>
            </a:pPr>
            <a:r>
              <a:rPr lang="hr-HR" dirty="0">
                <a:latin typeface="Times New Roman" panose="02020603050405020304" pitchFamily="18" charset="0"/>
                <a:cs typeface="Times New Roman" panose="02020603050405020304" pitchFamily="18" charset="0"/>
              </a:rPr>
              <a:t>Metoda koja dopušta partnerima da pokažu područja na kojima bi htjeli poraditi</a:t>
            </a:r>
            <a:r>
              <a:rPr lang="hr-HR" dirty="0"/>
              <a:t>.                                                                                                                                                                       </a:t>
            </a:r>
          </a:p>
        </p:txBody>
      </p:sp>
    </p:spTree>
    <p:extLst>
      <p:ext uri="{BB962C8B-B14F-4D97-AF65-F5344CB8AC3E}">
        <p14:creationId xmlns:p14="http://schemas.microsoft.com/office/powerpoint/2010/main" val="30309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551543" y="725713"/>
            <a:ext cx="11190513" cy="5936343"/>
          </a:xfrm>
        </p:spPr>
        <p:txBody>
          <a:bodyPr>
            <a:normAutofit fontScale="85000" lnSpcReduction="20000"/>
          </a:bodyPr>
          <a:lstStyle/>
          <a:p>
            <a:pPr>
              <a:buFont typeface="Wingdings" panose="05000000000000000000" pitchFamily="2" charset="2"/>
              <a:buChar char="Ø"/>
            </a:pPr>
            <a:endParaRPr lang="hr-HR" sz="2400" dirty="0"/>
          </a:p>
          <a:p>
            <a:pPr>
              <a:lnSpc>
                <a:spcPct val="110000"/>
              </a:lnSpc>
              <a:spcBef>
                <a:spcPts val="1200"/>
              </a:spcBef>
              <a:buFont typeface="Wingdings" panose="05000000000000000000" pitchFamily="2" charset="2"/>
              <a:buChar char="Ø"/>
            </a:pPr>
            <a:r>
              <a:rPr lang="hr-HR" sz="2400" dirty="0">
                <a:latin typeface="Times New Roman" panose="02020603050405020304" pitchFamily="18" charset="0"/>
                <a:cs typeface="Times New Roman" panose="02020603050405020304" pitchFamily="18" charset="0"/>
              </a:rPr>
              <a:t>Bračni odnos – revidirani upitnik: sadrži 74 izjava koje su formirane da otkriju poglede na poteškoće u vezi, npr.: „Stres od posla utječe na naš odnos, kako se slažemo.”; „Kad se ne slažemo pitam se dal me roditelji vole.”</a:t>
            </a:r>
          </a:p>
          <a:p>
            <a:pPr>
              <a:lnSpc>
                <a:spcPct val="110000"/>
              </a:lnSpc>
              <a:spcBef>
                <a:spcPts val="1200"/>
              </a:spcBef>
              <a:buFont typeface="Wingdings" panose="05000000000000000000" pitchFamily="2" charset="2"/>
              <a:buChar char="Ø"/>
            </a:pPr>
            <a:r>
              <a:rPr lang="hr-HR" sz="2400" dirty="0">
                <a:latin typeface="Times New Roman" panose="02020603050405020304" pitchFamily="18" charset="0"/>
                <a:cs typeface="Times New Roman" panose="02020603050405020304" pitchFamily="18" charset="0"/>
              </a:rPr>
              <a:t>Skala bračne prilagodbe (DAS; Dyadic Adjustment Scale): - samostalni izvještaj o vlastitoj sposobnosti prilagodbe u vezi – 13 izjava vezanih za financije, religiju, kućni zadatci, donošenje odluka, prijatelji, rekreacija..</a:t>
            </a:r>
          </a:p>
          <a:p>
            <a:pPr>
              <a:lnSpc>
                <a:spcPct val="110000"/>
              </a:lnSpc>
              <a:spcBef>
                <a:spcPts val="1200"/>
              </a:spcBef>
              <a:buFont typeface="Wingdings" panose="05000000000000000000" pitchFamily="2" charset="2"/>
              <a:buChar char="Ø"/>
            </a:pPr>
            <a:r>
              <a:rPr lang="hr-HR" sz="2400" dirty="0">
                <a:latin typeface="Times New Roman" panose="02020603050405020304" pitchFamily="18" charset="0"/>
                <a:cs typeface="Times New Roman" panose="02020603050405020304" pitchFamily="18" charset="0"/>
              </a:rPr>
              <a:t>Bračna skala sreće (MHS): - procjena sreće kroz 11 domena- brzi pregled partnerskog distresa</a:t>
            </a:r>
          </a:p>
          <a:p>
            <a:pPr>
              <a:lnSpc>
                <a:spcPct val="110000"/>
              </a:lnSpc>
              <a:spcBef>
                <a:spcPts val="1200"/>
              </a:spcBef>
              <a:buFont typeface="Wingdings" panose="05000000000000000000" pitchFamily="2" charset="2"/>
              <a:buChar char="Ø"/>
            </a:pPr>
            <a:r>
              <a:rPr lang="hr-HR" sz="2400" dirty="0">
                <a:latin typeface="Times New Roman" panose="02020603050405020304" pitchFamily="18" charset="0"/>
                <a:cs typeface="Times New Roman" panose="02020603050405020304" pitchFamily="18" charset="0"/>
              </a:rPr>
              <a:t>Inventar Bračnog zadovoljstva (MSI): - 280 stavki u 9 domena (sexualni problemi, briga djeteta, komunikacija, financije..), partnerski rezultati se uspoređuju kako bi se uvidjela percepcija problema na kojima moraju raditi. </a:t>
            </a:r>
          </a:p>
          <a:p>
            <a:pPr>
              <a:lnSpc>
                <a:spcPct val="110000"/>
              </a:lnSpc>
              <a:spcBef>
                <a:spcPts val="1200"/>
              </a:spcBef>
              <a:buFont typeface="Wingdings" panose="05000000000000000000" pitchFamily="2" charset="2"/>
              <a:buChar char="Ø"/>
            </a:pPr>
            <a:r>
              <a:rPr lang="hr-HR" sz="2400" dirty="0">
                <a:latin typeface="Times New Roman" panose="02020603050405020304" pitchFamily="18" charset="0"/>
                <a:cs typeface="Times New Roman" panose="02020603050405020304" pitchFamily="18" charset="0"/>
              </a:rPr>
              <a:t>Upitnik vjerovanja u promjene:- „Moj partner nije sposoban da se promjeni”, „Moj brak je mrtav” (4 subskale: Pobjeđena vjerovanja; samoopravdavajuća vjerovanja, recipročni argument i Problem je moj partner)</a:t>
            </a:r>
          </a:p>
          <a:p>
            <a:pPr>
              <a:lnSpc>
                <a:spcPct val="110000"/>
              </a:lnSpc>
              <a:spcBef>
                <a:spcPts val="1200"/>
              </a:spcBef>
              <a:buFont typeface="Wingdings" panose="05000000000000000000" pitchFamily="2" charset="2"/>
              <a:buChar char="Ø"/>
            </a:pPr>
            <a:r>
              <a:rPr lang="hr-HR" sz="2400" dirty="0">
                <a:latin typeface="Times New Roman" panose="02020603050405020304" pitchFamily="18" charset="0"/>
                <a:cs typeface="Times New Roman" panose="02020603050405020304" pitchFamily="18" charset="0"/>
              </a:rPr>
              <a:t>Problemi unutar partnerstva/Ekspresija ljubavi-  pokazivanje afekcije i brige jedan drugome i učestalost istog/Problemi u stilovima komunikacije(likertova skala 0-4: priča previše/ povuće se) </a:t>
            </a:r>
          </a:p>
          <a:p>
            <a:pPr marL="45720" indent="0">
              <a:lnSpc>
                <a:spcPct val="110000"/>
              </a:lnSpc>
              <a:spcBef>
                <a:spcPts val="1200"/>
              </a:spcBef>
              <a:buNone/>
            </a:pPr>
            <a:r>
              <a:rPr lang="hr-HR" sz="2600" dirty="0">
                <a:latin typeface="Times New Roman" panose="02020603050405020304" pitchFamily="18" charset="0"/>
                <a:cs typeface="Times New Roman" panose="02020603050405020304" pitchFamily="18" charset="0"/>
              </a:rPr>
              <a:t>- Dobra vježba za parove, ventilacija, dobar uvid u probleme.                                                                                                                                                                            </a:t>
            </a:r>
          </a:p>
        </p:txBody>
      </p:sp>
      <p:sp>
        <p:nvSpPr>
          <p:cNvPr id="2" name="Title 1"/>
          <p:cNvSpPr>
            <a:spLocks noGrp="1"/>
          </p:cNvSpPr>
          <p:nvPr>
            <p:ph type="title"/>
          </p:nvPr>
        </p:nvSpPr>
        <p:spPr>
          <a:xfrm>
            <a:off x="551543" y="364308"/>
            <a:ext cx="10860644" cy="490582"/>
          </a:xfrm>
        </p:spPr>
        <p:txBody>
          <a:bodyPr>
            <a:normAutofit/>
          </a:bodyPr>
          <a:lstStyle/>
          <a:p>
            <a:r>
              <a:rPr lang="hr-HR" sz="2400" dirty="0">
                <a:latin typeface="Times New Roman" panose="02020603050405020304" pitchFamily="18" charset="0"/>
                <a:cs typeface="Times New Roman" panose="02020603050405020304" pitchFamily="18" charset="0"/>
              </a:rPr>
              <a:t>Inventari i upitnici </a:t>
            </a:r>
            <a:r>
              <a:rPr lang="hr-HR" sz="2400" dirty="0"/>
              <a:t>(predkraj prve seanse)</a:t>
            </a:r>
            <a:endParaRPr lang="hr-HR" sz="1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2241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551543" y="744580"/>
            <a:ext cx="11205028" cy="4601143"/>
          </a:xfrm>
        </p:spPr>
        <p:txBody>
          <a:bodyPr>
            <a:normAutofit fontScale="25000" lnSpcReduction="20000"/>
          </a:bodyPr>
          <a:lstStyle/>
          <a:p>
            <a:pPr>
              <a:buFontTx/>
              <a:buChar char="-"/>
            </a:pPr>
            <a:endParaRPr lang="hr-HR" sz="2200" dirty="0">
              <a:latin typeface="Times New Roman" panose="02020603050405020304" pitchFamily="18" charset="0"/>
              <a:cs typeface="Times New Roman" panose="02020603050405020304" pitchFamily="18" charset="0"/>
            </a:endParaRPr>
          </a:p>
          <a:p>
            <a:pPr>
              <a:lnSpc>
                <a:spcPct val="120000"/>
              </a:lnSpc>
              <a:spcBef>
                <a:spcPts val="1200"/>
              </a:spcBef>
              <a:buFontTx/>
              <a:buChar char="-"/>
            </a:pPr>
            <a:r>
              <a:rPr lang="hr-HR" sz="8000" dirty="0">
                <a:latin typeface="Times New Roman" panose="02020603050405020304" pitchFamily="18" charset="0"/>
                <a:cs typeface="Times New Roman" panose="02020603050405020304" pitchFamily="18" charset="0"/>
              </a:rPr>
              <a:t>interakcija terapeuta sa svakim ponaosob, </a:t>
            </a:r>
          </a:p>
          <a:p>
            <a:pPr>
              <a:lnSpc>
                <a:spcPct val="120000"/>
              </a:lnSpc>
              <a:spcBef>
                <a:spcPts val="1200"/>
              </a:spcBef>
              <a:buFontTx/>
              <a:buChar char="-"/>
            </a:pPr>
            <a:r>
              <a:rPr lang="hr-HR" sz="8000" dirty="0">
                <a:latin typeface="Times New Roman" panose="02020603050405020304" pitchFamily="18" charset="0"/>
                <a:cs typeface="Times New Roman" panose="02020603050405020304" pitchFamily="18" charset="0"/>
              </a:rPr>
              <a:t>omogućuje individui da se otvori terapeutu kada partner nije prisutan i da podijeli iskrene misli koje pred partnerom ne želi/ne može, zbog prestrašenosti, nepovjerljivosti i dr. </a:t>
            </a:r>
          </a:p>
          <a:p>
            <a:pPr>
              <a:lnSpc>
                <a:spcPct val="120000"/>
              </a:lnSpc>
              <a:spcBef>
                <a:spcPts val="1200"/>
              </a:spcBef>
              <a:buFontTx/>
              <a:buChar char="-"/>
            </a:pPr>
            <a:r>
              <a:rPr lang="hr-HR" sz="8000" dirty="0">
                <a:latin typeface="Times New Roman" panose="02020603050405020304" pitchFamily="18" charset="0"/>
                <a:cs typeface="Times New Roman" panose="02020603050405020304" pitchFamily="18" charset="0"/>
              </a:rPr>
              <a:t>sadrži teme koje nisu ispitane kroz zajednički intervju kao sexualna trauma u djetinjstvu/odrasloj dobi, silovanje, detalji prijašnjih veza i vanbračnih veza, uspjesi i padovi, nasilje u trenutnoj vezi, obitelji...</a:t>
            </a:r>
          </a:p>
          <a:p>
            <a:pPr marL="45720" indent="0">
              <a:lnSpc>
                <a:spcPct val="120000"/>
              </a:lnSpc>
              <a:spcBef>
                <a:spcPts val="1200"/>
              </a:spcBef>
              <a:buNone/>
            </a:pPr>
            <a:r>
              <a:rPr lang="hr-HR" sz="8000" dirty="0">
                <a:latin typeface="Times New Roman" panose="02020603050405020304" pitchFamily="18" charset="0"/>
                <a:cs typeface="Times New Roman" panose="02020603050405020304" pitchFamily="18" charset="0"/>
              </a:rPr>
              <a:t>Fokus:</a:t>
            </a:r>
          </a:p>
          <a:p>
            <a:pPr>
              <a:lnSpc>
                <a:spcPct val="120000"/>
              </a:lnSpc>
              <a:spcBef>
                <a:spcPts val="1200"/>
              </a:spcBef>
              <a:buFontTx/>
              <a:buChar char="-"/>
            </a:pPr>
            <a:r>
              <a:rPr lang="hr-HR" sz="8000" dirty="0">
                <a:latin typeface="Times New Roman" panose="02020603050405020304" pitchFamily="18" charset="0"/>
                <a:cs typeface="Times New Roman" panose="02020603050405020304" pitchFamily="18" charset="0"/>
              </a:rPr>
              <a:t>na razvoju konceptualizacije individualnog pogleda na probleme u vezi; </a:t>
            </a:r>
          </a:p>
          <a:p>
            <a:pPr>
              <a:lnSpc>
                <a:spcPct val="120000"/>
              </a:lnSpc>
              <a:spcBef>
                <a:spcPts val="1200"/>
              </a:spcBef>
              <a:buFontTx/>
              <a:buChar char="-"/>
            </a:pPr>
            <a:r>
              <a:rPr lang="hr-HR" sz="8000" dirty="0">
                <a:latin typeface="Times New Roman" panose="02020603050405020304" pitchFamily="18" charset="0"/>
                <a:cs typeface="Times New Roman" panose="02020603050405020304" pitchFamily="18" charset="0"/>
              </a:rPr>
              <a:t>specifičnih AM i vjerovanja koji on ili ona ima, i  </a:t>
            </a:r>
          </a:p>
          <a:p>
            <a:pPr>
              <a:lnSpc>
                <a:spcPct val="120000"/>
              </a:lnSpc>
              <a:spcBef>
                <a:spcPts val="1200"/>
              </a:spcBef>
              <a:buFontTx/>
              <a:buChar char="-"/>
            </a:pPr>
            <a:r>
              <a:rPr lang="hr-HR" sz="8000" dirty="0">
                <a:latin typeface="Times New Roman" panose="02020603050405020304" pitchFamily="18" charset="0"/>
                <a:cs typeface="Times New Roman" panose="02020603050405020304" pitchFamily="18" charset="0"/>
              </a:rPr>
              <a:t>promjene koje se moraju po njihovom desiti u vezi.</a:t>
            </a:r>
          </a:p>
          <a:p>
            <a:pPr>
              <a:buFontTx/>
              <a:buChar char="-"/>
            </a:pPr>
            <a:endParaRPr lang="hr-HR" dirty="0"/>
          </a:p>
          <a:p>
            <a:pPr marL="45720" indent="0">
              <a:buNone/>
            </a:pPr>
            <a:r>
              <a:rPr lang="hr-HR" dirty="0"/>
              <a:t>                                                                                                                                                                 </a:t>
            </a:r>
          </a:p>
        </p:txBody>
      </p:sp>
      <p:sp>
        <p:nvSpPr>
          <p:cNvPr id="2" name="Title 1"/>
          <p:cNvSpPr>
            <a:spLocks noGrp="1"/>
          </p:cNvSpPr>
          <p:nvPr>
            <p:ph type="title"/>
          </p:nvPr>
        </p:nvSpPr>
        <p:spPr>
          <a:xfrm>
            <a:off x="551543" y="364308"/>
            <a:ext cx="9544594" cy="490582"/>
          </a:xfrm>
        </p:spPr>
        <p:txBody>
          <a:bodyPr>
            <a:normAutofit/>
          </a:bodyPr>
          <a:lstStyle/>
          <a:p>
            <a:r>
              <a:rPr lang="hr-HR" sz="2000" dirty="0">
                <a:latin typeface="Times New Roman" panose="02020603050405020304" pitchFamily="18" charset="0"/>
                <a:cs typeface="Times New Roman" panose="02020603050405020304" pitchFamily="18" charset="0"/>
              </a:rPr>
              <a:t>3. Individualni intervju (2. i 3. seansa)</a:t>
            </a:r>
          </a:p>
        </p:txBody>
      </p:sp>
    </p:spTree>
    <p:extLst>
      <p:ext uri="{BB962C8B-B14F-4D97-AF65-F5344CB8AC3E}">
        <p14:creationId xmlns:p14="http://schemas.microsoft.com/office/powerpoint/2010/main" val="1338570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762558" y="1025934"/>
            <a:ext cx="11152777" cy="3841488"/>
          </a:xfrm>
        </p:spPr>
        <p:txBody>
          <a:bodyPr>
            <a:normAutofit/>
          </a:bodyPr>
          <a:lstStyle/>
          <a:p>
            <a:pPr marL="45720" indent="0">
              <a:lnSpc>
                <a:spcPct val="120000"/>
              </a:lnSpc>
              <a:spcBef>
                <a:spcPts val="1200"/>
              </a:spcBef>
              <a:buNone/>
            </a:pPr>
            <a:r>
              <a:rPr lang="hr-HR" dirty="0">
                <a:solidFill>
                  <a:schemeClr val="tx1"/>
                </a:solidFill>
                <a:latin typeface="Times New Roman" panose="02020603050405020304" pitchFamily="18" charset="0"/>
                <a:cs typeface="Times New Roman" panose="02020603050405020304" pitchFamily="18" charset="0"/>
              </a:rPr>
              <a:t>Nakon individualnog intervjua slijedi uspostava tretmanskog ugovora/dogovora, gdje  terapeut sa dobivenim dosadašnjim informacijama predočuje svoj zaključak i plan akcije, područja rada i svoje mišljenje o cjelokupnoj prognozi i ishodu tretmana.</a:t>
            </a:r>
          </a:p>
          <a:p>
            <a:pPr>
              <a:lnSpc>
                <a:spcPct val="120000"/>
              </a:lnSpc>
              <a:spcBef>
                <a:spcPts val="1200"/>
              </a:spcBef>
              <a:buFontTx/>
              <a:buChar char="-"/>
            </a:pPr>
            <a:r>
              <a:rPr lang="hr-HR" dirty="0">
                <a:solidFill>
                  <a:schemeClr val="tx1"/>
                </a:solidFill>
                <a:latin typeface="Times New Roman" panose="02020603050405020304" pitchFamily="18" charset="0"/>
                <a:cs typeface="Times New Roman" panose="02020603050405020304" pitchFamily="18" charset="0"/>
              </a:rPr>
              <a:t>ovom seansom započinje orijentacija parova na kognitivni model i na potrebu za </a:t>
            </a:r>
            <a:r>
              <a:rPr lang="hr-HR" b="1" i="1" dirty="0">
                <a:solidFill>
                  <a:schemeClr val="tx1"/>
                </a:solidFill>
                <a:latin typeface="Times New Roman" panose="02020603050405020304" pitchFamily="18" charset="0"/>
                <a:cs typeface="Times New Roman" panose="02020603050405020304" pitchFamily="18" charset="0"/>
              </a:rPr>
              <a:t>„kolaboracijskim setom”</a:t>
            </a:r>
            <a:r>
              <a:rPr lang="hr-HR" b="1" dirty="0">
                <a:solidFill>
                  <a:schemeClr val="tx1"/>
                </a:solidFill>
                <a:latin typeface="Times New Roman" panose="02020603050405020304" pitchFamily="18" charset="0"/>
                <a:cs typeface="Times New Roman" panose="02020603050405020304" pitchFamily="18" charset="0"/>
              </a:rPr>
              <a:t> </a:t>
            </a:r>
            <a:r>
              <a:rPr lang="hr-HR" dirty="0">
                <a:solidFill>
                  <a:schemeClr val="tx1"/>
                </a:solidFill>
                <a:latin typeface="Times New Roman" panose="02020603050405020304" pitchFamily="18" charset="0"/>
                <a:cs typeface="Times New Roman" panose="02020603050405020304" pitchFamily="18" charset="0"/>
              </a:rPr>
              <a:t>(zajednički problemi, zajedničko razumijevanje i trud - poboljšanje) </a:t>
            </a:r>
          </a:p>
          <a:p>
            <a:pPr>
              <a:lnSpc>
                <a:spcPct val="120000"/>
              </a:lnSpc>
              <a:spcBef>
                <a:spcPts val="1200"/>
              </a:spcBef>
              <a:buFontTx/>
              <a:buChar char="-"/>
            </a:pPr>
            <a:r>
              <a:rPr lang="hr-HR" dirty="0">
                <a:solidFill>
                  <a:schemeClr val="tx1"/>
                </a:solidFill>
                <a:latin typeface="Times New Roman" panose="02020603050405020304" pitchFamily="18" charset="0"/>
                <a:cs typeface="Times New Roman" panose="02020603050405020304" pitchFamily="18" charset="0"/>
              </a:rPr>
              <a:t>Slijedi usmeno obvezivanje partnera na tretmane</a:t>
            </a:r>
            <a:endParaRPr lang="hr-HR" dirty="0">
              <a:latin typeface="Times New Roman" panose="02020603050405020304" pitchFamily="18" charset="0"/>
              <a:cs typeface="Times New Roman" panose="02020603050405020304" pitchFamily="18" charset="0"/>
            </a:endParaRPr>
          </a:p>
          <a:p>
            <a:pPr marL="45720" indent="0">
              <a:buNone/>
            </a:pPr>
            <a:r>
              <a:rPr lang="hr-HR" sz="2200" dirty="0">
                <a:latin typeface="Times New Roman" panose="02020603050405020304" pitchFamily="18" charset="0"/>
                <a:cs typeface="Times New Roman" panose="02020603050405020304" pitchFamily="18" charset="0"/>
              </a:rPr>
              <a:t>                                                                                                                                                                 </a:t>
            </a:r>
          </a:p>
        </p:txBody>
      </p:sp>
      <p:sp>
        <p:nvSpPr>
          <p:cNvPr id="2" name="Title 1"/>
          <p:cNvSpPr>
            <a:spLocks noGrp="1"/>
          </p:cNvSpPr>
          <p:nvPr>
            <p:ph type="title"/>
          </p:nvPr>
        </p:nvSpPr>
        <p:spPr>
          <a:xfrm>
            <a:off x="551543" y="364308"/>
            <a:ext cx="9544594" cy="490582"/>
          </a:xfrm>
        </p:spPr>
        <p:txBody>
          <a:bodyPr>
            <a:normAutofit/>
          </a:bodyPr>
          <a:lstStyle/>
          <a:p>
            <a:r>
              <a:rPr lang="hr-HR" sz="2000" dirty="0">
                <a:latin typeface="Times New Roman" panose="02020603050405020304" pitchFamily="18" charset="0"/>
                <a:cs typeface="Times New Roman" panose="02020603050405020304" pitchFamily="18" charset="0"/>
              </a:rPr>
              <a:t>3. Uspostava tretmanskog ugovora /dogovora </a:t>
            </a:r>
            <a:r>
              <a:rPr lang="hr-HR" sz="2000" dirty="0">
                <a:latin typeface="Times New Roman" panose="02020603050405020304" pitchFamily="18" charset="0"/>
                <a:cs typeface="Times New Roman" panose="02020603050405020304" pitchFamily="18" charset="0"/>
              </a:rPr>
              <a:t>(4. seansa ili 2 zajednički intervju)</a:t>
            </a:r>
            <a:endParaRPr lang="hr-HR" sz="2000" dirty="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41853" y="3901941"/>
            <a:ext cx="4462812" cy="2273049"/>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3300201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537029" y="348344"/>
            <a:ext cx="11176000" cy="5768322"/>
          </a:xfrm>
        </p:spPr>
        <p:txBody>
          <a:bodyPr>
            <a:noAutofit/>
          </a:bodyPr>
          <a:lstStyle/>
          <a:p>
            <a:pPr marL="45720" indent="0">
              <a:lnSpc>
                <a:spcPct val="100000"/>
              </a:lnSpc>
              <a:spcBef>
                <a:spcPts val="1200"/>
              </a:spcBef>
              <a:buNone/>
            </a:pPr>
            <a:r>
              <a:rPr lang="hr-HR" sz="2400" b="1" i="1" dirty="0">
                <a:solidFill>
                  <a:schemeClr val="bg2">
                    <a:lumMod val="25000"/>
                  </a:schemeClr>
                </a:solidFill>
                <a:latin typeface="Times New Roman" panose="02020603050405020304" pitchFamily="18" charset="0"/>
                <a:cs typeface="Times New Roman" panose="02020603050405020304" pitchFamily="18" charset="0"/>
              </a:rPr>
              <a:t>Konceptualizacija slučaja i plan akcije započinje kad se završi inicijalna faza, </a:t>
            </a:r>
          </a:p>
          <a:p>
            <a:pPr marL="45720" indent="0">
              <a:lnSpc>
                <a:spcPct val="100000"/>
              </a:lnSpc>
              <a:spcBef>
                <a:spcPts val="1200"/>
              </a:spcBef>
              <a:buNone/>
            </a:pPr>
            <a:r>
              <a:rPr lang="hr-HR" sz="2400" b="1" i="1" dirty="0">
                <a:solidFill>
                  <a:schemeClr val="bg2">
                    <a:lumMod val="25000"/>
                  </a:schemeClr>
                </a:solidFill>
                <a:latin typeface="Times New Roman" panose="02020603050405020304" pitchFamily="18" charset="0"/>
                <a:cs typeface="Times New Roman" panose="02020603050405020304" pitchFamily="18" charset="0"/>
              </a:rPr>
              <a:t>te se partnere upućuje na kognitivni terapijski model:</a:t>
            </a:r>
          </a:p>
          <a:p>
            <a:pPr marL="45720" indent="0">
              <a:lnSpc>
                <a:spcPct val="100000"/>
              </a:lnSpc>
              <a:spcBef>
                <a:spcPts val="1200"/>
              </a:spcBef>
              <a:buNone/>
            </a:pPr>
            <a:endParaRPr lang="hr-HR" sz="2400" b="1" dirty="0">
              <a:solidFill>
                <a:schemeClr val="bg2">
                  <a:lumMod val="25000"/>
                </a:schemeClr>
              </a:solidFill>
              <a:latin typeface="Times New Roman" panose="02020603050405020304" pitchFamily="18" charset="0"/>
              <a:cs typeface="Times New Roman" panose="02020603050405020304" pitchFamily="18" charset="0"/>
            </a:endParaRPr>
          </a:p>
          <a:p>
            <a:pPr marL="45720" indent="0">
              <a:lnSpc>
                <a:spcPct val="100000"/>
              </a:lnSpc>
              <a:spcBef>
                <a:spcPts val="1200"/>
              </a:spcBef>
              <a:buNone/>
            </a:pPr>
            <a:r>
              <a:rPr lang="hr-HR" b="1" dirty="0">
                <a:solidFill>
                  <a:schemeClr val="bg2">
                    <a:lumMod val="25000"/>
                  </a:schemeClr>
                </a:solidFill>
                <a:latin typeface="Times New Roman" panose="02020603050405020304" pitchFamily="18" charset="0"/>
                <a:cs typeface="Times New Roman" panose="02020603050405020304" pitchFamily="18" charset="0"/>
              </a:rPr>
              <a:t>Identificiranjem područja rada, ukoliko postoji kriza prvo se ona rješava.</a:t>
            </a:r>
          </a:p>
          <a:p>
            <a:pPr marL="45720" indent="0">
              <a:lnSpc>
                <a:spcPct val="100000"/>
              </a:lnSpc>
              <a:spcBef>
                <a:spcPts val="1200"/>
              </a:spcBef>
              <a:buNone/>
            </a:pPr>
            <a:r>
              <a:rPr lang="hr-HR" b="1" dirty="0">
                <a:solidFill>
                  <a:schemeClr val="bg2">
                    <a:lumMod val="25000"/>
                  </a:schemeClr>
                </a:solidFill>
                <a:latin typeface="Times New Roman" panose="02020603050405020304" pitchFamily="18" charset="0"/>
                <a:cs typeface="Times New Roman" panose="02020603050405020304" pitchFamily="18" charset="0"/>
              </a:rPr>
              <a:t>Identificiranjem AM - </a:t>
            </a:r>
            <a:r>
              <a:rPr lang="hr-HR" dirty="0">
                <a:solidFill>
                  <a:schemeClr val="bg2">
                    <a:lumMod val="25000"/>
                  </a:schemeClr>
                </a:solidFill>
                <a:latin typeface="Times New Roman" panose="02020603050405020304" pitchFamily="18" charset="0"/>
                <a:cs typeface="Times New Roman" panose="02020603050405020304" pitchFamily="18" charset="0"/>
              </a:rPr>
              <a:t>ponekad teško pa se koriste tehnike, direktan način je da se dovede pojedinca u neku situaciju i upita: „ Što ti sada prolazi kroz glavu?”, ne pita: „Što si tad mislio?”, pravilnim pitanjem terapeut ostavlja otvorena vrata za uspomene  i slike kao i misli u obliku riječi. Bitno je uhvatiti bilo kakvu sliku ili uspomenu jer bi one mogle biti moćan izvor utjecaja.</a:t>
            </a:r>
          </a:p>
          <a:p>
            <a:pPr marL="45720" indent="0">
              <a:lnSpc>
                <a:spcPct val="100000"/>
              </a:lnSpc>
              <a:spcBef>
                <a:spcPts val="1200"/>
              </a:spcBef>
              <a:buNone/>
            </a:pPr>
            <a:r>
              <a:rPr lang="hr-HR" b="1" dirty="0">
                <a:solidFill>
                  <a:schemeClr val="bg2">
                    <a:lumMod val="25000"/>
                  </a:schemeClr>
                </a:solidFill>
                <a:latin typeface="Times New Roman" panose="02020603050405020304" pitchFamily="18" charset="0"/>
                <a:cs typeface="Times New Roman" panose="02020603050405020304" pitchFamily="18" charset="0"/>
              </a:rPr>
              <a:t>„ Što ti sada prolazi kroz glavu?” – fundamentalno kognitivno pitanje za identifikaciju AM</a:t>
            </a:r>
            <a:r>
              <a:rPr lang="hr-HR" dirty="0">
                <a:latin typeface="Times New Roman" panose="02020603050405020304" pitchFamily="18" charset="0"/>
                <a:cs typeface="Times New Roman" panose="02020603050405020304" pitchFamily="18" charset="0"/>
              </a:rPr>
              <a:t>.</a:t>
            </a:r>
          </a:p>
          <a:p>
            <a:pPr marL="45720" indent="0">
              <a:lnSpc>
                <a:spcPct val="100000"/>
              </a:lnSpc>
              <a:spcBef>
                <a:spcPts val="1200"/>
              </a:spcBef>
              <a:buNone/>
            </a:pPr>
            <a:r>
              <a:rPr lang="hr-HR" b="1" dirty="0">
                <a:latin typeface="Times New Roman" panose="02020603050405020304" pitchFamily="18" charset="0"/>
                <a:cs typeface="Times New Roman" panose="02020603050405020304" pitchFamily="18" charset="0"/>
              </a:rPr>
              <a:t>Otkrivanjem BAZIČNIH VJEROVANJA (sheme) - korištenjem AM </a:t>
            </a:r>
          </a:p>
          <a:p>
            <a:pPr marL="45720" indent="0">
              <a:lnSpc>
                <a:spcPct val="100000"/>
              </a:lnSpc>
              <a:spcBef>
                <a:spcPts val="1200"/>
              </a:spcBef>
              <a:buNone/>
            </a:pPr>
            <a:r>
              <a:rPr lang="hr-HR" b="1" dirty="0">
                <a:solidFill>
                  <a:schemeClr val="bg2">
                    <a:lumMod val="25000"/>
                  </a:schemeClr>
                </a:solidFill>
                <a:latin typeface="Times New Roman" panose="02020603050405020304" pitchFamily="18" charset="0"/>
                <a:cs typeface="Times New Roman" panose="02020603050405020304" pitchFamily="18" charset="0"/>
              </a:rPr>
              <a:t>Identificiranjem identiteta obiteljskog podrijetla</a:t>
            </a:r>
            <a:r>
              <a:rPr lang="hr-HR" dirty="0">
                <a:latin typeface="Times New Roman" panose="02020603050405020304" pitchFamily="18" charset="0"/>
                <a:cs typeface="Times New Roman" panose="02020603050405020304" pitchFamily="18" charset="0"/>
              </a:rPr>
              <a:t> – oblikuju određena vjerovanja</a:t>
            </a:r>
          </a:p>
          <a:p>
            <a:pPr marL="45720" indent="0">
              <a:lnSpc>
                <a:spcPct val="100000"/>
              </a:lnSpc>
              <a:spcBef>
                <a:spcPts val="1200"/>
              </a:spcBef>
              <a:buNone/>
            </a:pPr>
            <a:r>
              <a:rPr lang="hr-HR" dirty="0">
                <a:latin typeface="Times New Roman" panose="02020603050405020304" pitchFamily="18" charset="0"/>
                <a:cs typeface="Times New Roman" panose="02020603050405020304" pitchFamily="18" charset="0"/>
              </a:rPr>
              <a:t>Fraze: „Pa, to je moja mama uvijek radila.”,</a:t>
            </a:r>
          </a:p>
          <a:p>
            <a:pPr marL="45720" indent="0">
              <a:lnSpc>
                <a:spcPct val="100000"/>
              </a:lnSpc>
              <a:spcBef>
                <a:spcPts val="1200"/>
              </a:spcBef>
              <a:buNone/>
            </a:pPr>
            <a:r>
              <a:rPr lang="hr-HR" dirty="0">
                <a:latin typeface="Times New Roman" panose="02020603050405020304" pitchFamily="18" charset="0"/>
                <a:cs typeface="Times New Roman" panose="02020603050405020304" pitchFamily="18" charset="0"/>
              </a:rPr>
              <a:t> „Moji roditelji skoro nikad nisu morali o tome razgovarati:”                                                                                                                                                                    </a:t>
            </a:r>
          </a:p>
        </p:txBody>
      </p:sp>
    </p:spTree>
    <p:extLst>
      <p:ext uri="{BB962C8B-B14F-4D97-AF65-F5344CB8AC3E}">
        <p14:creationId xmlns:p14="http://schemas.microsoft.com/office/powerpoint/2010/main" val="2578218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537029" y="204124"/>
            <a:ext cx="11176000" cy="459575"/>
          </a:xfrm>
        </p:spPr>
        <p:txBody>
          <a:bodyPr>
            <a:normAutofit/>
          </a:bodyPr>
          <a:lstStyle/>
          <a:p>
            <a:r>
              <a:rPr lang="hr-HR" sz="2400" dirty="0">
                <a:latin typeface="Times New Roman" panose="02020603050405020304" pitchFamily="18" charset="0"/>
                <a:cs typeface="Times New Roman" panose="02020603050405020304" pitchFamily="18" charset="0"/>
              </a:rPr>
              <a:t>Edukacija para o kognitivnom modelu</a:t>
            </a:r>
            <a:endParaRPr lang="en-US" sz="2400" dirty="0">
              <a:latin typeface="Times New Roman" panose="02020603050405020304" pitchFamily="18" charset="0"/>
              <a:cs typeface="Times New Roman" panose="02020603050405020304" pitchFamily="18" charset="0"/>
            </a:endParaRPr>
          </a:p>
        </p:txBody>
      </p:sp>
      <p:sp>
        <p:nvSpPr>
          <p:cNvPr id="14" name="Content Placeholder 13"/>
          <p:cNvSpPr>
            <a:spLocks noGrp="1"/>
          </p:cNvSpPr>
          <p:nvPr>
            <p:ph idx="1"/>
          </p:nvPr>
        </p:nvSpPr>
        <p:spPr>
          <a:xfrm>
            <a:off x="537029" y="774535"/>
            <a:ext cx="11176000" cy="5506194"/>
          </a:xfrm>
        </p:spPr>
        <p:txBody>
          <a:bodyPr>
            <a:noAutofit/>
          </a:bodyPr>
          <a:lstStyle/>
          <a:p>
            <a:pPr>
              <a:lnSpc>
                <a:spcPct val="110000"/>
              </a:lnSpc>
              <a:spcBef>
                <a:spcPts val="1200"/>
              </a:spcBef>
              <a:buFontTx/>
              <a:buChar char="-"/>
            </a:pPr>
            <a:r>
              <a:rPr lang="hr-HR" dirty="0">
                <a:solidFill>
                  <a:schemeClr val="bg2">
                    <a:lumMod val="25000"/>
                  </a:schemeClr>
                </a:solidFill>
                <a:latin typeface="Times New Roman" panose="02020603050405020304" pitchFamily="18" charset="0"/>
                <a:cs typeface="Times New Roman" panose="02020603050405020304" pitchFamily="18" charset="0"/>
              </a:rPr>
              <a:t>znati i ponavljati model daje partnerima usklađenje i saznanje gdje su i što rade, te učvršćuje namjeru preuzimanja odgovornosti za svoje misli i akcije; jasno razumjevanje principa i metoda</a:t>
            </a:r>
          </a:p>
          <a:p>
            <a:pPr>
              <a:lnSpc>
                <a:spcPct val="110000"/>
              </a:lnSpc>
              <a:spcBef>
                <a:spcPts val="1200"/>
              </a:spcBef>
              <a:buFontTx/>
              <a:buChar char="-"/>
            </a:pPr>
            <a:r>
              <a:rPr lang="hr-HR" dirty="0">
                <a:solidFill>
                  <a:schemeClr val="bg2">
                    <a:lumMod val="25000"/>
                  </a:schemeClr>
                </a:solidFill>
                <a:latin typeface="Times New Roman" panose="02020603050405020304" pitchFamily="18" charset="0"/>
                <a:cs typeface="Times New Roman" panose="02020603050405020304" pitchFamily="18" charset="0"/>
              </a:rPr>
              <a:t>obaviti tijekom zajedničke seanse: - objasniti kako naša okolina, zdravlje, raspoloženje, ponašanje i razmišljanje međusobno djeluju. Moramo vidjeti što možemo napraviti na navedenim područjima  kako bi pomogli sebi da se bolje osjećamo i da se bolje slažemo...</a:t>
            </a:r>
          </a:p>
          <a:p>
            <a:pPr>
              <a:lnSpc>
                <a:spcPct val="110000"/>
              </a:lnSpc>
              <a:spcBef>
                <a:spcPts val="1200"/>
              </a:spcBef>
              <a:buFontTx/>
              <a:buChar char="-"/>
            </a:pPr>
            <a:r>
              <a:rPr lang="hr-HR" dirty="0">
                <a:solidFill>
                  <a:schemeClr val="bg2">
                    <a:lumMod val="25000"/>
                  </a:schemeClr>
                </a:solidFill>
                <a:latin typeface="Times New Roman" panose="02020603050405020304" pitchFamily="18" charset="0"/>
                <a:cs typeface="Times New Roman" panose="02020603050405020304" pitchFamily="18" charset="0"/>
              </a:rPr>
              <a:t>rad na osvještavanju disfunkcionalnih misli koje dovode do konflikta; očekivanja koja donose u vezu (primarni fokus terapije /često uzrok negativnog zaključka o ponašanju/);</a:t>
            </a:r>
          </a:p>
          <a:p>
            <a:pPr>
              <a:lnSpc>
                <a:spcPct val="110000"/>
              </a:lnSpc>
              <a:spcBef>
                <a:spcPts val="1200"/>
              </a:spcBef>
              <a:buFontTx/>
              <a:buChar char="-"/>
            </a:pPr>
            <a:r>
              <a:rPr lang="hr-HR" dirty="0">
                <a:solidFill>
                  <a:schemeClr val="bg2">
                    <a:lumMod val="25000"/>
                  </a:schemeClr>
                </a:solidFill>
                <a:latin typeface="Times New Roman" panose="02020603050405020304" pitchFamily="18" charset="0"/>
                <a:cs typeface="Times New Roman" panose="02020603050405020304" pitchFamily="18" charset="0"/>
              </a:rPr>
              <a:t>nadopuna razumijevanja KM putem knjiga: „Love is never enough (Beck, 1988)” ili „Feeling good handbook (David Burns, 1989)”</a:t>
            </a:r>
          </a:p>
          <a:p>
            <a:pPr>
              <a:lnSpc>
                <a:spcPct val="110000"/>
              </a:lnSpc>
              <a:spcBef>
                <a:spcPts val="1200"/>
              </a:spcBef>
              <a:buFontTx/>
              <a:buChar char="-"/>
            </a:pPr>
            <a:r>
              <a:rPr lang="hr-HR" dirty="0">
                <a:latin typeface="Times New Roman" panose="02020603050405020304" pitchFamily="18" charset="0"/>
                <a:cs typeface="Times New Roman" panose="02020603050405020304" pitchFamily="18" charset="0"/>
              </a:rPr>
              <a:t>objasniti važnost domaćih zadaća; postavljanje programa seansi; postaviti temeljna pravila ponašanja tijekom tretmana</a:t>
            </a:r>
          </a:p>
          <a:p>
            <a:pPr marL="45720" indent="0">
              <a:lnSpc>
                <a:spcPct val="110000"/>
              </a:lnSpc>
              <a:spcBef>
                <a:spcPts val="1200"/>
              </a:spcBef>
              <a:buNone/>
            </a:pPr>
            <a:r>
              <a:rPr lang="hr-HR" dirty="0">
                <a:latin typeface="Times New Roman" panose="02020603050405020304" pitchFamily="18" charset="0"/>
                <a:cs typeface="Times New Roman" panose="02020603050405020304" pitchFamily="18" charset="0"/>
              </a:rPr>
              <a:t>Nakon uspostave navedenog započinje upoznavanje partnera s kognitivnim distorzijama i načinima njihovog prepoznavanja.                                                                                                                                                                    </a:t>
            </a:r>
          </a:p>
        </p:txBody>
      </p:sp>
    </p:spTree>
    <p:extLst>
      <p:ext uri="{BB962C8B-B14F-4D97-AF65-F5344CB8AC3E}">
        <p14:creationId xmlns:p14="http://schemas.microsoft.com/office/powerpoint/2010/main" val="1845571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537029" y="425796"/>
            <a:ext cx="11176000" cy="459575"/>
          </a:xfrm>
        </p:spPr>
        <p:txBody>
          <a:bodyPr>
            <a:normAutofit/>
          </a:bodyPr>
          <a:lstStyle/>
          <a:p>
            <a:r>
              <a:rPr lang="hr-HR" sz="2400" dirty="0">
                <a:latin typeface="Times New Roman" panose="02020603050405020304" pitchFamily="18" charset="0"/>
                <a:cs typeface="Times New Roman" panose="02020603050405020304" pitchFamily="18" charset="0"/>
              </a:rPr>
              <a:t>Identificiranje i imenovanje kognitivnih distorzija</a:t>
            </a:r>
            <a:endParaRPr lang="en-US" sz="2400" dirty="0">
              <a:latin typeface="Times New Roman" panose="02020603050405020304" pitchFamily="18" charset="0"/>
              <a:cs typeface="Times New Roman" panose="02020603050405020304" pitchFamily="18" charset="0"/>
            </a:endParaRPr>
          </a:p>
        </p:txBody>
      </p:sp>
      <p:sp>
        <p:nvSpPr>
          <p:cNvPr id="14" name="Content Placeholder 13"/>
          <p:cNvSpPr>
            <a:spLocks noGrp="1"/>
          </p:cNvSpPr>
          <p:nvPr>
            <p:ph idx="1"/>
          </p:nvPr>
        </p:nvSpPr>
        <p:spPr>
          <a:xfrm>
            <a:off x="537029" y="1088570"/>
            <a:ext cx="11176000" cy="5506194"/>
          </a:xfrm>
        </p:spPr>
        <p:txBody>
          <a:bodyPr>
            <a:normAutofit/>
          </a:bodyPr>
          <a:lstStyle/>
          <a:p>
            <a:pPr>
              <a:lnSpc>
                <a:spcPct val="100000"/>
              </a:lnSpc>
              <a:spcBef>
                <a:spcPts val="1200"/>
              </a:spcBef>
              <a:buFontTx/>
              <a:buChar char="-"/>
            </a:pPr>
            <a:r>
              <a:rPr lang="hr-HR" dirty="0">
                <a:latin typeface="Times New Roman" panose="02020603050405020304" pitchFamily="18" charset="0"/>
                <a:cs typeface="Times New Roman" panose="02020603050405020304" pitchFamily="18" charset="0"/>
              </a:rPr>
              <a:t>self monitoring - svaki partner mora voditi dnevnik negativnih misli /tj. i imenovati svaku distorziju u tim mislima</a:t>
            </a:r>
          </a:p>
          <a:p>
            <a:pPr marL="45720" indent="0">
              <a:lnSpc>
                <a:spcPct val="100000"/>
              </a:lnSpc>
              <a:spcBef>
                <a:spcPts val="1200"/>
              </a:spcBef>
              <a:buNone/>
            </a:pPr>
            <a:r>
              <a:rPr lang="hr-HR" dirty="0">
                <a:latin typeface="Times New Roman" panose="02020603050405020304" pitchFamily="18" charset="0"/>
                <a:cs typeface="Times New Roman" panose="02020603050405020304" pitchFamily="18" charset="0"/>
              </a:rPr>
              <a:t>Primjeri učestalijih kognitivnih distorzija:</a:t>
            </a:r>
          </a:p>
          <a:p>
            <a:pPr marL="502920" indent="-457200">
              <a:lnSpc>
                <a:spcPct val="100000"/>
              </a:lnSpc>
              <a:spcBef>
                <a:spcPts val="1200"/>
              </a:spcBef>
              <a:buFont typeface="+mj-lt"/>
              <a:buAutoNum type="arabicPeriod"/>
            </a:pPr>
            <a:r>
              <a:rPr lang="hr-HR" dirty="0">
                <a:latin typeface="Times New Roman" panose="02020603050405020304" pitchFamily="18" charset="0"/>
                <a:cs typeface="Times New Roman" panose="02020603050405020304" pitchFamily="18" charset="0"/>
              </a:rPr>
              <a:t>Proizvoljan zaključak - žena se vrati pola sata kasnije kući i muž pomisli „Ona mora da ima aferu.”</a:t>
            </a:r>
          </a:p>
          <a:p>
            <a:pPr marL="502920" indent="-457200">
              <a:lnSpc>
                <a:spcPct val="100000"/>
              </a:lnSpc>
              <a:spcBef>
                <a:spcPts val="1200"/>
              </a:spcBef>
              <a:buFont typeface="+mj-lt"/>
              <a:buAutoNum type="arabicPeriod"/>
            </a:pPr>
            <a:r>
              <a:rPr lang="hr-HR" dirty="0">
                <a:latin typeface="Times New Roman" panose="02020603050405020304" pitchFamily="18" charset="0"/>
                <a:cs typeface="Times New Roman" panose="02020603050405020304" pitchFamily="18" charset="0"/>
              </a:rPr>
              <a:t>Selektivna apstrakcija (info. uzeta iz konteksta) - muž ne odvrati pozdrav ženi i ona pomisli: „On mora da je ljut na mene, opet”</a:t>
            </a:r>
          </a:p>
          <a:p>
            <a:pPr marL="502920" indent="-457200">
              <a:lnSpc>
                <a:spcPct val="100000"/>
              </a:lnSpc>
              <a:spcBef>
                <a:spcPts val="1200"/>
              </a:spcBef>
              <a:buFont typeface="+mj-lt"/>
              <a:buAutoNum type="arabicPeriod"/>
            </a:pPr>
            <a:r>
              <a:rPr lang="hr-HR" dirty="0">
                <a:latin typeface="Times New Roman" panose="02020603050405020304" pitchFamily="18" charset="0"/>
                <a:cs typeface="Times New Roman" panose="02020603050405020304" pitchFamily="18" charset="0"/>
              </a:rPr>
              <a:t>Pretjerana generalizacija - „Sve žene su iste.  Ja ću uvijek biti odbijen”</a:t>
            </a:r>
          </a:p>
          <a:p>
            <a:pPr marL="502920" indent="-457200">
              <a:lnSpc>
                <a:spcPct val="100000"/>
              </a:lnSpc>
              <a:spcBef>
                <a:spcPts val="1200"/>
              </a:spcBef>
              <a:buFont typeface="+mj-lt"/>
              <a:buAutoNum type="arabicPeriod"/>
            </a:pPr>
            <a:r>
              <a:rPr lang="hr-HR" dirty="0">
                <a:latin typeface="Times New Roman" panose="02020603050405020304" pitchFamily="18" charset="0"/>
                <a:cs typeface="Times New Roman" panose="02020603050405020304" pitchFamily="18" charset="0"/>
              </a:rPr>
              <a:t>Pretjerano uveličavanje ili umanjivanje -  „Mi smo bankrotirali”</a:t>
            </a:r>
          </a:p>
          <a:p>
            <a:pPr marL="502920" indent="-457200">
              <a:lnSpc>
                <a:spcPct val="100000"/>
              </a:lnSpc>
              <a:spcBef>
                <a:spcPts val="1200"/>
              </a:spcBef>
              <a:buFont typeface="+mj-lt"/>
              <a:buAutoNum type="arabicPeriod"/>
            </a:pPr>
            <a:r>
              <a:rPr lang="hr-HR" dirty="0">
                <a:latin typeface="Times New Roman" panose="02020603050405020304" pitchFamily="18" charset="0"/>
                <a:cs typeface="Times New Roman" panose="02020603050405020304" pitchFamily="18" charset="0"/>
              </a:rPr>
              <a:t>Personalizacija - muž pegla opeglani veš, ona misli: „Nije zadovoljan sa mnom”</a:t>
            </a:r>
          </a:p>
          <a:p>
            <a:pPr marL="502920" indent="-457200">
              <a:lnSpc>
                <a:spcPct val="100000"/>
              </a:lnSpc>
              <a:spcBef>
                <a:spcPts val="1200"/>
              </a:spcBef>
              <a:buFont typeface="+mj-lt"/>
              <a:buAutoNum type="arabicPeriod"/>
            </a:pPr>
            <a:r>
              <a:rPr lang="hr-HR" dirty="0">
                <a:latin typeface="Times New Roman" panose="02020603050405020304" pitchFamily="18" charset="0"/>
                <a:cs typeface="Times New Roman" panose="02020603050405020304" pitchFamily="18" charset="0"/>
              </a:rPr>
              <a:t>Dihotomno (polarizirano) razmišljanj - „ Ja ništa ne mogu učiniti ispravno”</a:t>
            </a:r>
          </a:p>
          <a:p>
            <a:pPr marL="502920" indent="-457200">
              <a:lnSpc>
                <a:spcPct val="100000"/>
              </a:lnSpc>
              <a:spcBef>
                <a:spcPts val="1200"/>
              </a:spcBef>
              <a:buFont typeface="+mj-lt"/>
              <a:buAutoNum type="arabicPeriod"/>
            </a:pPr>
            <a:r>
              <a:rPr lang="hr-HR" dirty="0">
                <a:latin typeface="Times New Roman" panose="02020603050405020304" pitchFamily="18" charset="0"/>
                <a:cs typeface="Times New Roman" panose="02020603050405020304" pitchFamily="18" charset="0"/>
              </a:rPr>
              <a:t>Etiketiranje - „ Ja sam bezvrijedan.”</a:t>
            </a:r>
          </a:p>
          <a:p>
            <a:pPr marL="502920" indent="-457200">
              <a:lnSpc>
                <a:spcPct val="100000"/>
              </a:lnSpc>
              <a:spcBef>
                <a:spcPts val="1200"/>
              </a:spcBef>
              <a:buFont typeface="+mj-lt"/>
              <a:buAutoNum type="arabicPeriod"/>
            </a:pPr>
            <a:r>
              <a:rPr lang="hr-HR" dirty="0">
                <a:latin typeface="Times New Roman" panose="02020603050405020304" pitchFamily="18" charset="0"/>
                <a:cs typeface="Times New Roman" panose="02020603050405020304" pitchFamily="18" charset="0"/>
              </a:rPr>
              <a:t>Tunelsko gledanje -”On ionako čini ono što želi.” </a:t>
            </a:r>
          </a:p>
        </p:txBody>
      </p:sp>
    </p:spTree>
    <p:extLst>
      <p:ext uri="{BB962C8B-B14F-4D97-AF65-F5344CB8AC3E}">
        <p14:creationId xmlns:p14="http://schemas.microsoft.com/office/powerpoint/2010/main" val="4230815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anded Design Yellow 16x9">
  <a:themeElements>
    <a:clrScheme name="Banded_Design_Yellow">
      <a:dk1>
        <a:srgbClr val="323232"/>
      </a:dk1>
      <a:lt1>
        <a:sysClr val="window" lastClr="FFFFFF"/>
      </a:lt1>
      <a:dk2>
        <a:srgbClr val="000000"/>
      </a:dk2>
      <a:lt2>
        <a:srgbClr val="E5E8E8"/>
      </a:lt2>
      <a:accent1>
        <a:srgbClr val="FFCD36"/>
      </a:accent1>
      <a:accent2>
        <a:srgbClr val="F29E3E"/>
      </a:accent2>
      <a:accent3>
        <a:srgbClr val="83C546"/>
      </a:accent3>
      <a:accent4>
        <a:srgbClr val="52C1CA"/>
      </a:accent4>
      <a:accent5>
        <a:srgbClr val="7384CA"/>
      </a:accent5>
      <a:accent6>
        <a:srgbClr val="DA6A89"/>
      </a:accent6>
      <a:hlink>
        <a:srgbClr val="88CACA"/>
      </a:hlink>
      <a:folHlink>
        <a:srgbClr val="91A7CA"/>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Banded_Design_Yellow">
      <a:dk1>
        <a:srgbClr val="595959"/>
      </a:dk1>
      <a:lt1>
        <a:sysClr val="window" lastClr="FFFFFF"/>
      </a:lt1>
      <a:dk2>
        <a:srgbClr val="323232"/>
      </a:dk2>
      <a:lt2>
        <a:srgbClr val="E5E8E8"/>
      </a:lt2>
      <a:accent1>
        <a:srgbClr val="FFCD36"/>
      </a:accent1>
      <a:accent2>
        <a:srgbClr val="F29E3E"/>
      </a:accent2>
      <a:accent3>
        <a:srgbClr val="83C546"/>
      </a:accent3>
      <a:accent4>
        <a:srgbClr val="52C1CA"/>
      </a:accent4>
      <a:accent5>
        <a:srgbClr val="7384CA"/>
      </a:accent5>
      <a:accent6>
        <a:srgbClr val="DA6A89"/>
      </a:accent6>
      <a:hlink>
        <a:srgbClr val="88CACA"/>
      </a:hlink>
      <a:folHlink>
        <a:srgbClr val="91A7CA"/>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Banded_Design_Yellow">
      <a:dk1>
        <a:srgbClr val="595959"/>
      </a:dk1>
      <a:lt1>
        <a:sysClr val="window" lastClr="FFFFFF"/>
      </a:lt1>
      <a:dk2>
        <a:srgbClr val="323232"/>
      </a:dk2>
      <a:lt2>
        <a:srgbClr val="E5E8E8"/>
      </a:lt2>
      <a:accent1>
        <a:srgbClr val="FFCD36"/>
      </a:accent1>
      <a:accent2>
        <a:srgbClr val="F29E3E"/>
      </a:accent2>
      <a:accent3>
        <a:srgbClr val="83C546"/>
      </a:accent3>
      <a:accent4>
        <a:srgbClr val="52C1CA"/>
      </a:accent4>
      <a:accent5>
        <a:srgbClr val="7384CA"/>
      </a:accent5>
      <a:accent6>
        <a:srgbClr val="DA6A89"/>
      </a:accent6>
      <a:hlink>
        <a:srgbClr val="88CACA"/>
      </a:hlink>
      <a:folHlink>
        <a:srgbClr val="91A7CA"/>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866677B1-365E-411F-9971-C788BC29752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Organic</Template>
  <TotalTime>0</TotalTime>
  <Words>2329</Words>
  <Application>Microsoft Office PowerPoint</Application>
  <PresentationFormat>Widescreen</PresentationFormat>
  <Paragraphs>200</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Book Antiqua</vt:lpstr>
      <vt:lpstr>Times New Roman</vt:lpstr>
      <vt:lpstr>Wingdings</vt:lpstr>
      <vt:lpstr>Banded Design Yellow 16x9</vt:lpstr>
      <vt:lpstr>Kognitivna terapija                parova</vt:lpstr>
      <vt:lpstr>PowerPoint Presentation</vt:lpstr>
      <vt:lpstr>Procjena - 3 esencijalna koraka u fazi inicijalne kliničke procjene</vt:lpstr>
      <vt:lpstr>Inventari i upitnici (predkraj prve seanse)</vt:lpstr>
      <vt:lpstr>3. Individualni intervju (2. i 3. seansa)</vt:lpstr>
      <vt:lpstr>3. Uspostava tretmanskog ugovora /dogovora (4. seansa ili 2 zajednički intervju)</vt:lpstr>
      <vt:lpstr>PowerPoint Presentation</vt:lpstr>
      <vt:lpstr>Edukacija para o kognitivnom modelu</vt:lpstr>
      <vt:lpstr>Identificiranje i imenovanje kognitivnih distorzija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Hvala!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2017-01-15T10:43:16Z</dcterms:created>
  <dcterms:modified xsi:type="dcterms:W3CDTF">2017-01-20T00:35:25Z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TC029009979991</vt:lpwstr>
  </property>
</Properties>
</file>