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6" r:id="rId2"/>
    <p:sldId id="306" r:id="rId3"/>
    <p:sldId id="287" r:id="rId4"/>
    <p:sldId id="288" r:id="rId5"/>
    <p:sldId id="289" r:id="rId6"/>
    <p:sldId id="307" r:id="rId7"/>
    <p:sldId id="290" r:id="rId8"/>
    <p:sldId id="291" r:id="rId9"/>
    <p:sldId id="292" r:id="rId10"/>
    <p:sldId id="294" r:id="rId11"/>
    <p:sldId id="295" r:id="rId12"/>
    <p:sldId id="304" r:id="rId13"/>
    <p:sldId id="296" r:id="rId14"/>
    <p:sldId id="297" r:id="rId15"/>
    <p:sldId id="298" r:id="rId16"/>
    <p:sldId id="299" r:id="rId17"/>
    <p:sldId id="300" r:id="rId18"/>
    <p:sldId id="301" r:id="rId19"/>
    <p:sldId id="303" r:id="rId20"/>
    <p:sldId id="308" r:id="rId21"/>
    <p:sldId id="309" r:id="rId22"/>
    <p:sldId id="284" r:id="rId23"/>
    <p:sldId id="310" r:id="rId24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77" d="100"/>
          <a:sy n="77" d="100"/>
        </p:scale>
        <p:origin x="-1680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19/11/2016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E4FB3-5D8F-4452-85E3-093B7C9889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253788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r>
              <a:rPr lang="en-GB" smtClean="0"/>
              <a:t>19/11/2016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8DE30A1-9C8B-4F37-955F-3B9E52C0F3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480527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DE30A1-9C8B-4F37-955F-3B9E52C0F32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19/11/2016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34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E508C-7B0A-4772-8E2D-A4434A435C03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0216-93D0-4A15-A439-54837FB2BD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553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858C6-0D21-4EBD-99E4-B411B9CED14A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26B9C-4BC0-4FC3-B74C-2B961A3C0B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278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DC278-17D7-4E11-B6BD-55BCD01EDB65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DDB46-C4A8-426B-A041-6B77C90BDD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837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28A5A-97B0-4D66-86D2-A144DC2D6701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25F5F-1735-4C8E-82C1-192EE90820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092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9B4F-57FD-4896-8DAC-E81D03F5E53B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48D5C-6B90-4BF6-A217-FD7E9EB256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382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CC71A-B8E9-48FE-8395-34CDFF663AF5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86963-917F-40E4-9518-02DAB489D1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072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B96B8-C360-4E06-9F43-3178FAAA8BE6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CD5EA-4375-4BEA-B75F-485A3D54F4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022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F0C7A-B2AD-41CF-A4EC-E40A1DA7CE2A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E1FB9-2156-46BD-B833-4ACACE82A4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145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DC54D-ADA4-4D72-A944-C30956A19F37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08BE-A4FF-4F4B-9F36-A6627CAB1D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418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F2224-6985-4118-BDF9-08DF4594BA8D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58A86-900E-4D7C-B491-65661E0DA1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50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FB19-5F7B-4088-A8E7-B61699A83386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D8AF8-7813-4590-BD5F-E2AC8B989B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539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59127097-1D5B-444C-9AF1-5910B46384D7}" type="datetimeFigureOut">
              <a:rPr lang="en-GB"/>
              <a:pPr>
                <a:defRPr/>
              </a:pPr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E3F21AE-CE39-43AC-8D0B-6C6570AF1B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cientificamerican.com/article/7-myths-about-suicide/" TargetMode="External"/><Relationship Id="rId3" Type="http://schemas.openxmlformats.org/officeDocument/2006/relationships/hyperlink" Target="http://www.hzjz.hr/" TargetMode="External"/><Relationship Id="rId7" Type="http://schemas.openxmlformats.org/officeDocument/2006/relationships/hyperlink" Target="http://toronto.cmha.ca/" TargetMode="External"/><Relationship Id="rId2" Type="http://schemas.openxmlformats.org/officeDocument/2006/relationships/hyperlink" Target="http://www.suicidi.inf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spn.org/" TargetMode="External"/><Relationship Id="rId5" Type="http://schemas.openxmlformats.org/officeDocument/2006/relationships/hyperlink" Target="http://www.yspp.org/" TargetMode="External"/><Relationship Id="rId10" Type="http://schemas.openxmlformats.org/officeDocument/2006/relationships/hyperlink" Target="http://www.psychiatrictimes.com/suicide/understanding-and-overcoming-myths-suicide" TargetMode="External"/><Relationship Id="rId4" Type="http://schemas.openxmlformats.org/officeDocument/2006/relationships/hyperlink" Target="http://www.who.int/mental_health/resources/preventingsuicide/en/" TargetMode="External"/><Relationship Id="rId9" Type="http://schemas.openxmlformats.org/officeDocument/2006/relationships/hyperlink" Target="http://payspi.org/wp-content/uploads/2015/06/Myths-about-Suicide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49000">
                <a:schemeClr val="tx1">
                  <a:lumMod val="85000"/>
                  <a:lumOff val="15000"/>
                </a:schemeClr>
              </a:gs>
              <a:gs pos="89000">
                <a:schemeClr val="tx1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pic>
        <p:nvPicPr>
          <p:cNvPr id="5123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2775" y="26988"/>
            <a:ext cx="9593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2051720" y="2564904"/>
            <a:ext cx="492436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4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MITOVI O SUICIDU</a:t>
            </a:r>
            <a:endParaRPr lang="en-GB" altLang="en-US" sz="4800" b="1" i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0152" y="609329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>
                <a:solidFill>
                  <a:schemeClr val="bg1"/>
                </a:solidFill>
              </a:rPr>
              <a:t>Elizabeta Sabljić, prof.</a:t>
            </a:r>
            <a:endParaRPr lang="hr-HR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0"/>
            <a:ext cx="5184576" cy="2736304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Poboljšanje nakon suicidalne krize ili pokušaja suicida znak je da je opasnost prošla...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4437112"/>
            <a:ext cx="7992888" cy="196977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suicidalne misli i dalje ostaju...a sakupljena je i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snaga za izvršenje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često se događa 3-6 mj.nakon prolaska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 krize i prividnog poboljšanja</a:t>
            </a:r>
            <a:endParaRPr lang="hr-HR" sz="30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3995936" y="3429000"/>
            <a:ext cx="3096344" cy="720080"/>
          </a:xfrm>
          <a:prstGeom prst="flowChartTermina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 smtClean="0"/>
              <a:t>ČESTI PRIVID!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2843808" y="0"/>
            <a:ext cx="6120680" cy="2420888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Suicidalnost je vezana uz određene skupine ...jako bogate/siromašne ljude, mlade ljude... 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4077072"/>
            <a:ext cx="7992888" cy="272125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4100"/>
              </a:lnSpc>
              <a:buFont typeface="Wingdings"/>
              <a:buChar char="G"/>
            </a:pPr>
            <a:r>
              <a:rPr lang="pl-PL" sz="3200" dirty="0" smtClean="0"/>
              <a:t> </a:t>
            </a:r>
            <a:r>
              <a:rPr lang="pl-PL" sz="28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M : Ž</a:t>
            </a:r>
            <a:r>
              <a:rPr lang="pl-PL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 2,2 do 3,7:1</a:t>
            </a:r>
          </a:p>
          <a:p>
            <a:pPr>
              <a:lnSpc>
                <a:spcPts val="4100"/>
              </a:lnSpc>
              <a:buFont typeface="Wingdings"/>
              <a:buChar char="G"/>
            </a:pPr>
            <a:r>
              <a:rPr lang="pl-PL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</a:t>
            </a:r>
            <a:r>
              <a:rPr lang="pl-PL" sz="28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15 – 19 g.</a:t>
            </a:r>
            <a:r>
              <a:rPr lang="pl-PL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 trend povećanja stope - </a:t>
            </a:r>
            <a:r>
              <a:rPr lang="hr-HR" sz="28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5,0/100.000</a:t>
            </a:r>
          </a:p>
          <a:p>
            <a:pPr>
              <a:lnSpc>
                <a:spcPts val="4100"/>
              </a:lnSpc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</a:t>
            </a:r>
            <a:r>
              <a:rPr lang="hr-HR" sz="28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15 – 29 g.  </a:t>
            </a: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2. uzrok smrtnosti</a:t>
            </a:r>
          </a:p>
          <a:p>
            <a:pPr>
              <a:lnSpc>
                <a:spcPts val="4100"/>
              </a:lnSpc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najveći broj suicida kod osoba iznad 65 godina</a:t>
            </a:r>
          </a:p>
          <a:p>
            <a:pPr>
              <a:lnSpc>
                <a:spcPts val="4100"/>
              </a:lnSpc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povećan rizik  diskriminirane skupine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91880" y="2780928"/>
            <a:ext cx="5040560" cy="100027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</a:t>
            </a: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suicid nije ekskluzivno vezan</a:t>
            </a:r>
          </a:p>
          <a:p>
            <a:pPr lvl="0"/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 za određene skupine</a:t>
            </a:r>
            <a:endParaRPr lang="hr-HR" sz="2900" b="1" dirty="0" smtClean="0">
              <a:ln w="1905"/>
              <a:solidFill>
                <a:prstClr val="black">
                  <a:lumMod val="75000"/>
                  <a:lumOff val="25000"/>
                </a:prst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03_suicr_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4579" y="260648"/>
            <a:ext cx="9238579" cy="6597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0486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332656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 člana obitelji znači  genetsku određenost za suicid...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4797152"/>
            <a:ext cx="7704856" cy="109158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ne postoji gen za suicid</a:t>
            </a:r>
          </a:p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suicid u obitelji može biti rizični faktor</a:t>
            </a:r>
            <a:endParaRPr lang="en-US" sz="30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188640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Neuspjeli pokušaj suicida ne treba ozbiljno shvaćati...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4437112"/>
            <a:ext cx="8280920" cy="196977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 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pokušaj suicida  najrizičniji pojedinačni faktor  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4 od 5 osoba koje su počinile suicid prethodno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 su imale pokušaj suicida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  na 1 suicid, više od 20 pokušaja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188640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 je izraz agresije, osvete, ljutnje, sebičnosti...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5517232"/>
            <a:ext cx="7992888" cy="9848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mjesto i način suicida  često takvi da “smanje”</a:t>
            </a:r>
          </a:p>
          <a:p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šok bližnjima </a:t>
            </a:r>
          </a:p>
        </p:txBody>
      </p:sp>
      <p:sp>
        <p:nvSpPr>
          <p:cNvPr id="7" name="Rectangle 6"/>
          <p:cNvSpPr/>
          <p:nvPr/>
        </p:nvSpPr>
        <p:spPr>
          <a:xfrm>
            <a:off x="3284315" y="3068960"/>
            <a:ext cx="5680173" cy="2323713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“Ne pripadam ovom svijetu, teret sam drugima, bolje bi im bilo bez mene, bezvrijedan sam, nema nade da će se problemi riješiti, nemam kontrolu ni nad čim...”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Slikovni rezultat za different perception of the probl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60647"/>
            <a:ext cx="4536504" cy="5103567"/>
          </a:xfrm>
          <a:prstGeom prst="rect">
            <a:avLst/>
          </a:prstGeom>
          <a:noFill/>
        </p:spPr>
      </p:pic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429000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0" y="188640"/>
            <a:ext cx="5184576" cy="2520280"/>
          </a:xfrm>
          <a:prstGeom prst="cloudCallout">
            <a:avLst>
              <a:gd name="adj1" fmla="val -14489"/>
              <a:gd name="adj2" fmla="val 74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Suicidalne osobe pretjeruju, preosjetljive su, “drame”... 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5805264"/>
            <a:ext cx="7704856" cy="58477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 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percipirana težina        objektivna situacija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39952" y="5805264"/>
            <a:ext cx="6206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dirty="0" smtClean="0">
                <a:ln w="1905"/>
                <a:solidFill>
                  <a:prstClr val="black">
                    <a:lumMod val="75000"/>
                    <a:lumOff val="25000"/>
                  </a:prst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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132856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404664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Najviše je suicida oko blagdana... 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4725144"/>
            <a:ext cx="7704856" cy="104644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događaju se tijekom cijele godine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nešto povećano u proljeće i početkom ljeta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491880" y="188640"/>
            <a:ext cx="5328592" cy="2808312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Vjerojatno je život osobe bio tako težak da je suicid bio najbolja, jedina odluka... 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4653136"/>
            <a:ext cx="7704856" cy="147732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rgbClr val="00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precjenjivanje suicidalnosti terminalno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oboljelih osoba kod suicidalnih prisutna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depresija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491880" y="404664"/>
            <a:ext cx="5328592" cy="2808312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Način izvršenja pokušaja suicida govori o ozbiljnosti suicidalne ideje...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5301208"/>
            <a:ext cx="6984776" cy="55399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svaki pokušaj suicida jednako je ozbiljan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8370" name="Picture 2" descr="http://gamapserver.who.int/mapLibrary/Files/Maps/Global_AS_suicide_rates_bothsexes_2012.png?u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-531440"/>
            <a:ext cx="10081120" cy="8856984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755576" y="2708920"/>
            <a:ext cx="4176464" cy="3528392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9206141">
            <a:off x="2902743" y="3182581"/>
            <a:ext cx="155385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HRVATSKA</a:t>
            </a:r>
            <a:endParaRPr lang="hr-H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491880" y="404664"/>
            <a:ext cx="5328592" cy="2808312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Ako mi netko povjeri svoje suicidalne ideje trebam ih čuvati za sebe da ne povrijedim osobu...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4941168"/>
            <a:ext cx="7704856" cy="147732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često kod djece i adolescenata 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nikada... time ne izigravamo povjerenje, već</a:t>
            </a:r>
          </a:p>
          <a:p>
            <a:r>
              <a:rPr lang="hr-HR" sz="30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    spašavamo život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491880" y="404664"/>
            <a:ext cx="5328592" cy="2808312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KUKAVIČKI POSTUPAK ILI HRABROST?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5776" y="5157192"/>
            <a:ext cx="4608512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hr-HR" sz="32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ODRAZ DUBOKE PATNJE...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836712"/>
            <a:ext cx="8352928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Hrvatska udruga za prevenciju suicida </a:t>
            </a:r>
            <a:r>
              <a:rPr lang="hr-HR" dirty="0" smtClean="0">
                <a:hlinkClick r:id="rId2"/>
              </a:rPr>
              <a:t>http://www.suicidi.info/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Registar izvršenih samoubojstava </a:t>
            </a:r>
            <a:r>
              <a:rPr lang="hr-HR" dirty="0" smtClean="0">
                <a:hlinkClick r:id="rId3"/>
              </a:rPr>
              <a:t>http://www.hzjz.hr/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World Health Organization </a:t>
            </a:r>
            <a:r>
              <a:rPr lang="hr-HR" dirty="0" smtClean="0">
                <a:hlinkClick r:id="rId4"/>
              </a:rPr>
              <a:t>http://www.who.int/mental_health/resources/preventingsuicide/en/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Youth Suicide Prevention Program </a:t>
            </a:r>
            <a:r>
              <a:rPr lang="hr-HR" dirty="0" smtClean="0">
                <a:hlinkClick r:id="rId5"/>
              </a:rPr>
              <a:t>http://www.yspp.org/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Tennessee Suicide Prevention Network </a:t>
            </a:r>
            <a:r>
              <a:rPr lang="hr-HR" dirty="0" smtClean="0">
                <a:hlinkClick r:id="rId6"/>
              </a:rPr>
              <a:t>http://tspn.org/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Canadian Mental Health Association </a:t>
            </a:r>
            <a:r>
              <a:rPr lang="hr-HR" dirty="0" smtClean="0">
                <a:hlinkClick r:id="rId7"/>
              </a:rPr>
              <a:t>http://toronto.cmha.ca/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en-US" dirty="0" smtClean="0"/>
              <a:t>Ellen </a:t>
            </a:r>
            <a:r>
              <a:rPr lang="en-US" dirty="0" err="1" smtClean="0"/>
              <a:t>Hendriksen</a:t>
            </a:r>
            <a:r>
              <a:rPr lang="en-US" dirty="0" smtClean="0"/>
              <a:t>, PhD, Boston University's Center for Anxiety and Related Disorders</a:t>
            </a:r>
            <a:r>
              <a:rPr lang="hr-HR" dirty="0" smtClean="0"/>
              <a:t> </a:t>
            </a:r>
          </a:p>
          <a:p>
            <a:pPr marL="358775" indent="-358775"/>
            <a:r>
              <a:rPr lang="hr-HR" dirty="0" smtClean="0"/>
              <a:t>	</a:t>
            </a:r>
            <a:r>
              <a:rPr lang="hr-HR" dirty="0" smtClean="0">
                <a:hlinkClick r:id="rId8"/>
              </a:rPr>
              <a:t>https://www.scientificamerican.com/article/7-myths-about-suicide/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en-US" dirty="0" smtClean="0"/>
              <a:t>Nevada Division of Public and Behavioral Health</a:t>
            </a:r>
            <a:r>
              <a:rPr lang="hr-HR" dirty="0" smtClean="0"/>
              <a:t> </a:t>
            </a:r>
            <a:r>
              <a:rPr lang="en-US" dirty="0" smtClean="0"/>
              <a:t>Office of Suicide Prevention</a:t>
            </a:r>
            <a:endParaRPr lang="hr-HR" dirty="0" smtClean="0"/>
          </a:p>
          <a:p>
            <a:pPr marL="358775" indent="-358775"/>
            <a:r>
              <a:rPr lang="hr-HR" dirty="0" smtClean="0"/>
              <a:t>       </a:t>
            </a:r>
            <a:r>
              <a:rPr lang="hr-HR" dirty="0" smtClean="0">
                <a:hlinkClick r:id="rId8"/>
              </a:rPr>
              <a:t>http://suicideprevention.nv.gov/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Nadine J. Kaslow:  Suicidal Behaviour in Children and Adolescents </a:t>
            </a:r>
            <a:r>
              <a:rPr lang="hr-HR" dirty="0" smtClean="0">
                <a:hlinkClick r:id="rId8"/>
              </a:rPr>
              <a:t>https://www.apa.org/about/governance/president/suicidal-behavior-adolescents.pdf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Matthew B. Wintersteen, PhD: Ten Myths about Suicide </a:t>
            </a:r>
            <a:r>
              <a:rPr lang="hr-HR" dirty="0" smtClean="0">
                <a:hlinkClick r:id="rId9"/>
              </a:rPr>
              <a:t>http://payspi.org/wp-content/uploads/2015/06/Myths-about-Suicide.pdf</a:t>
            </a:r>
            <a:endParaRPr lang="hr-HR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hr-HR" dirty="0" smtClean="0"/>
              <a:t>Thomas Joiner (2011.). “Understanding and Overcoming the Myths of Suicide: What Goes On in the Minds of Those Who Attempt Suicide”, </a:t>
            </a:r>
            <a:r>
              <a:rPr lang="hr-HR" i="1" dirty="0" smtClean="0"/>
              <a:t>Psychiatric Times (online), vol.  </a:t>
            </a:r>
            <a:r>
              <a:rPr lang="hr-HR" dirty="0" smtClean="0"/>
              <a:t>9(1) </a:t>
            </a:r>
            <a:r>
              <a:rPr lang="hr-HR" dirty="0" smtClean="0">
                <a:hlinkClick r:id="rId10"/>
              </a:rPr>
              <a:t>http://www.psychiatrictimes.com/suicide/understanding-and-overcoming-myths-suicide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>
              <a:hlinkClick r:id="rId8"/>
            </a:endParaRPr>
          </a:p>
          <a:p>
            <a:endParaRPr lang="hr-HR" dirty="0" smtClean="0">
              <a:hlinkClick r:id="rId6"/>
            </a:endParaRPr>
          </a:p>
          <a:p>
            <a:endParaRPr lang="hr-HR" dirty="0" smtClean="0">
              <a:hlinkClick r:id="rId6"/>
            </a:endParaRPr>
          </a:p>
          <a:p>
            <a:endParaRPr lang="hr-HR" dirty="0" smtClean="0">
              <a:hlinkClick r:id="rId6"/>
            </a:endParaRPr>
          </a:p>
          <a:p>
            <a:endParaRPr lang="hr-HR" dirty="0" smtClean="0">
              <a:hlinkClick r:id="rId6"/>
            </a:endParaRP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3491880" y="2606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i="1" dirty="0" smtClean="0">
                <a:solidFill>
                  <a:schemeClr val="accent1">
                    <a:lumMod val="50000"/>
                  </a:schemeClr>
                </a:solidFill>
              </a:rPr>
              <a:t>IZVORI</a:t>
            </a:r>
            <a:endParaRPr lang="hr-HR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980728"/>
            <a:ext cx="77768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3200" i="1" dirty="0" smtClean="0">
                <a:solidFill>
                  <a:schemeClr val="accent1">
                    <a:lumMod val="50000"/>
                  </a:schemeClr>
                </a:solidFill>
              </a:rPr>
              <a:t>Postoji samo jedan doista filozofski problem: to je samoubojstvo. </a:t>
            </a:r>
          </a:p>
          <a:p>
            <a:pPr algn="ctr">
              <a:buNone/>
            </a:pPr>
            <a:r>
              <a:rPr lang="pl-PL" sz="3200" i="1" dirty="0" smtClean="0">
                <a:solidFill>
                  <a:schemeClr val="accent1">
                    <a:lumMod val="50000"/>
                  </a:schemeClr>
                </a:solidFill>
              </a:rPr>
              <a:t>										Albert Camus</a:t>
            </a:r>
            <a:endParaRPr lang="hr-HR" sz="32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1680" y="4293096"/>
            <a:ext cx="5488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r-HR" sz="5400" b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HVALA NA PAŽNJI!</a:t>
            </a:r>
            <a:endParaRPr lang="en-US" sz="5400" b="1" cap="none" spc="0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260648"/>
            <a:ext cx="5184576" cy="2520280"/>
          </a:xfrm>
          <a:prstGeom prst="cloudCallout">
            <a:avLst>
              <a:gd name="adj1" fmla="val -74966"/>
              <a:gd name="adj2" fmla="val 132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Jednom suicidalna osoba, zauvijek je suicidalna...</a:t>
            </a:r>
            <a:endParaRPr lang="en-US" sz="3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4509120"/>
            <a:ext cx="7488832" cy="2062103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suicidalne misli nisu trajna karakteristika</a:t>
            </a:r>
          </a:p>
          <a:p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osobe</a:t>
            </a:r>
          </a:p>
          <a:p>
            <a:pPr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povišeni rizik može biti kratkotrajan i</a:t>
            </a:r>
          </a:p>
          <a:p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situacijski specifičan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188640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Razgovor o suicidu potiče na suicid...</a:t>
            </a:r>
            <a:endParaRPr lang="en-US" sz="28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4077072"/>
            <a:ext cx="7992888" cy="265713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ohrabruje osobu na iznošenje muke s kojom se</a:t>
            </a:r>
          </a:p>
          <a:p>
            <a:pPr>
              <a:lnSpc>
                <a:spcPts val="4000"/>
              </a:lnSpc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nosi</a:t>
            </a:r>
          </a:p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smanjuje stigmu “sramote”</a:t>
            </a:r>
          </a:p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pokazuje brigu i spremnost da čujemo osobu</a:t>
            </a:r>
          </a:p>
          <a:p>
            <a:pPr>
              <a:lnSpc>
                <a:spcPts val="4000"/>
              </a:lnSpc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koliko god problemi bili teški</a:t>
            </a:r>
          </a:p>
        </p:txBody>
      </p:sp>
      <p:pic>
        <p:nvPicPr>
          <p:cNvPr id="9" name="Picture 2" descr="Slikovni rezultat za two people talk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188640"/>
            <a:ext cx="2016224" cy="1370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635896" y="188640"/>
            <a:ext cx="5184576" cy="2520280"/>
          </a:xfrm>
          <a:prstGeom prst="cloudCallout">
            <a:avLst>
              <a:gd name="adj1" fmla="val -74662"/>
              <a:gd name="adj2" fmla="val 12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Suicidalne su samo osobe s mentalnim poremećajima...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4077072"/>
            <a:ext cx="7776864" cy="267765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mnoge osobe s mentalnim poremećajem nisu</a:t>
            </a:r>
          </a:p>
          <a:p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suicidalne</a:t>
            </a:r>
          </a:p>
          <a:p>
            <a:pPr>
              <a:buFont typeface="Wingdings"/>
              <a:buChar char="G"/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svi počinitelji suicida nisu imali i mentalni</a:t>
            </a:r>
          </a:p>
          <a:p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poremećaj</a:t>
            </a:r>
          </a:p>
          <a:p>
            <a:pPr algn="ctr"/>
            <a:r>
              <a:rPr lang="hr-HR" sz="2800" b="1" i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Zajedničko svim suicidalnim osobama je da su vrlo nesretne.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772816"/>
            <a:ext cx="8784976" cy="45037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4300"/>
              </a:lnSpc>
              <a:buFont typeface="Wingdings"/>
              <a:buChar char="G"/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90 % osoba koje su počinile suicid imale su i mentalni</a:t>
            </a:r>
          </a:p>
          <a:p>
            <a:pPr>
              <a:lnSpc>
                <a:spcPts val="4300"/>
              </a:lnSpc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poremećaj, 60% ih je bilo depresivno </a:t>
            </a:r>
            <a:r>
              <a:rPr lang="hr-H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(WHO)</a:t>
            </a:r>
          </a:p>
          <a:p>
            <a:pPr>
              <a:lnSpc>
                <a:spcPts val="4300"/>
              </a:lnSpc>
              <a:buFont typeface="Wingdings"/>
              <a:buChar char="G"/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suicid će tijekom života počiniti oko </a:t>
            </a:r>
          </a:p>
          <a:p>
            <a:pPr>
              <a:lnSpc>
                <a:spcPts val="4300"/>
              </a:lnSpc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</a:t>
            </a: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 </a:t>
            </a: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19% osoba s poremećajem raspoloženja </a:t>
            </a:r>
            <a:r>
              <a:rPr lang="hr-H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(www.suicide.info)</a:t>
            </a:r>
          </a:p>
          <a:p>
            <a:pPr>
              <a:lnSpc>
                <a:spcPts val="4300"/>
              </a:lnSpc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           10 – 15 % osoba sa shizofrenijom </a:t>
            </a:r>
            <a:r>
              <a:rPr lang="hr-H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(WHO)</a:t>
            </a:r>
          </a:p>
          <a:p>
            <a:pPr>
              <a:lnSpc>
                <a:spcPts val="4300"/>
              </a:lnSpc>
              <a:buFont typeface="Wingdings"/>
              <a:buChar char="G"/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 rizični faktor su i poremećaji ličnosti, uzimanja sredstava</a:t>
            </a:r>
          </a:p>
          <a:p>
            <a:pPr>
              <a:lnSpc>
                <a:spcPts val="4300"/>
              </a:lnSpc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  ovisnosti, demencije, anksiozni poremećaj uključujući PTSP i</a:t>
            </a:r>
          </a:p>
          <a:p>
            <a:pPr>
              <a:lnSpc>
                <a:spcPts val="4300"/>
              </a:lnSpc>
            </a:pPr>
            <a:r>
              <a:rPr lang="hr-HR" sz="27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Wingdings"/>
              </a:rPr>
              <a:t>  komorbiditet</a:t>
            </a:r>
            <a:endParaRPr lang="hr-HR" sz="2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0418" name="Picture 2" descr="Slikovni rezultat za warning sig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32656"/>
            <a:ext cx="1385814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491880" y="188640"/>
            <a:ext cx="5472608" cy="2520280"/>
          </a:xfrm>
          <a:prstGeom prst="cloudCallout">
            <a:avLst>
              <a:gd name="adj1" fmla="val -74210"/>
              <a:gd name="adj2" fmla="val -218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Najviše suicida se događa iznenada, bez najave, potaknuto nekom situacijom...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3573016"/>
            <a:ext cx="8424936" cy="265713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najčešće niz bihevioralnih i/ili verbalnih znakova</a:t>
            </a:r>
          </a:p>
          <a:p>
            <a:pPr>
              <a:lnSpc>
                <a:spcPts val="4000"/>
              </a:lnSpc>
              <a:buFont typeface="Wingdings"/>
              <a:buChar char="G"/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prethode najčešće dugotrajni problemi prilagodbe,</a:t>
            </a:r>
          </a:p>
          <a:p>
            <a:pPr>
              <a:lnSpc>
                <a:spcPts val="4000"/>
              </a:lnSpc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kognitivne poteškoće (nedostatak vještina rješavanja</a:t>
            </a:r>
          </a:p>
          <a:p>
            <a:pPr>
              <a:lnSpc>
                <a:spcPts val="4000"/>
              </a:lnSpc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problema, rigidno razmišljanje, iracionalna</a:t>
            </a:r>
          </a:p>
          <a:p>
            <a:pPr>
              <a:lnSpc>
                <a:spcPts val="4000"/>
              </a:lnSpc>
            </a:pPr>
            <a:r>
              <a:rPr lang="hr-HR" sz="2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vjerovanja...)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988840"/>
            <a:ext cx="3024336" cy="2056994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95536" y="2420888"/>
            <a:ext cx="5184576" cy="2520280"/>
          </a:xfrm>
          <a:prstGeom prst="cloudCallout">
            <a:avLst>
              <a:gd name="adj1" fmla="val 62543"/>
              <a:gd name="adj2" fmla="val -623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Suicidalna osoba potpuno je odlučna u namjeri da umre...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5656" y="5085184"/>
            <a:ext cx="6552728" cy="150810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česta ambivalentnost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potreba da prestanu bol i patnja</a:t>
            </a:r>
          </a:p>
          <a:p>
            <a:pPr>
              <a:buFont typeface="Wingdings"/>
              <a:buChar char="G"/>
            </a:pPr>
            <a:r>
              <a:rPr lang="hr-HR" sz="3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ideja o nerješivosti situacije     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971600" y="0"/>
            <a:ext cx="5184576" cy="2520280"/>
          </a:xfrm>
          <a:prstGeom prst="cloudCallout">
            <a:avLst>
              <a:gd name="adj1" fmla="val 65655"/>
              <a:gd name="adj2" fmla="val 273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Ako je osoba odlučila počiniti suicid, nemoguće ju je spriječiti...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kovni rezultat za clip art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708920"/>
            <a:ext cx="2808312" cy="143536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0" y="0"/>
            <a:ext cx="5184576" cy="2204864"/>
          </a:xfrm>
          <a:prstGeom prst="cloudCallout">
            <a:avLst>
              <a:gd name="adj1" fmla="val -13710"/>
              <a:gd name="adj2" fmla="val 732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Osoba koja priča o suicidu ne misli to i učiniti...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4221088"/>
            <a:ext cx="7128792" cy="246477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3700"/>
              </a:lnSpc>
              <a:buFont typeface="Wingdings"/>
              <a:buChar char="G"/>
            </a:pPr>
            <a:r>
              <a:rPr lang="hr-HR" sz="32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uvijek shvatiti ozbiljno</a:t>
            </a:r>
          </a:p>
          <a:p>
            <a:pPr>
              <a:lnSpc>
                <a:spcPts val="3700"/>
              </a:lnSpc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ako želi privući pažnju, zaista joj je pomoć i</a:t>
            </a:r>
          </a:p>
          <a:p>
            <a:pPr>
              <a:lnSpc>
                <a:spcPts val="3700"/>
              </a:lnSpc>
            </a:pP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potrebna</a:t>
            </a:r>
          </a:p>
          <a:p>
            <a:pPr>
              <a:lnSpc>
                <a:spcPts val="3700"/>
              </a:lnSpc>
              <a:buFont typeface="Wingdings"/>
              <a:buChar char="G"/>
            </a:pP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oko 80 % onih koji su počinili suicid svoju</a:t>
            </a:r>
          </a:p>
          <a:p>
            <a:pPr>
              <a:lnSpc>
                <a:spcPts val="3700"/>
              </a:lnSpc>
            </a:pPr>
            <a:r>
              <a:rPr lang="hr-HR" sz="29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namjeru je saopćilo jednoj ili više osoba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3995936" y="0"/>
            <a:ext cx="5148064" cy="2520280"/>
          </a:xfrm>
          <a:prstGeom prst="cloudCallout">
            <a:avLst>
              <a:gd name="adj1" fmla="val -58919"/>
              <a:gd name="adj2" fmla="val 49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Suicidalne ideje su način manipulacije, dobivanja pažnje... 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355976" y="2204864"/>
            <a:ext cx="4788024" cy="2088232"/>
          </a:xfrm>
          <a:prstGeom prst="cloudCallout">
            <a:avLst>
              <a:gd name="adj1" fmla="val -61725"/>
              <a:gd name="adj2" fmla="val -210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Ozbiljno i neozbiljno suicidalne osobe...</a:t>
            </a:r>
            <a:endParaRPr lang="en-US" sz="28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767</Words>
  <Application>Microsoft Office PowerPoint</Application>
  <PresentationFormat>On-screen Show (4:3)</PresentationFormat>
  <Paragraphs>118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card PowerPoint Presentation</dc:title>
  <dc:creator>Windows User</dc:creator>
  <cp:lastModifiedBy>HUBIKOT</cp:lastModifiedBy>
  <cp:revision>100</cp:revision>
  <cp:lastPrinted>2016-11-18T08:18:07Z</cp:lastPrinted>
  <dcterms:created xsi:type="dcterms:W3CDTF">2011-05-27T00:08:30Z</dcterms:created>
  <dcterms:modified xsi:type="dcterms:W3CDTF">2016-11-18T08:19:40Z</dcterms:modified>
</cp:coreProperties>
</file>